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2"/>
  </p:notesMasterIdLst>
  <p:sldIdLst>
    <p:sldId id="257" r:id="rId3"/>
    <p:sldId id="284" r:id="rId4"/>
    <p:sldId id="285" r:id="rId5"/>
    <p:sldId id="301" r:id="rId6"/>
    <p:sldId id="302" r:id="rId7"/>
    <p:sldId id="303" r:id="rId8"/>
    <p:sldId id="286" r:id="rId9"/>
    <p:sldId id="287" r:id="rId10"/>
    <p:sldId id="304" r:id="rId11"/>
    <p:sldId id="306" r:id="rId12"/>
    <p:sldId id="288" r:id="rId13"/>
    <p:sldId id="312"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7" r:id="rId27"/>
    <p:sldId id="308" r:id="rId28"/>
    <p:sldId id="309" r:id="rId29"/>
    <p:sldId id="310" r:id="rId30"/>
    <p:sldId id="31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2" d="100"/>
          <a:sy n="92" d="100"/>
        </p:scale>
        <p:origin x="1200"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Reddy Hanumaihgari" userId="86a9f56c-2e65-4a80-9d64-63b9c07412a6" providerId="ADAL" clId="{4B47AD31-BBFE-4F3D-966A-0DBBC3C5C005}"/>
    <pc:docChg chg="modSld">
      <pc:chgData name="Sandeep Reddy Hanumaihgari" userId="86a9f56c-2e65-4a80-9d64-63b9c07412a6" providerId="ADAL" clId="{4B47AD31-BBFE-4F3D-966A-0DBBC3C5C005}" dt="2018-05-05T07:05:03.219" v="3" actId="20577"/>
      <pc:docMkLst>
        <pc:docMk/>
      </pc:docMkLst>
      <pc:sldChg chg="modSp">
        <pc:chgData name="Sandeep Reddy Hanumaihgari" userId="86a9f56c-2e65-4a80-9d64-63b9c07412a6" providerId="ADAL" clId="{4B47AD31-BBFE-4F3D-966A-0DBBC3C5C005}" dt="2018-05-05T07:05:03.219" v="3" actId="20577"/>
        <pc:sldMkLst>
          <pc:docMk/>
          <pc:sldMk cId="247523988" sldId="284"/>
        </pc:sldMkLst>
        <pc:spChg chg="mod">
          <ac:chgData name="Sandeep Reddy Hanumaihgari" userId="86a9f56c-2e65-4a80-9d64-63b9c07412a6" providerId="ADAL" clId="{4B47AD31-BBFE-4F3D-966A-0DBBC3C5C005}" dt="2018-05-05T07:05:03.219" v="3" actId="20577"/>
          <ac:spMkLst>
            <pc:docMk/>
            <pc:sldMk cId="247523988" sldId="284"/>
            <ac:spMk id="3" creationId="{5130A498-0B1D-4D21-9B9F-1054AF272F6F}"/>
          </ac:spMkLst>
        </pc:spChg>
      </pc:sldChg>
    </pc:docChg>
  </pc:docChgLst>
  <pc:docChgLst>
    <pc:chgData name="Sandeep Reddy Hanumaihgari" userId="86a9f56c-2e65-4a80-9d64-63b9c07412a6" providerId="ADAL" clId="{7840F842-5818-48B5-9C29-7D791A968D74}"/>
  </pc:docChgLst>
  <pc:docChgLst>
    <pc:chgData name="Sandeep Reddy Hanumaihgari" userId="86a9f56c-2e65-4a80-9d64-63b9c07412a6" providerId="ADAL" clId="{67A7DC1F-EE30-4402-BF25-E0F12369D721}"/>
    <pc:docChg chg="delSld">
      <pc:chgData name="Sandeep Reddy Hanumaihgari" userId="86a9f56c-2e65-4a80-9d64-63b9c07412a6" providerId="ADAL" clId="{67A7DC1F-EE30-4402-BF25-E0F12369D721}" dt="2018-02-08T15:03:01.424" v="0" actId="2696"/>
      <pc:docMkLst>
        <pc:docMk/>
      </pc:docMkLst>
    </pc:docChg>
  </pc:docChgLst>
  <pc:docChgLst>
    <pc:chgData name="Sandeep Reddy Hanumaihgari" userId="86a9f56c-2e65-4a80-9d64-63b9c07412a6" providerId="ADAL" clId="{71B50FF3-AB2A-448E-9D5A-19D618C94357}"/>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9A268-BC20-4C4B-AD49-13C7E7892CCC}" type="datetimeFigureOut">
              <a:rPr lang="en-US" smtClean="0"/>
              <a:t>6/25/2018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14D3-19B3-4C34-9035-E38A193485BF}" type="slidenum">
              <a:rPr lang="en-US" smtClean="0"/>
              <a:t>‹#›</a:t>
            </a:fld>
            <a:endParaRPr lang="en-US"/>
          </a:p>
        </p:txBody>
      </p:sp>
    </p:spTree>
    <p:extLst>
      <p:ext uri="{BB962C8B-B14F-4D97-AF65-F5344CB8AC3E}">
        <p14:creationId xmlns:p14="http://schemas.microsoft.com/office/powerpoint/2010/main" val="34165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4"/>
            <a:ext cx="2971800" cy="457200"/>
          </a:xfrm>
          <a:prstGeom prst="rect">
            <a:avLst/>
          </a:prstGeom>
        </p:spPr>
        <p:txBody>
          <a:bodyPr/>
          <a:lstStyle/>
          <a:p>
            <a:fld id="{269BF997-9B5F-4A82-AF31-6E87F25749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9536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3B73-1F3F-48A1-868B-556C9EBE0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542A6-BC5D-406C-BE1E-844BBBE4D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E802A-AAAE-4137-A3EC-78A795EA3A32}"/>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5" name="Footer Placeholder 4">
            <a:extLst>
              <a:ext uri="{FF2B5EF4-FFF2-40B4-BE49-F238E27FC236}">
                <a16:creationId xmlns:a16="http://schemas.microsoft.com/office/drawing/2014/main" id="{A0E810E1-EA93-4156-9E4F-516D85C61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8669-54D8-4FA7-AC03-4711395A823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101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0569-26CD-4E48-AB8F-C8D393C56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DBDF74-D7DD-4F74-8204-768D6D8C87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0E80-DE55-4227-8F22-8B46CC3313A8}"/>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5" name="Footer Placeholder 4">
            <a:extLst>
              <a:ext uri="{FF2B5EF4-FFF2-40B4-BE49-F238E27FC236}">
                <a16:creationId xmlns:a16="http://schemas.microsoft.com/office/drawing/2014/main" id="{3F1D90D3-5DB1-4E46-965A-43DE2A1AD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E9E31-07F6-4BA3-89E4-4406CB6F4AE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45420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B4F80-033E-40D6-8EB5-E065B96887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981-8292-42BE-B5C1-A1E25890D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BE0CF-2BE4-4B92-BEC3-5CF0BDF9696D}"/>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5" name="Footer Placeholder 4">
            <a:extLst>
              <a:ext uri="{FF2B5EF4-FFF2-40B4-BE49-F238E27FC236}">
                <a16:creationId xmlns:a16="http://schemas.microsoft.com/office/drawing/2014/main" id="{D8738A02-307F-4A5A-BA7D-F53437CEE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E8E8-723C-4492-8FB7-5544427AE491}"/>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42956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7705" y="1604798"/>
            <a:ext cx="11079128" cy="1470025"/>
          </a:xfrm>
          <a:prstGeom prst="rect">
            <a:avLst/>
          </a:prstGeom>
        </p:spPr>
        <p:txBody>
          <a:bodyPr anchor="b" anchorCtr="0">
            <a:noAutofit/>
          </a:bodyPr>
          <a:lstStyle>
            <a:lvl1pPr>
              <a:defRPr sz="4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83908" y="3094328"/>
            <a:ext cx="11082925" cy="1486800"/>
          </a:xfrm>
          <a:prstGeom prst="rect">
            <a:avLst/>
          </a:prstGeom>
        </p:spPr>
        <p:txBody>
          <a:bodyPr>
            <a:noAutofit/>
          </a:bodyPr>
          <a:lstStyle>
            <a:lvl1pPr marL="0" indent="0" algn="l">
              <a:buNone/>
              <a:defRPr sz="3700" b="0">
                <a:solidFill>
                  <a:schemeClr val="bg1"/>
                </a:solidFill>
                <a:latin typeface="Verdana" pitchFamily="34" charset="0"/>
                <a:ea typeface="Verdana" pitchFamily="34" charset="0"/>
                <a:cs typeface="Verdana"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Click to edit the sub title</a:t>
            </a:r>
          </a:p>
        </p:txBody>
      </p:sp>
      <p:sp>
        <p:nvSpPr>
          <p:cNvPr id="10" name="AddClassification"/>
          <p:cNvSpPr txBox="1">
            <a:spLocks noChangeArrowheads="1"/>
          </p:cNvSpPr>
          <p:nvPr userDrawn="1"/>
        </p:nvSpPr>
        <p:spPr bwMode="auto">
          <a:xfrm>
            <a:off x="5082424" y="6195793"/>
            <a:ext cx="2027152"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9170"/>
            <a:r>
              <a:rPr lang="en-US" sz="1100">
                <a:solidFill>
                  <a:prstClr val="white"/>
                </a:solidFill>
                <a:latin typeface="Verdana" pitchFamily="34" charset="0"/>
                <a:ea typeface="Verdana" pitchFamily="34" charset="0"/>
                <a:cs typeface="Verdana" pitchFamily="34" charset="0"/>
              </a:rPr>
              <a:t>© Atos - For internal use</a:t>
            </a:r>
            <a:endParaRPr lang="en-US" sz="11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57002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28000" y="1396812"/>
            <a:ext cx="6600000" cy="1470025"/>
          </a:xfrm>
        </p:spPr>
        <p:txBody>
          <a:bodyPr anchor="t" anchorCtr="0">
            <a:noAutofit/>
          </a:bodyPr>
          <a:lstStyle>
            <a:lvl1pPr>
              <a:defRPr sz="4100" b="1">
                <a:latin typeface="Verdana" pitchFamily="34" charset="0"/>
                <a:ea typeface="Verdana" pitchFamily="34" charset="0"/>
                <a:cs typeface="Verdana" pitchFamily="34" charset="0"/>
              </a:defRPr>
            </a:lvl1pPr>
          </a:lstStyle>
          <a:p>
            <a:r>
              <a:rPr lang="en-US"/>
              <a:t>Click to edit Master title style</a:t>
            </a:r>
            <a:endParaRPr lang="nl-NL" dirty="0"/>
          </a:p>
        </p:txBody>
      </p:sp>
      <p:sp>
        <p:nvSpPr>
          <p:cNvPr id="3" name="Subtitle 2"/>
          <p:cNvSpPr>
            <a:spLocks noGrp="1"/>
          </p:cNvSpPr>
          <p:nvPr>
            <p:ph type="subTitle" idx="1"/>
          </p:nvPr>
        </p:nvSpPr>
        <p:spPr>
          <a:xfrm>
            <a:off x="2928000" y="2955600"/>
            <a:ext cx="6600000" cy="1486800"/>
          </a:xfrm>
        </p:spPr>
        <p:txBody>
          <a:bodyPr>
            <a:noAutofit/>
          </a:bodyPr>
          <a:lstStyle>
            <a:lvl1pPr marL="0" indent="0" algn="l">
              <a:buNone/>
              <a:defRPr sz="2700" b="0">
                <a:solidFill>
                  <a:schemeClr val="tx1"/>
                </a:solidFill>
                <a:latin typeface="Verdana" pitchFamily="34" charset="0"/>
                <a:ea typeface="Verdana" pitchFamily="34" charset="0"/>
                <a:cs typeface="Verdana" pitchFamily="34" charset="0"/>
              </a:defRPr>
            </a:lvl1pPr>
            <a:lvl2pPr marL="609459" indent="0" algn="ctr">
              <a:buNone/>
              <a:defRPr>
                <a:solidFill>
                  <a:schemeClr val="tx1">
                    <a:tint val="75000"/>
                  </a:schemeClr>
                </a:solidFill>
              </a:defRPr>
            </a:lvl2pPr>
            <a:lvl3pPr marL="1218930" indent="0" algn="ctr">
              <a:buNone/>
              <a:defRPr>
                <a:solidFill>
                  <a:schemeClr val="tx1">
                    <a:tint val="75000"/>
                  </a:schemeClr>
                </a:solidFill>
              </a:defRPr>
            </a:lvl3pPr>
            <a:lvl4pPr marL="1828392" indent="0" algn="ctr">
              <a:buNone/>
              <a:defRPr>
                <a:solidFill>
                  <a:schemeClr val="tx1">
                    <a:tint val="75000"/>
                  </a:schemeClr>
                </a:solidFill>
              </a:defRPr>
            </a:lvl4pPr>
            <a:lvl5pPr marL="2437858" indent="0" algn="ctr">
              <a:buNone/>
              <a:defRPr>
                <a:solidFill>
                  <a:schemeClr val="tx1">
                    <a:tint val="75000"/>
                  </a:schemeClr>
                </a:solidFill>
              </a:defRPr>
            </a:lvl5pPr>
            <a:lvl6pPr marL="3047316" indent="0" algn="ctr">
              <a:buNone/>
              <a:defRPr>
                <a:solidFill>
                  <a:schemeClr val="tx1">
                    <a:tint val="75000"/>
                  </a:schemeClr>
                </a:solidFill>
              </a:defRPr>
            </a:lvl6pPr>
            <a:lvl7pPr marL="3656775" indent="0" algn="ctr">
              <a:buNone/>
              <a:defRPr>
                <a:solidFill>
                  <a:schemeClr val="tx1">
                    <a:tint val="75000"/>
                  </a:schemeClr>
                </a:solidFill>
              </a:defRPr>
            </a:lvl7pPr>
            <a:lvl8pPr marL="4266240" indent="0" algn="ctr">
              <a:buNone/>
              <a:defRPr>
                <a:solidFill>
                  <a:schemeClr val="tx1">
                    <a:tint val="75000"/>
                  </a:schemeClr>
                </a:solidFill>
              </a:defRPr>
            </a:lvl8pPr>
            <a:lvl9pPr marL="4875703" indent="0" algn="ctr">
              <a:buNone/>
              <a:defRPr>
                <a:solidFill>
                  <a:schemeClr val="tx1">
                    <a:tint val="75000"/>
                  </a:schemeClr>
                </a:solidFill>
              </a:defRPr>
            </a:lvl9pPr>
          </a:lstStyle>
          <a:p>
            <a:r>
              <a:rPr lang="en-US"/>
              <a:t>Click to edit Master subtitle style</a:t>
            </a:r>
            <a:endParaRPr lang="nl-NL" dirty="0"/>
          </a:p>
        </p:txBody>
      </p:sp>
      <p:sp>
        <p:nvSpPr>
          <p:cNvPr id="8"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dirty="0" err="1">
                <a:solidFill>
                  <a:prstClr val="black"/>
                </a:solidFill>
                <a:ea typeface="Verdana" pitchFamily="34" charset="0"/>
                <a:cs typeface="Verdana" pitchFamily="34" charset="0"/>
              </a:rPr>
              <a:t>dd</a:t>
            </a:r>
            <a:r>
              <a:rPr lang="nl-NL" sz="1600" dirty="0">
                <a:solidFill>
                  <a:prstClr val="black"/>
                </a:solidFill>
                <a:ea typeface="Verdana" pitchFamily="34" charset="0"/>
                <a:cs typeface="Verdana" pitchFamily="34" charset="0"/>
              </a:rPr>
              <a:t>-mm-</a:t>
            </a:r>
            <a:r>
              <a:rPr lang="nl-NL" sz="1600" dirty="0" err="1">
                <a:solidFill>
                  <a:prstClr val="black"/>
                </a:solidFill>
                <a:ea typeface="Verdana" pitchFamily="34" charset="0"/>
                <a:cs typeface="Verdana" pitchFamily="34" charset="0"/>
              </a:rPr>
              <a:t>yyyy</a:t>
            </a:r>
            <a:endParaRPr lang="nl-NL" sz="1600" dirty="0">
              <a:solidFill>
                <a:prstClr val="black"/>
              </a:solidFill>
              <a:ea typeface="Verdana" pitchFamily="34" charset="0"/>
              <a:cs typeface="Verdana" pitchFamily="34" charset="0"/>
            </a:endParaRPr>
          </a:p>
        </p:txBody>
      </p:sp>
    </p:spTree>
    <p:extLst>
      <p:ext uri="{BB962C8B-B14F-4D97-AF65-F5344CB8AC3E}">
        <p14:creationId xmlns:p14="http://schemas.microsoft.com/office/powerpoint/2010/main" val="289013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Bas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nl-N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41738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No 2nd top lin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00" y="378000"/>
            <a:ext cx="11655040" cy="756000"/>
          </a:xfrm>
        </p:spPr>
        <p:txBody>
          <a:bodyPr/>
          <a:lstStyle/>
          <a:p>
            <a:r>
              <a:rPr lang="en-US"/>
              <a:t>Click to edit Master title style</a:t>
            </a:r>
            <a:endParaRPr lang="nl-NL"/>
          </a:p>
        </p:txBody>
      </p:sp>
      <p:sp>
        <p:nvSpPr>
          <p:cNvPr id="3" name="Content Placeholder 2"/>
          <p:cNvSpPr>
            <a:spLocks noGrp="1"/>
          </p:cNvSpPr>
          <p:nvPr>
            <p:ph idx="1"/>
          </p:nvPr>
        </p:nvSpPr>
        <p:spPr>
          <a:xfrm>
            <a:off x="187200" y="1124744"/>
            <a:ext cx="11664000" cy="49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229301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43125" y="1124744"/>
            <a:ext cx="6312000" cy="1245600"/>
          </a:xfrm>
        </p:spPr>
        <p:txBody>
          <a:bodyPr>
            <a:noAutofit/>
          </a:bodyPr>
          <a:lstStyle>
            <a:lvl1pPr>
              <a:defRPr sz="2400">
                <a:solidFill>
                  <a:schemeClr val="tx1"/>
                </a:solidFill>
              </a:defRPr>
            </a:lvl1pPr>
          </a:lstStyle>
          <a:p>
            <a:r>
              <a:rPr lang="en-US" dirty="0"/>
              <a:t>Click to edit Master title style</a:t>
            </a:r>
            <a:endParaRPr lang="nl-NL" dirty="0"/>
          </a:p>
        </p:txBody>
      </p:sp>
      <p:sp>
        <p:nvSpPr>
          <p:cNvPr id="12" name="AddNotifier#1"/>
          <p:cNvSpPr txBox="1">
            <a:spLocks noChangeArrowheads="1"/>
          </p:cNvSpPr>
          <p:nvPr userDrawn="1"/>
        </p:nvSpPr>
        <p:spPr bwMode="auto">
          <a:xfrm>
            <a:off x="2918917" y="3166337"/>
            <a:ext cx="6312000" cy="14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6" tIns="60948" rIns="121896" bIns="6094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defTabSz="1218930"/>
            <a:r>
              <a:rPr lang="en-US" sz="1300" dirty="0">
                <a:solidFill>
                  <a:prstClr val="black"/>
                </a:solidFill>
                <a:latin typeface="Verdana" pitchFamily="34" charset="0"/>
                <a:ea typeface="Verdana" pitchFamily="34" charset="0"/>
                <a:cs typeface="Verdana" pitchFamily="34" charset="0"/>
              </a:rPr>
              <a:t>Atos, the Atos logo, Atos Consulting, Atos </a:t>
            </a:r>
            <a:r>
              <a:rPr lang="en-US" sz="1300" dirty="0" err="1">
                <a:solidFill>
                  <a:prstClr val="black"/>
                </a:solidFill>
                <a:latin typeface="Verdana" pitchFamily="34" charset="0"/>
                <a:ea typeface="Verdana" pitchFamily="34" charset="0"/>
                <a:cs typeface="Verdana" pitchFamily="34" charset="0"/>
              </a:rPr>
              <a:t>Worldgrid</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Worldline</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BlueKiwi</a:t>
            </a:r>
            <a:r>
              <a:rPr lang="en-US" sz="1300" dirty="0">
                <a:solidFill>
                  <a:prstClr val="black"/>
                </a:solidFill>
                <a:latin typeface="Verdana" pitchFamily="34" charset="0"/>
                <a:ea typeface="Verdana" pitchFamily="34" charset="0"/>
                <a:cs typeface="Verdana" pitchFamily="34" charset="0"/>
              </a:rPr>
              <a:t>, Bull, Canopy the Open Cloud Company, </a:t>
            </a:r>
            <a:r>
              <a:rPr lang="en-US" sz="1300" dirty="0" err="1">
                <a:solidFill>
                  <a:prstClr val="black"/>
                </a:solidFill>
                <a:latin typeface="Verdana" pitchFamily="34" charset="0"/>
                <a:ea typeface="Verdana" pitchFamily="34" charset="0"/>
                <a:cs typeface="Verdana" pitchFamily="34" charset="0"/>
              </a:rPr>
              <a:t>Yunano</a:t>
            </a:r>
            <a:r>
              <a:rPr lang="en-US" sz="1300" dirty="0">
                <a:solidFill>
                  <a:prstClr val="black"/>
                </a:solidFill>
                <a:latin typeface="Verdana" pitchFamily="34" charset="0"/>
                <a:ea typeface="Verdana" pitchFamily="34" charset="0"/>
                <a:cs typeface="Verdana" pitchFamily="34" charset="0"/>
              </a:rPr>
              <a:t>, Zero Email, Zero Email Certified and The Zero Email Company are registered trademarks of the Atos group. May 2015. © 2015 Atos. Confidential information owned by Atos, to be used by the recipient only. This document, or any part of it, may not be reproduced, copied, circulated and/or distributed nor quoted without prior written approval from Atos.</a:t>
            </a:r>
          </a:p>
        </p:txBody>
      </p:sp>
      <p:sp>
        <p:nvSpPr>
          <p:cNvPr id="7"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a:solidFill>
                  <a:prstClr val="black"/>
                </a:solidFill>
                <a:ea typeface="Verdana" pitchFamily="34" charset="0"/>
                <a:cs typeface="Verdana" pitchFamily="34" charset="0"/>
              </a:rPr>
              <a:t>dd-mm-yyyy</a:t>
            </a:r>
            <a:endParaRPr lang="nl-NL" sz="1600" dirty="0">
              <a:solidFill>
                <a:prstClr val="black"/>
              </a:solidFill>
              <a:ea typeface="Verdana" pitchFamily="34" charset="0"/>
              <a:cs typeface="Verdana" pitchFamily="34" charset="0"/>
            </a:endParaRPr>
          </a:p>
        </p:txBody>
      </p:sp>
      <p:sp>
        <p:nvSpPr>
          <p:cNvPr id="8" name="AddClassification"/>
          <p:cNvSpPr txBox="1">
            <a:spLocks noChangeArrowheads="1"/>
          </p:cNvSpPr>
          <p:nvPr userDrawn="1"/>
        </p:nvSpPr>
        <p:spPr bwMode="auto">
          <a:xfrm>
            <a:off x="4870315" y="6386411"/>
            <a:ext cx="2409208"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8930"/>
            <a:r>
              <a:rPr lang="en-US" sz="1300" dirty="0">
                <a:solidFill>
                  <a:prstClr val="black"/>
                </a:solidFill>
                <a:latin typeface="Verdana" pitchFamily="34" charset="0"/>
                <a:ea typeface="Verdana" pitchFamily="34" charset="0"/>
                <a:cs typeface="Verdana" pitchFamily="34" charset="0"/>
              </a:rPr>
              <a:t>© Atos - For internal use</a:t>
            </a:r>
          </a:p>
        </p:txBody>
      </p:sp>
    </p:spTree>
    <p:extLst>
      <p:ext uri="{BB962C8B-B14F-4D97-AF65-F5344CB8AC3E}">
        <p14:creationId xmlns:p14="http://schemas.microsoft.com/office/powerpoint/2010/main" val="42521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4AC-E648-434F-BEDB-346C6DBF9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12F3D-B04D-4F29-80F1-0837DC278F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322C-9794-48D1-A122-5BFD30DD07F0}"/>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5" name="Footer Placeholder 4">
            <a:extLst>
              <a:ext uri="{FF2B5EF4-FFF2-40B4-BE49-F238E27FC236}">
                <a16:creationId xmlns:a16="http://schemas.microsoft.com/office/drawing/2014/main" id="{10ECFE6F-FAAA-4B59-BBF9-67A117559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FF35E-BA32-4430-8147-FABE21F0DED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2127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721F-979D-4E0A-969B-7BB719E37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0F2DCB-7440-4EFE-84FD-C5B145200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ACA7C-2459-464A-91EB-8BD8D435E8FD}"/>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5" name="Footer Placeholder 4">
            <a:extLst>
              <a:ext uri="{FF2B5EF4-FFF2-40B4-BE49-F238E27FC236}">
                <a16:creationId xmlns:a16="http://schemas.microsoft.com/office/drawing/2014/main" id="{3882BCB3-0A02-4EF7-B31F-717F56208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A4E46-7117-4D66-868F-0C98B7A07A59}"/>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34132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B745-55E6-46E8-A9C1-1D98F55C4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1F58C-8AE0-467A-998D-E3674FEEAC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C3FB9-B5F5-4E9A-A17A-B5D6D4D932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147810-B2A7-4D3B-A423-C016E19B14A1}"/>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6" name="Footer Placeholder 5">
            <a:extLst>
              <a:ext uri="{FF2B5EF4-FFF2-40B4-BE49-F238E27FC236}">
                <a16:creationId xmlns:a16="http://schemas.microsoft.com/office/drawing/2014/main" id="{EBF82A90-1D5F-4C48-B548-158C650F0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0744-9B09-41CF-8B15-03637B1E30E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6745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7563-4482-4574-830B-35EECC306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71EB2-9F73-4E58-9B70-1E050A354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1C5A2C-F538-4D22-98A9-44D27C3692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E44E8-930C-40B0-835A-0A5C05D1F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C8BB31-4C2B-4D50-8EB0-CF37B702BB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99087-D002-4FE9-B555-9E2DC5690E37}"/>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8" name="Footer Placeholder 7">
            <a:extLst>
              <a:ext uri="{FF2B5EF4-FFF2-40B4-BE49-F238E27FC236}">
                <a16:creationId xmlns:a16="http://schemas.microsoft.com/office/drawing/2014/main" id="{B35234BA-58AC-4B2A-810E-78129A0FA6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9DCA1-C6F2-4CF8-AD8A-7151584BD22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66972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1152-6F5D-4953-9548-73735ECF3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916F0-D4AD-4E4E-B6B4-3A6A6BAC6579}"/>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4" name="Footer Placeholder 3">
            <a:extLst>
              <a:ext uri="{FF2B5EF4-FFF2-40B4-BE49-F238E27FC236}">
                <a16:creationId xmlns:a16="http://schemas.microsoft.com/office/drawing/2014/main" id="{59D95BE9-D92C-4FE0-AFA4-E1A698F15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8B18E-5C3A-48C0-96B0-9B54BCBC727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23295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5E6C72-7166-4CA2-BC9E-C452D7AB67C6}"/>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3" name="Footer Placeholder 2">
            <a:extLst>
              <a:ext uri="{FF2B5EF4-FFF2-40B4-BE49-F238E27FC236}">
                <a16:creationId xmlns:a16="http://schemas.microsoft.com/office/drawing/2014/main" id="{512E8DAF-2365-48A4-8150-C5BCAF10C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120AC-937E-4B78-B520-3A8707C5B08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1998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DD97-A677-45A3-AD27-50F3B7686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9FAE0-B897-45AD-B735-9875E0B57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F4331-14A5-4906-B535-11DFC7BB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15BE19-62C1-4201-BE5A-06A040EF43CA}"/>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6" name="Footer Placeholder 5">
            <a:extLst>
              <a:ext uri="{FF2B5EF4-FFF2-40B4-BE49-F238E27FC236}">
                <a16:creationId xmlns:a16="http://schemas.microsoft.com/office/drawing/2014/main" id="{E2D9B403-FD2B-4AAB-A35A-3D5E1168B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1C00C-92D0-4167-83E0-D6C96287263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9119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95F-F2A1-41BB-8B65-1CBC83EF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0368E-6900-484E-8EE4-2022CE8B6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11AFA-F4D4-4382-89A4-1033B9377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79854-9770-4B55-9842-F704E5A95463}"/>
              </a:ext>
            </a:extLst>
          </p:cNvPr>
          <p:cNvSpPr>
            <a:spLocks noGrp="1"/>
          </p:cNvSpPr>
          <p:nvPr>
            <p:ph type="dt" sz="half" idx="10"/>
          </p:nvPr>
        </p:nvSpPr>
        <p:spPr/>
        <p:txBody>
          <a:bodyPr/>
          <a:lstStyle/>
          <a:p>
            <a:fld id="{AF3C3202-D806-4596-B738-5EFF906A959D}" type="datetimeFigureOut">
              <a:rPr lang="en-US" smtClean="0"/>
              <a:t>6/25/2018</a:t>
            </a:fld>
            <a:endParaRPr lang="en-US"/>
          </a:p>
        </p:txBody>
      </p:sp>
      <p:sp>
        <p:nvSpPr>
          <p:cNvPr id="6" name="Footer Placeholder 5">
            <a:extLst>
              <a:ext uri="{FF2B5EF4-FFF2-40B4-BE49-F238E27FC236}">
                <a16:creationId xmlns:a16="http://schemas.microsoft.com/office/drawing/2014/main" id="{496E9529-00BE-434D-88DD-255B69E73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066D-5495-4B44-B716-BD7D06054A0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61374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5.xml"/><Relationship Id="rId7" Type="http://schemas.openxmlformats.org/officeDocument/2006/relationships/tags" Target="../tags/tag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447FF-3495-4E79-BFE3-BFEE93C4F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63DAE0-3EFD-48A2-9700-FE7CE93A8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952D2-743E-4B8A-A3A7-F3C054AA2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C3202-D806-4596-B738-5EFF906A959D}" type="datetimeFigureOut">
              <a:rPr lang="en-US" smtClean="0"/>
              <a:t>6/25/2018</a:t>
            </a:fld>
            <a:endParaRPr lang="en-US"/>
          </a:p>
        </p:txBody>
      </p:sp>
      <p:sp>
        <p:nvSpPr>
          <p:cNvPr id="5" name="Footer Placeholder 4">
            <a:extLst>
              <a:ext uri="{FF2B5EF4-FFF2-40B4-BE49-F238E27FC236}">
                <a16:creationId xmlns:a16="http://schemas.microsoft.com/office/drawing/2014/main" id="{E514BA33-A220-4C6F-97D3-EC5A351B9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FC0680-4F5F-4D3E-8B9C-72D97FCC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C7BE7-978E-4B01-9470-E85C6231532D}" type="slidenum">
              <a:rPr lang="en-US" smtClean="0"/>
              <a:t>‹#›</a:t>
            </a:fld>
            <a:endParaRPr lang="en-US"/>
          </a:p>
        </p:txBody>
      </p:sp>
    </p:spTree>
    <p:extLst>
      <p:ext uri="{BB962C8B-B14F-4D97-AF65-F5344CB8AC3E}">
        <p14:creationId xmlns:p14="http://schemas.microsoft.com/office/powerpoint/2010/main" val="360022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 name="think-cell Slide" r:id="rId8" imgW="216" imgH="216" progId="TCLayout.ActiveDocument.1">
                  <p:embed/>
                </p:oleObj>
              </mc:Choice>
              <mc:Fallback>
                <p:oleObj name="think-cell Slide" r:id="rId8" imgW="216" imgH="216" progId="TCLayout.ActiveDocument.1">
                  <p:embed/>
                  <p:pic>
                    <p:nvPicPr>
                      <p:cNvPr id="17" name="Object 16"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AddCustomFooter#1"/>
          <p:cNvSpPr txBox="1"/>
          <p:nvPr/>
        </p:nvSpPr>
        <p:spPr>
          <a:xfrm>
            <a:off x="254403" y="6259454"/>
            <a:ext cx="2088024" cy="323141"/>
          </a:xfrm>
          <a:prstGeom prst="rect">
            <a:avLst/>
          </a:prstGeom>
          <a:noFill/>
        </p:spPr>
        <p:txBody>
          <a:bodyPr wrap="none" lIns="121896" tIns="60948" rIns="121896" bIns="60948" rtlCol="0">
            <a:spAutoFit/>
          </a:bodyPr>
          <a:lstStyle/>
          <a:p>
            <a:pPr defTabSz="1218930"/>
            <a:r>
              <a:rPr lang="en-US" sz="1300" dirty="0">
                <a:solidFill>
                  <a:prstClr val="black"/>
                </a:solidFill>
                <a:ea typeface="Verdana" pitchFamily="34" charset="0"/>
                <a:cs typeface="Verdana" pitchFamily="34" charset="0"/>
              </a:rPr>
              <a:t>© Atos - Confidential</a:t>
            </a:r>
          </a:p>
        </p:txBody>
      </p:sp>
      <p:sp>
        <p:nvSpPr>
          <p:cNvPr id="2" name="Title Placeholder 1"/>
          <p:cNvSpPr>
            <a:spLocks noGrp="1"/>
          </p:cNvSpPr>
          <p:nvPr>
            <p:ph type="title"/>
          </p:nvPr>
        </p:nvSpPr>
        <p:spPr>
          <a:xfrm>
            <a:off x="201600" y="312000"/>
            <a:ext cx="11664000" cy="756000"/>
          </a:xfrm>
          <a:prstGeom prst="rect">
            <a:avLst/>
          </a:prstGeom>
        </p:spPr>
        <p:txBody>
          <a:bodyPr vert="horz" lIns="121896" tIns="60948" rIns="121896" bIns="60948" rtlCol="0" anchor="t" anchorCtr="0">
            <a:noAutofit/>
          </a:bodyPr>
          <a:lstStyle/>
          <a:p>
            <a:r>
              <a:rPr lang="nl-NL"/>
              <a:t>Klik om de stijl te bewerken</a:t>
            </a:r>
            <a:endParaRPr lang="nl-NL" dirty="0"/>
          </a:p>
        </p:txBody>
      </p:sp>
      <p:sp>
        <p:nvSpPr>
          <p:cNvPr id="3" name="Text Placeholder 2"/>
          <p:cNvSpPr>
            <a:spLocks noGrp="1"/>
          </p:cNvSpPr>
          <p:nvPr>
            <p:ph type="body" idx="1"/>
          </p:nvPr>
        </p:nvSpPr>
        <p:spPr>
          <a:xfrm>
            <a:off x="187200" y="1454400"/>
            <a:ext cx="11664000" cy="4633200"/>
          </a:xfrm>
          <a:prstGeom prst="rect">
            <a:avLst/>
          </a:prstGeom>
        </p:spPr>
        <p:txBody>
          <a:bodyPr vert="horz" lIns="121896" tIns="60948" rIns="121896" bIns="60948"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08589498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3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p:titleStyle>
    <p:bodyStyle>
      <a:lvl1pPr marL="359926" indent="-359926" algn="l" defTabSz="1218930" rtl="0" eaLnBrk="1" latinLnBrk="0" hangingPunct="1">
        <a:spcBef>
          <a:spcPct val="20000"/>
        </a:spcBef>
        <a:buClr>
          <a:schemeClr val="tx2"/>
        </a:buClr>
        <a:buFont typeface="Lucida Sans Unicode" pitchFamily="34" charset="0"/>
        <a:buChar char="▶"/>
        <a:defRPr sz="2100" kern="1200">
          <a:solidFill>
            <a:schemeClr val="tx1"/>
          </a:solidFill>
          <a:latin typeface="Verdana" pitchFamily="34" charset="0"/>
          <a:ea typeface="Verdana" pitchFamily="34" charset="0"/>
          <a:cs typeface="Verdana" pitchFamily="34" charset="0"/>
        </a:defRPr>
      </a:lvl1pPr>
      <a:lvl2pPr marL="719839" indent="-359926" algn="l" defTabSz="1218930" rtl="0" eaLnBrk="1" latinLnBrk="0" hangingPunct="1">
        <a:spcBef>
          <a:spcPts val="512"/>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2pPr>
      <a:lvl3pPr marL="1079760"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676"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4pPr>
      <a:lvl5pPr marL="1799602"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04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12"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97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36"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18930" rtl="0" eaLnBrk="1" latinLnBrk="0" hangingPunct="1">
        <a:defRPr sz="2400" kern="1200">
          <a:solidFill>
            <a:schemeClr val="tx1"/>
          </a:solidFill>
          <a:latin typeface="+mn-lt"/>
          <a:ea typeface="+mn-ea"/>
          <a:cs typeface="+mn-cs"/>
        </a:defRPr>
      </a:lvl1pPr>
      <a:lvl2pPr marL="609459" algn="l" defTabSz="1218930" rtl="0" eaLnBrk="1" latinLnBrk="0" hangingPunct="1">
        <a:defRPr sz="2400" kern="1200">
          <a:solidFill>
            <a:schemeClr val="tx1"/>
          </a:solidFill>
          <a:latin typeface="+mn-lt"/>
          <a:ea typeface="+mn-ea"/>
          <a:cs typeface="+mn-cs"/>
        </a:defRPr>
      </a:lvl2pPr>
      <a:lvl3pPr marL="1218930" algn="l" defTabSz="1218930" rtl="0" eaLnBrk="1" latinLnBrk="0" hangingPunct="1">
        <a:defRPr sz="2400" kern="1200">
          <a:solidFill>
            <a:schemeClr val="tx1"/>
          </a:solidFill>
          <a:latin typeface="+mn-lt"/>
          <a:ea typeface="+mn-ea"/>
          <a:cs typeface="+mn-cs"/>
        </a:defRPr>
      </a:lvl3pPr>
      <a:lvl4pPr marL="1828392" algn="l" defTabSz="1218930" rtl="0" eaLnBrk="1" latinLnBrk="0" hangingPunct="1">
        <a:defRPr sz="2400" kern="1200">
          <a:solidFill>
            <a:schemeClr val="tx1"/>
          </a:solidFill>
          <a:latin typeface="+mn-lt"/>
          <a:ea typeface="+mn-ea"/>
          <a:cs typeface="+mn-cs"/>
        </a:defRPr>
      </a:lvl4pPr>
      <a:lvl5pPr marL="2437858" algn="l" defTabSz="1218930" rtl="0" eaLnBrk="1" latinLnBrk="0" hangingPunct="1">
        <a:defRPr sz="2400" kern="1200">
          <a:solidFill>
            <a:schemeClr val="tx1"/>
          </a:solidFill>
          <a:latin typeface="+mn-lt"/>
          <a:ea typeface="+mn-ea"/>
          <a:cs typeface="+mn-cs"/>
        </a:defRPr>
      </a:lvl5pPr>
      <a:lvl6pPr marL="3047316" algn="l" defTabSz="1218930" rtl="0" eaLnBrk="1" latinLnBrk="0" hangingPunct="1">
        <a:defRPr sz="2400" kern="1200">
          <a:solidFill>
            <a:schemeClr val="tx1"/>
          </a:solidFill>
          <a:latin typeface="+mn-lt"/>
          <a:ea typeface="+mn-ea"/>
          <a:cs typeface="+mn-cs"/>
        </a:defRPr>
      </a:lvl6pPr>
      <a:lvl7pPr marL="3656775" algn="l" defTabSz="1218930" rtl="0" eaLnBrk="1" latinLnBrk="0" hangingPunct="1">
        <a:defRPr sz="2400" kern="1200">
          <a:solidFill>
            <a:schemeClr val="tx1"/>
          </a:solidFill>
          <a:latin typeface="+mn-lt"/>
          <a:ea typeface="+mn-ea"/>
          <a:cs typeface="+mn-cs"/>
        </a:defRPr>
      </a:lvl7pPr>
      <a:lvl8pPr marL="4266240" algn="l" defTabSz="1218930" rtl="0" eaLnBrk="1" latinLnBrk="0" hangingPunct="1">
        <a:defRPr sz="2400" kern="1200">
          <a:solidFill>
            <a:schemeClr val="tx1"/>
          </a:solidFill>
          <a:latin typeface="+mn-lt"/>
          <a:ea typeface="+mn-ea"/>
          <a:cs typeface="+mn-cs"/>
        </a:defRPr>
      </a:lvl8pPr>
      <a:lvl9pPr marL="4875703" algn="l" defTabSz="12189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java.com/en/download/help/linux_x64rpm_install.xml" TargetMode="Externa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hyperlink" Target="https://www.guru99.com/unix-linux-tutorial.html"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help.sap.com/hana/SAP_HANA_Server_Installation_Guide_en.pdf" TargetMode="External"/><Relationship Id="rId2" Type="http://schemas.openxmlformats.org/officeDocument/2006/relationships/hyperlink" Target="http://help.sap.com/hana/SAP_HANA_Master_Guide_en.pdf" TargetMode="External"/><Relationship Id="rId1" Type="http://schemas.openxmlformats.org/officeDocument/2006/relationships/slideLayout" Target="../slideLayouts/slideLayout14.xml"/><Relationship Id="rId4" Type="http://schemas.openxmlformats.org/officeDocument/2006/relationships/hyperlink" Target="http://service.sap.com/sap/support/notes/151496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ervice.sap.com/sap/support/pam"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pport.sap.com/swdc"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b="0" dirty="0"/>
            </a:br>
            <a:r>
              <a:rPr lang="en-US" b="0" dirty="0"/>
              <a:t> SAP HANA Installation	</a:t>
            </a:r>
            <a:endParaRPr lang="en-US" dirty="0"/>
          </a:p>
        </p:txBody>
      </p:sp>
    </p:spTree>
    <p:extLst>
      <p:ext uri="{BB962C8B-B14F-4D97-AF65-F5344CB8AC3E}">
        <p14:creationId xmlns:p14="http://schemas.microsoft.com/office/powerpoint/2010/main" val="14757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FCE3-DCB9-4486-A8A8-BB4D626825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8C2A08-92D1-4CC0-93A2-0EF265992944}"/>
              </a:ext>
            </a:extLst>
          </p:cNvPr>
          <p:cNvSpPr>
            <a:spLocks noGrp="1"/>
          </p:cNvSpPr>
          <p:nvPr>
            <p:ph idx="1"/>
          </p:nvPr>
        </p:nvSpPr>
        <p:spPr>
          <a:xfrm>
            <a:off x="201600" y="1358707"/>
            <a:ext cx="11664000" cy="4633200"/>
          </a:xfrm>
        </p:spPr>
        <p:txBody>
          <a:bodyPr/>
          <a:lstStyle/>
          <a:p>
            <a:pPr marL="0" indent="0">
              <a:buNone/>
            </a:pPr>
            <a:r>
              <a:rPr lang="en-IN" sz="1400" b="1" dirty="0"/>
              <a:t>Install JAVA  :</a:t>
            </a:r>
            <a:endParaRPr lang="en-IN" sz="1400" dirty="0"/>
          </a:p>
          <a:p>
            <a:pPr marL="0" indent="0">
              <a:buNone/>
            </a:pPr>
            <a:r>
              <a:rPr lang="en-IN" sz="1400" dirty="0"/>
              <a:t>To install SAP HANA we need JAVA 64 bit, one can install Java 1.6/1.7 or 1.8.</a:t>
            </a:r>
          </a:p>
          <a:p>
            <a:pPr marL="0" indent="0">
              <a:buNone/>
            </a:pPr>
            <a:r>
              <a:rPr lang="en-IN" sz="1400" dirty="0"/>
              <a:t>We are installing JAVA as recommended in following URL and make sure JAVA added to environment variables.</a:t>
            </a:r>
          </a:p>
          <a:p>
            <a:pPr marL="0" indent="0">
              <a:buNone/>
            </a:pPr>
            <a:r>
              <a:rPr lang="en-IN" sz="1400" dirty="0"/>
              <a:t>Installing JAVA :</a:t>
            </a:r>
            <a:r>
              <a:rPr lang="en-IN" sz="1400" dirty="0">
                <a:hlinkClick r:id="rId2"/>
              </a:rPr>
              <a:t>https://www.java.com/en/download/help/linux_x64rpm_install.xml</a:t>
            </a:r>
            <a:endParaRPr lang="en-IN" sz="1400" dirty="0"/>
          </a:p>
          <a:p>
            <a:pPr marL="0" indent="0">
              <a:buNone/>
            </a:pPr>
            <a:endParaRPr lang="en-US" sz="1400" dirty="0"/>
          </a:p>
        </p:txBody>
      </p:sp>
      <p:pic>
        <p:nvPicPr>
          <p:cNvPr id="5" name="Picture 4">
            <a:extLst>
              <a:ext uri="{FF2B5EF4-FFF2-40B4-BE49-F238E27FC236}">
                <a16:creationId xmlns:a16="http://schemas.microsoft.com/office/drawing/2014/main" id="{283EA76F-C434-4EC8-9716-3C4D45092486}"/>
              </a:ext>
            </a:extLst>
          </p:cNvPr>
          <p:cNvPicPr>
            <a:picLocks noChangeAspect="1"/>
          </p:cNvPicPr>
          <p:nvPr/>
        </p:nvPicPr>
        <p:blipFill>
          <a:blip r:embed="rId3"/>
          <a:stretch>
            <a:fillRect/>
          </a:stretch>
        </p:blipFill>
        <p:spPr>
          <a:xfrm>
            <a:off x="6144728" y="3955312"/>
            <a:ext cx="5572351" cy="2036595"/>
          </a:xfrm>
          <a:prstGeom prst="rect">
            <a:avLst/>
          </a:prstGeom>
        </p:spPr>
      </p:pic>
      <p:pic>
        <p:nvPicPr>
          <p:cNvPr id="6" name="Picture 5">
            <a:extLst>
              <a:ext uri="{FF2B5EF4-FFF2-40B4-BE49-F238E27FC236}">
                <a16:creationId xmlns:a16="http://schemas.microsoft.com/office/drawing/2014/main" id="{3ECD450B-2145-4453-A38E-073EEB44108E}"/>
              </a:ext>
            </a:extLst>
          </p:cNvPr>
          <p:cNvPicPr>
            <a:picLocks noChangeAspect="1"/>
          </p:cNvPicPr>
          <p:nvPr/>
        </p:nvPicPr>
        <p:blipFill>
          <a:blip r:embed="rId4"/>
          <a:stretch>
            <a:fillRect/>
          </a:stretch>
        </p:blipFill>
        <p:spPr>
          <a:xfrm>
            <a:off x="343619" y="2523001"/>
            <a:ext cx="5752381" cy="1514286"/>
          </a:xfrm>
          <a:prstGeom prst="rect">
            <a:avLst/>
          </a:prstGeom>
        </p:spPr>
      </p:pic>
    </p:spTree>
    <p:extLst>
      <p:ext uri="{BB962C8B-B14F-4D97-AF65-F5344CB8AC3E}">
        <p14:creationId xmlns:p14="http://schemas.microsoft.com/office/powerpoint/2010/main" val="92052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9420-7B71-4040-B13C-22319CDFC3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369DA6-861B-4640-9E20-FBD55CEF684D}"/>
              </a:ext>
            </a:extLst>
          </p:cNvPr>
          <p:cNvSpPr>
            <a:spLocks noGrp="1"/>
          </p:cNvSpPr>
          <p:nvPr>
            <p:ph idx="1"/>
          </p:nvPr>
        </p:nvSpPr>
        <p:spPr/>
        <p:txBody>
          <a:bodyPr/>
          <a:lstStyle/>
          <a:p>
            <a:r>
              <a:rPr lang="en-US" dirty="0"/>
              <a:t>Recommended File System Layout</a:t>
            </a:r>
          </a:p>
          <a:p>
            <a:pPr marL="0" indent="0">
              <a:buNone/>
            </a:pPr>
            <a:r>
              <a:rPr lang="en-US" dirty="0"/>
              <a:t>Root 			/</a:t>
            </a:r>
          </a:p>
          <a:p>
            <a:pPr marL="0" indent="0">
              <a:buNone/>
            </a:pPr>
            <a:r>
              <a:rPr lang="en-US" dirty="0"/>
              <a:t>Installation path(</a:t>
            </a:r>
            <a:r>
              <a:rPr lang="en-US" dirty="0" err="1"/>
              <a:t>sapmnt</a:t>
            </a:r>
            <a:r>
              <a:rPr lang="en-US" dirty="0"/>
              <a:t>) 	/</a:t>
            </a:r>
            <a:r>
              <a:rPr lang="en-US" dirty="0" err="1"/>
              <a:t>hana</a:t>
            </a:r>
            <a:r>
              <a:rPr lang="en-US" dirty="0"/>
              <a:t>/shared/</a:t>
            </a:r>
          </a:p>
          <a:p>
            <a:pPr marL="0" indent="0">
              <a:buNone/>
            </a:pPr>
            <a:r>
              <a:rPr lang="en-US" dirty="0"/>
              <a:t>System instance 		/</a:t>
            </a:r>
            <a:r>
              <a:rPr lang="en-US" dirty="0" err="1"/>
              <a:t>usr</a:t>
            </a:r>
            <a:r>
              <a:rPr lang="en-US" dirty="0"/>
              <a:t>/sap</a:t>
            </a:r>
          </a:p>
          <a:p>
            <a:pPr marL="0" indent="0">
              <a:buNone/>
            </a:pPr>
            <a:r>
              <a:rPr lang="it-IT" dirty="0"/>
              <a:t>Data volume 		/hana/data/&lt;SID&gt;</a:t>
            </a:r>
          </a:p>
          <a:p>
            <a:pPr marL="0" indent="0">
              <a:buNone/>
            </a:pPr>
            <a:r>
              <a:rPr lang="en-US" dirty="0"/>
              <a:t>Log volume 		/</a:t>
            </a:r>
            <a:r>
              <a:rPr lang="en-US" dirty="0" err="1"/>
              <a:t>hana</a:t>
            </a:r>
            <a:r>
              <a:rPr lang="en-US" dirty="0"/>
              <a:t>/log/&lt;SID&gt;</a:t>
            </a:r>
          </a:p>
        </p:txBody>
      </p:sp>
      <p:pic>
        <p:nvPicPr>
          <p:cNvPr id="4" name="Picture 3">
            <a:extLst>
              <a:ext uri="{FF2B5EF4-FFF2-40B4-BE49-F238E27FC236}">
                <a16:creationId xmlns:a16="http://schemas.microsoft.com/office/drawing/2014/main" id="{28353E13-24F8-4981-9E19-4E6B3E741582}"/>
              </a:ext>
            </a:extLst>
          </p:cNvPr>
          <p:cNvPicPr>
            <a:picLocks noChangeAspect="1"/>
          </p:cNvPicPr>
          <p:nvPr/>
        </p:nvPicPr>
        <p:blipFill>
          <a:blip r:embed="rId2"/>
          <a:stretch>
            <a:fillRect/>
          </a:stretch>
        </p:blipFill>
        <p:spPr>
          <a:xfrm>
            <a:off x="6559826" y="1669157"/>
            <a:ext cx="4897165" cy="4203685"/>
          </a:xfrm>
          <a:prstGeom prst="rect">
            <a:avLst/>
          </a:prstGeom>
        </p:spPr>
      </p:pic>
    </p:spTree>
    <p:extLst>
      <p:ext uri="{BB962C8B-B14F-4D97-AF65-F5344CB8AC3E}">
        <p14:creationId xmlns:p14="http://schemas.microsoft.com/office/powerpoint/2010/main" val="9216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2D28-E722-4904-B766-FA85DD15A9C1}"/>
              </a:ext>
            </a:extLst>
          </p:cNvPr>
          <p:cNvSpPr>
            <a:spLocks noGrp="1"/>
          </p:cNvSpPr>
          <p:nvPr>
            <p:ph type="title"/>
          </p:nvPr>
        </p:nvSpPr>
        <p:spPr/>
        <p:txBody>
          <a:bodyPr/>
          <a:lstStyle/>
          <a:p>
            <a:r>
              <a:rPr lang="en-US" dirty="0"/>
              <a:t>Multi-tenant System</a:t>
            </a:r>
          </a:p>
        </p:txBody>
      </p:sp>
      <p:pic>
        <p:nvPicPr>
          <p:cNvPr id="4" name="Content Placeholder 3">
            <a:extLst>
              <a:ext uri="{FF2B5EF4-FFF2-40B4-BE49-F238E27FC236}">
                <a16:creationId xmlns:a16="http://schemas.microsoft.com/office/drawing/2014/main" id="{E83BBA9F-5588-4798-94B1-0B58C872C763}"/>
              </a:ext>
            </a:extLst>
          </p:cNvPr>
          <p:cNvPicPr>
            <a:picLocks noGrp="1" noChangeAspect="1"/>
          </p:cNvPicPr>
          <p:nvPr>
            <p:ph idx="1"/>
          </p:nvPr>
        </p:nvPicPr>
        <p:blipFill>
          <a:blip r:embed="rId2"/>
          <a:stretch>
            <a:fillRect/>
          </a:stretch>
        </p:blipFill>
        <p:spPr>
          <a:xfrm>
            <a:off x="5621216" y="1435035"/>
            <a:ext cx="5597775" cy="4311331"/>
          </a:xfrm>
          <a:prstGeom prst="rect">
            <a:avLst/>
          </a:prstGeom>
        </p:spPr>
      </p:pic>
      <p:pic>
        <p:nvPicPr>
          <p:cNvPr id="5" name="Picture 4">
            <a:extLst>
              <a:ext uri="{FF2B5EF4-FFF2-40B4-BE49-F238E27FC236}">
                <a16:creationId xmlns:a16="http://schemas.microsoft.com/office/drawing/2014/main" id="{47F6B1AA-0F09-42B1-996F-3A7EC547155A}"/>
              </a:ext>
            </a:extLst>
          </p:cNvPr>
          <p:cNvPicPr>
            <a:picLocks noChangeAspect="1"/>
          </p:cNvPicPr>
          <p:nvPr/>
        </p:nvPicPr>
        <p:blipFill>
          <a:blip r:embed="rId3"/>
          <a:stretch>
            <a:fillRect/>
          </a:stretch>
        </p:blipFill>
        <p:spPr>
          <a:xfrm>
            <a:off x="380495" y="1781375"/>
            <a:ext cx="4854361" cy="3741744"/>
          </a:xfrm>
          <a:prstGeom prst="rect">
            <a:avLst/>
          </a:prstGeom>
        </p:spPr>
      </p:pic>
    </p:spTree>
    <p:extLst>
      <p:ext uri="{BB962C8B-B14F-4D97-AF65-F5344CB8AC3E}">
        <p14:creationId xmlns:p14="http://schemas.microsoft.com/office/powerpoint/2010/main" val="87884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73B5-914E-45FC-9160-4DB9803F32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1D2AA1-44D1-43FE-B3B2-D2BBB8DCC5CB}"/>
              </a:ext>
            </a:extLst>
          </p:cNvPr>
          <p:cNvSpPr>
            <a:spLocks noGrp="1"/>
          </p:cNvSpPr>
          <p:nvPr>
            <p:ph idx="1"/>
          </p:nvPr>
        </p:nvSpPr>
        <p:spPr>
          <a:xfrm>
            <a:off x="187200" y="1272209"/>
            <a:ext cx="11664000" cy="4890052"/>
          </a:xfrm>
        </p:spPr>
        <p:txBody>
          <a:bodyPr/>
          <a:lstStyle/>
          <a:p>
            <a:r>
              <a:rPr lang="en-US" dirty="0"/>
              <a:t>HANA Database Installation</a:t>
            </a:r>
          </a:p>
          <a:p>
            <a:pPr marL="0" indent="0">
              <a:buNone/>
            </a:pPr>
            <a:r>
              <a:rPr lang="en-US" dirty="0"/>
              <a:t>Starting from HANA 2.0 SPS 01, multitenant database containers (MDC) will be the only operational mode for SAP HANA database, this means Single container database no longer exist in HANA 2.0 SPS01.</a:t>
            </a:r>
          </a:p>
          <a:p>
            <a:r>
              <a:rPr lang="en-US" dirty="0"/>
              <a:t>Extracting Software dump</a:t>
            </a:r>
          </a:p>
          <a:p>
            <a:r>
              <a:rPr lang="en-US" dirty="0"/>
              <a:t>Running the setup file</a:t>
            </a:r>
          </a:p>
          <a:p>
            <a:endParaRPr lang="en-US" dirty="0"/>
          </a:p>
          <a:p>
            <a:r>
              <a:rPr lang="en-US" sz="1800" dirty="0"/>
              <a:t>HANA database lifecycle manager (HDBLCM) is used to install SAP HANA database, including server, client, studio, and additional components, in a graphical user interface, command-line interface and new web user interface.</a:t>
            </a:r>
          </a:p>
          <a:p>
            <a:r>
              <a:rPr lang="en-US" sz="1800" dirty="0"/>
              <a:t>Login as root, switch to the software dump location</a:t>
            </a:r>
          </a:p>
          <a:p>
            <a:r>
              <a:rPr lang="en-US" sz="1800" dirty="0"/>
              <a:t>/soft/51052030/DATA_UNITS/HDB_LCM_LINUX_X86_64 / and run below setup file</a:t>
            </a:r>
          </a:p>
          <a:p>
            <a:r>
              <a:rPr lang="en-US" sz="1800" b="1" dirty="0"/>
              <a:t>./</a:t>
            </a:r>
            <a:r>
              <a:rPr lang="en-US" sz="1800" b="1" dirty="0" err="1"/>
              <a:t>hdblcmgui</a:t>
            </a:r>
            <a:endParaRPr lang="en-US" sz="1800" b="1" dirty="0"/>
          </a:p>
          <a:p>
            <a:endParaRPr lang="en-US" dirty="0"/>
          </a:p>
          <a:p>
            <a:endParaRPr lang="en-US" dirty="0"/>
          </a:p>
        </p:txBody>
      </p:sp>
      <p:pic>
        <p:nvPicPr>
          <p:cNvPr id="4" name="Picture 3">
            <a:extLst>
              <a:ext uri="{FF2B5EF4-FFF2-40B4-BE49-F238E27FC236}">
                <a16:creationId xmlns:a16="http://schemas.microsoft.com/office/drawing/2014/main" id="{BF06C6BC-72B0-4C14-B3E6-1A6BDBBC764A}"/>
              </a:ext>
            </a:extLst>
          </p:cNvPr>
          <p:cNvPicPr>
            <a:picLocks noChangeAspect="1"/>
          </p:cNvPicPr>
          <p:nvPr/>
        </p:nvPicPr>
        <p:blipFill>
          <a:blip r:embed="rId2"/>
          <a:stretch>
            <a:fillRect/>
          </a:stretch>
        </p:blipFill>
        <p:spPr>
          <a:xfrm>
            <a:off x="7023653" y="2484217"/>
            <a:ext cx="4371066" cy="1617567"/>
          </a:xfrm>
          <a:prstGeom prst="rect">
            <a:avLst/>
          </a:prstGeom>
        </p:spPr>
      </p:pic>
    </p:spTree>
    <p:extLst>
      <p:ext uri="{BB962C8B-B14F-4D97-AF65-F5344CB8AC3E}">
        <p14:creationId xmlns:p14="http://schemas.microsoft.com/office/powerpoint/2010/main" val="422335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793F-A3F6-44DB-BECF-DEFABAC6CB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AE7932-1256-4268-8085-C9BD8E0F1809}"/>
              </a:ext>
            </a:extLst>
          </p:cNvPr>
          <p:cNvSpPr>
            <a:spLocks noGrp="1"/>
          </p:cNvSpPr>
          <p:nvPr>
            <p:ph idx="1"/>
          </p:nvPr>
        </p:nvSpPr>
        <p:spPr>
          <a:xfrm>
            <a:off x="187200" y="1219927"/>
            <a:ext cx="11664000" cy="4968838"/>
          </a:xfrm>
        </p:spPr>
        <p:txBody>
          <a:bodyPr/>
          <a:lstStyle/>
          <a:p>
            <a:r>
              <a:rPr lang="en-US" dirty="0"/>
              <a:t>The SAP HANA database lifecycle </a:t>
            </a:r>
          </a:p>
          <a:p>
            <a:r>
              <a:rPr lang="en-US" dirty="0"/>
              <a:t>manager (</a:t>
            </a:r>
            <a:r>
              <a:rPr lang="en-US" dirty="0" err="1"/>
              <a:t>hdblcm</a:t>
            </a:r>
            <a:r>
              <a:rPr lang="en-US" dirty="0"/>
              <a:t>) graphical user </a:t>
            </a:r>
          </a:p>
          <a:p>
            <a:r>
              <a:rPr lang="en-US" dirty="0"/>
              <a:t>interface appears.</a:t>
            </a:r>
          </a:p>
          <a:p>
            <a:endParaRPr lang="en-US" dirty="0"/>
          </a:p>
        </p:txBody>
      </p:sp>
      <p:pic>
        <p:nvPicPr>
          <p:cNvPr id="5" name="Picture 4">
            <a:extLst>
              <a:ext uri="{FF2B5EF4-FFF2-40B4-BE49-F238E27FC236}">
                <a16:creationId xmlns:a16="http://schemas.microsoft.com/office/drawing/2014/main" id="{D9A53C6D-121F-4676-A004-B98866C8CE70}"/>
              </a:ext>
            </a:extLst>
          </p:cNvPr>
          <p:cNvPicPr>
            <a:picLocks noChangeAspect="1"/>
          </p:cNvPicPr>
          <p:nvPr/>
        </p:nvPicPr>
        <p:blipFill>
          <a:blip r:embed="rId2"/>
          <a:stretch>
            <a:fillRect/>
          </a:stretch>
        </p:blipFill>
        <p:spPr>
          <a:xfrm>
            <a:off x="5897218" y="1219927"/>
            <a:ext cx="5755200" cy="4867673"/>
          </a:xfrm>
          <a:prstGeom prst="rect">
            <a:avLst/>
          </a:prstGeom>
        </p:spPr>
      </p:pic>
    </p:spTree>
    <p:extLst>
      <p:ext uri="{BB962C8B-B14F-4D97-AF65-F5344CB8AC3E}">
        <p14:creationId xmlns:p14="http://schemas.microsoft.com/office/powerpoint/2010/main" val="386175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14C6-E00D-4DAB-AC09-CB290EE97F7D}"/>
              </a:ext>
            </a:extLst>
          </p:cNvPr>
          <p:cNvSpPr>
            <a:spLocks noGrp="1"/>
          </p:cNvSpPr>
          <p:nvPr>
            <p:ph type="title"/>
          </p:nvPr>
        </p:nvSpPr>
        <p:spPr>
          <a:xfrm>
            <a:off x="161843" y="298748"/>
            <a:ext cx="11664000" cy="756000"/>
          </a:xfrm>
        </p:spPr>
        <p:txBody>
          <a:bodyPr/>
          <a:lstStyle/>
          <a:p>
            <a:endParaRPr lang="en-US"/>
          </a:p>
        </p:txBody>
      </p:sp>
      <p:pic>
        <p:nvPicPr>
          <p:cNvPr id="5" name="Picture 4">
            <a:extLst>
              <a:ext uri="{FF2B5EF4-FFF2-40B4-BE49-F238E27FC236}">
                <a16:creationId xmlns:a16="http://schemas.microsoft.com/office/drawing/2014/main" id="{C02F27C6-162E-4DF7-868B-911F95DBF878}"/>
              </a:ext>
            </a:extLst>
          </p:cNvPr>
          <p:cNvPicPr>
            <a:picLocks noChangeAspect="1"/>
          </p:cNvPicPr>
          <p:nvPr/>
        </p:nvPicPr>
        <p:blipFill>
          <a:blip r:embed="rId2"/>
          <a:stretch>
            <a:fillRect/>
          </a:stretch>
        </p:blipFill>
        <p:spPr>
          <a:xfrm>
            <a:off x="2425149" y="1234212"/>
            <a:ext cx="6597266" cy="4792353"/>
          </a:xfrm>
          <a:prstGeom prst="rect">
            <a:avLst/>
          </a:prstGeom>
        </p:spPr>
      </p:pic>
    </p:spTree>
    <p:extLst>
      <p:ext uri="{BB962C8B-B14F-4D97-AF65-F5344CB8AC3E}">
        <p14:creationId xmlns:p14="http://schemas.microsoft.com/office/powerpoint/2010/main" val="213680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B903-DC26-49B4-B6E5-D99DDD626B2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1FFB357-6FEB-4476-9E3A-32948F19746C}"/>
              </a:ext>
            </a:extLst>
          </p:cNvPr>
          <p:cNvPicPr>
            <a:picLocks noChangeAspect="1"/>
          </p:cNvPicPr>
          <p:nvPr/>
        </p:nvPicPr>
        <p:blipFill>
          <a:blip r:embed="rId2"/>
          <a:stretch>
            <a:fillRect/>
          </a:stretch>
        </p:blipFill>
        <p:spPr>
          <a:xfrm>
            <a:off x="2728340" y="1300454"/>
            <a:ext cx="6610519" cy="4833162"/>
          </a:xfrm>
          <a:prstGeom prst="rect">
            <a:avLst/>
          </a:prstGeom>
        </p:spPr>
      </p:pic>
    </p:spTree>
    <p:extLst>
      <p:ext uri="{BB962C8B-B14F-4D97-AF65-F5344CB8AC3E}">
        <p14:creationId xmlns:p14="http://schemas.microsoft.com/office/powerpoint/2010/main" val="397779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9A34-3CB1-44CD-8DE6-1484D0A4180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20565BF-0E33-4C9C-BAEE-27DF31E8902E}"/>
              </a:ext>
            </a:extLst>
          </p:cNvPr>
          <p:cNvPicPr>
            <a:picLocks noGrp="1" noChangeAspect="1"/>
          </p:cNvPicPr>
          <p:nvPr>
            <p:ph idx="1"/>
          </p:nvPr>
        </p:nvPicPr>
        <p:blipFill>
          <a:blip r:embed="rId2"/>
          <a:stretch>
            <a:fillRect/>
          </a:stretch>
        </p:blipFill>
        <p:spPr>
          <a:xfrm>
            <a:off x="2921684" y="1453141"/>
            <a:ext cx="6223831" cy="4572008"/>
          </a:xfrm>
          <a:prstGeom prst="rect">
            <a:avLst/>
          </a:prstGeom>
        </p:spPr>
      </p:pic>
    </p:spTree>
    <p:extLst>
      <p:ext uri="{BB962C8B-B14F-4D97-AF65-F5344CB8AC3E}">
        <p14:creationId xmlns:p14="http://schemas.microsoft.com/office/powerpoint/2010/main" val="8950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7222-13D8-4705-9CFE-8AE1ECA84E9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62884C8-1FB8-4B5D-BDB8-BD0972F62FF5}"/>
              </a:ext>
            </a:extLst>
          </p:cNvPr>
          <p:cNvPicPr>
            <a:picLocks noGrp="1" noChangeAspect="1"/>
          </p:cNvPicPr>
          <p:nvPr>
            <p:ph idx="1"/>
          </p:nvPr>
        </p:nvPicPr>
        <p:blipFill>
          <a:blip r:embed="rId2"/>
          <a:stretch>
            <a:fillRect/>
          </a:stretch>
        </p:blipFill>
        <p:spPr>
          <a:xfrm>
            <a:off x="3115046" y="1323933"/>
            <a:ext cx="5837108" cy="4830391"/>
          </a:xfrm>
          <a:prstGeom prst="rect">
            <a:avLst/>
          </a:prstGeom>
        </p:spPr>
      </p:pic>
    </p:spTree>
    <p:extLst>
      <p:ext uri="{BB962C8B-B14F-4D97-AF65-F5344CB8AC3E}">
        <p14:creationId xmlns:p14="http://schemas.microsoft.com/office/powerpoint/2010/main" val="343403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B37C-3869-440D-8FB2-3AC407716E3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98895C7-D0EF-42DB-8B4B-B5568217FF60}"/>
              </a:ext>
            </a:extLst>
          </p:cNvPr>
          <p:cNvPicPr>
            <a:picLocks noGrp="1" noChangeAspect="1"/>
          </p:cNvPicPr>
          <p:nvPr>
            <p:ph idx="1"/>
          </p:nvPr>
        </p:nvPicPr>
        <p:blipFill>
          <a:blip r:embed="rId2"/>
          <a:stretch>
            <a:fillRect/>
          </a:stretch>
        </p:blipFill>
        <p:spPr>
          <a:xfrm>
            <a:off x="3222325" y="1258042"/>
            <a:ext cx="5622549" cy="4816770"/>
          </a:xfrm>
          <a:prstGeom prst="rect">
            <a:avLst/>
          </a:prstGeom>
        </p:spPr>
      </p:pic>
    </p:spTree>
    <p:extLst>
      <p:ext uri="{BB962C8B-B14F-4D97-AF65-F5344CB8AC3E}">
        <p14:creationId xmlns:p14="http://schemas.microsoft.com/office/powerpoint/2010/main" val="40169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0A498-0B1D-4D21-9B9F-1054AF272F6F}"/>
              </a:ext>
            </a:extLst>
          </p:cNvPr>
          <p:cNvSpPr>
            <a:spLocks noGrp="1"/>
          </p:cNvSpPr>
          <p:nvPr>
            <p:ph idx="1"/>
          </p:nvPr>
        </p:nvSpPr>
        <p:spPr/>
        <p:txBody>
          <a:bodyPr/>
          <a:lstStyle/>
          <a:p>
            <a:pPr marL="0" indent="0">
              <a:buNone/>
            </a:pPr>
            <a:endParaRPr lang="en-US" sz="7200" b="1" dirty="0"/>
          </a:p>
          <a:p>
            <a:pPr marL="0" indent="0" algn="ctr">
              <a:buNone/>
            </a:pPr>
            <a:r>
              <a:rPr lang="en-US" sz="3200" b="1" dirty="0"/>
              <a:t>Installing HANA 2.0 on SUSE 12 Linux</a:t>
            </a:r>
          </a:p>
        </p:txBody>
      </p:sp>
    </p:spTree>
    <p:extLst>
      <p:ext uri="{BB962C8B-B14F-4D97-AF65-F5344CB8AC3E}">
        <p14:creationId xmlns:p14="http://schemas.microsoft.com/office/powerpoint/2010/main" val="24752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51984-B23B-4E60-9206-69860F693D4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14485C3-EC5D-4249-9505-E17017B13C3E}"/>
              </a:ext>
            </a:extLst>
          </p:cNvPr>
          <p:cNvPicPr>
            <a:picLocks noGrp="1" noChangeAspect="1"/>
          </p:cNvPicPr>
          <p:nvPr>
            <p:ph idx="1"/>
          </p:nvPr>
        </p:nvPicPr>
        <p:blipFill>
          <a:blip r:embed="rId2"/>
          <a:stretch>
            <a:fillRect/>
          </a:stretch>
        </p:blipFill>
        <p:spPr>
          <a:xfrm>
            <a:off x="3082060" y="1225590"/>
            <a:ext cx="5903079" cy="4862473"/>
          </a:xfrm>
          <a:prstGeom prst="rect">
            <a:avLst/>
          </a:prstGeom>
        </p:spPr>
      </p:pic>
    </p:spTree>
    <p:extLst>
      <p:ext uri="{BB962C8B-B14F-4D97-AF65-F5344CB8AC3E}">
        <p14:creationId xmlns:p14="http://schemas.microsoft.com/office/powerpoint/2010/main" val="46607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A336-4709-49AB-8557-51700551D23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CE606DF-662A-41B6-B5C4-19CB6EC91288}"/>
              </a:ext>
            </a:extLst>
          </p:cNvPr>
          <p:cNvPicPr>
            <a:picLocks noGrp="1" noChangeAspect="1"/>
          </p:cNvPicPr>
          <p:nvPr>
            <p:ph idx="1"/>
          </p:nvPr>
        </p:nvPicPr>
        <p:blipFill>
          <a:blip r:embed="rId2"/>
          <a:stretch>
            <a:fillRect/>
          </a:stretch>
        </p:blipFill>
        <p:spPr>
          <a:xfrm>
            <a:off x="3173982" y="1243821"/>
            <a:ext cx="5719235" cy="4777982"/>
          </a:xfrm>
          <a:prstGeom prst="rect">
            <a:avLst/>
          </a:prstGeom>
        </p:spPr>
      </p:pic>
    </p:spTree>
    <p:extLst>
      <p:ext uri="{BB962C8B-B14F-4D97-AF65-F5344CB8AC3E}">
        <p14:creationId xmlns:p14="http://schemas.microsoft.com/office/powerpoint/2010/main" val="19067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F26C-E199-453A-AB8E-B8BA6FFCCBA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DC3B66A-7883-4D17-9F95-2409AF2862C7}"/>
              </a:ext>
            </a:extLst>
          </p:cNvPr>
          <p:cNvPicPr>
            <a:picLocks noGrp="1" noChangeAspect="1"/>
          </p:cNvPicPr>
          <p:nvPr>
            <p:ph idx="1"/>
          </p:nvPr>
        </p:nvPicPr>
        <p:blipFill>
          <a:blip r:embed="rId2"/>
          <a:stretch>
            <a:fillRect/>
          </a:stretch>
        </p:blipFill>
        <p:spPr>
          <a:xfrm>
            <a:off x="6033601" y="1332905"/>
            <a:ext cx="5681322" cy="4297410"/>
          </a:xfrm>
          <a:prstGeom prst="rect">
            <a:avLst/>
          </a:prstGeom>
        </p:spPr>
      </p:pic>
      <p:pic>
        <p:nvPicPr>
          <p:cNvPr id="4" name="Picture 3">
            <a:extLst>
              <a:ext uri="{FF2B5EF4-FFF2-40B4-BE49-F238E27FC236}">
                <a16:creationId xmlns:a16="http://schemas.microsoft.com/office/drawing/2014/main" id="{26491553-C819-4F4A-86DE-D3257BCCFBE1}"/>
              </a:ext>
            </a:extLst>
          </p:cNvPr>
          <p:cNvPicPr>
            <a:picLocks noChangeAspect="1"/>
          </p:cNvPicPr>
          <p:nvPr/>
        </p:nvPicPr>
        <p:blipFill>
          <a:blip r:embed="rId3"/>
          <a:stretch>
            <a:fillRect/>
          </a:stretch>
        </p:blipFill>
        <p:spPr>
          <a:xfrm>
            <a:off x="201669" y="1332905"/>
            <a:ext cx="5831931" cy="4754695"/>
          </a:xfrm>
          <a:prstGeom prst="rect">
            <a:avLst/>
          </a:prstGeom>
        </p:spPr>
      </p:pic>
    </p:spTree>
    <p:extLst>
      <p:ext uri="{BB962C8B-B14F-4D97-AF65-F5344CB8AC3E}">
        <p14:creationId xmlns:p14="http://schemas.microsoft.com/office/powerpoint/2010/main" val="382786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319B-FFED-489F-8F1E-34E1D81B63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61D713-2652-48E9-A70D-A08ACF61199D}"/>
              </a:ext>
            </a:extLst>
          </p:cNvPr>
          <p:cNvSpPr>
            <a:spLocks noGrp="1"/>
          </p:cNvSpPr>
          <p:nvPr>
            <p:ph idx="1"/>
          </p:nvPr>
        </p:nvSpPr>
        <p:spPr/>
        <p:txBody>
          <a:bodyPr/>
          <a:lstStyle/>
          <a:p>
            <a:r>
              <a:rPr lang="en-US" sz="1000" dirty="0"/>
              <a:t>Review the Installation parameters and click “Install” to trigger the SAP HANA 2.0 SP01 Installation.</a:t>
            </a:r>
          </a:p>
          <a:p>
            <a:endParaRPr lang="en-US" sz="1000" dirty="0"/>
          </a:p>
          <a:p>
            <a:endParaRPr lang="en-US" sz="1000" dirty="0"/>
          </a:p>
        </p:txBody>
      </p:sp>
      <p:pic>
        <p:nvPicPr>
          <p:cNvPr id="4" name="Picture 3">
            <a:extLst>
              <a:ext uri="{FF2B5EF4-FFF2-40B4-BE49-F238E27FC236}">
                <a16:creationId xmlns:a16="http://schemas.microsoft.com/office/drawing/2014/main" id="{B9F08007-9CAE-489A-9095-EFD8D67F28ED}"/>
              </a:ext>
            </a:extLst>
          </p:cNvPr>
          <p:cNvPicPr>
            <a:picLocks noChangeAspect="1"/>
          </p:cNvPicPr>
          <p:nvPr/>
        </p:nvPicPr>
        <p:blipFill>
          <a:blip r:embed="rId2"/>
          <a:stretch>
            <a:fillRect/>
          </a:stretch>
        </p:blipFill>
        <p:spPr>
          <a:xfrm>
            <a:off x="691224" y="1806040"/>
            <a:ext cx="3971429" cy="3590476"/>
          </a:xfrm>
          <a:prstGeom prst="rect">
            <a:avLst/>
          </a:prstGeom>
        </p:spPr>
      </p:pic>
      <p:pic>
        <p:nvPicPr>
          <p:cNvPr id="5" name="Picture 4">
            <a:extLst>
              <a:ext uri="{FF2B5EF4-FFF2-40B4-BE49-F238E27FC236}">
                <a16:creationId xmlns:a16="http://schemas.microsoft.com/office/drawing/2014/main" id="{9F679551-C57A-47D1-9803-D00C0D8C5258}"/>
              </a:ext>
            </a:extLst>
          </p:cNvPr>
          <p:cNvPicPr>
            <a:picLocks noChangeAspect="1"/>
          </p:cNvPicPr>
          <p:nvPr/>
        </p:nvPicPr>
        <p:blipFill>
          <a:blip r:embed="rId3"/>
          <a:stretch>
            <a:fillRect/>
          </a:stretch>
        </p:blipFill>
        <p:spPr>
          <a:xfrm>
            <a:off x="5622810" y="1806040"/>
            <a:ext cx="5876190" cy="3790476"/>
          </a:xfrm>
          <a:prstGeom prst="rect">
            <a:avLst/>
          </a:prstGeom>
        </p:spPr>
      </p:pic>
    </p:spTree>
    <p:extLst>
      <p:ext uri="{BB962C8B-B14F-4D97-AF65-F5344CB8AC3E}">
        <p14:creationId xmlns:p14="http://schemas.microsoft.com/office/powerpoint/2010/main" val="273969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16BD98-8499-4507-9C53-32AE62585653}"/>
              </a:ext>
            </a:extLst>
          </p:cNvPr>
          <p:cNvPicPr>
            <a:picLocks noGrp="1" noChangeAspect="1"/>
          </p:cNvPicPr>
          <p:nvPr>
            <p:ph idx="1"/>
          </p:nvPr>
        </p:nvPicPr>
        <p:blipFill>
          <a:blip r:embed="rId2"/>
          <a:stretch>
            <a:fillRect/>
          </a:stretch>
        </p:blipFill>
        <p:spPr>
          <a:xfrm>
            <a:off x="201600" y="1914148"/>
            <a:ext cx="5895238" cy="3342857"/>
          </a:xfrm>
          <a:prstGeom prst="rect">
            <a:avLst/>
          </a:prstGeom>
        </p:spPr>
      </p:pic>
      <p:pic>
        <p:nvPicPr>
          <p:cNvPr id="5" name="Picture 4">
            <a:extLst>
              <a:ext uri="{FF2B5EF4-FFF2-40B4-BE49-F238E27FC236}">
                <a16:creationId xmlns:a16="http://schemas.microsoft.com/office/drawing/2014/main" id="{79B4F58A-4FC9-42E9-9313-E2C05E7C174B}"/>
              </a:ext>
            </a:extLst>
          </p:cNvPr>
          <p:cNvPicPr>
            <a:picLocks noChangeAspect="1"/>
          </p:cNvPicPr>
          <p:nvPr/>
        </p:nvPicPr>
        <p:blipFill>
          <a:blip r:embed="rId3"/>
          <a:stretch>
            <a:fillRect/>
          </a:stretch>
        </p:blipFill>
        <p:spPr>
          <a:xfrm>
            <a:off x="6301913" y="1575288"/>
            <a:ext cx="5563687" cy="3681717"/>
          </a:xfrm>
          <a:prstGeom prst="rect">
            <a:avLst/>
          </a:prstGeom>
        </p:spPr>
      </p:pic>
      <p:sp>
        <p:nvSpPr>
          <p:cNvPr id="7" name="Rectangle 6">
            <a:extLst>
              <a:ext uri="{FF2B5EF4-FFF2-40B4-BE49-F238E27FC236}">
                <a16:creationId xmlns:a16="http://schemas.microsoft.com/office/drawing/2014/main" id="{8C0EB49D-088B-4701-890E-AB29F7524A50}"/>
              </a:ext>
            </a:extLst>
          </p:cNvPr>
          <p:cNvSpPr/>
          <p:nvPr/>
        </p:nvSpPr>
        <p:spPr>
          <a:xfrm>
            <a:off x="201600" y="5456822"/>
            <a:ext cx="11473565" cy="646331"/>
          </a:xfrm>
          <a:prstGeom prst="rect">
            <a:avLst/>
          </a:prstGeom>
        </p:spPr>
        <p:txBody>
          <a:bodyPr wrap="square">
            <a:spAutoFit/>
          </a:bodyPr>
          <a:lstStyle/>
          <a:p>
            <a:r>
              <a:rPr lang="en-US" dirty="0">
                <a:solidFill>
                  <a:srgbClr val="303030"/>
                </a:solidFill>
                <a:latin typeface="Arimo"/>
              </a:rPr>
              <a:t>HANA2.0 Installation completed successfully. Installation logs can be viewed in below locations.</a:t>
            </a:r>
          </a:p>
          <a:p>
            <a:r>
              <a:rPr lang="en-US" dirty="0">
                <a:solidFill>
                  <a:srgbClr val="303030"/>
                </a:solidFill>
                <a:latin typeface="Arimo"/>
              </a:rPr>
              <a:t>/</a:t>
            </a:r>
            <a:r>
              <a:rPr lang="en-US" dirty="0" err="1">
                <a:solidFill>
                  <a:srgbClr val="303030"/>
                </a:solidFill>
                <a:latin typeface="Arimo"/>
              </a:rPr>
              <a:t>var</a:t>
            </a:r>
            <a:r>
              <a:rPr lang="en-US" dirty="0">
                <a:solidFill>
                  <a:srgbClr val="303030"/>
                </a:solidFill>
                <a:latin typeface="Arimo"/>
              </a:rPr>
              <a:t>/</a:t>
            </a:r>
            <a:r>
              <a:rPr lang="en-US" dirty="0" err="1">
                <a:solidFill>
                  <a:srgbClr val="303030"/>
                </a:solidFill>
                <a:latin typeface="Arimo"/>
              </a:rPr>
              <a:t>tmp</a:t>
            </a:r>
            <a:r>
              <a:rPr lang="en-US" dirty="0">
                <a:solidFill>
                  <a:srgbClr val="303030"/>
                </a:solidFill>
                <a:latin typeface="Arimo"/>
              </a:rPr>
              <a:t> and /</a:t>
            </a:r>
            <a:r>
              <a:rPr lang="en-US" dirty="0" err="1">
                <a:solidFill>
                  <a:srgbClr val="303030"/>
                </a:solidFill>
                <a:latin typeface="Arimo"/>
              </a:rPr>
              <a:t>var</a:t>
            </a:r>
            <a:r>
              <a:rPr lang="en-US" dirty="0">
                <a:solidFill>
                  <a:srgbClr val="303030"/>
                </a:solidFill>
                <a:latin typeface="Arimo"/>
              </a:rPr>
              <a:t>/</a:t>
            </a:r>
            <a:r>
              <a:rPr lang="en-US" dirty="0" err="1">
                <a:solidFill>
                  <a:srgbClr val="303030"/>
                </a:solidFill>
                <a:latin typeface="Arimo"/>
              </a:rPr>
              <a:t>tmp</a:t>
            </a:r>
            <a:r>
              <a:rPr lang="en-US" dirty="0">
                <a:solidFill>
                  <a:srgbClr val="303030"/>
                </a:solidFill>
                <a:latin typeface="Arimo"/>
              </a:rPr>
              <a:t>/</a:t>
            </a:r>
            <a:r>
              <a:rPr lang="en-US" dirty="0" err="1">
                <a:solidFill>
                  <a:srgbClr val="303030"/>
                </a:solidFill>
                <a:latin typeface="Arimo"/>
              </a:rPr>
              <a:t>hdb_HDB_hdblcm_install</a:t>
            </a:r>
            <a:r>
              <a:rPr lang="en-US" dirty="0">
                <a:solidFill>
                  <a:srgbClr val="303030"/>
                </a:solidFill>
                <a:latin typeface="Arimo"/>
              </a:rPr>
              <a:t>_*Date*_*Time* directory</a:t>
            </a:r>
            <a:endParaRPr lang="en-US" dirty="0"/>
          </a:p>
        </p:txBody>
      </p:sp>
    </p:spTree>
    <p:extLst>
      <p:ext uri="{BB962C8B-B14F-4D97-AF65-F5344CB8AC3E}">
        <p14:creationId xmlns:p14="http://schemas.microsoft.com/office/powerpoint/2010/main" val="38460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C4C2-0ADF-46C3-B83A-2F5CC3AEF5B2}"/>
              </a:ext>
            </a:extLst>
          </p:cNvPr>
          <p:cNvSpPr>
            <a:spLocks noGrp="1"/>
          </p:cNvSpPr>
          <p:nvPr>
            <p:ph type="title"/>
          </p:nvPr>
        </p:nvSpPr>
        <p:spPr/>
        <p:txBody>
          <a:bodyPr/>
          <a:lstStyle/>
          <a:p>
            <a:r>
              <a:rPr lang="en-US" dirty="0"/>
              <a:t>SAP HANA Studio Installation</a:t>
            </a:r>
          </a:p>
        </p:txBody>
      </p:sp>
      <p:sp>
        <p:nvSpPr>
          <p:cNvPr id="3" name="Content Placeholder 2">
            <a:extLst>
              <a:ext uri="{FF2B5EF4-FFF2-40B4-BE49-F238E27FC236}">
                <a16:creationId xmlns:a16="http://schemas.microsoft.com/office/drawing/2014/main" id="{AF49C1DE-0AA0-4F6E-8F1C-7B4DC78673F3}"/>
              </a:ext>
            </a:extLst>
          </p:cNvPr>
          <p:cNvSpPr>
            <a:spLocks noGrp="1"/>
          </p:cNvSpPr>
          <p:nvPr>
            <p:ph idx="1"/>
          </p:nvPr>
        </p:nvSpPr>
        <p:spPr/>
        <p:txBody>
          <a:bodyPr/>
          <a:lstStyle/>
          <a:p>
            <a:pPr marL="0" indent="0">
              <a:buNone/>
            </a:pPr>
            <a:r>
              <a:rPr lang="en-US" sz="1400" b="1" dirty="0"/>
              <a:t>Supported Platform</a:t>
            </a:r>
          </a:p>
          <a:p>
            <a:pPr marL="0" indent="0">
              <a:buNone/>
            </a:pPr>
            <a:r>
              <a:rPr lang="en-US" sz="1400" dirty="0"/>
              <a:t>SAP HANA Studio runs on below platform –</a:t>
            </a:r>
          </a:p>
          <a:p>
            <a:pPr marL="0" indent="0">
              <a:buNone/>
            </a:pPr>
            <a:r>
              <a:rPr lang="en-US" sz="1400" dirty="0"/>
              <a:t>Microsoft Windows x32 and x64 versions-</a:t>
            </a:r>
          </a:p>
          <a:p>
            <a:pPr marL="0" indent="0">
              <a:buNone/>
            </a:pPr>
            <a:r>
              <a:rPr lang="en-US" sz="1400" dirty="0"/>
              <a:t>Window XP</a:t>
            </a:r>
          </a:p>
          <a:p>
            <a:pPr marL="0" indent="0">
              <a:buNone/>
            </a:pPr>
            <a:r>
              <a:rPr lang="en-US" sz="1400" dirty="0"/>
              <a:t>Window Vista</a:t>
            </a:r>
          </a:p>
          <a:p>
            <a:pPr marL="0" indent="0">
              <a:buNone/>
            </a:pPr>
            <a:r>
              <a:rPr lang="en-US" sz="1400" dirty="0"/>
              <a:t>Window 7</a:t>
            </a:r>
          </a:p>
          <a:p>
            <a:pPr marL="0" indent="0">
              <a:buNone/>
            </a:pPr>
            <a:r>
              <a:rPr lang="en-US" sz="1400" dirty="0"/>
              <a:t>Window 8</a:t>
            </a:r>
          </a:p>
          <a:p>
            <a:pPr marL="0" indent="0">
              <a:buNone/>
            </a:pPr>
            <a:r>
              <a:rPr lang="en-US" sz="1400" dirty="0"/>
              <a:t>SUSE</a:t>
            </a:r>
            <a:r>
              <a:rPr lang="en-US" sz="1400" dirty="0">
                <a:hlinkClick r:id="rId2"/>
              </a:rPr>
              <a:t> Linux </a:t>
            </a:r>
            <a:r>
              <a:rPr lang="en-US" sz="1400" dirty="0"/>
              <a:t>Enterprises Server: x86 64 Bit version, Red Hat Enterprises Linux (6.5).</a:t>
            </a:r>
          </a:p>
          <a:p>
            <a:pPr marL="0" indent="0">
              <a:buNone/>
            </a:pPr>
            <a:r>
              <a:rPr lang="en-US" sz="1400" dirty="0"/>
              <a:t>Mac OS 10.9 or Higher.</a:t>
            </a:r>
          </a:p>
          <a:p>
            <a:pPr marL="0" indent="0">
              <a:buNone/>
            </a:pPr>
            <a:endParaRPr lang="en-US" sz="1400" b="1" dirty="0"/>
          </a:p>
          <a:p>
            <a:pPr marL="0" indent="0">
              <a:buNone/>
            </a:pPr>
            <a:r>
              <a:rPr lang="en-US" sz="1400" b="1" dirty="0"/>
              <a:t>System Requirement</a:t>
            </a:r>
            <a:endParaRPr lang="en-US" sz="1400" dirty="0"/>
          </a:p>
          <a:p>
            <a:pPr marL="0" indent="0">
              <a:buNone/>
            </a:pPr>
            <a:r>
              <a:rPr lang="en-US" sz="1400" dirty="0"/>
              <a:t>JAVA JVM – During Installation and updating of SAP HANA Studio, a JVM is installed or updated.</a:t>
            </a:r>
          </a:p>
          <a:p>
            <a:pPr marL="0" indent="0">
              <a:buNone/>
            </a:pPr>
            <a:r>
              <a:rPr lang="en-US" sz="1400" dirty="0"/>
              <a:t>SAP HANA Client – It is software, by which you will be able to connect any other database, application.</a:t>
            </a:r>
          </a:p>
          <a:p>
            <a:pPr marL="359913" lvl="1" indent="0">
              <a:buNone/>
            </a:pPr>
            <a:r>
              <a:rPr lang="en-US" sz="1400" dirty="0"/>
              <a:t>SAP HANA Client can be installed on</a:t>
            </a:r>
            <a:r>
              <a:rPr lang="en-US" sz="1400" dirty="0">
                <a:hlinkClick r:id="rId2"/>
              </a:rPr>
              <a:t> Unix </a:t>
            </a:r>
            <a:r>
              <a:rPr lang="en-US" sz="1400" dirty="0"/>
              <a:t>/ Linux and Microsoft Windows and also on SAP HANA Server host during server installation. SAP HANA Client installed separately from SAP HANA studio.</a:t>
            </a:r>
          </a:p>
          <a:p>
            <a:pPr marL="0" indent="0">
              <a:buNone/>
            </a:pPr>
            <a:endParaRPr lang="en-US" sz="1400" dirty="0"/>
          </a:p>
        </p:txBody>
      </p:sp>
    </p:spTree>
    <p:extLst>
      <p:ext uri="{BB962C8B-B14F-4D97-AF65-F5344CB8AC3E}">
        <p14:creationId xmlns:p14="http://schemas.microsoft.com/office/powerpoint/2010/main" val="22176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79F7-8509-48A5-A942-F918469D50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7D4BF3-14A5-451C-AA19-AA37986D5861}"/>
              </a:ext>
            </a:extLst>
          </p:cNvPr>
          <p:cNvSpPr>
            <a:spLocks noGrp="1"/>
          </p:cNvSpPr>
          <p:nvPr>
            <p:ph idx="1"/>
          </p:nvPr>
        </p:nvSpPr>
        <p:spPr>
          <a:xfrm>
            <a:off x="201600" y="1326809"/>
            <a:ext cx="11664000" cy="4633200"/>
          </a:xfrm>
        </p:spPr>
        <p:txBody>
          <a:bodyPr/>
          <a:lstStyle/>
          <a:p>
            <a:pPr marL="0" indent="0">
              <a:buNone/>
            </a:pPr>
            <a:r>
              <a:rPr lang="en-US" sz="1400" b="1" dirty="0"/>
              <a:t>Download &amp; Install SAP HANA Studio</a:t>
            </a:r>
          </a:p>
          <a:p>
            <a:pPr marL="0" indent="0">
              <a:buNone/>
            </a:pPr>
            <a:r>
              <a:rPr lang="en-US" sz="1400" b="1" dirty="0"/>
              <a:t>Installation Path</a:t>
            </a:r>
          </a:p>
          <a:p>
            <a:pPr marL="0" indent="0">
              <a:buNone/>
            </a:pPr>
            <a:r>
              <a:rPr lang="en-US" sz="1400" dirty="0"/>
              <a:t>The default installation on system path according to OS and their </a:t>
            </a:r>
          </a:p>
          <a:p>
            <a:pPr marL="0" indent="0">
              <a:buNone/>
            </a:pPr>
            <a:r>
              <a:rPr lang="en-US" sz="1400" dirty="0"/>
              <a:t>version is as below </a:t>
            </a:r>
          </a:p>
          <a:p>
            <a:pPr marL="0" indent="0">
              <a:buNone/>
            </a:pPr>
            <a:r>
              <a:rPr lang="en-US" sz="1400" dirty="0"/>
              <a:t>Microsoft Window (32 &amp; 64 bit)- C:\Program files \sap\</a:t>
            </a:r>
            <a:r>
              <a:rPr lang="en-US" sz="1400" dirty="0" err="1"/>
              <a:t>hdbstudio</a:t>
            </a:r>
            <a:r>
              <a:rPr lang="en-US" sz="1400" dirty="0"/>
              <a:t>.</a:t>
            </a:r>
          </a:p>
          <a:p>
            <a:pPr marL="0" indent="0">
              <a:buNone/>
            </a:pPr>
            <a:r>
              <a:rPr lang="en-US" sz="1400" dirty="0"/>
              <a:t>Linux x86, 64 bit - /user / sap / </a:t>
            </a:r>
            <a:r>
              <a:rPr lang="en-US" sz="1400" dirty="0" err="1"/>
              <a:t>hdbstudio</a:t>
            </a:r>
            <a:r>
              <a:rPr lang="en-US" sz="1400" dirty="0"/>
              <a:t>.</a:t>
            </a:r>
          </a:p>
          <a:p>
            <a:pPr marL="0" indent="0">
              <a:buNone/>
            </a:pPr>
            <a:r>
              <a:rPr lang="en-US" sz="1400" dirty="0"/>
              <a:t>Mac OS , 64 bit - /Applications / sap / </a:t>
            </a:r>
            <a:r>
              <a:rPr lang="en-US" sz="1400" dirty="0" err="1"/>
              <a:t>hdbstudio.app</a:t>
            </a:r>
            <a:endParaRPr lang="en-US" sz="1400" dirty="0"/>
          </a:p>
          <a:p>
            <a:pPr marL="0" indent="0">
              <a:buNone/>
            </a:pPr>
            <a:endParaRPr lang="en-US" sz="1400" b="1" dirty="0"/>
          </a:p>
          <a:p>
            <a:pPr marL="0" indent="0">
              <a:buNone/>
            </a:pPr>
            <a:endParaRPr lang="en-US" sz="1400" b="1" dirty="0"/>
          </a:p>
          <a:p>
            <a:pPr marL="0" indent="0">
              <a:buNone/>
            </a:pPr>
            <a:r>
              <a:rPr lang="en-US" sz="1400" b="1" dirty="0"/>
              <a:t>Installation on Microsoft Window</a:t>
            </a:r>
          </a:p>
          <a:p>
            <a:pPr marL="0" indent="0">
              <a:buNone/>
            </a:pPr>
            <a:r>
              <a:rPr lang="en-US" sz="1400" dirty="0"/>
              <a:t>Install SAP HANA Studio in the default directory with administration </a:t>
            </a:r>
          </a:p>
          <a:p>
            <a:pPr marL="0" indent="0">
              <a:buNone/>
            </a:pPr>
            <a:r>
              <a:rPr lang="en-US" sz="1400" dirty="0"/>
              <a:t>privileges or in user home folder without administration privileges.</a:t>
            </a:r>
          </a:p>
          <a:p>
            <a:pPr marL="0" indent="0">
              <a:buNone/>
            </a:pPr>
            <a:r>
              <a:rPr lang="en-US" sz="1400" dirty="0"/>
              <a:t>Click on hdbsetup.exe for installing SAP HANA studio</a:t>
            </a:r>
          </a:p>
          <a:p>
            <a:pPr marL="0" indent="0">
              <a:buNone/>
            </a:pPr>
            <a:r>
              <a:rPr lang="en-IN" sz="1400" dirty="0"/>
              <a:t>A SAP HANA Lifecycle Management Screen appears.</a:t>
            </a:r>
            <a:endParaRPr lang="en-US" sz="1400" dirty="0"/>
          </a:p>
        </p:txBody>
      </p:sp>
      <p:pic>
        <p:nvPicPr>
          <p:cNvPr id="4" name="Picture 3">
            <a:extLst>
              <a:ext uri="{FF2B5EF4-FFF2-40B4-BE49-F238E27FC236}">
                <a16:creationId xmlns:a16="http://schemas.microsoft.com/office/drawing/2014/main" id="{8C989A38-06B3-46DC-AD90-AE5222035D26}"/>
              </a:ext>
            </a:extLst>
          </p:cNvPr>
          <p:cNvPicPr>
            <a:picLocks noChangeAspect="1"/>
          </p:cNvPicPr>
          <p:nvPr/>
        </p:nvPicPr>
        <p:blipFill>
          <a:blip r:embed="rId2"/>
          <a:stretch>
            <a:fillRect/>
          </a:stretch>
        </p:blipFill>
        <p:spPr>
          <a:xfrm>
            <a:off x="6225563" y="1584251"/>
            <a:ext cx="5702617" cy="1707501"/>
          </a:xfrm>
          <a:prstGeom prst="rect">
            <a:avLst/>
          </a:prstGeom>
        </p:spPr>
      </p:pic>
      <p:pic>
        <p:nvPicPr>
          <p:cNvPr id="5" name="Picture 4">
            <a:extLst>
              <a:ext uri="{FF2B5EF4-FFF2-40B4-BE49-F238E27FC236}">
                <a16:creationId xmlns:a16="http://schemas.microsoft.com/office/drawing/2014/main" id="{CED351D6-2476-4BC6-8A20-2BF2ACC638F2}"/>
              </a:ext>
            </a:extLst>
          </p:cNvPr>
          <p:cNvPicPr>
            <a:picLocks noChangeAspect="1"/>
          </p:cNvPicPr>
          <p:nvPr/>
        </p:nvPicPr>
        <p:blipFill>
          <a:blip r:embed="rId3"/>
          <a:stretch>
            <a:fillRect/>
          </a:stretch>
        </p:blipFill>
        <p:spPr>
          <a:xfrm>
            <a:off x="7081283" y="3678759"/>
            <a:ext cx="3390011" cy="2175408"/>
          </a:xfrm>
          <a:prstGeom prst="rect">
            <a:avLst/>
          </a:prstGeom>
        </p:spPr>
      </p:pic>
    </p:spTree>
    <p:extLst>
      <p:ext uri="{BB962C8B-B14F-4D97-AF65-F5344CB8AC3E}">
        <p14:creationId xmlns:p14="http://schemas.microsoft.com/office/powerpoint/2010/main" val="349026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0C81-B4FF-47DA-AE95-A43A8C4A670E}"/>
              </a:ext>
            </a:extLst>
          </p:cNvPr>
          <p:cNvSpPr>
            <a:spLocks noGrp="1"/>
          </p:cNvSpPr>
          <p:nvPr>
            <p:ph type="title"/>
          </p:nvPr>
        </p:nvSpPr>
        <p:spPr/>
        <p:txBody>
          <a:bodyPr/>
          <a:lstStyle/>
          <a:p>
            <a:endParaRPr lang="en-US" sz="1400"/>
          </a:p>
        </p:txBody>
      </p:sp>
      <p:sp>
        <p:nvSpPr>
          <p:cNvPr id="3" name="Content Placeholder 2">
            <a:extLst>
              <a:ext uri="{FF2B5EF4-FFF2-40B4-BE49-F238E27FC236}">
                <a16:creationId xmlns:a16="http://schemas.microsoft.com/office/drawing/2014/main" id="{374CEF80-85E1-42DE-B48A-40C3E055A351}"/>
              </a:ext>
            </a:extLst>
          </p:cNvPr>
          <p:cNvSpPr>
            <a:spLocks noGrp="1"/>
          </p:cNvSpPr>
          <p:nvPr>
            <p:ph idx="1"/>
          </p:nvPr>
        </p:nvSpPr>
        <p:spPr/>
        <p:txBody>
          <a:bodyPr/>
          <a:lstStyle/>
          <a:p>
            <a:pPr marL="0" indent="0">
              <a:buNone/>
            </a:pPr>
            <a:r>
              <a:rPr lang="en-IN" sz="1400" dirty="0"/>
              <a:t>Default installation folder is C:/Program Files / SAP / </a:t>
            </a:r>
            <a:r>
              <a:rPr lang="en-IN" sz="1400" dirty="0" err="1"/>
              <a:t>hdbstudio</a:t>
            </a:r>
            <a:r>
              <a:rPr lang="en-IN" sz="1400" dirty="0"/>
              <a:t>.</a:t>
            </a:r>
          </a:p>
          <a:p>
            <a:pPr marL="0" indent="0">
              <a:buNone/>
            </a:pPr>
            <a:r>
              <a:rPr lang="en-IN" sz="1400" b="1" dirty="0"/>
              <a:t>Step 1)</a:t>
            </a:r>
            <a:r>
              <a:rPr lang="en-IN" sz="1400" dirty="0"/>
              <a:t> Define Studio Properties</a:t>
            </a:r>
          </a:p>
          <a:p>
            <a:pPr marL="0" indent="0">
              <a:buNone/>
            </a:pPr>
            <a:r>
              <a:rPr lang="en-IN" sz="1400" dirty="0"/>
              <a:t>Select install new SAP HANA Studio.</a:t>
            </a:r>
          </a:p>
          <a:p>
            <a:pPr marL="0" indent="0">
              <a:buNone/>
            </a:pPr>
            <a:endParaRPr lang="en-US" sz="1400" dirty="0"/>
          </a:p>
        </p:txBody>
      </p:sp>
      <p:pic>
        <p:nvPicPr>
          <p:cNvPr id="4" name="Picture 3">
            <a:extLst>
              <a:ext uri="{FF2B5EF4-FFF2-40B4-BE49-F238E27FC236}">
                <a16:creationId xmlns:a16="http://schemas.microsoft.com/office/drawing/2014/main" id="{535E76A3-BCED-42B7-8775-4EA37F2D62A4}"/>
              </a:ext>
            </a:extLst>
          </p:cNvPr>
          <p:cNvPicPr>
            <a:picLocks noChangeAspect="1"/>
          </p:cNvPicPr>
          <p:nvPr/>
        </p:nvPicPr>
        <p:blipFill>
          <a:blip r:embed="rId2"/>
          <a:stretch>
            <a:fillRect/>
          </a:stretch>
        </p:blipFill>
        <p:spPr>
          <a:xfrm>
            <a:off x="552474" y="2369518"/>
            <a:ext cx="4745821" cy="3569226"/>
          </a:xfrm>
          <a:prstGeom prst="rect">
            <a:avLst/>
          </a:prstGeom>
        </p:spPr>
      </p:pic>
      <p:pic>
        <p:nvPicPr>
          <p:cNvPr id="6" name="Picture 5">
            <a:extLst>
              <a:ext uri="{FF2B5EF4-FFF2-40B4-BE49-F238E27FC236}">
                <a16:creationId xmlns:a16="http://schemas.microsoft.com/office/drawing/2014/main" id="{336AD68E-8600-48B6-842D-A720E1E3228F}"/>
              </a:ext>
            </a:extLst>
          </p:cNvPr>
          <p:cNvPicPr>
            <a:picLocks noChangeAspect="1"/>
          </p:cNvPicPr>
          <p:nvPr/>
        </p:nvPicPr>
        <p:blipFill>
          <a:blip r:embed="rId3"/>
          <a:stretch>
            <a:fillRect/>
          </a:stretch>
        </p:blipFill>
        <p:spPr>
          <a:xfrm>
            <a:off x="6464751" y="2338009"/>
            <a:ext cx="4745821" cy="3600735"/>
          </a:xfrm>
          <a:prstGeom prst="rect">
            <a:avLst/>
          </a:prstGeom>
        </p:spPr>
      </p:pic>
    </p:spTree>
    <p:extLst>
      <p:ext uri="{BB962C8B-B14F-4D97-AF65-F5344CB8AC3E}">
        <p14:creationId xmlns:p14="http://schemas.microsoft.com/office/powerpoint/2010/main" val="190636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8184-56FB-4F8C-B023-D862E7DFB8E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2C579DA-2DB2-4BA5-B12B-CA9C43EF4C4F}"/>
              </a:ext>
            </a:extLst>
          </p:cNvPr>
          <p:cNvPicPr>
            <a:picLocks noGrp="1" noChangeAspect="1"/>
          </p:cNvPicPr>
          <p:nvPr>
            <p:ph idx="1"/>
          </p:nvPr>
        </p:nvPicPr>
        <p:blipFill>
          <a:blip r:embed="rId2"/>
          <a:stretch>
            <a:fillRect/>
          </a:stretch>
        </p:blipFill>
        <p:spPr>
          <a:xfrm>
            <a:off x="318158" y="1467293"/>
            <a:ext cx="5599468" cy="4152938"/>
          </a:xfrm>
          <a:prstGeom prst="rect">
            <a:avLst/>
          </a:prstGeom>
        </p:spPr>
      </p:pic>
      <p:pic>
        <p:nvPicPr>
          <p:cNvPr id="5" name="Picture 4">
            <a:extLst>
              <a:ext uri="{FF2B5EF4-FFF2-40B4-BE49-F238E27FC236}">
                <a16:creationId xmlns:a16="http://schemas.microsoft.com/office/drawing/2014/main" id="{D48E9FA1-3AF8-44EB-BC3D-36CAA681F105}"/>
              </a:ext>
            </a:extLst>
          </p:cNvPr>
          <p:cNvPicPr>
            <a:picLocks noChangeAspect="1"/>
          </p:cNvPicPr>
          <p:nvPr/>
        </p:nvPicPr>
        <p:blipFill>
          <a:blip r:embed="rId3"/>
          <a:stretch>
            <a:fillRect/>
          </a:stretch>
        </p:blipFill>
        <p:spPr>
          <a:xfrm>
            <a:off x="6274376" y="1467293"/>
            <a:ext cx="5421472" cy="4152938"/>
          </a:xfrm>
          <a:prstGeom prst="rect">
            <a:avLst/>
          </a:prstGeom>
        </p:spPr>
      </p:pic>
    </p:spTree>
    <p:extLst>
      <p:ext uri="{BB962C8B-B14F-4D97-AF65-F5344CB8AC3E}">
        <p14:creationId xmlns:p14="http://schemas.microsoft.com/office/powerpoint/2010/main" val="111176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C168-96FB-4F53-B9A5-817AA7AFBABD}"/>
              </a:ext>
            </a:extLst>
          </p:cNvPr>
          <p:cNvSpPr>
            <a:spLocks noGrp="1"/>
          </p:cNvSpPr>
          <p:nvPr>
            <p:ph type="title"/>
          </p:nvPr>
        </p:nvSpPr>
        <p:spPr/>
        <p:txBody>
          <a:bodyPr/>
          <a:lstStyle/>
          <a:p>
            <a:r>
              <a:rPr lang="en-US" dirty="0"/>
              <a:t>Run SAP HANA Studio</a:t>
            </a:r>
            <a:br>
              <a:rPr lang="en-US" dirty="0"/>
            </a:br>
            <a:endParaRPr lang="en-US" dirty="0"/>
          </a:p>
        </p:txBody>
      </p:sp>
      <p:sp>
        <p:nvSpPr>
          <p:cNvPr id="3" name="Content Placeholder 2">
            <a:extLst>
              <a:ext uri="{FF2B5EF4-FFF2-40B4-BE49-F238E27FC236}">
                <a16:creationId xmlns:a16="http://schemas.microsoft.com/office/drawing/2014/main" id="{7139E3A0-2BB8-4959-85E9-63F74AEFF44A}"/>
              </a:ext>
            </a:extLst>
          </p:cNvPr>
          <p:cNvSpPr>
            <a:spLocks noGrp="1"/>
          </p:cNvSpPr>
          <p:nvPr>
            <p:ph idx="1"/>
          </p:nvPr>
        </p:nvSpPr>
        <p:spPr/>
        <p:txBody>
          <a:bodyPr/>
          <a:lstStyle/>
          <a:p>
            <a:pPr marL="0" indent="0">
              <a:buNone/>
            </a:pPr>
            <a:r>
              <a:rPr lang="en-IN" sz="1400" dirty="0"/>
              <a:t>Now, go to Default installation folder is "C:/Program Files / SAP / </a:t>
            </a:r>
            <a:r>
              <a:rPr lang="en-IN" sz="1400" dirty="0" err="1"/>
              <a:t>hdbstudio</a:t>
            </a:r>
            <a:r>
              <a:rPr lang="en-IN" sz="1400" dirty="0"/>
              <a:t>".</a:t>
            </a:r>
          </a:p>
          <a:p>
            <a:pPr marL="0" indent="0">
              <a:buNone/>
            </a:pPr>
            <a:r>
              <a:rPr lang="en-IN" sz="1400" dirty="0"/>
              <a:t>There is hdbstudio.exe file, by right clicking on it, you can create a shortcut on the desktop</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Workspace is selected by default. We can change Workspace location by Browse option. Workspace is used to store studio configuration settings and development </a:t>
            </a:r>
            <a:r>
              <a:rPr lang="en-IN" sz="1400" dirty="0" err="1"/>
              <a:t>artifacts</a:t>
            </a:r>
            <a:r>
              <a:rPr lang="en-IN" sz="1400" dirty="0"/>
              <a:t>.</a:t>
            </a:r>
          </a:p>
          <a:p>
            <a:pPr marL="0" indent="0">
              <a:buNone/>
            </a:pPr>
            <a:r>
              <a:rPr lang="en-IN" sz="1400" dirty="0"/>
              <a:t>Select "Use this as the default and do not ask again" option to prevent popup this screen every time for workspace selection when we open SAP HANA Studio.</a:t>
            </a:r>
          </a:p>
          <a:p>
            <a:pPr marL="0" indent="0">
              <a:buNone/>
            </a:pPr>
            <a:endParaRPr lang="en-IN" sz="1400" dirty="0"/>
          </a:p>
          <a:p>
            <a:pPr marL="0" indent="0">
              <a:buNone/>
            </a:pPr>
            <a:endParaRPr lang="en-IN" sz="1400" dirty="0"/>
          </a:p>
          <a:p>
            <a:pPr marL="0" indent="0">
              <a:buNone/>
            </a:pPr>
            <a:endParaRPr lang="en-US" sz="1400" dirty="0"/>
          </a:p>
        </p:txBody>
      </p:sp>
      <p:pic>
        <p:nvPicPr>
          <p:cNvPr id="4" name="Picture 3">
            <a:extLst>
              <a:ext uri="{FF2B5EF4-FFF2-40B4-BE49-F238E27FC236}">
                <a16:creationId xmlns:a16="http://schemas.microsoft.com/office/drawing/2014/main" id="{161A3BD5-B8EE-47B9-95AD-926FE01B6C2E}"/>
              </a:ext>
            </a:extLst>
          </p:cNvPr>
          <p:cNvPicPr>
            <a:picLocks noChangeAspect="1"/>
          </p:cNvPicPr>
          <p:nvPr/>
        </p:nvPicPr>
        <p:blipFill>
          <a:blip r:embed="rId2"/>
          <a:stretch>
            <a:fillRect/>
          </a:stretch>
        </p:blipFill>
        <p:spPr>
          <a:xfrm>
            <a:off x="3422292" y="2213285"/>
            <a:ext cx="5347415" cy="2431429"/>
          </a:xfrm>
          <a:prstGeom prst="rect">
            <a:avLst/>
          </a:prstGeom>
        </p:spPr>
      </p:pic>
    </p:spTree>
    <p:extLst>
      <p:ext uri="{BB962C8B-B14F-4D97-AF65-F5344CB8AC3E}">
        <p14:creationId xmlns:p14="http://schemas.microsoft.com/office/powerpoint/2010/main" val="255970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4FE0-26AB-4FCB-83A0-13AFA48D34FE}"/>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B1F8DB9D-9A89-4140-9F3C-3339DABD5058}"/>
              </a:ext>
            </a:extLst>
          </p:cNvPr>
          <p:cNvSpPr>
            <a:spLocks noGrp="1"/>
          </p:cNvSpPr>
          <p:nvPr>
            <p:ph idx="1"/>
          </p:nvPr>
        </p:nvSpPr>
        <p:spPr/>
        <p:txBody>
          <a:bodyPr/>
          <a:lstStyle/>
          <a:p>
            <a:pPr marL="0" indent="0">
              <a:buNone/>
            </a:pPr>
            <a:r>
              <a:rPr lang="en-US" dirty="0"/>
              <a:t>Required Notes to be referred before Installing SAP HANA 2.0</a:t>
            </a:r>
          </a:p>
          <a:p>
            <a:pPr marL="0" indent="0">
              <a:buNone/>
            </a:pPr>
            <a:endParaRPr lang="en-US" dirty="0"/>
          </a:p>
          <a:p>
            <a:r>
              <a:rPr lang="en-US" dirty="0"/>
              <a:t>2205917 -SAP HANA DB: Recommended OS settings for SLES12 /SLES</a:t>
            </a:r>
          </a:p>
          <a:p>
            <a:r>
              <a:rPr lang="en-US" dirty="0"/>
              <a:t>2404375 – SAP HANA Platform 2.0 SPS 01 Release Note</a:t>
            </a:r>
          </a:p>
          <a:p>
            <a:r>
              <a:rPr lang="en-US" dirty="0"/>
              <a:t>2399995 – Hardware requirement for SAP HANA 2.0</a:t>
            </a:r>
          </a:p>
          <a:p>
            <a:r>
              <a:rPr lang="en-US" dirty="0"/>
              <a:t>2235581 – SAP HANA: Supported Operating Systems</a:t>
            </a:r>
          </a:p>
          <a:p>
            <a:r>
              <a:rPr lang="en-US" dirty="0"/>
              <a:t>1943937 – Hardware Configuration Check Tool – Central Note</a:t>
            </a:r>
          </a:p>
        </p:txBody>
      </p:sp>
    </p:spTree>
    <p:extLst>
      <p:ext uri="{BB962C8B-B14F-4D97-AF65-F5344CB8AC3E}">
        <p14:creationId xmlns:p14="http://schemas.microsoft.com/office/powerpoint/2010/main" val="108445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8FDB-EB0D-498C-99AB-C024C3EAEF82}"/>
              </a:ext>
            </a:extLst>
          </p:cNvPr>
          <p:cNvSpPr>
            <a:spLocks noGrp="1"/>
          </p:cNvSpPr>
          <p:nvPr>
            <p:ph type="title"/>
          </p:nvPr>
        </p:nvSpPr>
        <p:spPr/>
        <p:txBody>
          <a:bodyPr/>
          <a:lstStyle/>
          <a:p>
            <a:r>
              <a:rPr lang="en-US" dirty="0"/>
              <a:t>SAP HANA Installation planning</a:t>
            </a:r>
            <a:br>
              <a:rPr lang="en-US" dirty="0"/>
            </a:br>
            <a:endParaRPr lang="en-US" dirty="0"/>
          </a:p>
        </p:txBody>
      </p:sp>
      <p:sp>
        <p:nvSpPr>
          <p:cNvPr id="3" name="Content Placeholder 2">
            <a:extLst>
              <a:ext uri="{FF2B5EF4-FFF2-40B4-BE49-F238E27FC236}">
                <a16:creationId xmlns:a16="http://schemas.microsoft.com/office/drawing/2014/main" id="{A7EB04A8-17A7-435A-945D-E068D6D99A82}"/>
              </a:ext>
            </a:extLst>
          </p:cNvPr>
          <p:cNvSpPr>
            <a:spLocks noGrp="1"/>
          </p:cNvSpPr>
          <p:nvPr>
            <p:ph idx="1"/>
          </p:nvPr>
        </p:nvSpPr>
        <p:spPr/>
        <p:txBody>
          <a:bodyPr/>
          <a:lstStyle/>
          <a:p>
            <a:pPr marL="0" indent="0">
              <a:buNone/>
            </a:pPr>
            <a:r>
              <a:rPr lang="en-IN" sz="1400" dirty="0"/>
              <a:t>The best place to start the planning for any SAP system is with SAP product master guide and HANA is not an exception. We will recommend you to read following document to introduce yourself to SAP HANA and various installation options.</a:t>
            </a:r>
          </a:p>
          <a:p>
            <a:pPr marL="0" indent="0">
              <a:buNone/>
            </a:pPr>
            <a:endParaRPr lang="en-IN" sz="1400" dirty="0"/>
          </a:p>
          <a:p>
            <a:pPr marL="0" indent="0">
              <a:buNone/>
            </a:pPr>
            <a:r>
              <a:rPr lang="en-IN" sz="1400" dirty="0"/>
              <a:t>HANA Master guide.</a:t>
            </a:r>
          </a:p>
          <a:p>
            <a:pPr marL="0" indent="0">
              <a:buNone/>
            </a:pPr>
            <a:r>
              <a:rPr lang="en-IN" sz="1400" dirty="0"/>
              <a:t>HANA Installation and update guide.</a:t>
            </a:r>
          </a:p>
          <a:p>
            <a:pPr marL="0" indent="0">
              <a:buNone/>
            </a:pPr>
            <a:r>
              <a:rPr lang="en-IN" sz="1400" dirty="0"/>
              <a:t>HANA release specific SAP note.</a:t>
            </a:r>
          </a:p>
          <a:p>
            <a:pPr marL="0" indent="0">
              <a:buNone/>
            </a:pPr>
            <a:endParaRPr lang="en-IN" sz="1400" b="1" dirty="0"/>
          </a:p>
          <a:p>
            <a:pPr marL="0" indent="0">
              <a:buNone/>
            </a:pPr>
            <a:r>
              <a:rPr lang="en-IN" sz="1400" b="1" dirty="0"/>
              <a:t>HANA Master, Installation and Update guides.</a:t>
            </a:r>
            <a:br>
              <a:rPr lang="en-IN" sz="1400" dirty="0"/>
            </a:br>
            <a:r>
              <a:rPr lang="en-IN" sz="1400" dirty="0"/>
              <a:t>The central place to find these documents is help.sap.com(http://help.sap.com/hana_platform/#section2) . PFB the direct link for these documents.</a:t>
            </a:r>
          </a:p>
          <a:p>
            <a:pPr marL="0" indent="0">
              <a:buNone/>
            </a:pPr>
            <a:endParaRPr lang="en-IN" sz="1400" dirty="0"/>
          </a:p>
          <a:p>
            <a:pPr marL="0" indent="0">
              <a:buNone/>
            </a:pPr>
            <a:r>
              <a:rPr lang="en-IN" sz="1400" dirty="0"/>
              <a:t>Master Guide direct link : </a:t>
            </a:r>
            <a:r>
              <a:rPr lang="en-IN" sz="1400" dirty="0">
                <a:hlinkClick r:id="rId2"/>
              </a:rPr>
              <a:t>http://help.sap.com/hana/SAP_HANA_Master_Guide_en.pdf</a:t>
            </a:r>
            <a:r>
              <a:rPr lang="en-IN" sz="1400" dirty="0"/>
              <a:t> </a:t>
            </a:r>
          </a:p>
          <a:p>
            <a:pPr marL="0" indent="0">
              <a:buNone/>
            </a:pPr>
            <a:r>
              <a:rPr lang="en-IN" sz="1400" dirty="0"/>
              <a:t>SAP HANA Installation Guide :  </a:t>
            </a:r>
            <a:r>
              <a:rPr lang="en-IN" sz="1400" dirty="0">
                <a:hlinkClick r:id="rId3"/>
              </a:rPr>
              <a:t>http://help.sap.com/hana/SAP_HANA_Server_Installation_Guide_en.pdf</a:t>
            </a:r>
            <a:endParaRPr lang="en-IN" sz="1400" dirty="0"/>
          </a:p>
          <a:p>
            <a:pPr marL="0" indent="0">
              <a:buNone/>
            </a:pPr>
            <a:br>
              <a:rPr lang="en-IN" sz="1400" dirty="0"/>
            </a:br>
            <a:r>
              <a:rPr lang="en-IN" sz="1400" b="1" dirty="0"/>
              <a:t>HANA release specific notes:</a:t>
            </a:r>
            <a:endParaRPr lang="en-IN" sz="1400" dirty="0"/>
          </a:p>
          <a:p>
            <a:pPr marL="0" indent="0">
              <a:buNone/>
            </a:pPr>
            <a:r>
              <a:rPr lang="en-IN" sz="1400" b="1" dirty="0">
                <a:hlinkClick r:id="rId4"/>
              </a:rPr>
              <a:t>1514967 - SAP HANA: Central Note</a:t>
            </a:r>
            <a:r>
              <a:rPr lang="en-IN" sz="1400" dirty="0"/>
              <a:t>  : Refer this SAP HANA central note,  this will provide you link to key SAP HANA revision notes. For every HANA revision , SAP releases a note for that particular revision number . Please read these notes once you have decide the HANA revision/version that you are planning to install.</a:t>
            </a:r>
          </a:p>
          <a:p>
            <a:endParaRPr lang="en-US" sz="1400" dirty="0"/>
          </a:p>
        </p:txBody>
      </p:sp>
    </p:spTree>
    <p:extLst>
      <p:ext uri="{BB962C8B-B14F-4D97-AF65-F5344CB8AC3E}">
        <p14:creationId xmlns:p14="http://schemas.microsoft.com/office/powerpoint/2010/main" val="178887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3E72-1094-47FE-8B45-D4FC82D92D8E}"/>
              </a:ext>
            </a:extLst>
          </p:cNvPr>
          <p:cNvSpPr>
            <a:spLocks noGrp="1"/>
          </p:cNvSpPr>
          <p:nvPr>
            <p:ph type="title"/>
          </p:nvPr>
        </p:nvSpPr>
        <p:spPr/>
        <p:txBody>
          <a:bodyPr/>
          <a:lstStyle/>
          <a:p>
            <a:r>
              <a:rPr lang="en-US" dirty="0"/>
              <a:t>Product Availability Matrix (PAM)</a:t>
            </a:r>
            <a:br>
              <a:rPr lang="en-US" dirty="0"/>
            </a:br>
            <a:endParaRPr lang="en-US" dirty="0"/>
          </a:p>
        </p:txBody>
      </p:sp>
      <p:sp>
        <p:nvSpPr>
          <p:cNvPr id="3" name="Content Placeholder 2">
            <a:extLst>
              <a:ext uri="{FF2B5EF4-FFF2-40B4-BE49-F238E27FC236}">
                <a16:creationId xmlns:a16="http://schemas.microsoft.com/office/drawing/2014/main" id="{C70C0FC8-1614-42D9-90A6-EC55E9AD0466}"/>
              </a:ext>
            </a:extLst>
          </p:cNvPr>
          <p:cNvSpPr>
            <a:spLocks noGrp="1"/>
          </p:cNvSpPr>
          <p:nvPr>
            <p:ph idx="1"/>
          </p:nvPr>
        </p:nvSpPr>
        <p:spPr/>
        <p:txBody>
          <a:bodyPr/>
          <a:lstStyle/>
          <a:p>
            <a:pPr marL="0" indent="0">
              <a:buNone/>
            </a:pPr>
            <a:r>
              <a:rPr lang="en-IN" sz="1400" dirty="0"/>
              <a:t>PAM : PAM is the key tool for SAP product installation planning. Go to following URL and search for </a:t>
            </a:r>
          </a:p>
          <a:p>
            <a:pPr marL="0" indent="0">
              <a:buNone/>
            </a:pPr>
            <a:r>
              <a:rPr lang="en-IN" sz="1400" dirty="0"/>
              <a:t>SAP HANA   </a:t>
            </a:r>
            <a:r>
              <a:rPr lang="en-IN" sz="1400" dirty="0">
                <a:hlinkClick r:id="rId2"/>
              </a:rPr>
              <a:t>https://service.sap.com/sap/support/pam</a:t>
            </a:r>
            <a:r>
              <a:rPr lang="en-IN" sz="1400" dirty="0"/>
              <a:t> .</a:t>
            </a:r>
          </a:p>
          <a:p>
            <a:pPr marL="0" indent="0">
              <a:buNone/>
            </a:pPr>
            <a:endParaRPr lang="en-IN" sz="1400" dirty="0"/>
          </a:p>
          <a:p>
            <a:pPr marL="0" indent="0">
              <a:buNone/>
            </a:pPr>
            <a:r>
              <a:rPr lang="en-IN" sz="1400" dirty="0"/>
              <a:t>You can also find these docs links in  SAP PAM(Product Availability Matrix) for HANA(shown below).</a:t>
            </a:r>
          </a:p>
          <a:p>
            <a:pPr marL="0" indent="0">
              <a:buNone/>
            </a:pPr>
            <a:endParaRPr lang="en-US" dirty="0"/>
          </a:p>
        </p:txBody>
      </p:sp>
      <p:pic>
        <p:nvPicPr>
          <p:cNvPr id="4" name="Picture 3">
            <a:extLst>
              <a:ext uri="{FF2B5EF4-FFF2-40B4-BE49-F238E27FC236}">
                <a16:creationId xmlns:a16="http://schemas.microsoft.com/office/drawing/2014/main" id="{FD54F047-FED9-40A3-B446-492903442A17}"/>
              </a:ext>
            </a:extLst>
          </p:cNvPr>
          <p:cNvPicPr>
            <a:picLocks noChangeAspect="1"/>
          </p:cNvPicPr>
          <p:nvPr/>
        </p:nvPicPr>
        <p:blipFill>
          <a:blip r:embed="rId3"/>
          <a:stretch>
            <a:fillRect/>
          </a:stretch>
        </p:blipFill>
        <p:spPr>
          <a:xfrm>
            <a:off x="2870791" y="2690886"/>
            <a:ext cx="5763574" cy="3396714"/>
          </a:xfrm>
          <a:prstGeom prst="rect">
            <a:avLst/>
          </a:prstGeom>
        </p:spPr>
      </p:pic>
    </p:spTree>
    <p:extLst>
      <p:ext uri="{BB962C8B-B14F-4D97-AF65-F5344CB8AC3E}">
        <p14:creationId xmlns:p14="http://schemas.microsoft.com/office/powerpoint/2010/main" val="33064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43FE-954A-4481-AF98-7783CB093518}"/>
              </a:ext>
            </a:extLst>
          </p:cNvPr>
          <p:cNvSpPr>
            <a:spLocks noGrp="1"/>
          </p:cNvSpPr>
          <p:nvPr>
            <p:ph type="title"/>
          </p:nvPr>
        </p:nvSpPr>
        <p:spPr/>
        <p:txBody>
          <a:bodyPr/>
          <a:lstStyle/>
          <a:p>
            <a:r>
              <a:rPr lang="en-US" dirty="0"/>
              <a:t>Download HANA installation media</a:t>
            </a:r>
            <a:br>
              <a:rPr lang="en-US" dirty="0"/>
            </a:br>
            <a:endParaRPr lang="en-US" dirty="0"/>
          </a:p>
        </p:txBody>
      </p:sp>
      <p:sp>
        <p:nvSpPr>
          <p:cNvPr id="3" name="Content Placeholder 2">
            <a:extLst>
              <a:ext uri="{FF2B5EF4-FFF2-40B4-BE49-F238E27FC236}">
                <a16:creationId xmlns:a16="http://schemas.microsoft.com/office/drawing/2014/main" id="{E85FE9D0-CE61-4C1D-AC0A-669020224562}"/>
              </a:ext>
            </a:extLst>
          </p:cNvPr>
          <p:cNvSpPr>
            <a:spLocks noGrp="1"/>
          </p:cNvSpPr>
          <p:nvPr>
            <p:ph idx="1"/>
          </p:nvPr>
        </p:nvSpPr>
        <p:spPr/>
        <p:txBody>
          <a:bodyPr/>
          <a:lstStyle/>
          <a:p>
            <a:pPr marL="0" indent="0">
              <a:buNone/>
            </a:pPr>
            <a:r>
              <a:rPr lang="en-IN" sz="1400" b="1" u="sng" dirty="0"/>
              <a:t>Downloading the required media and preparing the system.</a:t>
            </a:r>
            <a:endParaRPr lang="en-IN" sz="1400" dirty="0"/>
          </a:p>
          <a:p>
            <a:pPr marL="0" indent="0">
              <a:buNone/>
            </a:pPr>
            <a:r>
              <a:rPr lang="en-IN" sz="1400" dirty="0"/>
              <a:t>We have to make sure all the prerequisites are met before we start the HANA installation.</a:t>
            </a:r>
          </a:p>
          <a:p>
            <a:pPr marL="0" indent="0">
              <a:buNone/>
            </a:pPr>
            <a:endParaRPr lang="en-IN" sz="1400" b="1" dirty="0"/>
          </a:p>
          <a:p>
            <a:pPr marL="0" indent="0">
              <a:buNone/>
            </a:pPr>
            <a:r>
              <a:rPr lang="en-IN" sz="1400" b="1" dirty="0"/>
              <a:t>Download SAP HANA Media:</a:t>
            </a:r>
            <a:endParaRPr lang="en-IN" sz="1400" dirty="0"/>
          </a:p>
          <a:p>
            <a:pPr marL="0" indent="0">
              <a:buNone/>
            </a:pPr>
            <a:r>
              <a:rPr lang="en-IN" sz="1400" dirty="0"/>
              <a:t>Go to SAP Software component download site : </a:t>
            </a:r>
            <a:r>
              <a:rPr lang="en-IN" sz="1400" dirty="0">
                <a:hlinkClick r:id="rId2"/>
              </a:rPr>
              <a:t>http://support.sap.com/swdc</a:t>
            </a:r>
            <a:endParaRPr lang="en-IN" sz="1400" dirty="0"/>
          </a:p>
          <a:p>
            <a:pPr marL="0" indent="0">
              <a:buNone/>
            </a:pPr>
            <a:r>
              <a:rPr lang="en-IN" sz="1400" dirty="0"/>
              <a:t>Select 'Installation and Upgrades' from left menu.</a:t>
            </a:r>
          </a:p>
          <a:p>
            <a:pPr marL="0" indent="0">
              <a:buNone/>
            </a:pPr>
            <a:r>
              <a:rPr lang="en-IN" sz="1400" dirty="0"/>
              <a:t>Now follow the path </a:t>
            </a:r>
            <a:r>
              <a:rPr lang="en-IN" sz="1400" b="1" dirty="0"/>
              <a:t>highlighted </a:t>
            </a:r>
            <a:r>
              <a:rPr lang="en-IN" sz="1400" dirty="0"/>
              <a:t>in below screenshot and download the latest client media file(highlighted).</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IN" dirty="0"/>
              <a:t>Extract the media and  copy it on the server.</a:t>
            </a:r>
          </a:p>
          <a:p>
            <a:pPr marL="0" indent="0">
              <a:buNone/>
            </a:pPr>
            <a:br>
              <a:rPr lang="en-IN" sz="1400" dirty="0"/>
            </a:br>
            <a:endParaRPr lang="en-US" sz="1400" dirty="0"/>
          </a:p>
        </p:txBody>
      </p:sp>
      <p:pic>
        <p:nvPicPr>
          <p:cNvPr id="4" name="Picture 3">
            <a:extLst>
              <a:ext uri="{FF2B5EF4-FFF2-40B4-BE49-F238E27FC236}">
                <a16:creationId xmlns:a16="http://schemas.microsoft.com/office/drawing/2014/main" id="{67DE002D-A859-4832-981A-388F524EF88F}"/>
              </a:ext>
            </a:extLst>
          </p:cNvPr>
          <p:cNvPicPr>
            <a:picLocks noChangeAspect="1"/>
          </p:cNvPicPr>
          <p:nvPr/>
        </p:nvPicPr>
        <p:blipFill>
          <a:blip r:embed="rId3"/>
          <a:stretch>
            <a:fillRect/>
          </a:stretch>
        </p:blipFill>
        <p:spPr>
          <a:xfrm>
            <a:off x="340800" y="3578695"/>
            <a:ext cx="6066667" cy="1019048"/>
          </a:xfrm>
          <a:prstGeom prst="rect">
            <a:avLst/>
          </a:prstGeom>
        </p:spPr>
      </p:pic>
    </p:spTree>
    <p:extLst>
      <p:ext uri="{BB962C8B-B14F-4D97-AF65-F5344CB8AC3E}">
        <p14:creationId xmlns:p14="http://schemas.microsoft.com/office/powerpoint/2010/main" val="155014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6506-7C0E-4E1E-8ED6-1A3FAD286D15}"/>
              </a:ext>
            </a:extLst>
          </p:cNvPr>
          <p:cNvSpPr>
            <a:spLocks noGrp="1"/>
          </p:cNvSpPr>
          <p:nvPr>
            <p:ph type="title"/>
          </p:nvPr>
        </p:nvSpPr>
        <p:spPr/>
        <p:txBody>
          <a:bodyPr/>
          <a:lstStyle/>
          <a:p>
            <a:r>
              <a:rPr lang="en-US" b="0" dirty="0"/>
              <a:t>Software download</a:t>
            </a:r>
            <a:endParaRPr lang="en-US" dirty="0"/>
          </a:p>
        </p:txBody>
      </p:sp>
      <p:sp>
        <p:nvSpPr>
          <p:cNvPr id="3" name="Content Placeholder 2">
            <a:extLst>
              <a:ext uri="{FF2B5EF4-FFF2-40B4-BE49-F238E27FC236}">
                <a16:creationId xmlns:a16="http://schemas.microsoft.com/office/drawing/2014/main" id="{2B6D460C-AC0D-44F7-B3A0-13F2AE8DC897}"/>
              </a:ext>
            </a:extLst>
          </p:cNvPr>
          <p:cNvSpPr>
            <a:spLocks noGrp="1"/>
          </p:cNvSpPr>
          <p:nvPr>
            <p:ph idx="1"/>
          </p:nvPr>
        </p:nvSpPr>
        <p:spPr/>
        <p:txBody>
          <a:bodyPr/>
          <a:lstStyle/>
          <a:p>
            <a:pPr marL="0" indent="0">
              <a:buNone/>
            </a:pPr>
            <a:r>
              <a:rPr lang="en-US" sz="1200" dirty="0"/>
              <a:t>Download the SAP HANA 2.0 software media from service market place.</a:t>
            </a:r>
          </a:p>
          <a:p>
            <a:pPr marL="0" indent="0">
              <a:buNone/>
            </a:pPr>
            <a:endParaRPr lang="en-US" sz="1200" dirty="0"/>
          </a:p>
          <a:p>
            <a:pPr marL="0" indent="0">
              <a:buNone/>
            </a:pPr>
            <a:r>
              <a:rPr lang="en-US" sz="1200" dirty="0"/>
              <a:t>SAP IN-MEMORY (SAP HANA ) / HANA PLATFORM EDITION / SAP HANA PLATFORM EDITION / SAP</a:t>
            </a:r>
          </a:p>
          <a:p>
            <a:pPr marL="0" indent="0">
              <a:buNone/>
            </a:pPr>
            <a:r>
              <a:rPr lang="sv-SE" sz="1200" dirty="0"/>
              <a:t>HANA PLATFORM EDITION 2.0 / INSTALLATION</a:t>
            </a:r>
          </a:p>
          <a:p>
            <a:pPr marL="0" indent="0">
              <a:buNone/>
            </a:pPr>
            <a:endParaRPr lang="en-US" sz="1200" dirty="0"/>
          </a:p>
          <a:p>
            <a:pPr marL="0" indent="0">
              <a:buNone/>
            </a:pPr>
            <a:r>
              <a:rPr lang="en-US" sz="1200" dirty="0"/>
              <a:t>Download below CD’s for HANA 2.0 sps01</a:t>
            </a:r>
          </a:p>
          <a:p>
            <a:pPr marL="0" indent="0">
              <a:buNone/>
            </a:pPr>
            <a:endParaRPr lang="en-US" sz="1200" dirty="0"/>
          </a:p>
          <a:p>
            <a:pPr marL="0" indent="0">
              <a:buNone/>
            </a:pPr>
            <a:r>
              <a:rPr lang="en-US" sz="1200" dirty="0"/>
              <a:t>HANA 2.0 (51052030_1 to 4) — SAP HANA PLATFORM EDITION 2.0 SPS01 REV 10 LINUX X86_64 1/4 ,</a:t>
            </a:r>
          </a:p>
          <a:p>
            <a:pPr marL="0" indent="0">
              <a:buNone/>
            </a:pPr>
            <a:r>
              <a:rPr lang="en-US" sz="1200" dirty="0"/>
              <a:t>2/4, 3/4 and 4/4</a:t>
            </a:r>
          </a:p>
          <a:p>
            <a:pPr marL="0" indent="0">
              <a:buNone/>
            </a:pPr>
            <a:endParaRPr lang="en-US" sz="1200" dirty="0"/>
          </a:p>
          <a:p>
            <a:pPr marL="0" indent="0">
              <a:buNone/>
            </a:pPr>
            <a:endParaRPr lang="en-US" sz="1200" dirty="0"/>
          </a:p>
        </p:txBody>
      </p:sp>
      <p:pic>
        <p:nvPicPr>
          <p:cNvPr id="6" name="Picture 5">
            <a:extLst>
              <a:ext uri="{FF2B5EF4-FFF2-40B4-BE49-F238E27FC236}">
                <a16:creationId xmlns:a16="http://schemas.microsoft.com/office/drawing/2014/main" id="{973115FE-0338-4DB5-A0F4-AAB1A466D839}"/>
              </a:ext>
            </a:extLst>
          </p:cNvPr>
          <p:cNvPicPr>
            <a:picLocks noChangeAspect="1"/>
          </p:cNvPicPr>
          <p:nvPr/>
        </p:nvPicPr>
        <p:blipFill>
          <a:blip r:embed="rId2"/>
          <a:stretch>
            <a:fillRect/>
          </a:stretch>
        </p:blipFill>
        <p:spPr>
          <a:xfrm>
            <a:off x="1438247" y="3541998"/>
            <a:ext cx="9161905" cy="2371429"/>
          </a:xfrm>
          <a:prstGeom prst="rect">
            <a:avLst/>
          </a:prstGeom>
        </p:spPr>
      </p:pic>
    </p:spTree>
    <p:extLst>
      <p:ext uri="{BB962C8B-B14F-4D97-AF65-F5344CB8AC3E}">
        <p14:creationId xmlns:p14="http://schemas.microsoft.com/office/powerpoint/2010/main" val="33607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97ED-2E90-4BD7-9BFB-0218C94C48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5C69F5-591D-41B1-9BC1-35CFCC46D369}"/>
              </a:ext>
            </a:extLst>
          </p:cNvPr>
          <p:cNvSpPr>
            <a:spLocks noGrp="1"/>
          </p:cNvSpPr>
          <p:nvPr>
            <p:ph idx="1"/>
          </p:nvPr>
        </p:nvSpPr>
        <p:spPr/>
        <p:txBody>
          <a:bodyPr/>
          <a:lstStyle/>
          <a:p>
            <a:r>
              <a:rPr lang="en-US" dirty="0"/>
              <a:t>Checking Memory allocation</a:t>
            </a:r>
          </a:p>
          <a:p>
            <a:pPr marL="0" indent="0">
              <a:buNone/>
            </a:pPr>
            <a:r>
              <a:rPr lang="en-US" dirty="0"/>
              <a:t>	cat /proc/</a:t>
            </a:r>
            <a:r>
              <a:rPr lang="en-US" dirty="0" err="1"/>
              <a:t>meminfo</a:t>
            </a:r>
            <a:endParaRPr lang="en-US" dirty="0"/>
          </a:p>
          <a:p>
            <a:pPr marL="0" indent="0">
              <a:buNone/>
            </a:pPr>
            <a:endParaRPr lang="en-US" dirty="0"/>
          </a:p>
          <a:p>
            <a:pPr>
              <a:buFont typeface="Wingdings" panose="05000000000000000000" pitchFamily="2" charset="2"/>
              <a:buChar char="Ø"/>
            </a:pPr>
            <a:r>
              <a:rPr lang="en-US" dirty="0"/>
              <a:t>Check the installed OS version</a:t>
            </a:r>
          </a:p>
          <a:p>
            <a:endParaRPr lang="en-US" dirty="0"/>
          </a:p>
          <a:p>
            <a:pPr marL="0" indent="0">
              <a:buNone/>
            </a:pPr>
            <a:r>
              <a:rPr lang="en-US" dirty="0"/>
              <a:t>	Cat /</a:t>
            </a:r>
            <a:r>
              <a:rPr lang="en-US" dirty="0" err="1"/>
              <a:t>etc</a:t>
            </a:r>
            <a:r>
              <a:rPr lang="en-US" dirty="0"/>
              <a:t>/</a:t>
            </a:r>
            <a:r>
              <a:rPr lang="en-US" dirty="0" err="1"/>
              <a:t>SuSE</a:t>
            </a:r>
            <a:r>
              <a:rPr lang="en-US" dirty="0"/>
              <a:t>-release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5801EBD-01D2-4D01-A8A5-B92AC8FF0E34}"/>
              </a:ext>
            </a:extLst>
          </p:cNvPr>
          <p:cNvPicPr>
            <a:picLocks noChangeAspect="1"/>
          </p:cNvPicPr>
          <p:nvPr/>
        </p:nvPicPr>
        <p:blipFill>
          <a:blip r:embed="rId2"/>
          <a:stretch>
            <a:fillRect/>
          </a:stretch>
        </p:blipFill>
        <p:spPr>
          <a:xfrm>
            <a:off x="5897218" y="1772453"/>
            <a:ext cx="3247619" cy="1885714"/>
          </a:xfrm>
          <a:prstGeom prst="rect">
            <a:avLst/>
          </a:prstGeom>
        </p:spPr>
      </p:pic>
      <p:pic>
        <p:nvPicPr>
          <p:cNvPr id="6" name="Picture 5">
            <a:extLst>
              <a:ext uri="{FF2B5EF4-FFF2-40B4-BE49-F238E27FC236}">
                <a16:creationId xmlns:a16="http://schemas.microsoft.com/office/drawing/2014/main" id="{A1B981B7-47DC-4A92-93C1-693CC33A01F4}"/>
              </a:ext>
            </a:extLst>
          </p:cNvPr>
          <p:cNvPicPr>
            <a:picLocks noChangeAspect="1"/>
          </p:cNvPicPr>
          <p:nvPr/>
        </p:nvPicPr>
        <p:blipFill>
          <a:blip r:embed="rId3"/>
          <a:stretch>
            <a:fillRect/>
          </a:stretch>
        </p:blipFill>
        <p:spPr>
          <a:xfrm>
            <a:off x="1692456" y="4198698"/>
            <a:ext cx="8409524" cy="1190476"/>
          </a:xfrm>
          <a:prstGeom prst="rect">
            <a:avLst/>
          </a:prstGeom>
        </p:spPr>
      </p:pic>
    </p:spTree>
    <p:extLst>
      <p:ext uri="{BB962C8B-B14F-4D97-AF65-F5344CB8AC3E}">
        <p14:creationId xmlns:p14="http://schemas.microsoft.com/office/powerpoint/2010/main" val="59838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016E-D9C7-4A5C-A953-A08FF52649EE}"/>
              </a:ext>
            </a:extLst>
          </p:cNvPr>
          <p:cNvSpPr>
            <a:spLocks noGrp="1"/>
          </p:cNvSpPr>
          <p:nvPr>
            <p:ph type="title"/>
          </p:nvPr>
        </p:nvSpPr>
        <p:spPr/>
        <p:txBody>
          <a:bodyPr/>
          <a:lstStyle/>
          <a:p>
            <a:r>
              <a:rPr lang="en-IN" dirty="0"/>
              <a:t>Prepare the required file system</a:t>
            </a:r>
            <a:endParaRPr lang="en-US" dirty="0"/>
          </a:p>
        </p:txBody>
      </p:sp>
      <p:pic>
        <p:nvPicPr>
          <p:cNvPr id="4" name="Content Placeholder 3">
            <a:extLst>
              <a:ext uri="{FF2B5EF4-FFF2-40B4-BE49-F238E27FC236}">
                <a16:creationId xmlns:a16="http://schemas.microsoft.com/office/drawing/2014/main" id="{F3A3B753-E50D-4255-BA8B-2063DDB29AA2}"/>
              </a:ext>
            </a:extLst>
          </p:cNvPr>
          <p:cNvPicPr>
            <a:picLocks noGrp="1" noChangeAspect="1"/>
          </p:cNvPicPr>
          <p:nvPr>
            <p:ph idx="1"/>
          </p:nvPr>
        </p:nvPicPr>
        <p:blipFill>
          <a:blip r:embed="rId2"/>
          <a:stretch>
            <a:fillRect/>
          </a:stretch>
        </p:blipFill>
        <p:spPr>
          <a:xfrm>
            <a:off x="340242" y="1292377"/>
            <a:ext cx="5269483" cy="4774422"/>
          </a:xfrm>
          <a:prstGeom prst="rect">
            <a:avLst/>
          </a:prstGeom>
        </p:spPr>
      </p:pic>
      <p:sp>
        <p:nvSpPr>
          <p:cNvPr id="5" name="Rectangle 4">
            <a:extLst>
              <a:ext uri="{FF2B5EF4-FFF2-40B4-BE49-F238E27FC236}">
                <a16:creationId xmlns:a16="http://schemas.microsoft.com/office/drawing/2014/main" id="{FAC5A189-29CA-4718-8FDC-9EBE755F3903}"/>
              </a:ext>
            </a:extLst>
          </p:cNvPr>
          <p:cNvSpPr/>
          <p:nvPr/>
        </p:nvSpPr>
        <p:spPr>
          <a:xfrm>
            <a:off x="5482856" y="1436523"/>
            <a:ext cx="6478437" cy="338554"/>
          </a:xfrm>
          <a:prstGeom prst="rect">
            <a:avLst/>
          </a:prstGeom>
        </p:spPr>
        <p:txBody>
          <a:bodyPr wrap="square">
            <a:spAutoFit/>
          </a:bodyPr>
          <a:lstStyle/>
          <a:p>
            <a:r>
              <a:rPr lang="en-IN" sz="1600" dirty="0">
                <a:solidFill>
                  <a:srgbClr val="444444"/>
                </a:solidFill>
                <a:latin typeface="Arial" panose="020B0604020202020204" pitchFamily="34" charset="0"/>
              </a:rPr>
              <a:t>We need following mandatory file system to install SAP HANA.</a:t>
            </a:r>
            <a:endParaRPr lang="en-US" sz="1600" dirty="0"/>
          </a:p>
        </p:txBody>
      </p:sp>
      <p:sp>
        <p:nvSpPr>
          <p:cNvPr id="6" name="Rectangle 5">
            <a:extLst>
              <a:ext uri="{FF2B5EF4-FFF2-40B4-BE49-F238E27FC236}">
                <a16:creationId xmlns:a16="http://schemas.microsoft.com/office/drawing/2014/main" id="{FA899472-A036-4A4B-A10E-AF85E1FC29E7}"/>
              </a:ext>
            </a:extLst>
          </p:cNvPr>
          <p:cNvSpPr/>
          <p:nvPr/>
        </p:nvSpPr>
        <p:spPr>
          <a:xfrm>
            <a:off x="5609725" y="1919223"/>
            <a:ext cx="6096000" cy="3693319"/>
          </a:xfrm>
          <a:prstGeom prst="rect">
            <a:avLst/>
          </a:prstGeom>
        </p:spPr>
        <p:txBody>
          <a:bodyPr>
            <a:spAutoFit/>
          </a:bodyPr>
          <a:lstStyle/>
          <a:p>
            <a:r>
              <a:rPr lang="en-IN" dirty="0">
                <a:solidFill>
                  <a:srgbClr val="444444"/>
                </a:solidFill>
                <a:latin typeface="Arial" panose="020B0604020202020204" pitchFamily="34" charset="0"/>
              </a:rPr>
              <a:t>Before you go ahead and create the mandatory file system, make sure you have enough space/storage allocated. Since we are making a sandbox system for educational purpose , I have chosen following low configuration .</a:t>
            </a:r>
          </a:p>
          <a:p>
            <a:endParaRPr lang="en-IN" dirty="0">
              <a:solidFill>
                <a:srgbClr val="444444"/>
              </a:solidFill>
              <a:latin typeface="Arial" panose="020B0604020202020204" pitchFamily="34" charset="0"/>
            </a:endParaRPr>
          </a:p>
          <a:p>
            <a:r>
              <a:rPr lang="en-IN" dirty="0">
                <a:solidFill>
                  <a:srgbClr val="444444"/>
                </a:solidFill>
                <a:latin typeface="Arial" panose="020B0604020202020204" pitchFamily="34" charset="0"/>
              </a:rPr>
              <a:t>RAM : 30 GB (Minimum is 24 GB , otherwise the installer will throw error)</a:t>
            </a:r>
          </a:p>
          <a:p>
            <a:r>
              <a:rPr lang="en-IN" dirty="0">
                <a:solidFill>
                  <a:srgbClr val="444444"/>
                </a:solidFill>
                <a:latin typeface="Arial" panose="020B0604020202020204" pitchFamily="34" charset="0"/>
              </a:rPr>
              <a:t>Persistence storage(SSD) : 65 GB total.</a:t>
            </a:r>
          </a:p>
          <a:p>
            <a:r>
              <a:rPr lang="en-IN" dirty="0">
                <a:solidFill>
                  <a:srgbClr val="444444"/>
                </a:solidFill>
                <a:latin typeface="Arial" panose="020B0604020202020204" pitchFamily="34" charset="0"/>
              </a:rPr>
              <a:t>20 GB for root</a:t>
            </a:r>
          </a:p>
          <a:p>
            <a:r>
              <a:rPr lang="en-IN" dirty="0">
                <a:solidFill>
                  <a:srgbClr val="444444"/>
                </a:solidFill>
                <a:latin typeface="Arial" panose="020B0604020202020204" pitchFamily="34" charset="0"/>
              </a:rPr>
              <a:t>15 GB for the installation media(DVD).</a:t>
            </a:r>
          </a:p>
          <a:p>
            <a:r>
              <a:rPr lang="en-IN" dirty="0">
                <a:solidFill>
                  <a:srgbClr val="444444"/>
                </a:solidFill>
                <a:latin typeface="Arial" panose="020B0604020202020204" pitchFamily="34" charset="0"/>
              </a:rPr>
              <a:t>20 GB for Data</a:t>
            </a:r>
          </a:p>
          <a:p>
            <a:r>
              <a:rPr lang="en-IN" dirty="0">
                <a:solidFill>
                  <a:srgbClr val="444444"/>
                </a:solidFill>
                <a:latin typeface="Arial" panose="020B0604020202020204" pitchFamily="34" charset="0"/>
              </a:rPr>
              <a:t>10 GB for Log.</a:t>
            </a:r>
            <a:endParaRPr lang="en-IN"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422070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Atos_Widescreen">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BFB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839</Words>
  <PresentationFormat>Widescreen</PresentationFormat>
  <Paragraphs>147</Paragraphs>
  <Slides>29</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9" baseType="lpstr">
      <vt:lpstr>Arial</vt:lpstr>
      <vt:lpstr>Arimo</vt:lpstr>
      <vt:lpstr>Calibri</vt:lpstr>
      <vt:lpstr>Calibri Light</vt:lpstr>
      <vt:lpstr>Lucida Sans Unicode</vt:lpstr>
      <vt:lpstr>Verdana</vt:lpstr>
      <vt:lpstr>Wingdings</vt:lpstr>
      <vt:lpstr>Office Theme</vt:lpstr>
      <vt:lpstr>PPT-Atos_Widescreen</vt:lpstr>
      <vt:lpstr>think-cell Slide</vt:lpstr>
      <vt:lpstr>  SAP HANA Installation </vt:lpstr>
      <vt:lpstr>PowerPoint Presentation</vt:lpstr>
      <vt:lpstr>Prerequisites</vt:lpstr>
      <vt:lpstr>SAP HANA Installation planning </vt:lpstr>
      <vt:lpstr>Product Availability Matrix (PAM) </vt:lpstr>
      <vt:lpstr>Download HANA installation media </vt:lpstr>
      <vt:lpstr>Software download</vt:lpstr>
      <vt:lpstr>PowerPoint Presentation</vt:lpstr>
      <vt:lpstr>Prepare the required file system</vt:lpstr>
      <vt:lpstr>PowerPoint Presentation</vt:lpstr>
      <vt:lpstr>PowerPoint Presentation</vt:lpstr>
      <vt:lpstr>Multi-tenant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SAP HANA Studio Installation</vt:lpstr>
      <vt:lpstr>PowerPoint Presentation</vt:lpstr>
      <vt:lpstr>PowerPoint Presentation</vt:lpstr>
      <vt:lpstr>PowerPoint Presentation</vt:lpstr>
      <vt:lpstr>Run SAP HANA Studio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2017-10-23T12:55:41Z</dcterms:created>
  <dcterms:modified xsi:type="dcterms:W3CDTF">2018-06-25T04:39:12Z</dcterms:modified>
</cp:coreProperties>
</file>