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Balthazar"/>
      <p:regular r:id="rId23"/>
    </p:embeddedFon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Mono-regular.fntdata"/><Relationship Id="rId23" Type="http://schemas.openxmlformats.org/officeDocument/2006/relationships/font" Target="fonts/Balthaza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Mono-italic.fntdata"/><Relationship Id="rId25" Type="http://schemas.openxmlformats.org/officeDocument/2006/relationships/font" Target="fonts/RobotoMono-bold.fntdata"/><Relationship Id="rId27" Type="http://schemas.openxmlformats.org/officeDocument/2006/relationships/font" Target="fonts/RobotoMon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1a7345da1_2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301a7345da1_2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301a7345da1_2_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g301a7345da1_2_9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30-05-2024</a:t>
            </a:r>
            <a:endParaRPr/>
          </a:p>
        </p:txBody>
      </p:sp>
      <p:sp>
        <p:nvSpPr>
          <p:cNvPr id="148" name="Google Shape;148;g301a7345da1_2_93: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t>Project</a:t>
            </a:r>
            <a:endParaRPr/>
          </a:p>
        </p:txBody>
      </p:sp>
      <p:sp>
        <p:nvSpPr>
          <p:cNvPr id="149" name="Google Shape;149;g301a7345da1_2_9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Introduction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1a7345da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1a7345da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1a7345da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01a7345da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01a7345da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01a7345da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01a7345da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01a7345da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01a7345da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01a7345da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01a7345da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01a7345da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01a7345da1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301a7345da1_0_1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301a7345da1_0_1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76" name="Google Shape;276;g301a7345da1_0_15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30-05-2024</a:t>
            </a:r>
            <a:endParaRPr/>
          </a:p>
        </p:txBody>
      </p:sp>
      <p:sp>
        <p:nvSpPr>
          <p:cNvPr id="277" name="Google Shape;277;g301a7345da1_0_15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t>Project</a:t>
            </a:r>
            <a:endParaRPr/>
          </a:p>
        </p:txBody>
      </p:sp>
      <p:sp>
        <p:nvSpPr>
          <p:cNvPr id="278" name="Google Shape;278;g301a7345da1_0_15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Introduction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23703999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23703999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01a7345da1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301a7345da1_2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1a7345da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1a7345da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1990ba5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1990ba5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1a7345da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1a7345da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237039992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237039992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01a7345da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01a7345da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1a7345da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01a7345da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963B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2" name="Google Shape;62;p14"/>
          <p:cNvSpPr txBox="1"/>
          <p:nvPr>
            <p:ph idx="10" type="dt"/>
          </p:nvPr>
        </p:nvSpPr>
        <p:spPr>
          <a:xfrm>
            <a:off x="457200" y="4845188"/>
            <a:ext cx="946448" cy="195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1" type="ftr"/>
          </p:nvPr>
        </p:nvSpPr>
        <p:spPr>
          <a:xfrm>
            <a:off x="1503982" y="4845188"/>
            <a:ext cx="6668417" cy="19591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2" type="sldNum"/>
          </p:nvPr>
        </p:nvSpPr>
        <p:spPr>
          <a:xfrm>
            <a:off x="8316416" y="4845188"/>
            <a:ext cx="370384" cy="19591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Calibri"/>
                <a:ea typeface="Calibri"/>
                <a:cs typeface="Calibri"/>
                <a:sym typeface="Calibri"/>
              </a:defRPr>
            </a:lvl1pPr>
            <a:lvl2pPr indent="0" lvl="1" marL="0" algn="r">
              <a:spcBef>
                <a:spcPts val="0"/>
              </a:spcBef>
              <a:buNone/>
              <a:defRPr b="0" i="0" sz="1200" u="none" cap="none" strike="noStrike">
                <a:solidFill>
                  <a:schemeClr val="lt1"/>
                </a:solidFill>
                <a:latin typeface="Calibri"/>
                <a:ea typeface="Calibri"/>
                <a:cs typeface="Calibri"/>
                <a:sym typeface="Calibri"/>
              </a:defRPr>
            </a:lvl2pPr>
            <a:lvl3pPr indent="0" lvl="2" marL="0" algn="r">
              <a:spcBef>
                <a:spcPts val="0"/>
              </a:spcBef>
              <a:buNone/>
              <a:defRPr b="0" i="0" sz="1200" u="none" cap="none" strike="noStrike">
                <a:solidFill>
                  <a:schemeClr val="lt1"/>
                </a:solidFill>
                <a:latin typeface="Calibri"/>
                <a:ea typeface="Calibri"/>
                <a:cs typeface="Calibri"/>
                <a:sym typeface="Calibri"/>
              </a:defRPr>
            </a:lvl3pPr>
            <a:lvl4pPr indent="0" lvl="3" marL="0" algn="r">
              <a:spcBef>
                <a:spcPts val="0"/>
              </a:spcBef>
              <a:buNone/>
              <a:defRPr b="0" i="0" sz="1200" u="none" cap="none" strike="noStrike">
                <a:solidFill>
                  <a:schemeClr val="lt1"/>
                </a:solidFill>
                <a:latin typeface="Calibri"/>
                <a:ea typeface="Calibri"/>
                <a:cs typeface="Calibri"/>
                <a:sym typeface="Calibri"/>
              </a:defRPr>
            </a:lvl4pPr>
            <a:lvl5pPr indent="0" lvl="4" marL="0" algn="r">
              <a:spcBef>
                <a:spcPts val="0"/>
              </a:spcBef>
              <a:buNone/>
              <a:defRPr b="0" i="0" sz="1200" u="none" cap="none" strike="noStrike">
                <a:solidFill>
                  <a:schemeClr val="lt1"/>
                </a:solidFill>
                <a:latin typeface="Calibri"/>
                <a:ea typeface="Calibri"/>
                <a:cs typeface="Calibri"/>
                <a:sym typeface="Calibri"/>
              </a:defRPr>
            </a:lvl5pPr>
            <a:lvl6pPr indent="0" lvl="5" marL="0" algn="r">
              <a:spcBef>
                <a:spcPts val="0"/>
              </a:spcBef>
              <a:buNone/>
              <a:defRPr b="0" i="0" sz="1200" u="none" cap="none" strike="noStrike">
                <a:solidFill>
                  <a:schemeClr val="lt1"/>
                </a:solidFill>
                <a:latin typeface="Calibri"/>
                <a:ea typeface="Calibri"/>
                <a:cs typeface="Calibri"/>
                <a:sym typeface="Calibri"/>
              </a:defRPr>
            </a:lvl6pPr>
            <a:lvl7pPr indent="0" lvl="6" marL="0" algn="r">
              <a:spcBef>
                <a:spcPts val="0"/>
              </a:spcBef>
              <a:buNone/>
              <a:defRPr b="0" i="0" sz="1200" u="none" cap="none" strike="noStrike">
                <a:solidFill>
                  <a:schemeClr val="lt1"/>
                </a:solidFill>
                <a:latin typeface="Calibri"/>
                <a:ea typeface="Calibri"/>
                <a:cs typeface="Calibri"/>
                <a:sym typeface="Calibri"/>
              </a:defRPr>
            </a:lvl7pPr>
            <a:lvl8pPr indent="0" lvl="7" marL="0" algn="r">
              <a:spcBef>
                <a:spcPts val="0"/>
              </a:spcBef>
              <a:buNone/>
              <a:defRPr b="0" i="0" sz="1200" u="none" cap="none" strike="noStrike">
                <a:solidFill>
                  <a:schemeClr val="lt1"/>
                </a:solidFill>
                <a:latin typeface="Calibri"/>
                <a:ea typeface="Calibri"/>
                <a:cs typeface="Calibri"/>
                <a:sym typeface="Calibri"/>
              </a:defRPr>
            </a:lvl8pPr>
            <a:lvl9pPr indent="0" lvl="8" mar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ISER Mohali" type="obj">
  <p:cSld name="OBJECT">
    <p:spTree>
      <p:nvGrpSpPr>
        <p:cNvPr id="65" name="Shape 65"/>
        <p:cNvGrpSpPr/>
        <p:nvPr/>
      </p:nvGrpSpPr>
      <p:grpSpPr>
        <a:xfrm>
          <a:off x="0" y="0"/>
          <a:ext cx="0" cy="0"/>
          <a:chOff x="0" y="0"/>
          <a:chExt cx="0" cy="0"/>
        </a:xfrm>
      </p:grpSpPr>
      <p:sp>
        <p:nvSpPr>
          <p:cNvPr id="66" name="Google Shape;66;p15"/>
          <p:cNvSpPr txBox="1"/>
          <p:nvPr>
            <p:ph type="title"/>
          </p:nvPr>
        </p:nvSpPr>
        <p:spPr>
          <a:xfrm>
            <a:off x="457200" y="190073"/>
            <a:ext cx="8229600" cy="5610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963B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5"/>
          <p:cNvSpPr txBox="1"/>
          <p:nvPr>
            <p:ph idx="1" type="body"/>
          </p:nvPr>
        </p:nvSpPr>
        <p:spPr>
          <a:xfrm>
            <a:off x="457200" y="843558"/>
            <a:ext cx="8229600" cy="3751064"/>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 name="Google Shape;68;p15"/>
          <p:cNvSpPr txBox="1"/>
          <p:nvPr>
            <p:ph idx="10" type="dt"/>
          </p:nvPr>
        </p:nvSpPr>
        <p:spPr>
          <a:xfrm>
            <a:off x="457200" y="4845188"/>
            <a:ext cx="946448" cy="195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5"/>
          <p:cNvSpPr txBox="1"/>
          <p:nvPr>
            <p:ph idx="11" type="ftr"/>
          </p:nvPr>
        </p:nvSpPr>
        <p:spPr>
          <a:xfrm>
            <a:off x="1503982" y="4845188"/>
            <a:ext cx="6668417" cy="19591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2" type="sldNum"/>
          </p:nvPr>
        </p:nvSpPr>
        <p:spPr>
          <a:xfrm>
            <a:off x="8316416" y="4845188"/>
            <a:ext cx="370384" cy="19591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1" name="Shape 71"/>
        <p:cNvGrpSpPr/>
        <p:nvPr/>
      </p:nvGrpSpPr>
      <p:grpSpPr>
        <a:xfrm>
          <a:off x="0" y="0"/>
          <a:ext cx="0" cy="0"/>
          <a:chOff x="0" y="0"/>
          <a:chExt cx="0" cy="0"/>
        </a:xfrm>
      </p:grpSpPr>
      <p:sp>
        <p:nvSpPr>
          <p:cNvPr id="72" name="Google Shape;72;p16"/>
          <p:cNvSpPr txBox="1"/>
          <p:nvPr>
            <p:ph type="title"/>
          </p:nvPr>
        </p:nvSpPr>
        <p:spPr>
          <a:xfrm>
            <a:off x="457200" y="190073"/>
            <a:ext cx="8229600" cy="5610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963B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6"/>
          <p:cNvSpPr txBox="1"/>
          <p:nvPr>
            <p:ph idx="10" type="dt"/>
          </p:nvPr>
        </p:nvSpPr>
        <p:spPr>
          <a:xfrm>
            <a:off x="457200" y="4845188"/>
            <a:ext cx="946448" cy="195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1" type="ftr"/>
          </p:nvPr>
        </p:nvSpPr>
        <p:spPr>
          <a:xfrm>
            <a:off x="1503982" y="4845188"/>
            <a:ext cx="6668417" cy="19591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2" type="sldNum"/>
          </p:nvPr>
        </p:nvSpPr>
        <p:spPr>
          <a:xfrm>
            <a:off x="8316416" y="4845188"/>
            <a:ext cx="370384" cy="19591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76" name="Shape 76"/>
        <p:cNvGrpSpPr/>
        <p:nvPr/>
      </p:nvGrpSpPr>
      <p:grpSpPr>
        <a:xfrm>
          <a:off x="0" y="0"/>
          <a:ext cx="0" cy="0"/>
          <a:chOff x="0" y="0"/>
          <a:chExt cx="0" cy="0"/>
        </a:xfrm>
      </p:grpSpPr>
      <p:sp>
        <p:nvSpPr>
          <p:cNvPr id="77" name="Google Shape;77;p17"/>
          <p:cNvSpPr txBox="1"/>
          <p:nvPr>
            <p:ph type="title"/>
          </p:nvPr>
        </p:nvSpPr>
        <p:spPr>
          <a:xfrm>
            <a:off x="457200" y="190073"/>
            <a:ext cx="8229600" cy="5610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963B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7"/>
          <p:cNvSpPr txBox="1"/>
          <p:nvPr>
            <p:ph idx="10" type="dt"/>
          </p:nvPr>
        </p:nvSpPr>
        <p:spPr>
          <a:xfrm>
            <a:off x="457200" y="4845188"/>
            <a:ext cx="946448" cy="195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1503982" y="4845188"/>
            <a:ext cx="6668417" cy="19591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8316416" y="4845188"/>
            <a:ext cx="370384" cy="19591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81" name="Shape 81"/>
        <p:cNvGrpSpPr/>
        <p:nvPr/>
      </p:nvGrpSpPr>
      <p:grpSpPr>
        <a:xfrm>
          <a:off x="0" y="0"/>
          <a:ext cx="0" cy="0"/>
          <a:chOff x="0" y="0"/>
          <a:chExt cx="0" cy="0"/>
        </a:xfrm>
      </p:grpSpPr>
      <p:sp>
        <p:nvSpPr>
          <p:cNvPr id="82" name="Google Shape;82;p18"/>
          <p:cNvSpPr txBox="1"/>
          <p:nvPr>
            <p:ph type="title"/>
          </p:nvPr>
        </p:nvSpPr>
        <p:spPr>
          <a:xfrm>
            <a:off x="457200" y="190073"/>
            <a:ext cx="8229600" cy="5610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963B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8"/>
          <p:cNvSpPr txBox="1"/>
          <p:nvPr>
            <p:ph idx="10" type="dt"/>
          </p:nvPr>
        </p:nvSpPr>
        <p:spPr>
          <a:xfrm>
            <a:off x="457200" y="4845188"/>
            <a:ext cx="946448" cy="195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1" type="ftr"/>
          </p:nvPr>
        </p:nvSpPr>
        <p:spPr>
          <a:xfrm>
            <a:off x="1503982" y="4845188"/>
            <a:ext cx="6668417" cy="19591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2" type="sldNum"/>
          </p:nvPr>
        </p:nvSpPr>
        <p:spPr>
          <a:xfrm>
            <a:off x="8316416" y="4845188"/>
            <a:ext cx="370384" cy="19591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sp>
        <p:nvSpPr>
          <p:cNvPr id="87" name="Google Shape;87;p19"/>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5963B8"/>
              </a:buClr>
              <a:buSzPts val="4000"/>
              <a:buFont typeface="Balthazar"/>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9"/>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9" name="Google Shape;89;p19"/>
          <p:cNvSpPr txBox="1"/>
          <p:nvPr>
            <p:ph idx="10" type="dt"/>
          </p:nvPr>
        </p:nvSpPr>
        <p:spPr>
          <a:xfrm>
            <a:off x="457200" y="4845188"/>
            <a:ext cx="946448" cy="195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1" type="ftr"/>
          </p:nvPr>
        </p:nvSpPr>
        <p:spPr>
          <a:xfrm>
            <a:off x="1503982" y="4845188"/>
            <a:ext cx="6668417" cy="19591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2" type="sldNum"/>
          </p:nvPr>
        </p:nvSpPr>
        <p:spPr>
          <a:xfrm>
            <a:off x="8316416" y="4845188"/>
            <a:ext cx="370384" cy="19591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2" name="Shape 92"/>
        <p:cNvGrpSpPr/>
        <p:nvPr/>
      </p:nvGrpSpPr>
      <p:grpSpPr>
        <a:xfrm>
          <a:off x="0" y="0"/>
          <a:ext cx="0" cy="0"/>
          <a:chOff x="0" y="0"/>
          <a:chExt cx="0" cy="0"/>
        </a:xfrm>
      </p:grpSpPr>
      <p:sp>
        <p:nvSpPr>
          <p:cNvPr id="93" name="Google Shape;93;p20"/>
          <p:cNvSpPr txBox="1"/>
          <p:nvPr>
            <p:ph type="title"/>
          </p:nvPr>
        </p:nvSpPr>
        <p:spPr>
          <a:xfrm>
            <a:off x="457200" y="190073"/>
            <a:ext cx="8229600" cy="5610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963B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0"/>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5" name="Google Shape;95;p20"/>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6" name="Google Shape;96;p20"/>
          <p:cNvSpPr txBox="1"/>
          <p:nvPr>
            <p:ph idx="10" type="dt"/>
          </p:nvPr>
        </p:nvSpPr>
        <p:spPr>
          <a:xfrm>
            <a:off x="457200" y="4845188"/>
            <a:ext cx="946448" cy="195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1503982" y="4845188"/>
            <a:ext cx="6668417" cy="19591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8316416" y="4845188"/>
            <a:ext cx="370384" cy="19591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0" y="190073"/>
            <a:ext cx="8229600" cy="5610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963B8"/>
              </a:buClr>
              <a:buSzPts val="4800"/>
              <a:buFont typeface="Balthaza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1"/>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2" name="Google Shape;102;p21"/>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3" name="Google Shape;103;p21"/>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4" name="Google Shape;104;p21"/>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5" name="Google Shape;105;p21"/>
          <p:cNvSpPr txBox="1"/>
          <p:nvPr>
            <p:ph idx="10" type="dt"/>
          </p:nvPr>
        </p:nvSpPr>
        <p:spPr>
          <a:xfrm>
            <a:off x="457200" y="4845188"/>
            <a:ext cx="946448" cy="195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1" type="ftr"/>
          </p:nvPr>
        </p:nvSpPr>
        <p:spPr>
          <a:xfrm>
            <a:off x="1503982" y="4845188"/>
            <a:ext cx="6668417" cy="19591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1"/>
          <p:cNvSpPr txBox="1"/>
          <p:nvPr>
            <p:ph idx="12" type="sldNum"/>
          </p:nvPr>
        </p:nvSpPr>
        <p:spPr>
          <a:xfrm>
            <a:off x="8316416" y="4845188"/>
            <a:ext cx="370384" cy="19591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p22"/>
          <p:cNvSpPr txBox="1"/>
          <p:nvPr>
            <p:ph type="title"/>
          </p:nvPr>
        </p:nvSpPr>
        <p:spPr>
          <a:xfrm>
            <a:off x="457200" y="190073"/>
            <a:ext cx="8229600" cy="5610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963B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2"/>
          <p:cNvSpPr txBox="1"/>
          <p:nvPr>
            <p:ph idx="10" type="dt"/>
          </p:nvPr>
        </p:nvSpPr>
        <p:spPr>
          <a:xfrm>
            <a:off x="457200" y="4845188"/>
            <a:ext cx="946448" cy="195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1503982" y="4845188"/>
            <a:ext cx="6668417" cy="19591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8316416" y="4845188"/>
            <a:ext cx="370384" cy="19591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
        <p:nvSpPr>
          <p:cNvPr id="114" name="Google Shape;114;p23"/>
          <p:cNvSpPr txBox="1"/>
          <p:nvPr>
            <p:ph idx="10" type="dt"/>
          </p:nvPr>
        </p:nvSpPr>
        <p:spPr>
          <a:xfrm>
            <a:off x="457200" y="4845188"/>
            <a:ext cx="946448" cy="195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3"/>
          <p:cNvSpPr txBox="1"/>
          <p:nvPr>
            <p:ph idx="11" type="ftr"/>
          </p:nvPr>
        </p:nvSpPr>
        <p:spPr>
          <a:xfrm>
            <a:off x="1503982" y="4845188"/>
            <a:ext cx="6668417" cy="19591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3"/>
          <p:cNvSpPr txBox="1"/>
          <p:nvPr>
            <p:ph idx="12" type="sldNum"/>
          </p:nvPr>
        </p:nvSpPr>
        <p:spPr>
          <a:xfrm>
            <a:off x="8316416" y="4845188"/>
            <a:ext cx="370384" cy="19591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7" name="Shape 117"/>
        <p:cNvGrpSpPr/>
        <p:nvPr/>
      </p:nvGrpSpPr>
      <p:grpSpPr>
        <a:xfrm>
          <a:off x="0" y="0"/>
          <a:ext cx="0" cy="0"/>
          <a:chOff x="0" y="0"/>
          <a:chExt cx="0" cy="0"/>
        </a:xfrm>
      </p:grpSpPr>
      <p:sp>
        <p:nvSpPr>
          <p:cNvPr id="118" name="Google Shape;118;p24"/>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963B8"/>
              </a:buClr>
              <a:buSzPts val="2000"/>
              <a:buFont typeface="Balthazar"/>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4"/>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20" name="Google Shape;120;p24"/>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1" name="Google Shape;121;p24"/>
          <p:cNvSpPr txBox="1"/>
          <p:nvPr>
            <p:ph idx="10" type="dt"/>
          </p:nvPr>
        </p:nvSpPr>
        <p:spPr>
          <a:xfrm>
            <a:off x="457200" y="4845188"/>
            <a:ext cx="946448" cy="195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1" type="ftr"/>
          </p:nvPr>
        </p:nvSpPr>
        <p:spPr>
          <a:xfrm>
            <a:off x="1503982" y="4845188"/>
            <a:ext cx="6668417" cy="19591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2" type="sldNum"/>
          </p:nvPr>
        </p:nvSpPr>
        <p:spPr>
          <a:xfrm>
            <a:off x="8316416" y="4845188"/>
            <a:ext cx="370384" cy="19591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4" name="Shape 124"/>
        <p:cNvGrpSpPr/>
        <p:nvPr/>
      </p:nvGrpSpPr>
      <p:grpSpPr>
        <a:xfrm>
          <a:off x="0" y="0"/>
          <a:ext cx="0" cy="0"/>
          <a:chOff x="0" y="0"/>
          <a:chExt cx="0" cy="0"/>
        </a:xfrm>
      </p:grpSpPr>
      <p:sp>
        <p:nvSpPr>
          <p:cNvPr id="125" name="Google Shape;125;p2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963B8"/>
              </a:buClr>
              <a:buSzPts val="2000"/>
              <a:buFont typeface="Balthazar"/>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25"/>
          <p:cNvSpPr/>
          <p:nvPr>
            <p:ph idx="2" type="pic"/>
          </p:nvPr>
        </p:nvSpPr>
        <p:spPr>
          <a:xfrm>
            <a:off x="1792288" y="459581"/>
            <a:ext cx="5486400" cy="3086100"/>
          </a:xfrm>
          <a:prstGeom prst="rect">
            <a:avLst/>
          </a:prstGeom>
          <a:noFill/>
          <a:ln>
            <a:noFill/>
          </a:ln>
        </p:spPr>
      </p:sp>
      <p:sp>
        <p:nvSpPr>
          <p:cNvPr id="127" name="Google Shape;127;p25"/>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8" name="Google Shape;128;p25"/>
          <p:cNvSpPr txBox="1"/>
          <p:nvPr>
            <p:ph idx="10" type="dt"/>
          </p:nvPr>
        </p:nvSpPr>
        <p:spPr>
          <a:xfrm>
            <a:off x="457200" y="4845188"/>
            <a:ext cx="946448" cy="195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5"/>
          <p:cNvSpPr txBox="1"/>
          <p:nvPr>
            <p:ph idx="11" type="ftr"/>
          </p:nvPr>
        </p:nvSpPr>
        <p:spPr>
          <a:xfrm>
            <a:off x="1503982" y="4845188"/>
            <a:ext cx="6668417" cy="19591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5"/>
          <p:cNvSpPr txBox="1"/>
          <p:nvPr>
            <p:ph idx="12" type="sldNum"/>
          </p:nvPr>
        </p:nvSpPr>
        <p:spPr>
          <a:xfrm>
            <a:off x="8316416" y="4845188"/>
            <a:ext cx="370384" cy="19591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6"/>
          <p:cNvSpPr txBox="1"/>
          <p:nvPr>
            <p:ph type="title"/>
          </p:nvPr>
        </p:nvSpPr>
        <p:spPr>
          <a:xfrm>
            <a:off x="457200" y="190073"/>
            <a:ext cx="8229600" cy="5610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963B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6"/>
          <p:cNvSpPr txBox="1"/>
          <p:nvPr>
            <p:ph idx="1" type="body"/>
          </p:nvPr>
        </p:nvSpPr>
        <p:spPr>
          <a:xfrm rot="5400000">
            <a:off x="2696468" y="-1395710"/>
            <a:ext cx="3751064"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4" name="Google Shape;134;p26"/>
          <p:cNvSpPr txBox="1"/>
          <p:nvPr>
            <p:ph idx="10" type="dt"/>
          </p:nvPr>
        </p:nvSpPr>
        <p:spPr>
          <a:xfrm>
            <a:off x="457200" y="4845188"/>
            <a:ext cx="946448" cy="195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1" type="ftr"/>
          </p:nvPr>
        </p:nvSpPr>
        <p:spPr>
          <a:xfrm>
            <a:off x="1503982" y="4845188"/>
            <a:ext cx="6668417" cy="19591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6"/>
          <p:cNvSpPr txBox="1"/>
          <p:nvPr>
            <p:ph idx="12" type="sldNum"/>
          </p:nvPr>
        </p:nvSpPr>
        <p:spPr>
          <a:xfrm>
            <a:off x="8316416" y="4845188"/>
            <a:ext cx="370384" cy="19591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7"/>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963B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7"/>
          <p:cNvSpPr txBox="1"/>
          <p:nvPr>
            <p:ph idx="1" type="body"/>
          </p:nvPr>
        </p:nvSpPr>
        <p:spPr>
          <a:xfrm rot="5400000">
            <a:off x="1272778" y="-609600"/>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0" name="Google Shape;140;p27"/>
          <p:cNvSpPr txBox="1"/>
          <p:nvPr>
            <p:ph idx="10" type="dt"/>
          </p:nvPr>
        </p:nvSpPr>
        <p:spPr>
          <a:xfrm>
            <a:off x="457200" y="4845188"/>
            <a:ext cx="946448" cy="195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7"/>
          <p:cNvSpPr txBox="1"/>
          <p:nvPr>
            <p:ph idx="11" type="ftr"/>
          </p:nvPr>
        </p:nvSpPr>
        <p:spPr>
          <a:xfrm>
            <a:off x="1503982" y="4845188"/>
            <a:ext cx="6668417" cy="19591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7"/>
          <p:cNvSpPr txBox="1"/>
          <p:nvPr>
            <p:ph idx="12" type="sldNum"/>
          </p:nvPr>
        </p:nvSpPr>
        <p:spPr>
          <a:xfrm>
            <a:off x="8316416" y="4845188"/>
            <a:ext cx="370384" cy="19591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6"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785996"/>
            <a:ext cx="9144000" cy="357504"/>
          </a:xfrm>
          <a:prstGeom prst="rect">
            <a:avLst/>
          </a:prstGeom>
          <a:solidFill>
            <a:srgbClr val="5963B8"/>
          </a:solidFill>
          <a:ln cap="flat" cmpd="sng" w="9525">
            <a:solidFill>
              <a:srgbClr val="4561A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 name="Google Shape;52;p13"/>
          <p:cNvSpPr txBox="1"/>
          <p:nvPr>
            <p:ph type="title"/>
          </p:nvPr>
        </p:nvSpPr>
        <p:spPr>
          <a:xfrm>
            <a:off x="457200" y="190073"/>
            <a:ext cx="8229600" cy="56100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5963B8"/>
              </a:buClr>
              <a:buSzPts val="4800"/>
              <a:buFont typeface="Balthazar"/>
              <a:buNone/>
              <a:defRPr b="0" i="0" sz="4800" u="none" cap="none" strike="noStrike">
                <a:solidFill>
                  <a:srgbClr val="5963B8"/>
                </a:solidFill>
                <a:latin typeface="Balthazar"/>
                <a:ea typeface="Balthazar"/>
                <a:cs typeface="Balthazar"/>
                <a:sym typeface="Balthaza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13"/>
          <p:cNvSpPr txBox="1"/>
          <p:nvPr>
            <p:ph idx="1" type="body"/>
          </p:nvPr>
        </p:nvSpPr>
        <p:spPr>
          <a:xfrm>
            <a:off x="457200" y="843558"/>
            <a:ext cx="8229600" cy="3751064"/>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Google Shape;54;p13"/>
          <p:cNvSpPr txBox="1"/>
          <p:nvPr>
            <p:ph idx="10" type="dt"/>
          </p:nvPr>
        </p:nvSpPr>
        <p:spPr>
          <a:xfrm>
            <a:off x="457200" y="4845188"/>
            <a:ext cx="946448" cy="19591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1" type="ftr"/>
          </p:nvPr>
        </p:nvSpPr>
        <p:spPr>
          <a:xfrm>
            <a:off x="1503982" y="4845188"/>
            <a:ext cx="6668417" cy="19591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13"/>
          <p:cNvSpPr txBox="1"/>
          <p:nvPr>
            <p:ph idx="12" type="sldNum"/>
          </p:nvPr>
        </p:nvSpPr>
        <p:spPr>
          <a:xfrm>
            <a:off x="8316416" y="4845188"/>
            <a:ext cx="370384" cy="19591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57" name="Google Shape;57;p13"/>
          <p:cNvPicPr preferRelativeResize="0"/>
          <p:nvPr/>
        </p:nvPicPr>
        <p:blipFill rotWithShape="1">
          <a:blip r:embed="rId1">
            <a:alphaModFix/>
          </a:blip>
          <a:srcRect b="0" l="0" r="0" t="0"/>
          <a:stretch/>
        </p:blipFill>
        <p:spPr>
          <a:xfrm>
            <a:off x="6608769" y="221557"/>
            <a:ext cx="1546871" cy="495195"/>
          </a:xfrm>
          <a:prstGeom prst="rect">
            <a:avLst/>
          </a:prstGeom>
          <a:noFill/>
          <a:ln>
            <a:noFill/>
          </a:ln>
        </p:spPr>
      </p:pic>
      <p:cxnSp>
        <p:nvCxnSpPr>
          <p:cNvPr id="58" name="Google Shape;58;p13"/>
          <p:cNvCxnSpPr/>
          <p:nvPr/>
        </p:nvCxnSpPr>
        <p:spPr>
          <a:xfrm>
            <a:off x="467544" y="750498"/>
            <a:ext cx="5976388" cy="0"/>
          </a:xfrm>
          <a:prstGeom prst="straightConnector1">
            <a:avLst/>
          </a:prstGeom>
          <a:noFill/>
          <a:ln cap="flat" cmpd="sng" w="38100">
            <a:solidFill>
              <a:srgbClr val="5963B8"/>
            </a:solidFill>
            <a:prstDash val="solid"/>
            <a:round/>
            <a:headEnd len="sm" w="sm" type="none"/>
            <a:tailEnd len="sm" w="sm" type="none"/>
          </a:ln>
          <a:effectLst>
            <a:outerShdw blurRad="40000" rotWithShape="0" dir="5400000" dist="23000">
              <a:srgbClr val="000000">
                <a:alpha val="34901"/>
              </a:srgbClr>
            </a:outerShdw>
          </a:effectLst>
        </p:spPr>
      </p:cxn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ctrTitle"/>
          </p:nvPr>
        </p:nvSpPr>
        <p:spPr>
          <a:xfrm>
            <a:off x="644675" y="1173200"/>
            <a:ext cx="7427400" cy="2103600"/>
          </a:xfrm>
          <a:prstGeom prst="rect">
            <a:avLst/>
          </a:prstGeom>
          <a:noFill/>
          <a:ln>
            <a:noFill/>
          </a:ln>
        </p:spPr>
        <p:txBody>
          <a:bodyPr anchorCtr="0" anchor="ctr" bIns="45700" lIns="91425" spcFirstLastPara="1" rIns="91425" wrap="square" tIns="45700">
            <a:noAutofit/>
          </a:bodyPr>
          <a:lstStyle/>
          <a:p>
            <a:pPr indent="0" lvl="0" marL="0" rtl="0" algn="ctr">
              <a:lnSpc>
                <a:spcPct val="110000"/>
              </a:lnSpc>
              <a:spcBef>
                <a:spcPts val="2300"/>
              </a:spcBef>
              <a:spcAft>
                <a:spcPts val="0"/>
              </a:spcAft>
              <a:buClr>
                <a:schemeClr val="dk1"/>
              </a:buClr>
              <a:buSzPts val="1100"/>
              <a:buFont typeface="Arial"/>
              <a:buNone/>
            </a:pPr>
            <a:r>
              <a:rPr b="1" lang="en" sz="3350">
                <a:solidFill>
                  <a:srgbClr val="333333"/>
                </a:solidFill>
                <a:highlight>
                  <a:srgbClr val="FFFFFF"/>
                </a:highlight>
                <a:latin typeface="Arial"/>
                <a:ea typeface="Arial"/>
                <a:cs typeface="Arial"/>
                <a:sym typeface="Arial"/>
              </a:rPr>
              <a:t>Self-Supervised Learning for End-to-End Particle Reconstruction for the CMS Experiment</a:t>
            </a:r>
            <a:endParaRPr b="1" sz="3350">
              <a:solidFill>
                <a:srgbClr val="333333"/>
              </a:solidFill>
              <a:highlight>
                <a:srgbClr val="FFFFFF"/>
              </a:highlight>
              <a:latin typeface="Arial"/>
              <a:ea typeface="Arial"/>
              <a:cs typeface="Arial"/>
              <a:sym typeface="Arial"/>
            </a:endParaRPr>
          </a:p>
          <a:p>
            <a:pPr indent="0" lvl="0" marL="0" rtl="0" algn="l">
              <a:spcBef>
                <a:spcPts val="0"/>
              </a:spcBef>
              <a:spcAft>
                <a:spcPts val="0"/>
              </a:spcAft>
              <a:buClr>
                <a:srgbClr val="5963B8"/>
              </a:buClr>
              <a:buSzPts val="4800"/>
              <a:buFont typeface="Balthazar"/>
              <a:buNone/>
            </a:pPr>
            <a:r>
              <a:t/>
            </a:r>
            <a:endParaRPr/>
          </a:p>
        </p:txBody>
      </p:sp>
      <p:sp>
        <p:nvSpPr>
          <p:cNvPr id="152" name="Google Shape;152;p28"/>
          <p:cNvSpPr txBox="1"/>
          <p:nvPr>
            <p:ph idx="10" type="dt"/>
          </p:nvPr>
        </p:nvSpPr>
        <p:spPr>
          <a:xfrm>
            <a:off x="395536" y="4894008"/>
            <a:ext cx="946448" cy="19591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solidFill>
                  <a:schemeClr val="lt1"/>
                </a:solidFill>
              </a:rPr>
              <a:t>3</a:t>
            </a:r>
            <a:r>
              <a:rPr lang="en"/>
              <a:t>1</a:t>
            </a:r>
            <a:r>
              <a:rPr lang="en">
                <a:solidFill>
                  <a:schemeClr val="lt1"/>
                </a:solidFill>
              </a:rPr>
              <a:t>-</a:t>
            </a:r>
            <a:r>
              <a:rPr lang="en"/>
              <a:t>10</a:t>
            </a:r>
            <a:r>
              <a:rPr lang="en">
                <a:solidFill>
                  <a:schemeClr val="lt1"/>
                </a:solidFill>
              </a:rPr>
              <a:t>-2024</a:t>
            </a:r>
            <a:endParaRPr>
              <a:solidFill>
                <a:schemeClr val="lt1"/>
              </a:solidFill>
            </a:endParaRPr>
          </a:p>
        </p:txBody>
      </p:sp>
      <p:sp>
        <p:nvSpPr>
          <p:cNvPr id="153" name="Google Shape;153;p28"/>
          <p:cNvSpPr txBox="1"/>
          <p:nvPr/>
        </p:nvSpPr>
        <p:spPr>
          <a:xfrm>
            <a:off x="2727875" y="3136950"/>
            <a:ext cx="3504300" cy="523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latin typeface="Calibri"/>
                <a:ea typeface="Calibri"/>
                <a:cs typeface="Calibri"/>
                <a:sym typeface="Calibri"/>
              </a:rPr>
              <a:t>Sidharth SS (IISER, Mohali)</a:t>
            </a:r>
            <a:endParaRPr b="1" sz="2200">
              <a:solidFill>
                <a:srgbClr val="FF99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457200" y="190073"/>
            <a:ext cx="8229600" cy="56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Autoencoder</a:t>
            </a:r>
            <a:endParaRPr sz="3000"/>
          </a:p>
        </p:txBody>
      </p:sp>
      <p:sp>
        <p:nvSpPr>
          <p:cNvPr id="229" name="Google Shape;229;p37"/>
          <p:cNvSpPr txBox="1"/>
          <p:nvPr>
            <p:ph idx="1" type="body"/>
          </p:nvPr>
        </p:nvSpPr>
        <p:spPr>
          <a:xfrm>
            <a:off x="457200" y="843558"/>
            <a:ext cx="8229600" cy="3751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b="1" lang="en" sz="1500">
                <a:latin typeface="Arial"/>
                <a:ea typeface="Arial"/>
                <a:cs typeface="Arial"/>
                <a:sym typeface="Arial"/>
              </a:rPr>
              <a:t>Role</a:t>
            </a:r>
            <a:r>
              <a:rPr lang="en" sz="1500">
                <a:latin typeface="Arial"/>
                <a:ea typeface="Arial"/>
                <a:cs typeface="Arial"/>
                <a:sym typeface="Arial"/>
              </a:rPr>
              <a:t>: Learns a compressed representation of high-dimensional particle data for efficient reconstruction.</a:t>
            </a:r>
            <a:endParaRPr/>
          </a:p>
        </p:txBody>
      </p:sp>
      <p:pic>
        <p:nvPicPr>
          <p:cNvPr id="230" name="Google Shape;230;p37"/>
          <p:cNvPicPr preferRelativeResize="0"/>
          <p:nvPr/>
        </p:nvPicPr>
        <p:blipFill>
          <a:blip r:embed="rId3">
            <a:alphaModFix/>
          </a:blip>
          <a:stretch>
            <a:fillRect/>
          </a:stretch>
        </p:blipFill>
        <p:spPr>
          <a:xfrm>
            <a:off x="1157350" y="1743625"/>
            <a:ext cx="6667500" cy="2095500"/>
          </a:xfrm>
          <a:prstGeom prst="rect">
            <a:avLst/>
          </a:prstGeom>
          <a:noFill/>
          <a:ln>
            <a:noFill/>
          </a:ln>
        </p:spPr>
      </p:pic>
      <p:sp>
        <p:nvSpPr>
          <p:cNvPr id="231" name="Google Shape;231;p37"/>
          <p:cNvSpPr txBox="1"/>
          <p:nvPr>
            <p:ph idx="12" type="sldNum"/>
          </p:nvPr>
        </p:nvSpPr>
        <p:spPr>
          <a:xfrm>
            <a:off x="8316416" y="4845188"/>
            <a:ext cx="370500" cy="195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457200" y="190073"/>
            <a:ext cx="8229600" cy="56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Autoencoder</a:t>
            </a:r>
            <a:endParaRPr sz="3000"/>
          </a:p>
        </p:txBody>
      </p:sp>
      <p:sp>
        <p:nvSpPr>
          <p:cNvPr id="237" name="Google Shape;237;p38"/>
          <p:cNvSpPr txBox="1"/>
          <p:nvPr>
            <p:ph idx="1" type="body"/>
          </p:nvPr>
        </p:nvSpPr>
        <p:spPr>
          <a:xfrm>
            <a:off x="457200" y="843558"/>
            <a:ext cx="8229600" cy="3751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 sz="2100"/>
              <a:t>Original v/s reconstructed channels</a:t>
            </a:r>
            <a:endParaRPr b="1" sz="2100"/>
          </a:p>
        </p:txBody>
      </p:sp>
      <p:pic>
        <p:nvPicPr>
          <p:cNvPr id="238" name="Google Shape;238;p38"/>
          <p:cNvPicPr preferRelativeResize="0"/>
          <p:nvPr/>
        </p:nvPicPr>
        <p:blipFill>
          <a:blip r:embed="rId3">
            <a:alphaModFix/>
          </a:blip>
          <a:stretch>
            <a:fillRect/>
          </a:stretch>
        </p:blipFill>
        <p:spPr>
          <a:xfrm>
            <a:off x="457200" y="1512525"/>
            <a:ext cx="8229600" cy="2603875"/>
          </a:xfrm>
          <a:prstGeom prst="rect">
            <a:avLst/>
          </a:prstGeom>
          <a:noFill/>
          <a:ln>
            <a:noFill/>
          </a:ln>
        </p:spPr>
      </p:pic>
      <p:sp>
        <p:nvSpPr>
          <p:cNvPr id="239" name="Google Shape;239;p38"/>
          <p:cNvSpPr txBox="1"/>
          <p:nvPr>
            <p:ph idx="12" type="sldNum"/>
          </p:nvPr>
        </p:nvSpPr>
        <p:spPr>
          <a:xfrm>
            <a:off x="8316416" y="4845188"/>
            <a:ext cx="370500" cy="195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457200" y="190073"/>
            <a:ext cx="8229600" cy="56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Fine-Tuning</a:t>
            </a:r>
            <a:endParaRPr sz="3000"/>
          </a:p>
        </p:txBody>
      </p:sp>
      <p:sp>
        <p:nvSpPr>
          <p:cNvPr id="245" name="Google Shape;245;p39"/>
          <p:cNvSpPr txBox="1"/>
          <p:nvPr>
            <p:ph idx="1" type="body"/>
          </p:nvPr>
        </p:nvSpPr>
        <p:spPr>
          <a:xfrm>
            <a:off x="457200" y="843558"/>
            <a:ext cx="8229600" cy="3751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b="1" lang="en" sz="1700">
                <a:latin typeface="Arial"/>
                <a:ea typeface="Arial"/>
                <a:cs typeface="Arial"/>
                <a:sym typeface="Arial"/>
              </a:rPr>
              <a:t>Approach</a:t>
            </a:r>
            <a:r>
              <a:rPr lang="en" sz="1500">
                <a:latin typeface="Arial"/>
                <a:ea typeface="Arial"/>
                <a:cs typeface="Arial"/>
                <a:sym typeface="Arial"/>
              </a:rPr>
              <a:t>: Freeze the encoder parameters of the pre-trained model to retain learned features.</a:t>
            </a:r>
            <a:endParaRPr sz="15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b="1" lang="en" sz="1700">
                <a:latin typeface="Arial"/>
                <a:ea typeface="Arial"/>
                <a:cs typeface="Arial"/>
                <a:sym typeface="Arial"/>
              </a:rPr>
              <a:t>Integration</a:t>
            </a:r>
            <a:r>
              <a:rPr lang="en" sz="1500">
                <a:latin typeface="Arial"/>
                <a:ea typeface="Arial"/>
                <a:cs typeface="Arial"/>
                <a:sym typeface="Arial"/>
              </a:rPr>
              <a:t>: Combine the frozen encoder with a binary classifier head to classify particle events.</a:t>
            </a:r>
            <a:endParaRPr sz="1500">
              <a:latin typeface="Arial"/>
              <a:ea typeface="Arial"/>
              <a:cs typeface="Arial"/>
              <a:sym typeface="Arial"/>
            </a:endParaRPr>
          </a:p>
          <a:p>
            <a:pPr indent="0" lvl="0" marL="0" rtl="0" algn="l">
              <a:spcBef>
                <a:spcPts val="360"/>
              </a:spcBef>
              <a:spcAft>
                <a:spcPts val="0"/>
              </a:spcAft>
              <a:buNone/>
            </a:pPr>
            <a:r>
              <a:t/>
            </a:r>
            <a:endParaRPr/>
          </a:p>
        </p:txBody>
      </p:sp>
      <p:pic>
        <p:nvPicPr>
          <p:cNvPr id="246" name="Google Shape;246;p39"/>
          <p:cNvPicPr preferRelativeResize="0"/>
          <p:nvPr/>
        </p:nvPicPr>
        <p:blipFill>
          <a:blip r:embed="rId3">
            <a:alphaModFix/>
          </a:blip>
          <a:stretch>
            <a:fillRect/>
          </a:stretch>
        </p:blipFill>
        <p:spPr>
          <a:xfrm>
            <a:off x="1967250" y="2021246"/>
            <a:ext cx="5108650" cy="2573500"/>
          </a:xfrm>
          <a:prstGeom prst="rect">
            <a:avLst/>
          </a:prstGeom>
          <a:noFill/>
          <a:ln>
            <a:noFill/>
          </a:ln>
        </p:spPr>
      </p:pic>
      <p:sp>
        <p:nvSpPr>
          <p:cNvPr id="247" name="Google Shape;247;p39"/>
          <p:cNvSpPr txBox="1"/>
          <p:nvPr>
            <p:ph idx="12" type="sldNum"/>
          </p:nvPr>
        </p:nvSpPr>
        <p:spPr>
          <a:xfrm>
            <a:off x="8316416" y="4845188"/>
            <a:ext cx="370500" cy="195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457200" y="190073"/>
            <a:ext cx="8229600" cy="56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Training Curves for KAN-Based Model</a:t>
            </a:r>
            <a:endParaRPr sz="3000"/>
          </a:p>
        </p:txBody>
      </p:sp>
      <p:sp>
        <p:nvSpPr>
          <p:cNvPr id="253" name="Google Shape;253;p40"/>
          <p:cNvSpPr txBox="1"/>
          <p:nvPr>
            <p:ph idx="1" type="body"/>
          </p:nvPr>
        </p:nvSpPr>
        <p:spPr>
          <a:xfrm>
            <a:off x="457200" y="843558"/>
            <a:ext cx="8229600" cy="3751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 sz="1050">
                <a:solidFill>
                  <a:srgbClr val="3C4043"/>
                </a:solidFill>
                <a:latin typeface="Roboto Mono"/>
                <a:ea typeface="Roboto Mono"/>
                <a:cs typeface="Roboto Mono"/>
                <a:sym typeface="Roboto Mono"/>
              </a:rPr>
              <a:t>Train Loss: 0.4111, Train Accuracy: 82.87%</a:t>
            </a:r>
            <a:endParaRPr sz="1050">
              <a:solidFill>
                <a:srgbClr val="3C4043"/>
              </a:solidFill>
              <a:latin typeface="Roboto Mono"/>
              <a:ea typeface="Roboto Mono"/>
              <a:cs typeface="Roboto Mono"/>
              <a:sym typeface="Roboto Mono"/>
            </a:endParaRPr>
          </a:p>
          <a:p>
            <a:pPr indent="0" lvl="0" marL="0" rtl="0" algn="l">
              <a:spcBef>
                <a:spcPts val="360"/>
              </a:spcBef>
              <a:spcAft>
                <a:spcPts val="0"/>
              </a:spcAft>
              <a:buNone/>
            </a:pPr>
            <a:r>
              <a:rPr lang="en" sz="1050">
                <a:solidFill>
                  <a:srgbClr val="3C4043"/>
                </a:solidFill>
                <a:latin typeface="Roboto Mono"/>
                <a:ea typeface="Roboto Mono"/>
                <a:cs typeface="Roboto Mono"/>
                <a:sym typeface="Roboto Mono"/>
              </a:rPr>
              <a:t>Val Loss: 0.4148, Val Accuracy: 82.10%</a:t>
            </a:r>
            <a:endParaRPr sz="1050">
              <a:solidFill>
                <a:srgbClr val="3C4043"/>
              </a:solidFill>
              <a:latin typeface="Roboto Mono"/>
              <a:ea typeface="Roboto Mono"/>
              <a:cs typeface="Roboto Mono"/>
              <a:sym typeface="Roboto Mono"/>
            </a:endParaRPr>
          </a:p>
          <a:p>
            <a:pPr indent="0" lvl="0" marL="0" rtl="0" algn="l">
              <a:lnSpc>
                <a:spcPct val="170000"/>
              </a:lnSpc>
              <a:spcBef>
                <a:spcPts val="0"/>
              </a:spcBef>
              <a:spcAft>
                <a:spcPts val="0"/>
              </a:spcAft>
              <a:buNone/>
            </a:pPr>
            <a:r>
              <a:rPr lang="en" sz="1050">
                <a:solidFill>
                  <a:srgbClr val="3C4043"/>
                </a:solidFill>
                <a:latin typeface="Roboto Mono"/>
                <a:ea typeface="Roboto Mono"/>
                <a:cs typeface="Roboto Mono"/>
                <a:sym typeface="Roboto Mono"/>
              </a:rPr>
              <a:t>Train ROC AUC: 0.9007, Val ROC AUC: 0.8972</a:t>
            </a:r>
            <a:endParaRPr sz="1050">
              <a:solidFill>
                <a:srgbClr val="3C4043"/>
              </a:solidFill>
              <a:latin typeface="Roboto Mono"/>
              <a:ea typeface="Roboto Mono"/>
              <a:cs typeface="Roboto Mono"/>
              <a:sym typeface="Roboto Mono"/>
            </a:endParaRPr>
          </a:p>
          <a:p>
            <a:pPr indent="0" lvl="0" marL="0" rtl="0" algn="l">
              <a:spcBef>
                <a:spcPts val="360"/>
              </a:spcBef>
              <a:spcAft>
                <a:spcPts val="0"/>
              </a:spcAft>
              <a:buClr>
                <a:schemeClr val="dk1"/>
              </a:buClr>
              <a:buSzPts val="1100"/>
              <a:buFont typeface="Arial"/>
              <a:buNone/>
            </a:pPr>
            <a:r>
              <a:t/>
            </a:r>
            <a:endParaRPr b="1" sz="1100">
              <a:latin typeface="Arial"/>
              <a:ea typeface="Arial"/>
              <a:cs typeface="Arial"/>
              <a:sym typeface="Arial"/>
            </a:endParaRPr>
          </a:p>
          <a:p>
            <a:pPr indent="0" lvl="0" marL="0" rtl="0" algn="l">
              <a:spcBef>
                <a:spcPts val="360"/>
              </a:spcBef>
              <a:spcAft>
                <a:spcPts val="0"/>
              </a:spcAft>
              <a:buNone/>
            </a:pPr>
            <a:r>
              <a:t/>
            </a:r>
            <a:endParaRPr/>
          </a:p>
        </p:txBody>
      </p:sp>
      <p:pic>
        <p:nvPicPr>
          <p:cNvPr id="254" name="Google Shape;254;p40"/>
          <p:cNvPicPr preferRelativeResize="0"/>
          <p:nvPr/>
        </p:nvPicPr>
        <p:blipFill>
          <a:blip r:embed="rId3">
            <a:alphaModFix/>
          </a:blip>
          <a:stretch>
            <a:fillRect/>
          </a:stretch>
        </p:blipFill>
        <p:spPr>
          <a:xfrm>
            <a:off x="457200" y="1559625"/>
            <a:ext cx="5693850" cy="3027550"/>
          </a:xfrm>
          <a:prstGeom prst="rect">
            <a:avLst/>
          </a:prstGeom>
          <a:noFill/>
          <a:ln>
            <a:noFill/>
          </a:ln>
        </p:spPr>
      </p:pic>
      <p:pic>
        <p:nvPicPr>
          <p:cNvPr id="255" name="Google Shape;255;p40"/>
          <p:cNvPicPr preferRelativeResize="0"/>
          <p:nvPr/>
        </p:nvPicPr>
        <p:blipFill>
          <a:blip r:embed="rId4">
            <a:alphaModFix/>
          </a:blip>
          <a:stretch>
            <a:fillRect/>
          </a:stretch>
        </p:blipFill>
        <p:spPr>
          <a:xfrm>
            <a:off x="6151050" y="1726850"/>
            <a:ext cx="2855275" cy="2693100"/>
          </a:xfrm>
          <a:prstGeom prst="rect">
            <a:avLst/>
          </a:prstGeom>
          <a:noFill/>
          <a:ln>
            <a:noFill/>
          </a:ln>
        </p:spPr>
      </p:pic>
      <p:sp>
        <p:nvSpPr>
          <p:cNvPr id="256" name="Google Shape;256;p40"/>
          <p:cNvSpPr txBox="1"/>
          <p:nvPr>
            <p:ph idx="12" type="sldNum"/>
          </p:nvPr>
        </p:nvSpPr>
        <p:spPr>
          <a:xfrm>
            <a:off x="8316416" y="4845188"/>
            <a:ext cx="370500" cy="195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457200" y="190073"/>
            <a:ext cx="8229600" cy="56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3000"/>
              <a:t>Training Curves for MLP-Based Model</a:t>
            </a:r>
            <a:endParaRPr sz="5500"/>
          </a:p>
        </p:txBody>
      </p:sp>
      <p:sp>
        <p:nvSpPr>
          <p:cNvPr id="262" name="Google Shape;262;p41"/>
          <p:cNvSpPr txBox="1"/>
          <p:nvPr>
            <p:ph idx="1" type="body"/>
          </p:nvPr>
        </p:nvSpPr>
        <p:spPr>
          <a:xfrm>
            <a:off x="457200" y="843558"/>
            <a:ext cx="8229600" cy="3751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 sz="1300">
                <a:solidFill>
                  <a:srgbClr val="888888"/>
                </a:solidFill>
              </a:rPr>
              <a:t>Train Loss: 0.4238, Train Accuracy: 81.63% </a:t>
            </a:r>
            <a:endParaRPr sz="1300">
              <a:solidFill>
                <a:srgbClr val="888888"/>
              </a:solidFill>
            </a:endParaRPr>
          </a:p>
          <a:p>
            <a:pPr indent="0" lvl="0" marL="0" rtl="0" algn="l">
              <a:spcBef>
                <a:spcPts val="360"/>
              </a:spcBef>
              <a:spcAft>
                <a:spcPts val="0"/>
              </a:spcAft>
              <a:buNone/>
            </a:pPr>
            <a:r>
              <a:rPr lang="en" sz="1300">
                <a:solidFill>
                  <a:srgbClr val="888888"/>
                </a:solidFill>
              </a:rPr>
              <a:t>Val Loss: 0.3949, Val Accuracy: 81.00%</a:t>
            </a:r>
            <a:endParaRPr sz="1300">
              <a:solidFill>
                <a:srgbClr val="888888"/>
              </a:solidFill>
            </a:endParaRPr>
          </a:p>
        </p:txBody>
      </p:sp>
      <p:pic>
        <p:nvPicPr>
          <p:cNvPr id="263" name="Google Shape;263;p41"/>
          <p:cNvPicPr preferRelativeResize="0"/>
          <p:nvPr/>
        </p:nvPicPr>
        <p:blipFill rotWithShape="1">
          <a:blip r:embed="rId3">
            <a:alphaModFix/>
          </a:blip>
          <a:srcRect b="0" l="911" r="0" t="0"/>
          <a:stretch/>
        </p:blipFill>
        <p:spPr>
          <a:xfrm>
            <a:off x="1359850" y="1594975"/>
            <a:ext cx="6424299" cy="2999775"/>
          </a:xfrm>
          <a:prstGeom prst="rect">
            <a:avLst/>
          </a:prstGeom>
          <a:noFill/>
          <a:ln>
            <a:noFill/>
          </a:ln>
        </p:spPr>
      </p:pic>
      <p:sp>
        <p:nvSpPr>
          <p:cNvPr id="264" name="Google Shape;264;p41"/>
          <p:cNvSpPr txBox="1"/>
          <p:nvPr>
            <p:ph idx="12" type="sldNum"/>
          </p:nvPr>
        </p:nvSpPr>
        <p:spPr>
          <a:xfrm>
            <a:off x="8316416" y="4845188"/>
            <a:ext cx="370500" cy="195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457200" y="190073"/>
            <a:ext cx="8229600" cy="56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Conclusion &amp; Future work </a:t>
            </a:r>
            <a:endParaRPr sz="3000"/>
          </a:p>
        </p:txBody>
      </p:sp>
      <p:sp>
        <p:nvSpPr>
          <p:cNvPr id="270" name="Google Shape;270;p42"/>
          <p:cNvSpPr txBox="1"/>
          <p:nvPr>
            <p:ph idx="1" type="body"/>
          </p:nvPr>
        </p:nvSpPr>
        <p:spPr>
          <a:xfrm>
            <a:off x="457200" y="843558"/>
            <a:ext cx="8229600" cy="3751200"/>
          </a:xfrm>
          <a:prstGeom prst="rect">
            <a:avLst/>
          </a:prstGeom>
        </p:spPr>
        <p:txBody>
          <a:bodyPr anchorCtr="0" anchor="t" bIns="45700" lIns="91425" spcFirstLastPara="1" rIns="91425" wrap="square" tIns="45700">
            <a:normAutofit fontScale="47500" lnSpcReduction="20000"/>
          </a:bodyPr>
          <a:lstStyle/>
          <a:p>
            <a:pPr indent="0" lvl="0" marL="0" rtl="0" algn="l">
              <a:lnSpc>
                <a:spcPct val="115000"/>
              </a:lnSpc>
              <a:spcBef>
                <a:spcPts val="1200"/>
              </a:spcBef>
              <a:spcAft>
                <a:spcPts val="0"/>
              </a:spcAft>
              <a:buClr>
                <a:schemeClr val="dk1"/>
              </a:buClr>
              <a:buSzPct val="37544"/>
              <a:buFont typeface="Arial"/>
              <a:buNone/>
            </a:pPr>
            <a:r>
              <a:rPr b="1" lang="en" sz="2929">
                <a:latin typeface="Arial"/>
                <a:ea typeface="Arial"/>
                <a:cs typeface="Arial"/>
                <a:sym typeface="Arial"/>
              </a:rPr>
              <a:t>Findings:</a:t>
            </a:r>
            <a:endParaRPr b="1" sz="2929">
              <a:latin typeface="Arial"/>
              <a:ea typeface="Arial"/>
              <a:cs typeface="Arial"/>
              <a:sym typeface="Arial"/>
            </a:endParaRPr>
          </a:p>
          <a:p>
            <a:pPr indent="-316972" lvl="0" marL="457200" rtl="0" algn="l">
              <a:lnSpc>
                <a:spcPct val="115000"/>
              </a:lnSpc>
              <a:spcBef>
                <a:spcPts val="1200"/>
              </a:spcBef>
              <a:spcAft>
                <a:spcPts val="0"/>
              </a:spcAft>
              <a:buSzPct val="100000"/>
              <a:buChar char="●"/>
            </a:pPr>
            <a:r>
              <a:rPr lang="en" sz="2929">
                <a:latin typeface="Arial"/>
                <a:ea typeface="Arial"/>
                <a:cs typeface="Arial"/>
                <a:sym typeface="Arial"/>
              </a:rPr>
              <a:t>The </a:t>
            </a:r>
            <a:r>
              <a:rPr b="1" lang="en" sz="2929">
                <a:latin typeface="Arial"/>
                <a:ea typeface="Arial"/>
                <a:cs typeface="Arial"/>
                <a:sym typeface="Arial"/>
              </a:rPr>
              <a:t>KAN model outperformed the MLP</a:t>
            </a:r>
            <a:r>
              <a:rPr lang="en" sz="2929">
                <a:latin typeface="Arial"/>
                <a:ea typeface="Arial"/>
                <a:cs typeface="Arial"/>
                <a:sym typeface="Arial"/>
              </a:rPr>
              <a:t> in accuracy for particle reconstruction.</a:t>
            </a:r>
            <a:endParaRPr sz="2929">
              <a:latin typeface="Arial"/>
              <a:ea typeface="Arial"/>
              <a:cs typeface="Arial"/>
              <a:sym typeface="Arial"/>
            </a:endParaRPr>
          </a:p>
          <a:p>
            <a:pPr indent="-316972" lvl="0" marL="457200" rtl="0" algn="l">
              <a:lnSpc>
                <a:spcPct val="115000"/>
              </a:lnSpc>
              <a:spcBef>
                <a:spcPts val="0"/>
              </a:spcBef>
              <a:spcAft>
                <a:spcPts val="0"/>
              </a:spcAft>
              <a:buSzPct val="100000"/>
              <a:buChar char="●"/>
            </a:pPr>
            <a:r>
              <a:rPr b="1" lang="en" sz="2929">
                <a:latin typeface="Arial"/>
                <a:ea typeface="Arial"/>
                <a:cs typeface="Arial"/>
                <a:sym typeface="Arial"/>
              </a:rPr>
              <a:t>KAN is harder to train</a:t>
            </a:r>
            <a:r>
              <a:rPr lang="en" sz="2929">
                <a:latin typeface="Arial"/>
                <a:ea typeface="Arial"/>
                <a:cs typeface="Arial"/>
                <a:sym typeface="Arial"/>
              </a:rPr>
              <a:t> due to sensitivity to hyperparameter tuning.</a:t>
            </a:r>
            <a:endParaRPr sz="2929">
              <a:latin typeface="Arial"/>
              <a:ea typeface="Arial"/>
              <a:cs typeface="Arial"/>
              <a:sym typeface="Arial"/>
            </a:endParaRPr>
          </a:p>
          <a:p>
            <a:pPr indent="-316972" lvl="0" marL="457200" rtl="0" algn="l">
              <a:lnSpc>
                <a:spcPct val="115000"/>
              </a:lnSpc>
              <a:spcBef>
                <a:spcPts val="0"/>
              </a:spcBef>
              <a:spcAft>
                <a:spcPts val="0"/>
              </a:spcAft>
              <a:buSzPct val="100000"/>
              <a:buChar char="●"/>
            </a:pPr>
            <a:r>
              <a:rPr b="1" lang="en" sz="2929">
                <a:latin typeface="Arial"/>
                <a:ea typeface="Arial"/>
                <a:cs typeface="Arial"/>
                <a:sym typeface="Arial"/>
              </a:rPr>
              <a:t>KAN takes more training time</a:t>
            </a:r>
            <a:r>
              <a:rPr lang="en" sz="2929">
                <a:latin typeface="Arial"/>
                <a:ea typeface="Arial"/>
                <a:cs typeface="Arial"/>
                <a:sym typeface="Arial"/>
              </a:rPr>
              <a:t> than MLP, but this can be optimized with better engineering.</a:t>
            </a:r>
            <a:endParaRPr sz="2929">
              <a:latin typeface="Arial"/>
              <a:ea typeface="Arial"/>
              <a:cs typeface="Arial"/>
              <a:sym typeface="Arial"/>
            </a:endParaRPr>
          </a:p>
          <a:p>
            <a:pPr indent="0" lvl="0" marL="0" rtl="0" algn="l">
              <a:lnSpc>
                <a:spcPct val="115000"/>
              </a:lnSpc>
              <a:spcBef>
                <a:spcPts val="1200"/>
              </a:spcBef>
              <a:spcAft>
                <a:spcPts val="0"/>
              </a:spcAft>
              <a:buClr>
                <a:schemeClr val="dk1"/>
              </a:buClr>
              <a:buSzPct val="37544"/>
              <a:buFont typeface="Arial"/>
              <a:buNone/>
            </a:pPr>
            <a:r>
              <a:rPr b="1" lang="en" sz="2929">
                <a:latin typeface="Arial"/>
                <a:ea typeface="Arial"/>
                <a:cs typeface="Arial"/>
                <a:sym typeface="Arial"/>
              </a:rPr>
              <a:t>Conclusion:</a:t>
            </a:r>
            <a:endParaRPr b="1" sz="2929">
              <a:latin typeface="Arial"/>
              <a:ea typeface="Arial"/>
              <a:cs typeface="Arial"/>
              <a:sym typeface="Arial"/>
            </a:endParaRPr>
          </a:p>
          <a:p>
            <a:pPr indent="-316972" lvl="0" marL="457200" rtl="0" algn="l">
              <a:lnSpc>
                <a:spcPct val="115000"/>
              </a:lnSpc>
              <a:spcBef>
                <a:spcPts val="1200"/>
              </a:spcBef>
              <a:spcAft>
                <a:spcPts val="0"/>
              </a:spcAft>
              <a:buSzPct val="100000"/>
              <a:buChar char="●"/>
            </a:pPr>
            <a:r>
              <a:rPr b="1" lang="en" sz="2929">
                <a:latin typeface="Arial"/>
                <a:ea typeface="Arial"/>
                <a:cs typeface="Arial"/>
                <a:sym typeface="Arial"/>
              </a:rPr>
              <a:t>KAN can be used as an alternative to MLP</a:t>
            </a:r>
            <a:r>
              <a:rPr lang="en" sz="2929">
                <a:latin typeface="Arial"/>
                <a:ea typeface="Arial"/>
                <a:cs typeface="Arial"/>
                <a:sym typeface="Arial"/>
              </a:rPr>
              <a:t>, even for </a:t>
            </a:r>
            <a:r>
              <a:rPr b="1" lang="en" sz="2929">
                <a:latin typeface="Arial"/>
                <a:ea typeface="Arial"/>
                <a:cs typeface="Arial"/>
                <a:sym typeface="Arial"/>
              </a:rPr>
              <a:t>very high-dimensional data</a:t>
            </a:r>
            <a:r>
              <a:rPr lang="en" sz="2929">
                <a:latin typeface="Arial"/>
                <a:ea typeface="Arial"/>
                <a:cs typeface="Arial"/>
                <a:sym typeface="Arial"/>
              </a:rPr>
              <a:t>, due to its superior accuracy in complex tasks.</a:t>
            </a:r>
            <a:endParaRPr sz="2929">
              <a:latin typeface="Arial"/>
              <a:ea typeface="Arial"/>
              <a:cs typeface="Arial"/>
              <a:sym typeface="Arial"/>
            </a:endParaRPr>
          </a:p>
          <a:p>
            <a:pPr indent="-316972" lvl="0" marL="457200" rtl="0" algn="l">
              <a:lnSpc>
                <a:spcPct val="115000"/>
              </a:lnSpc>
              <a:spcBef>
                <a:spcPts val="0"/>
              </a:spcBef>
              <a:spcAft>
                <a:spcPts val="0"/>
              </a:spcAft>
              <a:buSzPct val="100000"/>
              <a:buChar char="●"/>
            </a:pPr>
            <a:r>
              <a:rPr b="1" lang="en" sz="2929">
                <a:latin typeface="Arial"/>
                <a:ea typeface="Arial"/>
                <a:cs typeface="Arial"/>
                <a:sym typeface="Arial"/>
              </a:rPr>
              <a:t>Training challenges</a:t>
            </a:r>
            <a:r>
              <a:rPr lang="en" sz="2929">
                <a:latin typeface="Arial"/>
                <a:ea typeface="Arial"/>
                <a:cs typeface="Arial"/>
                <a:sym typeface="Arial"/>
              </a:rPr>
              <a:t> with KAN can be addressed through </a:t>
            </a:r>
            <a:r>
              <a:rPr b="1" lang="en" sz="2929">
                <a:latin typeface="Arial"/>
                <a:ea typeface="Arial"/>
                <a:cs typeface="Arial"/>
                <a:sym typeface="Arial"/>
              </a:rPr>
              <a:t>hyperparameter optimization</a:t>
            </a:r>
            <a:r>
              <a:rPr lang="en" sz="2929">
                <a:latin typeface="Arial"/>
                <a:ea typeface="Arial"/>
                <a:cs typeface="Arial"/>
                <a:sym typeface="Arial"/>
              </a:rPr>
              <a:t> and </a:t>
            </a:r>
            <a:r>
              <a:rPr b="1" lang="en" sz="2929">
                <a:latin typeface="Arial"/>
                <a:ea typeface="Arial"/>
                <a:cs typeface="Arial"/>
                <a:sym typeface="Arial"/>
              </a:rPr>
              <a:t>efficient computation techniques</a:t>
            </a:r>
            <a:r>
              <a:rPr lang="en" sz="2929">
                <a:latin typeface="Arial"/>
                <a:ea typeface="Arial"/>
                <a:cs typeface="Arial"/>
                <a:sym typeface="Arial"/>
              </a:rPr>
              <a:t>.</a:t>
            </a:r>
            <a:endParaRPr sz="2929">
              <a:latin typeface="Arial"/>
              <a:ea typeface="Arial"/>
              <a:cs typeface="Arial"/>
              <a:sym typeface="Arial"/>
            </a:endParaRPr>
          </a:p>
          <a:p>
            <a:pPr indent="-316972" lvl="0" marL="457200" rtl="0" algn="l">
              <a:lnSpc>
                <a:spcPct val="115000"/>
              </a:lnSpc>
              <a:spcBef>
                <a:spcPts val="0"/>
              </a:spcBef>
              <a:spcAft>
                <a:spcPts val="0"/>
              </a:spcAft>
              <a:buSzPct val="100000"/>
              <a:buChar char="●"/>
            </a:pPr>
            <a:r>
              <a:rPr lang="en" sz="2929">
                <a:latin typeface="Arial"/>
                <a:ea typeface="Arial"/>
                <a:cs typeface="Arial"/>
                <a:sym typeface="Arial"/>
              </a:rPr>
              <a:t>Future work: </a:t>
            </a:r>
            <a:r>
              <a:rPr b="1" lang="en" sz="2929">
                <a:latin typeface="Arial"/>
                <a:ea typeface="Arial"/>
                <a:cs typeface="Arial"/>
                <a:sym typeface="Arial"/>
              </a:rPr>
              <a:t>Improve training stability</a:t>
            </a:r>
            <a:r>
              <a:rPr lang="en" sz="2929">
                <a:latin typeface="Arial"/>
                <a:ea typeface="Arial"/>
                <a:cs typeface="Arial"/>
                <a:sym typeface="Arial"/>
              </a:rPr>
              <a:t>, </a:t>
            </a:r>
            <a:r>
              <a:rPr b="1" lang="en" sz="2929">
                <a:latin typeface="Arial"/>
                <a:ea typeface="Arial"/>
                <a:cs typeface="Arial"/>
                <a:sym typeface="Arial"/>
              </a:rPr>
              <a:t>explore ViT models</a:t>
            </a:r>
            <a:r>
              <a:rPr lang="en" sz="2929">
                <a:latin typeface="Arial"/>
                <a:ea typeface="Arial"/>
                <a:cs typeface="Arial"/>
                <a:sym typeface="Arial"/>
              </a:rPr>
              <a:t>, and </a:t>
            </a:r>
            <a:r>
              <a:rPr b="1" lang="en" sz="2929">
                <a:latin typeface="Arial"/>
                <a:ea typeface="Arial"/>
                <a:cs typeface="Arial"/>
                <a:sym typeface="Arial"/>
              </a:rPr>
              <a:t>optimize training pipelines</a:t>
            </a:r>
            <a:r>
              <a:rPr lang="en" sz="2929">
                <a:latin typeface="Arial"/>
                <a:ea typeface="Arial"/>
                <a:cs typeface="Arial"/>
                <a:sym typeface="Arial"/>
              </a:rPr>
              <a:t> to reduce time and resource consumption.</a:t>
            </a:r>
            <a:endParaRPr sz="2929">
              <a:latin typeface="Arial"/>
              <a:ea typeface="Arial"/>
              <a:cs typeface="Arial"/>
              <a:sym typeface="Arial"/>
            </a:endParaRPr>
          </a:p>
          <a:p>
            <a:pPr indent="0" lvl="0" marL="0" rtl="0" algn="l">
              <a:lnSpc>
                <a:spcPct val="115000"/>
              </a:lnSpc>
              <a:spcBef>
                <a:spcPts val="1200"/>
              </a:spcBef>
              <a:spcAft>
                <a:spcPts val="0"/>
              </a:spcAft>
              <a:buNone/>
            </a:pPr>
            <a:r>
              <a:t/>
            </a:r>
            <a:endParaRPr sz="1500">
              <a:latin typeface="Arial"/>
              <a:ea typeface="Arial"/>
              <a:cs typeface="Arial"/>
              <a:sym typeface="Arial"/>
            </a:endParaRPr>
          </a:p>
          <a:p>
            <a:pPr indent="0" lvl="0" marL="0" rtl="0" algn="l">
              <a:lnSpc>
                <a:spcPct val="115000"/>
              </a:lnSpc>
              <a:spcBef>
                <a:spcPts val="1200"/>
              </a:spcBef>
              <a:spcAft>
                <a:spcPts val="0"/>
              </a:spcAft>
              <a:buNone/>
            </a:pPr>
            <a:r>
              <a:t/>
            </a:r>
            <a:endParaRPr sz="1500">
              <a:latin typeface="Arial"/>
              <a:ea typeface="Arial"/>
              <a:cs typeface="Arial"/>
              <a:sym typeface="Arial"/>
            </a:endParaRPr>
          </a:p>
          <a:p>
            <a:pPr indent="0" lvl="0" marL="0" rtl="0" algn="l">
              <a:spcBef>
                <a:spcPts val="1200"/>
              </a:spcBef>
              <a:spcAft>
                <a:spcPts val="0"/>
              </a:spcAft>
              <a:buNone/>
            </a:pPr>
            <a:r>
              <a:t/>
            </a:r>
            <a:endParaRPr/>
          </a:p>
        </p:txBody>
      </p:sp>
      <p:sp>
        <p:nvSpPr>
          <p:cNvPr id="271" name="Google Shape;271;p42"/>
          <p:cNvSpPr txBox="1"/>
          <p:nvPr>
            <p:ph idx="12" type="sldNum"/>
          </p:nvPr>
        </p:nvSpPr>
        <p:spPr>
          <a:xfrm>
            <a:off x="8316416" y="4845188"/>
            <a:ext cx="370500" cy="195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ctrTitle"/>
          </p:nvPr>
        </p:nvSpPr>
        <p:spPr>
          <a:xfrm>
            <a:off x="2832450" y="2121000"/>
            <a:ext cx="3479100" cy="611400"/>
          </a:xfrm>
          <a:prstGeom prst="rect">
            <a:avLst/>
          </a:prstGeom>
          <a:noFill/>
          <a:ln>
            <a:noFill/>
          </a:ln>
        </p:spPr>
        <p:txBody>
          <a:bodyPr anchorCtr="0" anchor="ctr" bIns="45700" lIns="91425" spcFirstLastPara="1" rIns="91425" wrap="square" tIns="45700">
            <a:noAutofit/>
          </a:bodyPr>
          <a:lstStyle/>
          <a:p>
            <a:pPr indent="0" lvl="0" marL="0" rtl="0" algn="ctr">
              <a:lnSpc>
                <a:spcPct val="110000"/>
              </a:lnSpc>
              <a:spcBef>
                <a:spcPts val="2300"/>
              </a:spcBef>
              <a:spcAft>
                <a:spcPts val="0"/>
              </a:spcAft>
              <a:buClr>
                <a:schemeClr val="dk1"/>
              </a:buClr>
              <a:buSzPts val="1100"/>
              <a:buFont typeface="Arial"/>
              <a:buNone/>
            </a:pPr>
            <a:r>
              <a:rPr b="1" lang="en" sz="3450">
                <a:solidFill>
                  <a:srgbClr val="333333"/>
                </a:solidFill>
                <a:highlight>
                  <a:srgbClr val="FFFFFF"/>
                </a:highlight>
                <a:latin typeface="Arial"/>
                <a:ea typeface="Arial"/>
                <a:cs typeface="Arial"/>
                <a:sym typeface="Arial"/>
              </a:rPr>
              <a:t>Thank You!</a:t>
            </a:r>
            <a:endParaRPr sz="4900"/>
          </a:p>
        </p:txBody>
      </p:sp>
      <p:sp>
        <p:nvSpPr>
          <p:cNvPr id="281" name="Google Shape;281;p43"/>
          <p:cNvSpPr txBox="1"/>
          <p:nvPr>
            <p:ph idx="10" type="dt"/>
          </p:nvPr>
        </p:nvSpPr>
        <p:spPr>
          <a:xfrm>
            <a:off x="395536" y="4894008"/>
            <a:ext cx="946500" cy="195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solidFill>
                  <a:schemeClr val="lt1"/>
                </a:solidFill>
              </a:rPr>
              <a:t>3</a:t>
            </a:r>
            <a:r>
              <a:rPr lang="en"/>
              <a:t>1</a:t>
            </a:r>
            <a:r>
              <a:rPr lang="en">
                <a:solidFill>
                  <a:schemeClr val="lt1"/>
                </a:solidFill>
              </a:rPr>
              <a:t>-</a:t>
            </a:r>
            <a:r>
              <a:rPr lang="en"/>
              <a:t>10</a:t>
            </a:r>
            <a:r>
              <a:rPr lang="en">
                <a:solidFill>
                  <a:schemeClr val="lt1"/>
                </a:solidFill>
              </a:rPr>
              <a:t>-2024</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457200" y="190073"/>
            <a:ext cx="8229600" cy="56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An example problem!</a:t>
            </a:r>
            <a:endParaRPr sz="3000"/>
          </a:p>
        </p:txBody>
      </p:sp>
      <p:sp>
        <p:nvSpPr>
          <p:cNvPr id="159" name="Google Shape;159;p29"/>
          <p:cNvSpPr txBox="1"/>
          <p:nvPr>
            <p:ph idx="1" type="body"/>
          </p:nvPr>
        </p:nvSpPr>
        <p:spPr>
          <a:xfrm>
            <a:off x="457200" y="843558"/>
            <a:ext cx="8229600" cy="3751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160" name="Google Shape;160;p29"/>
          <p:cNvSpPr txBox="1"/>
          <p:nvPr>
            <p:ph idx="12" type="sldNum"/>
          </p:nvPr>
        </p:nvSpPr>
        <p:spPr>
          <a:xfrm>
            <a:off x="8316416" y="4845188"/>
            <a:ext cx="370500" cy="195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61" name="Google Shape;161;p29"/>
          <p:cNvPicPr preferRelativeResize="0"/>
          <p:nvPr/>
        </p:nvPicPr>
        <p:blipFill>
          <a:blip r:embed="rId3">
            <a:alphaModFix/>
          </a:blip>
          <a:stretch>
            <a:fillRect/>
          </a:stretch>
        </p:blipFill>
        <p:spPr>
          <a:xfrm>
            <a:off x="457200" y="843549"/>
            <a:ext cx="6029400" cy="3045276"/>
          </a:xfrm>
          <a:prstGeom prst="rect">
            <a:avLst/>
          </a:prstGeom>
          <a:noFill/>
          <a:ln>
            <a:noFill/>
          </a:ln>
        </p:spPr>
      </p:pic>
      <p:pic>
        <p:nvPicPr>
          <p:cNvPr id="162" name="Google Shape;162;p29"/>
          <p:cNvPicPr preferRelativeResize="0"/>
          <p:nvPr/>
        </p:nvPicPr>
        <p:blipFill>
          <a:blip r:embed="rId4">
            <a:alphaModFix/>
          </a:blip>
          <a:stretch>
            <a:fillRect/>
          </a:stretch>
        </p:blipFill>
        <p:spPr>
          <a:xfrm>
            <a:off x="457200" y="843550"/>
            <a:ext cx="6029399" cy="3751201"/>
          </a:xfrm>
          <a:prstGeom prst="rect">
            <a:avLst/>
          </a:prstGeom>
          <a:noFill/>
          <a:ln>
            <a:noFill/>
          </a:ln>
        </p:spPr>
      </p:pic>
      <p:pic>
        <p:nvPicPr>
          <p:cNvPr id="163" name="Google Shape;163;p29"/>
          <p:cNvPicPr preferRelativeResize="0"/>
          <p:nvPr/>
        </p:nvPicPr>
        <p:blipFill>
          <a:blip r:embed="rId5">
            <a:alphaModFix/>
          </a:blip>
          <a:stretch>
            <a:fillRect/>
          </a:stretch>
        </p:blipFill>
        <p:spPr>
          <a:xfrm>
            <a:off x="457200" y="901875"/>
            <a:ext cx="6029399" cy="3692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457200" y="170673"/>
            <a:ext cx="8229600" cy="561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963B8"/>
              </a:buClr>
              <a:buSzPts val="4800"/>
              <a:buFont typeface="Balthazar"/>
              <a:buNone/>
            </a:pPr>
            <a:r>
              <a:rPr lang="en" sz="3000"/>
              <a:t>The </a:t>
            </a:r>
            <a:r>
              <a:rPr lang="en" sz="3000"/>
              <a:t>Perceptron model</a:t>
            </a:r>
            <a:endParaRPr sz="3000"/>
          </a:p>
        </p:txBody>
      </p:sp>
      <p:sp>
        <p:nvSpPr>
          <p:cNvPr id="169" name="Google Shape;169;p30"/>
          <p:cNvSpPr txBox="1"/>
          <p:nvPr>
            <p:ph idx="12" type="sldNum"/>
          </p:nvPr>
        </p:nvSpPr>
        <p:spPr>
          <a:xfrm>
            <a:off x="8316416" y="4845188"/>
            <a:ext cx="370384" cy="19591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30"/>
          <p:cNvPicPr preferRelativeResize="0"/>
          <p:nvPr/>
        </p:nvPicPr>
        <p:blipFill>
          <a:blip r:embed="rId3">
            <a:alphaModFix/>
          </a:blip>
          <a:stretch>
            <a:fillRect/>
          </a:stretch>
        </p:blipFill>
        <p:spPr>
          <a:xfrm>
            <a:off x="457200" y="884072"/>
            <a:ext cx="4076700" cy="2933700"/>
          </a:xfrm>
          <a:prstGeom prst="rect">
            <a:avLst/>
          </a:prstGeom>
          <a:noFill/>
          <a:ln>
            <a:noFill/>
          </a:ln>
        </p:spPr>
      </p:pic>
      <p:pic>
        <p:nvPicPr>
          <p:cNvPr id="171" name="Google Shape;171;p30"/>
          <p:cNvPicPr preferRelativeResize="0"/>
          <p:nvPr/>
        </p:nvPicPr>
        <p:blipFill rotWithShape="1">
          <a:blip r:embed="rId4">
            <a:alphaModFix/>
          </a:blip>
          <a:srcRect b="-2730" l="-1339" r="1339" t="2730"/>
          <a:stretch/>
        </p:blipFill>
        <p:spPr>
          <a:xfrm>
            <a:off x="4791625" y="941873"/>
            <a:ext cx="4292362" cy="38087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457200" y="190073"/>
            <a:ext cx="8229600" cy="56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Why do we need activation functions? </a:t>
            </a:r>
            <a:endParaRPr sz="2800"/>
          </a:p>
        </p:txBody>
      </p:sp>
      <p:sp>
        <p:nvSpPr>
          <p:cNvPr id="177" name="Google Shape;177;p31"/>
          <p:cNvSpPr txBox="1"/>
          <p:nvPr>
            <p:ph idx="1" type="body"/>
          </p:nvPr>
        </p:nvSpPr>
        <p:spPr>
          <a:xfrm>
            <a:off x="457200" y="843558"/>
            <a:ext cx="8229600" cy="3751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 sz="1500"/>
              <a:t>After each Linear layer, we usually apply a nonlinear activation function. Why?  </a:t>
            </a:r>
            <a:endParaRPr sz="1500"/>
          </a:p>
        </p:txBody>
      </p:sp>
      <p:pic>
        <p:nvPicPr>
          <p:cNvPr id="178" name="Google Shape;178;p31"/>
          <p:cNvPicPr preferRelativeResize="0"/>
          <p:nvPr/>
        </p:nvPicPr>
        <p:blipFill>
          <a:blip r:embed="rId3">
            <a:alphaModFix/>
          </a:blip>
          <a:stretch>
            <a:fillRect/>
          </a:stretch>
        </p:blipFill>
        <p:spPr>
          <a:xfrm>
            <a:off x="600675" y="1447550"/>
            <a:ext cx="2869150" cy="2150200"/>
          </a:xfrm>
          <a:prstGeom prst="rect">
            <a:avLst/>
          </a:prstGeom>
          <a:noFill/>
          <a:ln>
            <a:noFill/>
          </a:ln>
        </p:spPr>
      </p:pic>
      <p:sp>
        <p:nvSpPr>
          <p:cNvPr id="179" name="Google Shape;179;p31"/>
          <p:cNvSpPr txBox="1"/>
          <p:nvPr/>
        </p:nvSpPr>
        <p:spPr>
          <a:xfrm>
            <a:off x="457200" y="3535425"/>
            <a:ext cx="8229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180" name="Google Shape;180;p31"/>
          <p:cNvSpPr txBox="1"/>
          <p:nvPr>
            <p:ph idx="12" type="sldNum"/>
          </p:nvPr>
        </p:nvSpPr>
        <p:spPr>
          <a:xfrm>
            <a:off x="8316416" y="4845188"/>
            <a:ext cx="370500" cy="195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2"/>
          <p:cNvPicPr preferRelativeResize="0"/>
          <p:nvPr/>
        </p:nvPicPr>
        <p:blipFill>
          <a:blip r:embed="rId3">
            <a:alphaModFix/>
          </a:blip>
          <a:stretch>
            <a:fillRect/>
          </a:stretch>
        </p:blipFill>
        <p:spPr>
          <a:xfrm>
            <a:off x="695800" y="1548875"/>
            <a:ext cx="3035100" cy="2468750"/>
          </a:xfrm>
          <a:prstGeom prst="rect">
            <a:avLst/>
          </a:prstGeom>
          <a:noFill/>
          <a:ln>
            <a:noFill/>
          </a:ln>
        </p:spPr>
      </p:pic>
      <p:sp>
        <p:nvSpPr>
          <p:cNvPr id="186" name="Google Shape;186;p32"/>
          <p:cNvSpPr txBox="1"/>
          <p:nvPr>
            <p:ph type="title"/>
          </p:nvPr>
        </p:nvSpPr>
        <p:spPr>
          <a:xfrm>
            <a:off x="457200" y="190073"/>
            <a:ext cx="8229600" cy="56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What Happens in an Activation Function?</a:t>
            </a:r>
            <a:endParaRPr sz="3000"/>
          </a:p>
        </p:txBody>
      </p:sp>
      <p:sp>
        <p:nvSpPr>
          <p:cNvPr id="187" name="Google Shape;187;p32"/>
          <p:cNvSpPr txBox="1"/>
          <p:nvPr>
            <p:ph idx="1" type="body"/>
          </p:nvPr>
        </p:nvSpPr>
        <p:spPr>
          <a:xfrm>
            <a:off x="457200" y="830058"/>
            <a:ext cx="8229600" cy="3751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 sz="1700">
                <a:latin typeface="Arial"/>
                <a:ea typeface="Arial"/>
                <a:cs typeface="Arial"/>
                <a:sym typeface="Arial"/>
              </a:rPr>
              <a:t>Purpose</a:t>
            </a:r>
            <a:r>
              <a:rPr lang="en" sz="1500">
                <a:latin typeface="Arial"/>
                <a:ea typeface="Arial"/>
                <a:cs typeface="Arial"/>
                <a:sym typeface="Arial"/>
              </a:rPr>
              <a:t>: Adds non-linearity, enabling neural networks to model complex patterns.</a:t>
            </a:r>
            <a:endParaRPr sz="1500">
              <a:latin typeface="Arial"/>
              <a:ea typeface="Arial"/>
              <a:cs typeface="Arial"/>
              <a:sym typeface="Arial"/>
            </a:endParaRPr>
          </a:p>
          <a:p>
            <a:pPr indent="0" lvl="0" marL="0" rtl="0" algn="l">
              <a:lnSpc>
                <a:spcPct val="115000"/>
              </a:lnSpc>
              <a:spcBef>
                <a:spcPts val="1200"/>
              </a:spcBef>
              <a:spcAft>
                <a:spcPts val="0"/>
              </a:spcAft>
              <a:buNone/>
            </a:pPr>
            <a:r>
              <a:t/>
            </a:r>
            <a:endParaRPr sz="1500">
              <a:latin typeface="Arial"/>
              <a:ea typeface="Arial"/>
              <a:cs typeface="Arial"/>
              <a:sym typeface="Arial"/>
            </a:endParaRPr>
          </a:p>
          <a:p>
            <a:pPr indent="0" lvl="0" marL="0" rtl="0" algn="l">
              <a:spcBef>
                <a:spcPts val="1200"/>
              </a:spcBef>
              <a:spcAft>
                <a:spcPts val="0"/>
              </a:spcAft>
              <a:buNone/>
            </a:pPr>
            <a:r>
              <a:t/>
            </a:r>
            <a:endParaRPr/>
          </a:p>
        </p:txBody>
      </p:sp>
      <p:sp>
        <p:nvSpPr>
          <p:cNvPr id="188" name="Google Shape;188;p32"/>
          <p:cNvSpPr txBox="1"/>
          <p:nvPr>
            <p:ph idx="12" type="sldNum"/>
          </p:nvPr>
        </p:nvSpPr>
        <p:spPr>
          <a:xfrm>
            <a:off x="8316416" y="4845188"/>
            <a:ext cx="370500" cy="195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457200" y="190073"/>
            <a:ext cx="8229600" cy="56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Architecture of Chebyshev KAN</a:t>
            </a:r>
            <a:endParaRPr sz="3000"/>
          </a:p>
        </p:txBody>
      </p:sp>
      <p:pic>
        <p:nvPicPr>
          <p:cNvPr id="194" name="Google Shape;194;p33"/>
          <p:cNvPicPr preferRelativeResize="0"/>
          <p:nvPr/>
        </p:nvPicPr>
        <p:blipFill>
          <a:blip r:embed="rId3">
            <a:alphaModFix/>
          </a:blip>
          <a:stretch>
            <a:fillRect/>
          </a:stretch>
        </p:blipFill>
        <p:spPr>
          <a:xfrm>
            <a:off x="5330750" y="1941275"/>
            <a:ext cx="3535850" cy="2653472"/>
          </a:xfrm>
          <a:prstGeom prst="rect">
            <a:avLst/>
          </a:prstGeom>
          <a:noFill/>
          <a:ln>
            <a:noFill/>
          </a:ln>
        </p:spPr>
      </p:pic>
      <p:sp>
        <p:nvSpPr>
          <p:cNvPr id="195" name="Google Shape;195;p33"/>
          <p:cNvSpPr txBox="1"/>
          <p:nvPr>
            <p:ph idx="1" type="body"/>
          </p:nvPr>
        </p:nvSpPr>
        <p:spPr>
          <a:xfrm>
            <a:off x="457200" y="843558"/>
            <a:ext cx="8229600" cy="3751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b="1" lang="en" sz="1500">
                <a:latin typeface="Arial"/>
                <a:ea typeface="Arial"/>
                <a:cs typeface="Arial"/>
                <a:sym typeface="Arial"/>
              </a:rPr>
              <a:t>Structure Overview</a:t>
            </a:r>
            <a:r>
              <a:rPr lang="en" sz="1500">
                <a:latin typeface="Arial"/>
                <a:ea typeface="Arial"/>
                <a:cs typeface="Arial"/>
                <a:sym typeface="Arial"/>
              </a:rPr>
              <a:t>:</a:t>
            </a:r>
            <a:endParaRPr sz="1500">
              <a:latin typeface="Arial"/>
              <a:ea typeface="Arial"/>
              <a:cs typeface="Arial"/>
              <a:sym typeface="Arial"/>
            </a:endParaRPr>
          </a:p>
          <a:p>
            <a:pPr indent="-323850" lvl="0" marL="457200" rtl="0" algn="l">
              <a:lnSpc>
                <a:spcPct val="115000"/>
              </a:lnSpc>
              <a:spcBef>
                <a:spcPts val="1200"/>
              </a:spcBef>
              <a:spcAft>
                <a:spcPts val="0"/>
              </a:spcAft>
              <a:buSzPts val="1500"/>
              <a:buChar char="●"/>
            </a:pPr>
            <a:r>
              <a:rPr lang="en" sz="1500">
                <a:latin typeface="Arial"/>
                <a:ea typeface="Arial"/>
                <a:cs typeface="Arial"/>
                <a:sym typeface="Arial"/>
              </a:rPr>
              <a:t>Input features are transformed into Chebyshev polynomials (polynomial tensor).</a:t>
            </a:r>
            <a:endParaRPr sz="1500">
              <a:latin typeface="Arial"/>
              <a:ea typeface="Arial"/>
              <a:cs typeface="Arial"/>
              <a:sym typeface="Arial"/>
            </a:endParaRPr>
          </a:p>
          <a:p>
            <a:pPr indent="-323850" lvl="0" marL="457200" rtl="0" algn="l">
              <a:lnSpc>
                <a:spcPct val="115000"/>
              </a:lnSpc>
              <a:spcBef>
                <a:spcPts val="0"/>
              </a:spcBef>
              <a:spcAft>
                <a:spcPts val="0"/>
              </a:spcAft>
              <a:buSzPts val="1500"/>
              <a:buChar char="●"/>
            </a:pPr>
            <a:r>
              <a:rPr lang="en" sz="1500">
                <a:latin typeface="Arial"/>
                <a:ea typeface="Arial"/>
                <a:cs typeface="Arial"/>
                <a:sym typeface="Arial"/>
              </a:rPr>
              <a:t>Learnable coefficients on edges adjust polynomial terms for optimal approximation.</a:t>
            </a:r>
            <a:endParaRPr sz="1500">
              <a:latin typeface="Arial"/>
              <a:ea typeface="Arial"/>
              <a:cs typeface="Arial"/>
              <a:sym typeface="Arial"/>
            </a:endParaRPr>
          </a:p>
          <a:p>
            <a:pPr indent="0" lvl="0" marL="0" rtl="0" algn="l">
              <a:spcBef>
                <a:spcPts val="1200"/>
              </a:spcBef>
              <a:spcAft>
                <a:spcPts val="0"/>
              </a:spcAft>
              <a:buNone/>
            </a:pPr>
            <a:r>
              <a:t/>
            </a:r>
            <a:endParaRPr/>
          </a:p>
        </p:txBody>
      </p:sp>
      <p:sp>
        <p:nvSpPr>
          <p:cNvPr id="196" name="Google Shape;196;p33"/>
          <p:cNvSpPr txBox="1"/>
          <p:nvPr>
            <p:ph idx="12" type="sldNum"/>
          </p:nvPr>
        </p:nvSpPr>
        <p:spPr>
          <a:xfrm>
            <a:off x="8316416" y="4845188"/>
            <a:ext cx="370500" cy="195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97" name="Google Shape;197;p33"/>
          <p:cNvPicPr preferRelativeResize="0"/>
          <p:nvPr/>
        </p:nvPicPr>
        <p:blipFill>
          <a:blip r:embed="rId4">
            <a:alphaModFix/>
          </a:blip>
          <a:stretch>
            <a:fillRect/>
          </a:stretch>
        </p:blipFill>
        <p:spPr>
          <a:xfrm>
            <a:off x="846074" y="2363425"/>
            <a:ext cx="3067100" cy="416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457200" y="190073"/>
            <a:ext cx="8229600" cy="56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Why KAN?</a:t>
            </a:r>
            <a:endParaRPr sz="3000"/>
          </a:p>
        </p:txBody>
      </p:sp>
      <p:sp>
        <p:nvSpPr>
          <p:cNvPr id="203" name="Google Shape;203;p34"/>
          <p:cNvSpPr txBox="1"/>
          <p:nvPr>
            <p:ph idx="1" type="body"/>
          </p:nvPr>
        </p:nvSpPr>
        <p:spPr>
          <a:xfrm>
            <a:off x="457200" y="843558"/>
            <a:ext cx="8229600" cy="3751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204" name="Google Shape;204;p34"/>
          <p:cNvSpPr txBox="1"/>
          <p:nvPr>
            <p:ph idx="12" type="sldNum"/>
          </p:nvPr>
        </p:nvSpPr>
        <p:spPr>
          <a:xfrm>
            <a:off x="8316416" y="4845188"/>
            <a:ext cx="370500" cy="195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05" name="Google Shape;205;p34"/>
          <p:cNvPicPr preferRelativeResize="0"/>
          <p:nvPr/>
        </p:nvPicPr>
        <p:blipFill>
          <a:blip r:embed="rId3">
            <a:alphaModFix/>
          </a:blip>
          <a:stretch>
            <a:fillRect/>
          </a:stretch>
        </p:blipFill>
        <p:spPr>
          <a:xfrm>
            <a:off x="457200" y="843548"/>
            <a:ext cx="7094900" cy="3824200"/>
          </a:xfrm>
          <a:prstGeom prst="rect">
            <a:avLst/>
          </a:prstGeom>
          <a:noFill/>
          <a:ln>
            <a:noFill/>
          </a:ln>
        </p:spPr>
      </p:pic>
      <p:pic>
        <p:nvPicPr>
          <p:cNvPr id="206" name="Google Shape;206;p34"/>
          <p:cNvPicPr preferRelativeResize="0"/>
          <p:nvPr/>
        </p:nvPicPr>
        <p:blipFill>
          <a:blip r:embed="rId4">
            <a:alphaModFix/>
          </a:blip>
          <a:stretch>
            <a:fillRect/>
          </a:stretch>
        </p:blipFill>
        <p:spPr>
          <a:xfrm>
            <a:off x="457200" y="799425"/>
            <a:ext cx="7577275" cy="3824200"/>
          </a:xfrm>
          <a:prstGeom prst="rect">
            <a:avLst/>
          </a:prstGeom>
          <a:noFill/>
          <a:ln>
            <a:noFill/>
          </a:ln>
        </p:spPr>
      </p:pic>
      <p:pic>
        <p:nvPicPr>
          <p:cNvPr id="207" name="Google Shape;207;p34"/>
          <p:cNvPicPr preferRelativeResize="0"/>
          <p:nvPr/>
        </p:nvPicPr>
        <p:blipFill>
          <a:blip r:embed="rId5">
            <a:alphaModFix/>
          </a:blip>
          <a:stretch>
            <a:fillRect/>
          </a:stretch>
        </p:blipFill>
        <p:spPr>
          <a:xfrm>
            <a:off x="0" y="799428"/>
            <a:ext cx="9144000" cy="3868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5"/>
                                        </p:tgtEl>
                                      </p:cBhvr>
                                    </p:animEffect>
                                    <p:set>
                                      <p:cBhvr>
                                        <p:cTn dur="1" fill="hold">
                                          <p:stCondLst>
                                            <p:cond delay="0"/>
                                          </p:stCondLst>
                                        </p:cTn>
                                        <p:tgtEl>
                                          <p:spTgt spid="2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6"/>
                                        </p:tgtEl>
                                      </p:cBhvr>
                                    </p:animEffect>
                                    <p:set>
                                      <p:cBhvr>
                                        <p:cTn dur="1" fill="hold">
                                          <p:stCondLst>
                                            <p:cond delay="1000"/>
                                          </p:stCondLst>
                                        </p:cTn>
                                        <p:tgtEl>
                                          <p:spTgt spid="20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457200" y="190073"/>
            <a:ext cx="8229600" cy="56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3000"/>
              <a:t>SSL for E2E Particle Reconstruction</a:t>
            </a:r>
            <a:endParaRPr sz="3000"/>
          </a:p>
        </p:txBody>
      </p:sp>
      <p:sp>
        <p:nvSpPr>
          <p:cNvPr id="213" name="Google Shape;213;p35"/>
          <p:cNvSpPr txBox="1"/>
          <p:nvPr>
            <p:ph idx="1" type="body"/>
          </p:nvPr>
        </p:nvSpPr>
        <p:spPr>
          <a:xfrm>
            <a:off x="457200" y="843558"/>
            <a:ext cx="8229600" cy="37512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0"/>
              </a:spcAft>
              <a:buNone/>
            </a:pPr>
            <a:r>
              <a:rPr b="1" lang="en" sz="1714">
                <a:latin typeface="Arial"/>
                <a:ea typeface="Arial"/>
                <a:cs typeface="Arial"/>
                <a:sym typeface="Arial"/>
              </a:rPr>
              <a:t>Project Background:</a:t>
            </a:r>
            <a:endParaRPr b="1" sz="1714">
              <a:latin typeface="Arial"/>
              <a:ea typeface="Arial"/>
              <a:cs typeface="Arial"/>
              <a:sym typeface="Arial"/>
            </a:endParaRPr>
          </a:p>
          <a:p>
            <a:pPr indent="-325664" lvl="0" marL="457200" rtl="0" algn="l">
              <a:lnSpc>
                <a:spcPct val="115000"/>
              </a:lnSpc>
              <a:spcBef>
                <a:spcPts val="1200"/>
              </a:spcBef>
              <a:spcAft>
                <a:spcPts val="0"/>
              </a:spcAft>
              <a:buSzPts val="1529"/>
              <a:buChar char="●"/>
            </a:pPr>
            <a:r>
              <a:rPr lang="en" sz="1528">
                <a:latin typeface="Arial"/>
                <a:ea typeface="Arial"/>
                <a:cs typeface="Arial"/>
                <a:sym typeface="Arial"/>
              </a:rPr>
              <a:t>CMS experiment at CERN’s LHC seeks new physics by reconstructing particles and event topologies from collision data.</a:t>
            </a:r>
            <a:endParaRPr sz="1528">
              <a:latin typeface="Arial"/>
              <a:ea typeface="Arial"/>
              <a:cs typeface="Arial"/>
              <a:sym typeface="Arial"/>
            </a:endParaRPr>
          </a:p>
          <a:p>
            <a:pPr indent="-325664" lvl="0" marL="457200" rtl="0" algn="l">
              <a:lnSpc>
                <a:spcPct val="115000"/>
              </a:lnSpc>
              <a:spcBef>
                <a:spcPts val="0"/>
              </a:spcBef>
              <a:spcAft>
                <a:spcPts val="0"/>
              </a:spcAft>
              <a:buSzPts val="1529"/>
              <a:buChar char="●"/>
            </a:pPr>
            <a:r>
              <a:rPr lang="en" sz="1528">
                <a:latin typeface="Arial"/>
                <a:ea typeface="Arial"/>
                <a:cs typeface="Arial"/>
                <a:sym typeface="Arial"/>
              </a:rPr>
              <a:t>Traditional models rely on labeled data, but SSL leverages unlabeled data, enabling feature learning without direct supervision.</a:t>
            </a:r>
            <a:endParaRPr sz="1528">
              <a:latin typeface="Arial"/>
              <a:ea typeface="Arial"/>
              <a:cs typeface="Arial"/>
              <a:sym typeface="Arial"/>
            </a:endParaRPr>
          </a:p>
          <a:p>
            <a:pPr indent="0" lvl="0" marL="0" rtl="0" algn="l">
              <a:lnSpc>
                <a:spcPct val="115000"/>
              </a:lnSpc>
              <a:spcBef>
                <a:spcPts val="1200"/>
              </a:spcBef>
              <a:spcAft>
                <a:spcPts val="0"/>
              </a:spcAft>
              <a:buNone/>
            </a:pPr>
            <a:r>
              <a:rPr b="1" lang="en" sz="1714">
                <a:latin typeface="Arial"/>
                <a:ea typeface="Arial"/>
                <a:cs typeface="Arial"/>
                <a:sym typeface="Arial"/>
              </a:rPr>
              <a:t>Goal</a:t>
            </a:r>
            <a:r>
              <a:rPr b="1" lang="en" sz="1514">
                <a:latin typeface="Arial"/>
                <a:ea typeface="Arial"/>
                <a:cs typeface="Arial"/>
                <a:sym typeface="Arial"/>
              </a:rPr>
              <a:t>:</a:t>
            </a:r>
            <a:r>
              <a:rPr lang="en" sz="1500">
                <a:latin typeface="Arial"/>
                <a:ea typeface="Arial"/>
                <a:cs typeface="Arial"/>
                <a:sym typeface="Arial"/>
              </a:rPr>
              <a:t> </a:t>
            </a:r>
            <a:endParaRPr sz="1500">
              <a:latin typeface="Arial"/>
              <a:ea typeface="Arial"/>
              <a:cs typeface="Arial"/>
              <a:sym typeface="Arial"/>
            </a:endParaRPr>
          </a:p>
          <a:p>
            <a:pPr indent="-327540" lvl="0" marL="457200" rtl="0" algn="l">
              <a:lnSpc>
                <a:spcPct val="115000"/>
              </a:lnSpc>
              <a:spcBef>
                <a:spcPts val="1200"/>
              </a:spcBef>
              <a:spcAft>
                <a:spcPts val="0"/>
              </a:spcAft>
              <a:buSzPts val="1558"/>
              <a:buFont typeface="Arial"/>
              <a:buChar char="●"/>
            </a:pPr>
            <a:r>
              <a:rPr lang="en" sz="1558">
                <a:latin typeface="Arial"/>
                <a:ea typeface="Arial"/>
                <a:cs typeface="Arial"/>
                <a:sym typeface="Arial"/>
              </a:rPr>
              <a:t>Develop a deep learning pipeline for particle reconstruction using advanced SSL methods, more specifically tailored for high-dimensional data from LHC collisions</a:t>
            </a:r>
            <a:endParaRPr sz="1558">
              <a:latin typeface="Arial"/>
              <a:ea typeface="Arial"/>
              <a:cs typeface="Arial"/>
              <a:sym typeface="Arial"/>
            </a:endParaRPr>
          </a:p>
          <a:p>
            <a:pPr indent="-327540" lvl="0" marL="457200" rtl="0" algn="l">
              <a:lnSpc>
                <a:spcPct val="115000"/>
              </a:lnSpc>
              <a:spcBef>
                <a:spcPts val="0"/>
              </a:spcBef>
              <a:spcAft>
                <a:spcPts val="0"/>
              </a:spcAft>
              <a:buSzPts val="1558"/>
              <a:buFont typeface="Arial"/>
              <a:buChar char="●"/>
            </a:pPr>
            <a:r>
              <a:rPr lang="en" sz="1558">
                <a:latin typeface="Arial"/>
                <a:ea typeface="Arial"/>
                <a:cs typeface="Arial"/>
                <a:sym typeface="Arial"/>
              </a:rPr>
              <a:t>Comparison between KAN and MLP</a:t>
            </a:r>
            <a:endParaRPr sz="1558">
              <a:latin typeface="Arial"/>
              <a:ea typeface="Arial"/>
              <a:cs typeface="Arial"/>
              <a:sym typeface="Arial"/>
            </a:endParaRPr>
          </a:p>
          <a:p>
            <a:pPr indent="0" lvl="0" marL="0" rtl="0" algn="l">
              <a:lnSpc>
                <a:spcPct val="115000"/>
              </a:lnSpc>
              <a:spcBef>
                <a:spcPts val="1200"/>
              </a:spcBef>
              <a:spcAft>
                <a:spcPts val="0"/>
              </a:spcAft>
              <a:buNone/>
            </a:pPr>
            <a:r>
              <a:rPr b="1" lang="en" sz="1700">
                <a:latin typeface="Arial"/>
                <a:ea typeface="Arial"/>
                <a:cs typeface="Arial"/>
                <a:sym typeface="Arial"/>
              </a:rPr>
              <a:t>Experimental Setup: </a:t>
            </a:r>
            <a:r>
              <a:rPr lang="en" sz="1608">
                <a:latin typeface="Arial"/>
                <a:ea typeface="Arial"/>
                <a:cs typeface="Arial"/>
                <a:sym typeface="Arial"/>
              </a:rPr>
              <a:t>Both models were designed with a similar number of parameters to ensure a fair comparison.</a:t>
            </a:r>
            <a:endParaRPr sz="1608">
              <a:latin typeface="Arial"/>
              <a:ea typeface="Arial"/>
              <a:cs typeface="Arial"/>
              <a:sym typeface="Arial"/>
            </a:endParaRPr>
          </a:p>
          <a:p>
            <a:pPr indent="0" lvl="0" marL="0" rtl="0" algn="l">
              <a:lnSpc>
                <a:spcPct val="115000"/>
              </a:lnSpc>
              <a:spcBef>
                <a:spcPts val="1200"/>
              </a:spcBef>
              <a:spcAft>
                <a:spcPts val="1200"/>
              </a:spcAft>
              <a:buNone/>
            </a:pPr>
            <a:r>
              <a:t/>
            </a:r>
            <a:endParaRPr sz="1558">
              <a:latin typeface="Arial"/>
              <a:ea typeface="Arial"/>
              <a:cs typeface="Arial"/>
              <a:sym typeface="Arial"/>
            </a:endParaRPr>
          </a:p>
        </p:txBody>
      </p:sp>
      <p:sp>
        <p:nvSpPr>
          <p:cNvPr id="214" name="Google Shape;214;p35"/>
          <p:cNvSpPr txBox="1"/>
          <p:nvPr>
            <p:ph idx="12" type="sldNum"/>
          </p:nvPr>
        </p:nvSpPr>
        <p:spPr>
          <a:xfrm>
            <a:off x="8316416" y="4845188"/>
            <a:ext cx="370500" cy="195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457200" y="213198"/>
            <a:ext cx="8229600" cy="56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Dataset</a:t>
            </a:r>
            <a:endParaRPr sz="3000"/>
          </a:p>
        </p:txBody>
      </p:sp>
      <p:sp>
        <p:nvSpPr>
          <p:cNvPr id="220" name="Google Shape;220;p36"/>
          <p:cNvSpPr txBox="1"/>
          <p:nvPr>
            <p:ph idx="1" type="body"/>
          </p:nvPr>
        </p:nvSpPr>
        <p:spPr>
          <a:xfrm>
            <a:off x="457200" y="843558"/>
            <a:ext cx="8229600" cy="3751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 sz="1400">
                <a:solidFill>
                  <a:srgbClr val="333333"/>
                </a:solidFill>
                <a:highlight>
                  <a:srgbClr val="FFFFFF"/>
                </a:highlight>
                <a:latin typeface="Arial"/>
                <a:ea typeface="Arial"/>
                <a:cs typeface="Arial"/>
                <a:sym typeface="Arial"/>
              </a:rPr>
              <a:t>The dataset comprises several million unlabelled samples and contains eight channels (Transverse momentum, dz, Track Information, and ECAL and HCAL projection). The dataset additionally contains some basic information regarding the experimental setup (iɸ and iΘ).</a:t>
            </a:r>
            <a:endParaRPr sz="1400">
              <a:solidFill>
                <a:srgbClr val="333333"/>
              </a:solidFill>
              <a:highlight>
                <a:srgbClr val="FFFFFF"/>
              </a:highlight>
              <a:latin typeface="Arial"/>
              <a:ea typeface="Arial"/>
              <a:cs typeface="Arial"/>
              <a:sym typeface="Arial"/>
            </a:endParaRPr>
          </a:p>
          <a:p>
            <a:pPr indent="0" lvl="0" marL="0" rtl="0" algn="l">
              <a:spcBef>
                <a:spcPts val="360"/>
              </a:spcBef>
              <a:spcAft>
                <a:spcPts val="0"/>
              </a:spcAft>
              <a:buNone/>
            </a:pPr>
            <a:r>
              <a:t/>
            </a:r>
            <a:endParaRPr sz="1400">
              <a:solidFill>
                <a:srgbClr val="333333"/>
              </a:solidFill>
              <a:highlight>
                <a:srgbClr val="FFFFFF"/>
              </a:highlight>
              <a:latin typeface="Arial"/>
              <a:ea typeface="Arial"/>
              <a:cs typeface="Arial"/>
              <a:sym typeface="Arial"/>
            </a:endParaRPr>
          </a:p>
        </p:txBody>
      </p:sp>
      <p:pic>
        <p:nvPicPr>
          <p:cNvPr id="221" name="Google Shape;221;p36"/>
          <p:cNvPicPr preferRelativeResize="0"/>
          <p:nvPr/>
        </p:nvPicPr>
        <p:blipFill rotWithShape="1">
          <a:blip r:embed="rId3">
            <a:alphaModFix/>
          </a:blip>
          <a:srcRect b="0" l="0" r="50000" t="0"/>
          <a:stretch/>
        </p:blipFill>
        <p:spPr>
          <a:xfrm>
            <a:off x="505575" y="1634525"/>
            <a:ext cx="4114798" cy="1172525"/>
          </a:xfrm>
          <a:prstGeom prst="rect">
            <a:avLst/>
          </a:prstGeom>
          <a:noFill/>
          <a:ln>
            <a:noFill/>
          </a:ln>
        </p:spPr>
      </p:pic>
      <p:pic>
        <p:nvPicPr>
          <p:cNvPr id="222" name="Google Shape;222;p36"/>
          <p:cNvPicPr preferRelativeResize="0"/>
          <p:nvPr/>
        </p:nvPicPr>
        <p:blipFill rotWithShape="1">
          <a:blip r:embed="rId3">
            <a:alphaModFix/>
          </a:blip>
          <a:srcRect b="0" l="49413" r="0" t="0"/>
          <a:stretch/>
        </p:blipFill>
        <p:spPr>
          <a:xfrm>
            <a:off x="457200" y="2908100"/>
            <a:ext cx="4163177" cy="1172525"/>
          </a:xfrm>
          <a:prstGeom prst="rect">
            <a:avLst/>
          </a:prstGeom>
          <a:noFill/>
          <a:ln>
            <a:noFill/>
          </a:ln>
        </p:spPr>
      </p:pic>
      <p:sp>
        <p:nvSpPr>
          <p:cNvPr id="223" name="Google Shape;223;p36"/>
          <p:cNvSpPr txBox="1"/>
          <p:nvPr>
            <p:ph idx="12" type="sldNum"/>
          </p:nvPr>
        </p:nvSpPr>
        <p:spPr>
          <a:xfrm>
            <a:off x="8316416" y="4845188"/>
            <a:ext cx="370500" cy="195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Elemental">
      <a:dk1>
        <a:srgbClr val="000000"/>
      </a:dk1>
      <a:lt1>
        <a:srgbClr val="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