
<file path=[Content_Types].xml><?xml version="1.0" encoding="utf-8"?>
<Types xmlns="http://schemas.openxmlformats.org/package/2006/content-types">
  <Default ContentType="application/x-fontdata" Extension="fntdata"/>
  <Default ContentType="image/gif" Extension="gif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73" r:id="rId4"/>
    <p:sldMasterId id="214748367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embeddedFontLst>
    <p:embeddedFont>
      <p:font typeface="Balthazar"/>
      <p:regular r:id="rId2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26" Type="http://schemas.openxmlformats.org/officeDocument/2006/relationships/font" Target="fonts/Balthazar-regular.fntdata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2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337ef4cc7bb_2_93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337ef4cc7bb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g337ef4cc7bb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8" name="Google Shape;228;g337ef4cc7bb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337ef4cc7bb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6" name="Google Shape;236;g337ef4cc7bb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337ef4cc7bb_0_1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4" name="Google Shape;244;g337ef4cc7bb_0_1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3317c012c6b_2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1" name="Google Shape;251;g3317c012c6b_2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3317c012c6b_2_3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3317c012c6b_2_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g3317c012c6b_2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9" name="Google Shape;269;g3317c012c6b_2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5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g3317c012c6b_2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7" name="Google Shape;277;g3317c012c6b_2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g3317c012c6b_2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4" name="Google Shape;284;g3317c012c6b_2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3317c012c6b_2_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2" name="Google Shape;292;g3317c012c6b_2_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3317c012c6b_2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3317c012c6b_2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37ef4cc7bb_2_9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337ef4cc7bb_2_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37ef4cc7bb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337ef4cc7bb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37ef4cc7bb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37ef4cc7bb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37ef4cc7bb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37ef4cc7bb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337ef4cc7bb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337ef4cc7bb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337ef4cc7bb_0_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337ef4cc7bb_0_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37ef4cc7bb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37ef4cc7bb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337ef4cc7bb_0_8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337ef4cc7bb_0_8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14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2" name="Google Shape;62;p1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chemeClr val="lt1"/>
                </a:solidFill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ISER Mohali" type="obj">
  <p:cSld name="OBJEC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8" name="Google Shape;68;p1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Layout">
  <p:cSld name="Custom Layout"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1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Custom Layout">
  <p:cSld name="1_Custom Layou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2_Custom Layout">
  <p:cSld name="2_Custom Layout"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8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9"/>
          <p:cNvSpPr txBox="1"/>
          <p:nvPr>
            <p:ph type="title"/>
          </p:nvPr>
        </p:nvSpPr>
        <p:spPr>
          <a:xfrm>
            <a:off x="722313" y="3305175"/>
            <a:ext cx="7772400" cy="1021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000"/>
              <a:buFont typeface="Balthazar"/>
              <a:buNone/>
              <a:defRPr b="1" sz="4000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9"/>
          <p:cNvSpPr txBox="1"/>
          <p:nvPr>
            <p:ph idx="1" type="body"/>
          </p:nvPr>
        </p:nvSpPr>
        <p:spPr>
          <a:xfrm>
            <a:off x="722313" y="2180035"/>
            <a:ext cx="7772400" cy="1125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89" name="Google Shape;89;p19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19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9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2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20"/>
          <p:cNvSpPr txBox="1"/>
          <p:nvPr>
            <p:ph idx="1" type="body"/>
          </p:nvPr>
        </p:nvSpPr>
        <p:spPr>
          <a:xfrm>
            <a:off x="457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5" name="Google Shape;95;p20"/>
          <p:cNvSpPr txBox="1"/>
          <p:nvPr>
            <p:ph idx="2" type="body"/>
          </p:nvPr>
        </p:nvSpPr>
        <p:spPr>
          <a:xfrm>
            <a:off x="4648200" y="1200150"/>
            <a:ext cx="4038600" cy="33945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457200" y="1151335"/>
            <a:ext cx="40401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457200" y="1631156"/>
            <a:ext cx="40401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3" name="Google Shape;103;p21"/>
          <p:cNvSpPr txBox="1"/>
          <p:nvPr>
            <p:ph idx="3" type="body"/>
          </p:nvPr>
        </p:nvSpPr>
        <p:spPr>
          <a:xfrm>
            <a:off x="4645025" y="1151335"/>
            <a:ext cx="4041900" cy="479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4" name="Google Shape;104;p21"/>
          <p:cNvSpPr txBox="1"/>
          <p:nvPr>
            <p:ph idx="4" type="body"/>
          </p:nvPr>
        </p:nvSpPr>
        <p:spPr>
          <a:xfrm>
            <a:off x="4645025" y="1631156"/>
            <a:ext cx="4041900" cy="2963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105" name="Google Shape;105;p21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6" name="Google Shape;106;p21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21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2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4"/>
          <p:cNvSpPr txBox="1"/>
          <p:nvPr>
            <p:ph type="title"/>
          </p:nvPr>
        </p:nvSpPr>
        <p:spPr>
          <a:xfrm>
            <a:off x="457200" y="204788"/>
            <a:ext cx="3008400" cy="8715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24"/>
          <p:cNvSpPr txBox="1"/>
          <p:nvPr>
            <p:ph idx="1" type="body"/>
          </p:nvPr>
        </p:nvSpPr>
        <p:spPr>
          <a:xfrm>
            <a:off x="3575050" y="204788"/>
            <a:ext cx="5111700" cy="4389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120" name="Google Shape;120;p24"/>
          <p:cNvSpPr txBox="1"/>
          <p:nvPr>
            <p:ph idx="2" type="body"/>
          </p:nvPr>
        </p:nvSpPr>
        <p:spPr>
          <a:xfrm>
            <a:off x="457200" y="1076325"/>
            <a:ext cx="3008400" cy="351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1" name="Google Shape;121;p24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5"/>
          <p:cNvSpPr txBox="1"/>
          <p:nvPr>
            <p:ph type="title"/>
          </p:nvPr>
        </p:nvSpPr>
        <p:spPr>
          <a:xfrm>
            <a:off x="1792288" y="3600450"/>
            <a:ext cx="5486400" cy="425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2000"/>
              <a:buFont typeface="Balthazar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6" name="Google Shape;126;p25"/>
          <p:cNvSpPr/>
          <p:nvPr>
            <p:ph idx="2" type="pic"/>
          </p:nvPr>
        </p:nvSpPr>
        <p:spPr>
          <a:xfrm>
            <a:off x="1792288" y="459581"/>
            <a:ext cx="5486400" cy="3086100"/>
          </a:xfrm>
          <a:prstGeom prst="rect">
            <a:avLst/>
          </a:prstGeom>
          <a:noFill/>
          <a:ln>
            <a:noFill/>
          </a:ln>
        </p:spPr>
      </p:sp>
      <p:sp>
        <p:nvSpPr>
          <p:cNvPr id="127" name="Google Shape;127;p25"/>
          <p:cNvSpPr txBox="1"/>
          <p:nvPr>
            <p:ph idx="1" type="body"/>
          </p:nvPr>
        </p:nvSpPr>
        <p:spPr>
          <a:xfrm>
            <a:off x="1792288" y="4025504"/>
            <a:ext cx="5486400" cy="603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8" name="Google Shape;128;p25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25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25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26"/>
          <p:cNvSpPr txBox="1"/>
          <p:nvPr>
            <p:ph idx="1" type="body"/>
          </p:nvPr>
        </p:nvSpPr>
        <p:spPr>
          <a:xfrm rot="5400000">
            <a:off x="2696400" y="-1395642"/>
            <a:ext cx="37512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26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26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26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7"/>
          <p:cNvSpPr txBox="1"/>
          <p:nvPr>
            <p:ph type="title"/>
          </p:nvPr>
        </p:nvSpPr>
        <p:spPr>
          <a:xfrm rot="5400000">
            <a:off x="5463750" y="1371629"/>
            <a:ext cx="43887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9" name="Google Shape;139;p27"/>
          <p:cNvSpPr txBox="1"/>
          <p:nvPr>
            <p:ph idx="1" type="body"/>
          </p:nvPr>
        </p:nvSpPr>
        <p:spPr>
          <a:xfrm rot="5400000">
            <a:off x="1272750" y="-609572"/>
            <a:ext cx="43887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40" name="Google Shape;140;p27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1" name="Google Shape;141;p27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2" name="Google Shape;142;p27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3.xml"/><Relationship Id="rId12" Type="http://schemas.openxmlformats.org/officeDocument/2006/relationships/slideLayout" Target="../slideLayouts/slideLayout22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9" Type="http://schemas.openxmlformats.org/officeDocument/2006/relationships/slideLayout" Target="../slideLayouts/slideLayout19.xml"/><Relationship Id="rId15" Type="http://schemas.openxmlformats.org/officeDocument/2006/relationships/slideLayout" Target="../slideLayouts/slideLayout25.xml"/><Relationship Id="rId14" Type="http://schemas.openxmlformats.org/officeDocument/2006/relationships/slideLayout" Target="../slideLayouts/slideLayout24.xml"/><Relationship Id="rId16" Type="http://schemas.openxmlformats.org/officeDocument/2006/relationships/theme" Target="../theme/theme3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/>
          <p:nvPr/>
        </p:nvSpPr>
        <p:spPr>
          <a:xfrm>
            <a:off x="0" y="4785996"/>
            <a:ext cx="9144000" cy="357600"/>
          </a:xfrm>
          <a:prstGeom prst="rect">
            <a:avLst/>
          </a:prstGeom>
          <a:solidFill>
            <a:srgbClr val="5963B8"/>
          </a:solidFill>
          <a:ln cap="flat" cmpd="sng" w="9525">
            <a:solidFill>
              <a:srgbClr val="4561AA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52" name="Google Shape;52;p1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Clr>
                <a:srgbClr val="5963B8"/>
              </a:buClr>
              <a:buSzPts val="4800"/>
              <a:buFont typeface="Balthazar"/>
              <a:buNone/>
              <a:defRPr b="0" i="0" sz="4800" u="none" cap="none" strike="noStrike">
                <a:solidFill>
                  <a:srgbClr val="5963B8"/>
                </a:solidFill>
                <a:latin typeface="Balthazar"/>
                <a:ea typeface="Balthazar"/>
                <a:cs typeface="Balthazar"/>
                <a:sym typeface="Balthazar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53" name="Google Shape;53;p1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marR="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rtl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rtl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rtl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0" type="dt"/>
          </p:nvPr>
        </p:nvSpPr>
        <p:spPr>
          <a:xfrm>
            <a:off x="457200" y="4845188"/>
            <a:ext cx="946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1" type="ftr"/>
          </p:nvPr>
        </p:nvSpPr>
        <p:spPr>
          <a:xfrm>
            <a:off x="1503982" y="4845188"/>
            <a:ext cx="66684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316416" y="4845188"/>
            <a:ext cx="370500" cy="195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57" name="Google Shape;57;p13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6608769" y="221558"/>
            <a:ext cx="1546871" cy="49519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58" name="Google Shape;58;p13"/>
          <p:cNvCxnSpPr/>
          <p:nvPr/>
        </p:nvCxnSpPr>
        <p:spPr>
          <a:xfrm>
            <a:off x="467544" y="750498"/>
            <a:ext cx="5976300" cy="0"/>
          </a:xfrm>
          <a:prstGeom prst="straightConnector1">
            <a:avLst/>
          </a:prstGeom>
          <a:noFill/>
          <a:ln cap="flat" cmpd="sng" w="38100">
            <a:solidFill>
              <a:srgbClr val="5963B8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3000">
              <a:srgbClr val="000000">
                <a:alpha val="34901"/>
              </a:srgbClr>
            </a:outerShdw>
          </a:effectLst>
        </p:spPr>
      </p:cxn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2"/>
    <p:sldLayoutId id="2147483660" r:id="rId3"/>
    <p:sldLayoutId id="2147483661" r:id="rId4"/>
    <p:sldLayoutId id="2147483662" r:id="rId5"/>
    <p:sldLayoutId id="2147483663" r:id="rId6"/>
    <p:sldLayoutId id="2147483664" r:id="rId7"/>
    <p:sldLayoutId id="2147483665" r:id="rId8"/>
    <p:sldLayoutId id="2147483666" r:id="rId9"/>
    <p:sldLayoutId id="2147483667" r:id="rId10"/>
    <p:sldLayoutId id="2147483668" r:id="rId11"/>
    <p:sldLayoutId id="2147483669" r:id="rId12"/>
    <p:sldLayoutId id="2147483670" r:id="rId13"/>
    <p:sldLayoutId id="2147483671" r:id="rId14"/>
    <p:sldLayoutId id="214748367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8.gif"/><Relationship Id="rId4" Type="http://schemas.openxmlformats.org/officeDocument/2006/relationships/image" Target="../media/image18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4.png"/><Relationship Id="rId4" Type="http://schemas.openxmlformats.org/officeDocument/2006/relationships/image" Target="../media/image13.png"/><Relationship Id="rId5" Type="http://schemas.openxmlformats.org/officeDocument/2006/relationships/image" Target="../media/image26.gif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5.png"/><Relationship Id="rId4" Type="http://schemas.openxmlformats.org/officeDocument/2006/relationships/image" Target="../media/image2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27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1.png"/><Relationship Id="rId4" Type="http://schemas.openxmlformats.org/officeDocument/2006/relationships/image" Target="../media/image16.png"/></Relationships>
</file>

<file path=ppt/slides/_rels/slide18.xml.rels><?xml version="1.0" encoding="UTF-8" standalone="yes"?><Relationships xmlns="http://schemas.openxmlformats.org/package/2006/relationships"><Relationship Id="rId11" Type="http://schemas.openxmlformats.org/officeDocument/2006/relationships/hyperlink" Target="https://www.geeksforgeeks.org/graph-neural-networks-an-in-depth-introduction-and-practical-applications/?utm_source=chatgpt.com" TargetMode="External"/><Relationship Id="rId10" Type="http://schemas.openxmlformats.org/officeDocument/2006/relationships/hyperlink" Target="https://danielegrattarola.github.io/posts/2021-03-12/gnn-lecture-part-2.html?utm_source=chatgpt.com" TargetMode="External"/><Relationship Id="rId12" Type="http://schemas.openxmlformats.org/officeDocument/2006/relationships/hyperlink" Target="https://arxiv.org/abs/2303.10993?utm_source=chatgpt.com" TargetMode="External"/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distill.pub/2021/gnn-intro/?utm_source=chatgpt.com" TargetMode="External"/><Relationship Id="rId4" Type="http://schemas.openxmlformats.org/officeDocument/2006/relationships/hyperlink" Target="https://distill.pub/2021/gnn-intro/?utm_source=chatgpt.com" TargetMode="External"/><Relationship Id="rId9" Type="http://schemas.openxmlformats.org/officeDocument/2006/relationships/hyperlink" Target="https://danielegrattarola.github.io/posts/2021-03-12/gnn-lecture-part-2.html?utm_source=chatgpt.com" TargetMode="External"/><Relationship Id="rId5" Type="http://schemas.openxmlformats.org/officeDocument/2006/relationships/hyperlink" Target="https://proceedings.neurips.cc/paper/2020/file/99e314b1b43706773153e7ef375fc68c-Paper.pdf?utm_source=chatgpt.com" TargetMode="External"/><Relationship Id="rId6" Type="http://schemas.openxmlformats.org/officeDocument/2006/relationships/hyperlink" Target="https://proceedings.neurips.cc/paper/2020/file/99e314b1b43706773153e7ef375fc68c-Paper.pdf?utm_source=chatgpt.com" TargetMode="External"/><Relationship Id="rId7" Type="http://schemas.openxmlformats.org/officeDocument/2006/relationships/hyperlink" Target="https://pytorch-geometric.readthedocs.io/en/latest/tutorial/create_gnn.html?utm_source=chatgpt.com" TargetMode="External"/><Relationship Id="rId8" Type="http://schemas.openxmlformats.org/officeDocument/2006/relationships/hyperlink" Target="https://pytorch-geometric.readthedocs.io/en/latest/tutorial/create_gnn.html?utm_source=chatgpt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8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6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4.png"/><Relationship Id="rId4" Type="http://schemas.openxmlformats.org/officeDocument/2006/relationships/image" Target="../media/image12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1.png"/><Relationship Id="rId4" Type="http://schemas.openxmlformats.org/officeDocument/2006/relationships/image" Target="../media/image30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5.png"/><Relationship Id="rId4" Type="http://schemas.openxmlformats.org/officeDocument/2006/relationships/image" Target="../media/image19.png"/><Relationship Id="rId5" Type="http://schemas.openxmlformats.org/officeDocument/2006/relationships/image" Target="../media/image10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5.png"/><Relationship Id="rId4" Type="http://schemas.openxmlformats.org/officeDocument/2006/relationships/image" Target="../media/image22.png"/><Relationship Id="rId5" Type="http://schemas.openxmlformats.org/officeDocument/2006/relationships/image" Target="../media/image29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.gif"/><Relationship Id="rId4" Type="http://schemas.openxmlformats.org/officeDocument/2006/relationships/image" Target="../media/image20.gif"/><Relationship Id="rId5" Type="http://schemas.openxmlformats.org/officeDocument/2006/relationships/image" Target="../media/image31.gif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8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Calibri"/>
                <a:ea typeface="Calibri"/>
                <a:cs typeface="Calibri"/>
                <a:sym typeface="Calibri"/>
              </a:rPr>
              <a:t>Graph Neural Networks: Theoretical Foundations &amp; Applications</a:t>
            </a:r>
            <a:endParaRPr b="1" sz="3900"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8" name="Google Shape;148;p28"/>
          <p:cNvSpPr txBox="1"/>
          <p:nvPr>
            <p:ph idx="1" type="subTitle"/>
          </p:nvPr>
        </p:nvSpPr>
        <p:spPr>
          <a:xfrm>
            <a:off x="1371600" y="2914650"/>
            <a:ext cx="6400800" cy="1314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2200">
                <a:solidFill>
                  <a:srgbClr val="FF9900"/>
                </a:solidFill>
              </a:rPr>
              <a:t>Sidharth SS (IISER, Mohali)</a:t>
            </a:r>
            <a:endParaRPr b="1" sz="2200">
              <a:solidFill>
                <a:srgbClr val="FF9900"/>
              </a:solidFill>
            </a:endParaRPr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37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Understand the Math</a:t>
            </a:r>
            <a:endParaRPr/>
          </a:p>
        </p:txBody>
      </p:sp>
      <p:sp>
        <p:nvSpPr>
          <p:cNvPr id="231" name="Google Shape;231;p37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/>
              <a:t>Aggregation Function</a:t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Once messages are computed from neighbouring nodes, they are aggregated using a function </a:t>
            </a:r>
            <a:r>
              <a:rPr b="1" i="1" lang="en" sz="2000"/>
              <a:t>G</a:t>
            </a:r>
            <a:r>
              <a:rPr lang="en" sz="1700"/>
              <a:t>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where </a:t>
            </a:r>
            <a:r>
              <a:rPr b="1" i="1" lang="en" sz="1900"/>
              <a:t>N(</a:t>
            </a:r>
            <a:r>
              <a:rPr b="1" i="1" lang="en" sz="1900"/>
              <a:t>ί</a:t>
            </a:r>
            <a:r>
              <a:rPr b="1" i="1" lang="en" sz="1900"/>
              <a:t>)</a:t>
            </a:r>
            <a:r>
              <a:rPr lang="en" sz="1700"/>
              <a:t> is the set of neighbors of node </a:t>
            </a:r>
            <a:r>
              <a:rPr b="1" i="1" lang="en" sz="1900"/>
              <a:t>i</a:t>
            </a:r>
            <a:r>
              <a:rPr lang="en" sz="1700"/>
              <a:t>. Common choices for </a:t>
            </a:r>
            <a:r>
              <a:rPr b="1" i="1" lang="en" sz="1800"/>
              <a:t>G</a:t>
            </a:r>
            <a:r>
              <a:rPr lang="en" sz="1700"/>
              <a:t> include: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32" name="Google Shape;232;p37" title="[0,0,0,&quot;https://www.codecogs.com/eqnedit.php?latex=%7Bm%7D_i%20%3D%20G(%5C%7B%20m_%7Bij%7D%20%3A%20j%20%5Cin%20N(i)%20%5C%7D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60500" y="1825900"/>
            <a:ext cx="4023000" cy="385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33" name="Google Shape;233;p37"/>
          <p:cNvPicPr preferRelativeResize="0"/>
          <p:nvPr/>
        </p:nvPicPr>
        <p:blipFill rotWithShape="1">
          <a:blip r:embed="rId4">
            <a:alphaModFix/>
          </a:blip>
          <a:srcRect b="0" l="0" r="21060" t="0"/>
          <a:stretch/>
        </p:blipFill>
        <p:spPr>
          <a:xfrm>
            <a:off x="3537463" y="2788225"/>
            <a:ext cx="2069075" cy="1865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38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Understand the Math</a:t>
            </a:r>
            <a:endParaRPr/>
          </a:p>
        </p:txBody>
      </p:sp>
      <p:sp>
        <p:nvSpPr>
          <p:cNvPr id="239" name="Google Shape;239;p38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/>
              <a:t>Update Function</a:t>
            </a:r>
            <a:endParaRPr b="1"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The aggregated message is then combined with the node’s own feature representation: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where </a:t>
            </a:r>
            <a:r>
              <a:rPr b="1" i="1" lang="en" sz="1900"/>
              <a:t>H</a:t>
            </a:r>
            <a:r>
              <a:rPr lang="en" sz="1900"/>
              <a:t> </a:t>
            </a:r>
            <a:r>
              <a:rPr lang="en" sz="1700"/>
              <a:t>is a transformation applied to </a:t>
            </a:r>
            <a:r>
              <a:rPr b="1" i="1" lang="en" sz="1900"/>
              <a:t>x</a:t>
            </a:r>
            <a:r>
              <a:rPr b="1" baseline="-25000" i="1" lang="en" sz="1900"/>
              <a:t>i</a:t>
            </a:r>
            <a:r>
              <a:rPr lang="en" sz="1700"/>
              <a:t>, and </a:t>
            </a:r>
            <a:r>
              <a:rPr b="1" i="1" lang="en" sz="1900"/>
              <a:t>K</a:t>
            </a:r>
            <a:r>
              <a:rPr lang="en" sz="1700"/>
              <a:t> is a projection function that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integrates the messages and node features together.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Alternatively, the update can be expressed as: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2000"/>
              <a:t>  </a:t>
            </a:r>
            <a:endParaRPr sz="20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</p:txBody>
      </p:sp>
      <p:pic>
        <p:nvPicPr>
          <p:cNvPr id="240" name="Google Shape;240;p38" title="[0,0,0,&quot;https://www.codecogs.com/eqnedit.php?latex=h_i%20%3D%20%5Csigma%20%5CBig(%20K%20%5Cbig(%20H(x_i)%20%2B%20%7Bm%7D_i%20%5Cbig)%20%5CBig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77661" y="1579551"/>
            <a:ext cx="2902077" cy="5036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41" name="Google Shape;241;p38" title="[0,0,0,&quot;https://www.codecogs.com/eqnedit.php?latex=h_i%20%3D%20%5Csigma%20%5CBig(%20K%20%5Cbig(%20H(x_i)%2C%20%7Bm%7D_i%20%5Cbig)%20%5CBig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77650" y="3365528"/>
            <a:ext cx="2902099" cy="5436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p3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Final Formulation</a:t>
            </a:r>
            <a:endParaRPr sz="3200"/>
          </a:p>
        </p:txBody>
      </p:sp>
      <p:sp>
        <p:nvSpPr>
          <p:cNvPr id="247" name="Google Shape;247;p3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Bringing together the message passing, aggregation, and update steps, a single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GNN layer can be expressed as: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    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48" name="Google Shape;248;p39" title="[0,0,0,&quot;https://www.codecogs.com/eqnedit.php?latex=h_i%20%3D%20%5Csigma%20%5CBig(%20W_1%20%5Ccdot%20h_i%20%2B%20%5Csum_%7Bj%20%5Cin%20N_i%7D%20W_2%20%5Ccdot%20h_j%20%5CBig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12424" y="1655100"/>
            <a:ext cx="3919175" cy="765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4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vectorize!</a:t>
            </a:r>
            <a:endParaRPr sz="3200"/>
          </a:p>
        </p:txBody>
      </p:sp>
      <p:sp>
        <p:nvSpPr>
          <p:cNvPr id="254" name="Google Shape;254;p4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Now that we have all the necessary components, we need to structure them for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practical implementation in code.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Each node </a:t>
            </a:r>
            <a:r>
              <a:rPr b="1" i="1" lang="en" sz="1700"/>
              <a:t>i</a:t>
            </a:r>
            <a:r>
              <a:rPr b="1" i="1" lang="en" sz="1900"/>
              <a:t> </a:t>
            </a:r>
            <a:r>
              <a:rPr lang="en" sz="1700"/>
              <a:t>has a feature vector </a:t>
            </a:r>
            <a:r>
              <a:rPr b="1" i="1" lang="en" sz="1700"/>
              <a:t>x</a:t>
            </a:r>
            <a:r>
              <a:rPr b="1" baseline="-25000" i="1" lang="en" sz="1700"/>
              <a:t>i</a:t>
            </a:r>
            <a:r>
              <a:rPr lang="en" sz="1700"/>
              <a:t> of shape </a:t>
            </a:r>
            <a:r>
              <a:rPr b="1" i="1" lang="en" sz="1800"/>
              <a:t>R</a:t>
            </a:r>
            <a:r>
              <a:rPr b="1" baseline="30000" i="1" lang="en" sz="1800"/>
              <a:t>d</a:t>
            </a:r>
            <a:r>
              <a:rPr lang="en" sz="1700"/>
              <a:t>, where </a:t>
            </a:r>
            <a:r>
              <a:rPr b="1" i="1" lang="en" sz="1700"/>
              <a:t>d</a:t>
            </a:r>
            <a:r>
              <a:rPr lang="en" sz="1500"/>
              <a:t> </a:t>
            </a:r>
            <a:r>
              <a:rPr lang="en" sz="1700"/>
              <a:t>is the number of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features. Stacking all </a:t>
            </a:r>
            <a:r>
              <a:rPr b="1" i="1" lang="en" sz="1700"/>
              <a:t>N</a:t>
            </a:r>
            <a:r>
              <a:rPr lang="en" sz="1700"/>
              <a:t> node features together forms the feature matrix: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For transformation during message passing, we introduce a weight matrix </a:t>
            </a:r>
            <a:r>
              <a:rPr b="1" i="1" lang="en" sz="1700"/>
              <a:t>W</a:t>
            </a:r>
            <a:r>
              <a:rPr lang="en" sz="1500"/>
              <a:t> </a:t>
            </a:r>
            <a:r>
              <a:rPr lang="en" sz="1700"/>
              <a:t>with shape: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where </a:t>
            </a:r>
            <a:r>
              <a:rPr b="1" i="1" lang="en" sz="1700"/>
              <a:t>d′</a:t>
            </a:r>
            <a:r>
              <a:rPr lang="en" sz="1700"/>
              <a:t> is the output (hidden) dimension.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55" name="Google Shape;255;p40" title="[0,0,0,&quot;https://www.codecogs.com/eqnedit.php?latex=%20X%20%5Cin%20%5Cmathbb%7BR%7D%5E%7BN%20%5Ctimes%20d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27338" y="2283099"/>
            <a:ext cx="1689325" cy="352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56" name="Google Shape;256;p40" title="[0,0,0,&quot;https://www.codecogs.com/eqnedit.php?latex=%20W%20%5Cin%20%5Cmathbb%7BR%7D%5E%7Bd%20%5Ctimes%20d'%7D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72488" y="3257267"/>
            <a:ext cx="1599025" cy="352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vectorize!</a:t>
            </a:r>
            <a:endParaRPr/>
          </a:p>
        </p:txBody>
      </p:sp>
      <p:sp>
        <p:nvSpPr>
          <p:cNvPr id="262" name="Google Shape;262;p4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Multiplying this weight matrix with </a:t>
            </a:r>
            <a:r>
              <a:rPr b="1" i="1" lang="en" sz="1700"/>
              <a:t>X </a:t>
            </a:r>
            <a:r>
              <a:rPr lang="en" sz="1700"/>
              <a:t>gives: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To incorporate edge embeddings, we use the adjacency matrix, which has a shape </a:t>
            </a:r>
            <a:r>
              <a:rPr b="1" i="1" lang="en" sz="1700"/>
              <a:t>R</a:t>
            </a:r>
            <a:r>
              <a:rPr b="1" baseline="30000" i="1" lang="en" sz="1700"/>
              <a:t>NXN</a:t>
            </a:r>
            <a:endParaRPr b="1" baseline="30000" i="1"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The message-passing step then becomes: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Where     is defined as: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to include self-loops. Without self-loops, the transformation would only involve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N − 1 neighbors, requiring an explicit addition of the node’s own contribution.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63" name="Google Shape;263;p41" title="[0,0,0,&quot;https://www.codecogs.com/eqnedit.php?latex=Z%20%3D%20XW%20%5Cin%20%5Cmathbb%7BR%7D%5E%7BN%20%5Ctimes%20d'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65363" y="1319823"/>
            <a:ext cx="2413274" cy="3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4" name="Google Shape;264;p41" title="[0,0,0,&quot;https://www.codecogs.com/eqnedit.php?latex=Y%20%3D%20%5Ctilde%7BA%7D%20X%20W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794975" y="2417875"/>
            <a:ext cx="1554050" cy="3077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65" name="Google Shape;265;p41" title="[0,0,0,&quot;http://www.texrendr.com/?eqn=where%20%5C(%20%5Ctilde%7BA%7D%20%5C)%20is%20defined%20as%3A%0A%5Cbegin%7Bequation%7D%0A%20%20%20%20%5Ctilde%7BA%7D%20%3D%20A%20%2B%20I_N%0A%5Cend%7Bequation%7D%0A#0&quot;]"/>
          <p:cNvPicPr preferRelativeResize="0"/>
          <p:nvPr/>
        </p:nvPicPr>
        <p:blipFill rotWithShape="1">
          <a:blip r:embed="rId5">
            <a:alphaModFix/>
          </a:blip>
          <a:srcRect b="0" l="40619" r="54985" t="0"/>
          <a:stretch/>
        </p:blipFill>
        <p:spPr>
          <a:xfrm>
            <a:off x="1139525" y="3024575"/>
            <a:ext cx="209199" cy="259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66" name="Google Shape;266;p41" title="[0,0,0,&quot;http://www.texrendr.com/?eqn=where%20%5C(%20%5Ctilde%7BA%7D%20%5C)%20is%20defined%20as%3A%0A%5Cbegin%7Bequation%7D%0A%20%20%20%20%5Ctilde%7BA%7D%20%3D%20A%20%2B%20I_N%0A%5Cend%7Bequation%7D%0A#0&quot;]"/>
          <p:cNvPicPr preferRelativeResize="0"/>
          <p:nvPr/>
        </p:nvPicPr>
        <p:blipFill rotWithShape="1">
          <a:blip r:embed="rId5">
            <a:alphaModFix/>
          </a:blip>
          <a:srcRect b="0" l="76668" r="0" t="0"/>
          <a:stretch/>
        </p:blipFill>
        <p:spPr>
          <a:xfrm>
            <a:off x="3794975" y="3160700"/>
            <a:ext cx="1554050" cy="3629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4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vectorize!</a:t>
            </a:r>
            <a:endParaRPr/>
          </a:p>
        </p:txBody>
      </p:sp>
      <p:sp>
        <p:nvSpPr>
          <p:cNvPr id="272" name="Google Shape;272;p4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Finally, applying an activation function yields: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which can be further passed to subsequent layers: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73" name="Google Shape;273;p42" title="[0,0,0,&quot;https://www.codecogs.com/eqnedit.php?latex=H%20%3D%20%5Csigma(Y)%20%3D%20%5Csigma(%5Ctilde%7BA%7D%20X%20W)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7213" y="1308942"/>
            <a:ext cx="2869575" cy="3514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4" name="Google Shape;274;p42" title="[0,0,0,&quot;https://www.codecogs.com/eqnedit.php?latex=H'%20%3D%20%5Csigma(%5Ctilde%7BA%7D%20H%20W'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585038" y="2543431"/>
            <a:ext cx="1973928" cy="351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4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GNN </a:t>
            </a:r>
            <a:r>
              <a:rPr lang="en" sz="3200"/>
              <a:t>Application</a:t>
            </a:r>
            <a:endParaRPr sz="3200"/>
          </a:p>
        </p:txBody>
      </p:sp>
      <p:sp>
        <p:nvSpPr>
          <p:cNvPr id="280" name="Google Shape;280;p4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900"/>
              <a:t>Graph Level Representation</a:t>
            </a:r>
            <a:endParaRPr b="1"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One way to obtain a representation for the entire graph is by aggregating node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features along the first axis: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This provides a compact feature representation of the entire graph, which can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be used for tasks like graph classification (e.g., molecular property prediction).</a:t>
            </a:r>
            <a:endParaRPr b="1" sz="1900"/>
          </a:p>
        </p:txBody>
      </p:sp>
      <p:pic>
        <p:nvPicPr>
          <p:cNvPr id="281" name="Google Shape;281;p43" title="[0,0,0,&quot;https://www.codecogs.com/eqnedit.php?latex=%20g%20%3D%20%5Csum_%7Bk%3D1%7D%5E%7BN%7D%20h_k%5EL%20%5Cin%20%5Cmathbb%7BR%7D%5E%7Bd_L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73375" y="1936757"/>
            <a:ext cx="1397237" cy="561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4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GNN Application</a:t>
            </a:r>
            <a:endParaRPr/>
          </a:p>
        </p:txBody>
      </p:sp>
      <p:sp>
        <p:nvSpPr>
          <p:cNvPr id="287" name="Google Shape;287;p4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900"/>
              <a:t>Node Classification</a:t>
            </a:r>
            <a:endParaRPr b="1"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For node classification, we classify each node into one of K classes: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/>
              <a:t>This is useful in applications such as molecular property prediction, where each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node may represent an atom (e.g., Carbon, Oxygen, Hydrogen)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1900"/>
              <a:t>Link Prediction</a:t>
            </a:r>
            <a:endParaRPr b="1"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To determine if an edge should exist between nodes i and j, we use their em-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beddings in a neural network: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where || represents concatenation and σ is a sigmoid activation function. This is useful for applications like predicting molecular interactions or social network link predictions.</a:t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9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pic>
        <p:nvPicPr>
          <p:cNvPr id="288" name="Google Shape;288;p44" title="[0,0,0,&quot;https://www.codecogs.com/eqnedit.php?latex=y_i%20%3D%20%5Ctext%7BMLP%7D(h_i%5EL)%2C%20%5Cquad%20y_i%20%5Cin%20%5Cmathbb%7BR%7D%5E%7BK%7D#0&quot;]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32846" y="1633695"/>
            <a:ext cx="2878325" cy="297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9" name="Google Shape;289;p44" title="[0,0,0,&quot;https://www.codecogs.com/eqnedit.php?latex=%20%20p_%7Bij%7D%20%3D%20%5Csigma(%5Ctext%7BMLP%7D(%5Bh_i%5EL%20%7C%7C%20h_j%5EL%5D))#0&quot;]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387750" y="3495368"/>
            <a:ext cx="2368492" cy="297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4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References</a:t>
            </a:r>
            <a:endParaRPr sz="3200"/>
          </a:p>
        </p:txBody>
      </p:sp>
      <p:sp>
        <p:nvSpPr>
          <p:cNvPr id="295" name="Google Shape;295;p4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36550" lvl="0" marL="457200" rtl="0" algn="l">
              <a:spcBef>
                <a:spcPts val="36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Gentle Introduction to Graph Neural Networks. Distill.</a:t>
            </a:r>
            <a:r>
              <a:rPr lang="en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3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4"/>
              </a:rPr>
              <a:t>distill.pub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Reliable Graph Neural Networks via Robust Aggregation. NeurIPS Proceedings.</a:t>
            </a:r>
            <a:r>
              <a:rPr lang="en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5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6"/>
              </a:rPr>
              <a:t>proceedings.neurips.cc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Creating Message Passing Networks. PyTorch Geometric Documentation.</a:t>
            </a:r>
            <a:r>
              <a:rPr lang="en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7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8"/>
              </a:rPr>
              <a:t>pytorch-geometric.readthedocs.io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practical introduction to GNNs - Part 2. Daniele Grattarola's Blog.</a:t>
            </a:r>
            <a:r>
              <a:rPr lang="en" sz="1700">
                <a:uFill>
                  <a:noFill/>
                </a:uFill>
                <a:latin typeface="Arial"/>
                <a:ea typeface="Arial"/>
                <a:cs typeface="Arial"/>
                <a:sym typeface="Arial"/>
                <a:hlinkClick r:id="rId9"/>
              </a:rPr>
              <a:t> 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0"/>
              </a:rPr>
              <a:t>danielegrattarola.github.io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Graph Neural Networks: An In-Depth Introduction and Practical Applications. GeeksforGeeks.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1"/>
              </a:rPr>
              <a:t>geeksforgeeks.org</a:t>
            </a:r>
            <a:endParaRPr sz="1700" u="sng">
              <a:solidFill>
                <a:schemeClr val="hlink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6550" lvl="0" marL="457200" rtl="0" algn="l">
              <a:spcBef>
                <a:spcPts val="0"/>
              </a:spcBef>
              <a:spcAft>
                <a:spcPts val="0"/>
              </a:spcAft>
              <a:buSzPts val="1700"/>
              <a:buFont typeface="Arial"/>
              <a:buChar char="●"/>
            </a:pPr>
            <a:r>
              <a:rPr lang="en" sz="1700">
                <a:latin typeface="Arial"/>
                <a:ea typeface="Arial"/>
                <a:cs typeface="Arial"/>
                <a:sym typeface="Arial"/>
              </a:rPr>
              <a:t>A Survey on Oversmoothing in Graph Neural Networks. arXiv.</a:t>
            </a:r>
            <a:r>
              <a:rPr lang="en" sz="1700" u="sng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  <a:hlinkClick r:id="rId12"/>
              </a:rPr>
              <a:t>arxiv.org</a:t>
            </a:r>
            <a:endParaRPr sz="17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6"/>
          <p:cNvSpPr txBox="1"/>
          <p:nvPr>
            <p:ph type="ctrTitle"/>
          </p:nvPr>
        </p:nvSpPr>
        <p:spPr>
          <a:xfrm>
            <a:off x="685800" y="1597819"/>
            <a:ext cx="7772400" cy="11025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900">
                <a:latin typeface="Calibri"/>
                <a:ea typeface="Calibri"/>
                <a:cs typeface="Calibri"/>
                <a:sym typeface="Calibri"/>
              </a:rPr>
              <a:t>Thank you!</a:t>
            </a:r>
            <a:endParaRPr b="1" sz="390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9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Introduction to Graphs and GNNs</a:t>
            </a:r>
            <a:endParaRPr sz="3200"/>
          </a:p>
        </p:txBody>
      </p:sp>
      <p:sp>
        <p:nvSpPr>
          <p:cNvPr id="154" name="Google Shape;154;p29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b="1" sz="17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5" name="Google Shape;155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969850" y="2037238"/>
            <a:ext cx="5419974" cy="1559175"/>
          </a:xfrm>
          <a:prstGeom prst="rect">
            <a:avLst/>
          </a:prstGeom>
          <a:noFill/>
          <a:ln>
            <a:noFill/>
          </a:ln>
        </p:spPr>
      </p:pic>
      <p:sp>
        <p:nvSpPr>
          <p:cNvPr id="156" name="Google Shape;156;p29"/>
          <p:cNvSpPr txBox="1"/>
          <p:nvPr/>
        </p:nvSpPr>
        <p:spPr>
          <a:xfrm>
            <a:off x="457200" y="751075"/>
            <a:ext cx="66576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What is a Graph?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Nodes (vertices) and edges represent entities and relationships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Real-life examples: social networks, molecules, etc.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29"/>
          <p:cNvSpPr txBox="1"/>
          <p:nvPr/>
        </p:nvSpPr>
        <p:spPr>
          <a:xfrm>
            <a:off x="457200" y="3131025"/>
            <a:ext cx="6657600" cy="218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Why GNNs?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Leverage the inherent structure of graph data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Learn spatial and structural features that standard neural networks might miss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8" name="Google Shape;158;p29"/>
          <p:cNvSpPr txBox="1"/>
          <p:nvPr/>
        </p:nvSpPr>
        <p:spPr>
          <a:xfrm>
            <a:off x="6264600" y="3521800"/>
            <a:ext cx="287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https://medium.com/@bscarleth.gtz/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30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Graph Representations</a:t>
            </a:r>
            <a:endParaRPr sz="3200"/>
          </a:p>
        </p:txBody>
      </p:sp>
      <p:sp>
        <p:nvSpPr>
          <p:cNvPr id="164" name="Google Shape;164;p30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Components of a Graph: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Nodes:</a:t>
            </a:r>
            <a:r>
              <a:rPr lang="en" sz="1700"/>
              <a:t> Entities with features (vectors) </a:t>
            </a:r>
            <a:r>
              <a:rPr b="1" lang="en" sz="1700">
                <a:solidFill>
                  <a:srgbClr val="FF0000"/>
                </a:solidFill>
              </a:rPr>
              <a:t>x</a:t>
            </a:r>
            <a:r>
              <a:rPr b="1" baseline="-25000" lang="en" sz="1700">
                <a:solidFill>
                  <a:srgbClr val="FF0000"/>
                </a:solidFill>
              </a:rPr>
              <a:t>i</a:t>
            </a:r>
            <a:r>
              <a:rPr b="1" lang="en" sz="1700">
                <a:solidFill>
                  <a:srgbClr val="FF0000"/>
                </a:solidFill>
              </a:rPr>
              <a:t>​∈ℝ</a:t>
            </a:r>
            <a:r>
              <a:rPr b="1" baseline="30000" lang="en" sz="1700">
                <a:solidFill>
                  <a:srgbClr val="FF0000"/>
                </a:solidFill>
              </a:rPr>
              <a:t>d</a:t>
            </a:r>
            <a:endParaRPr b="1" sz="1700">
              <a:solidFill>
                <a:srgbClr val="FF0000"/>
              </a:solidFill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b="1" lang="en" sz="1700"/>
              <a:t>Edges:</a:t>
            </a:r>
            <a:r>
              <a:rPr lang="en" sz="1700"/>
              <a:t> Can also have features (e.g., bond type)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5" name="Google Shape;165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78422" y="1641225"/>
            <a:ext cx="3021349" cy="2708526"/>
          </a:xfrm>
          <a:prstGeom prst="rect">
            <a:avLst/>
          </a:prstGeom>
          <a:noFill/>
          <a:ln>
            <a:noFill/>
          </a:ln>
        </p:spPr>
      </p:pic>
      <p:sp>
        <p:nvSpPr>
          <p:cNvPr id="166" name="Google Shape;166;p30"/>
          <p:cNvSpPr txBox="1"/>
          <p:nvPr/>
        </p:nvSpPr>
        <p:spPr>
          <a:xfrm>
            <a:off x="6718800" y="4291125"/>
            <a:ext cx="24522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https://blog.fastforwardlabs.com/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31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Graph Representations</a:t>
            </a:r>
            <a:endParaRPr/>
          </a:p>
        </p:txBody>
      </p:sp>
      <p:sp>
        <p:nvSpPr>
          <p:cNvPr id="172" name="Google Shape;172;p31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7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100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1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67725" y="2068625"/>
            <a:ext cx="2621075" cy="2333400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1"/>
          <p:cNvSpPr txBox="1"/>
          <p:nvPr/>
        </p:nvSpPr>
        <p:spPr>
          <a:xfrm>
            <a:off x="457200" y="751075"/>
            <a:ext cx="6657600" cy="120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Adjacency Matrix:</a:t>
            </a:r>
            <a:endParaRPr b="1"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Represents connectivity (1 if connected, 0 if not)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●"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Often augmented with self-loops to include a node’s own features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75" name="Google Shape;175;p3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916975" y="1980138"/>
            <a:ext cx="3275524" cy="25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76" name="Google Shape;176;p31"/>
          <p:cNvSpPr txBox="1"/>
          <p:nvPr/>
        </p:nvSpPr>
        <p:spPr>
          <a:xfrm>
            <a:off x="6579588" y="4490525"/>
            <a:ext cx="2564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https://medium.com/@ahmedmellit/</a:t>
            </a:r>
            <a:endParaRPr sz="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2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What Next?</a:t>
            </a:r>
            <a:endParaRPr sz="3200"/>
          </a:p>
        </p:txBody>
      </p:sp>
      <p:sp>
        <p:nvSpPr>
          <p:cNvPr id="182" name="Google Shape;182;p32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</p:txBody>
      </p:sp>
      <p:sp>
        <p:nvSpPr>
          <p:cNvPr id="183" name="Google Shape;183;p32"/>
          <p:cNvSpPr txBox="1"/>
          <p:nvPr/>
        </p:nvSpPr>
        <p:spPr>
          <a:xfrm>
            <a:off x="457200" y="1300325"/>
            <a:ext cx="6657600" cy="1162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chemeClr val="dk1"/>
                </a:solidFill>
              </a:rPr>
              <a:t>The Problem:   </a:t>
            </a:r>
            <a:r>
              <a:rPr b="1" lang="en" sz="1700">
                <a:solidFill>
                  <a:srgbClr val="FF0000"/>
                </a:solidFill>
              </a:rPr>
              <a:t>Input Size Varies!</a:t>
            </a:r>
            <a:endParaRPr b="1" sz="1700">
              <a:solidFill>
                <a:srgbClr val="FF0000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Different graphs = different adjacency matrix dimensions (e.g., a small molecule with 5 atoms vs. a bigger one with 50).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32"/>
          <p:cNvSpPr txBox="1"/>
          <p:nvPr/>
        </p:nvSpPr>
        <p:spPr>
          <a:xfrm>
            <a:off x="457200" y="690025"/>
            <a:ext cx="6657600" cy="708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We have a matrix, so let’s use a kernel to extract local features—like in image convolution, right?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5" name="Google Shape;18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5300" y="2361700"/>
            <a:ext cx="4249649" cy="10428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6" name="Google Shape;186;p3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7200" y="3404500"/>
            <a:ext cx="4466500" cy="1197525"/>
          </a:xfrm>
          <a:prstGeom prst="rect">
            <a:avLst/>
          </a:prstGeom>
          <a:noFill/>
          <a:ln>
            <a:noFill/>
          </a:ln>
        </p:spPr>
      </p:pic>
      <p:sp>
        <p:nvSpPr>
          <p:cNvPr id="187" name="Google Shape;187;p32"/>
          <p:cNvSpPr txBox="1"/>
          <p:nvPr/>
        </p:nvSpPr>
        <p:spPr>
          <a:xfrm>
            <a:off x="457200" y="4535375"/>
            <a:ext cx="29895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https://medium.com/@ahmedmellit/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33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Problem #2</a:t>
            </a:r>
            <a:endParaRPr sz="3200"/>
          </a:p>
        </p:txBody>
      </p:sp>
      <p:sp>
        <p:nvSpPr>
          <p:cNvPr id="193" name="Google Shape;193;p33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4" name="Google Shape;194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55423"/>
            <a:ext cx="5004075" cy="17163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5" name="Google Shape;195;p3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3862" y="2492925"/>
            <a:ext cx="4830752" cy="1918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6" name="Google Shape;196;p3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204550" y="2492925"/>
            <a:ext cx="3421175" cy="354150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33"/>
          <p:cNvSpPr txBox="1"/>
          <p:nvPr/>
        </p:nvSpPr>
        <p:spPr>
          <a:xfrm>
            <a:off x="457200" y="4148350"/>
            <a:ext cx="81060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is no single “canonical” ordering of nodes.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8" name="Google Shape;198;p33"/>
          <p:cNvSpPr txBox="1"/>
          <p:nvPr/>
        </p:nvSpPr>
        <p:spPr>
          <a:xfrm>
            <a:off x="5807400" y="4352225"/>
            <a:ext cx="2879400" cy="3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Image source: https://medium.com/@ahmedmellit/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The Solution: Message Passing</a:t>
            </a:r>
            <a:endParaRPr sz="3200"/>
          </a:p>
        </p:txBody>
      </p:sp>
      <p:sp>
        <p:nvSpPr>
          <p:cNvPr id="204" name="Google Shape;204;p34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700"/>
              <a:t>Message Passing: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Font typeface="Calibri"/>
              <a:buChar char="●"/>
            </a:pPr>
            <a:r>
              <a:rPr lang="en" sz="1700"/>
              <a:t>Each node gathers information (messages) from its neighbors.</a:t>
            </a:r>
            <a:endParaRPr sz="17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 sz="1700"/>
              <a:t>Process Steps:</a:t>
            </a:r>
            <a:endParaRPr b="1" sz="1700"/>
          </a:p>
          <a:p>
            <a:pPr indent="-3365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Message:</a:t>
            </a:r>
            <a:r>
              <a:rPr lang="en" sz="1700"/>
              <a:t> Transform neighbor node features into messages.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Aggregation:</a:t>
            </a:r>
            <a:r>
              <a:rPr lang="en" sz="1700"/>
              <a:t> Combine messages using a permutation </a:t>
            </a:r>
            <a:r>
              <a:rPr lang="en" sz="1700"/>
              <a:t>invariant</a:t>
            </a:r>
            <a:r>
              <a:rPr lang="en" sz="1700"/>
              <a:t> function.</a:t>
            </a:r>
            <a:endParaRPr sz="1700"/>
          </a:p>
          <a:p>
            <a:pPr indent="-3365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Update:</a:t>
            </a:r>
            <a:r>
              <a:rPr lang="en" sz="1700"/>
              <a:t> Update the node’s own representation using the aggregated message.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Understand the Math</a:t>
            </a:r>
            <a:endParaRPr sz="3200"/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1" name="Google Shape;211;p3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57200" y="843550"/>
            <a:ext cx="2857750" cy="28969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2" name="Google Shape;212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894695" y="1001262"/>
            <a:ext cx="2743117" cy="2896900"/>
          </a:xfrm>
          <a:prstGeom prst="rect">
            <a:avLst/>
          </a:prstGeom>
          <a:noFill/>
          <a:ln>
            <a:noFill/>
          </a:ln>
        </p:spPr>
      </p:pic>
      <p:sp>
        <p:nvSpPr>
          <p:cNvPr id="213" name="Google Shape;213;p35"/>
          <p:cNvSpPr txBox="1"/>
          <p:nvPr/>
        </p:nvSpPr>
        <p:spPr>
          <a:xfrm>
            <a:off x="457200" y="3654975"/>
            <a:ext cx="60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Each node has 3 features, meaning it contains 3 numbers</a:t>
            </a:r>
            <a:endParaRPr sz="17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14" name="Google Shape;214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573175" y="1934388"/>
            <a:ext cx="3200450" cy="1806066"/>
          </a:xfrm>
          <a:prstGeom prst="rect">
            <a:avLst/>
          </a:prstGeom>
          <a:noFill/>
          <a:ln>
            <a:noFill/>
          </a:ln>
        </p:spPr>
      </p:pic>
      <p:sp>
        <p:nvSpPr>
          <p:cNvPr id="215" name="Google Shape;215;p35"/>
          <p:cNvSpPr txBox="1"/>
          <p:nvPr/>
        </p:nvSpPr>
        <p:spPr>
          <a:xfrm>
            <a:off x="457200" y="4015900"/>
            <a:ext cx="60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A:</a:t>
            </a: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A</a:t>
            </a: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∈ℝ</a:t>
            </a:r>
            <a:r>
              <a:rPr b="1" baseline="30000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NXN  </a:t>
            </a:r>
            <a:endParaRPr b="1" baseline="30000" sz="17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6" name="Google Shape;216;p35"/>
          <p:cNvSpPr txBox="1"/>
          <p:nvPr/>
        </p:nvSpPr>
        <p:spPr>
          <a:xfrm>
            <a:off x="457200" y="4352400"/>
            <a:ext cx="6009300" cy="44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Shape of feature vector</a:t>
            </a:r>
            <a:r>
              <a:rPr b="1" baseline="-25000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17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: </a:t>
            </a: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x</a:t>
            </a:r>
            <a:r>
              <a:rPr b="1" baseline="-25000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</a:t>
            </a:r>
            <a:r>
              <a:rPr b="1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​∈ℝ</a:t>
            </a:r>
            <a:r>
              <a:rPr b="1" baseline="30000" lang="en" sz="17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</a:t>
            </a:r>
            <a:endParaRPr sz="32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6"/>
          <p:cNvSpPr txBox="1"/>
          <p:nvPr>
            <p:ph type="title"/>
          </p:nvPr>
        </p:nvSpPr>
        <p:spPr>
          <a:xfrm>
            <a:off x="457200" y="190073"/>
            <a:ext cx="8229600" cy="56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/>
              <a:t>Let’s Understand the Math</a:t>
            </a:r>
            <a:endParaRPr/>
          </a:p>
        </p:txBody>
      </p:sp>
      <p:sp>
        <p:nvSpPr>
          <p:cNvPr id="222" name="Google Shape;222;p36"/>
          <p:cNvSpPr txBox="1"/>
          <p:nvPr>
            <p:ph idx="1" type="body"/>
          </p:nvPr>
        </p:nvSpPr>
        <p:spPr>
          <a:xfrm>
            <a:off x="457200" y="843558"/>
            <a:ext cx="8229600" cy="37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b="1" lang="en" sz="2000"/>
              <a:t>Message Function</a:t>
            </a:r>
            <a:endParaRPr b="1" sz="20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The messag from node </a:t>
            </a:r>
            <a:r>
              <a:rPr i="1" lang="en" sz="1700"/>
              <a:t>ｊ </a:t>
            </a:r>
            <a:r>
              <a:rPr lang="en" sz="1700"/>
              <a:t>to node </a:t>
            </a:r>
            <a:r>
              <a:rPr i="1" lang="en" sz="1700"/>
              <a:t>ί </a:t>
            </a:r>
            <a:r>
              <a:rPr lang="en" sz="1700"/>
              <a:t>is computed as: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   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                                                 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Where </a:t>
            </a:r>
            <a:r>
              <a:rPr i="1" lang="en" sz="1700"/>
              <a:t>F</a:t>
            </a:r>
            <a:r>
              <a:rPr lang="en" sz="1700"/>
              <a:t> is a learnable transformation applied to the feature vector</a:t>
            </a:r>
            <a:r>
              <a:rPr b="1" i="1" lang="en" sz="1700"/>
              <a:t> x</a:t>
            </a:r>
            <a:r>
              <a:rPr b="1" baseline="-25000" i="1" lang="en" sz="1700"/>
              <a:t>j</a:t>
            </a:r>
            <a:r>
              <a:rPr lang="en" sz="1700"/>
              <a:t> of node </a:t>
            </a:r>
            <a:r>
              <a:rPr b="1" i="1" lang="en" sz="1700"/>
              <a:t>j</a:t>
            </a:r>
            <a:r>
              <a:rPr lang="en" sz="1700"/>
              <a:t>. A common choice for </a:t>
            </a:r>
            <a:r>
              <a:rPr i="1" lang="en" sz="1700"/>
              <a:t>F</a:t>
            </a:r>
            <a:r>
              <a:rPr lang="en" sz="1700"/>
              <a:t> is a simple affine transformation: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                                               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or, for mathematical convenience: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rPr lang="en" sz="1700"/>
              <a:t>                      </a:t>
            </a:r>
            <a:endParaRPr sz="1700"/>
          </a:p>
          <a:p>
            <a:pPr indent="0" lvl="0" marL="0" rtl="0" algn="l">
              <a:lnSpc>
                <a:spcPct val="90000"/>
              </a:lnSpc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baseline="-25000" sz="1700"/>
          </a:p>
        </p:txBody>
      </p:sp>
      <p:pic>
        <p:nvPicPr>
          <p:cNvPr id="223" name="Google Shape;223;p36" title="[0,0,0,&quot;http://www.texrendr.com/?eqn=m_%7Bij%7D%20%3D%20F(x_j)#0&quot;]"/>
          <p:cNvPicPr preferRelativeResize="0"/>
          <p:nvPr/>
        </p:nvPicPr>
        <p:blipFill rotWithShape="1">
          <a:blip r:embed="rId3">
            <a:alphaModFix/>
          </a:blip>
          <a:srcRect b="0" l="48883" r="0" t="0"/>
          <a:stretch/>
        </p:blipFill>
        <p:spPr>
          <a:xfrm>
            <a:off x="3581879" y="1601200"/>
            <a:ext cx="1980225" cy="4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4" name="Google Shape;224;p36" title="[0,0,0,&quot;http://www.texrendr.com/?eqn=F(x_j)%20%3D%20W_j%20%5Ccdot%20x_j%20%2B%20b#0&quot;]"/>
          <p:cNvPicPr preferRelativeResize="0"/>
          <p:nvPr/>
        </p:nvPicPr>
        <p:blipFill rotWithShape="1">
          <a:blip r:embed="rId4">
            <a:alphaModFix/>
          </a:blip>
          <a:srcRect b="0" l="39577" r="0" t="0"/>
          <a:stretch/>
        </p:blipFill>
        <p:spPr>
          <a:xfrm>
            <a:off x="3101450" y="2976550"/>
            <a:ext cx="2941074" cy="428375"/>
          </a:xfrm>
          <a:prstGeom prst="rect">
            <a:avLst/>
          </a:prstGeom>
          <a:noFill/>
          <a:ln>
            <a:noFill/>
          </a:ln>
        </p:spPr>
      </p:pic>
      <p:pic>
        <p:nvPicPr>
          <p:cNvPr id="225" name="Google Shape;225;p36" title="[0,0,0,&quot;http://www.texrendr.com/?eqn=F(x_j)%20%3D%20W_j%20%5Ccdot%20x_j#0&quot;]"/>
          <p:cNvPicPr preferRelativeResize="0"/>
          <p:nvPr/>
        </p:nvPicPr>
        <p:blipFill rotWithShape="1">
          <a:blip r:embed="rId5">
            <a:alphaModFix/>
          </a:blip>
          <a:srcRect b="0" l="43576" r="0" t="0"/>
          <a:stretch/>
        </p:blipFill>
        <p:spPr>
          <a:xfrm>
            <a:off x="3338950" y="3982500"/>
            <a:ext cx="2466075" cy="4283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Elemental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629DD1"/>
      </a:accent1>
      <a:accent2>
        <a:srgbClr val="297FD5"/>
      </a:accent2>
      <a:accent3>
        <a:srgbClr val="7F8FA9"/>
      </a:accent3>
      <a:accent4>
        <a:srgbClr val="4A66AC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