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Balthazar"/>
      <p:regular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lthaza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0f486311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0f486311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0f486311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0f486311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0f486311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0f486311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7110739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7110739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f486311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0f486311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0f486311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0f486311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0f486311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0f486311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0f486311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0f486311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7110739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7110739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0f486311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0f486311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0f486311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0f486311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711073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711073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2696400" y="-1395642"/>
            <a:ext cx="3751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ISER Mohali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000"/>
              <a:buFont typeface="Balthazar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85996"/>
            <a:ext cx="9144000" cy="357600"/>
          </a:xfrm>
          <a:prstGeom prst="rect">
            <a:avLst/>
          </a:prstGeom>
          <a:solidFill>
            <a:srgbClr val="5963B8"/>
          </a:solidFill>
          <a:ln cap="flat" cmpd="sng" w="9525">
            <a:solidFill>
              <a:srgbClr val="4561A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 b="0" i="0" sz="4800" u="none" cap="none" strike="noStrike">
                <a:solidFill>
                  <a:srgbClr val="5963B8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08769" y="221558"/>
            <a:ext cx="1546871" cy="495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467544" y="750498"/>
            <a:ext cx="5976300" cy="0"/>
          </a:xfrm>
          <a:prstGeom prst="straightConnector1">
            <a:avLst/>
          </a:prstGeom>
          <a:noFill/>
          <a:ln cap="flat" cmpd="sng" w="38100">
            <a:solidFill>
              <a:srgbClr val="5963B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2002.05709" TargetMode="External"/><Relationship Id="rId4" Type="http://schemas.openxmlformats.org/officeDocument/2006/relationships/hyperlink" Target="https://arxiv.org/abs/2002.05709" TargetMode="External"/><Relationship Id="rId5" Type="http://schemas.openxmlformats.org/officeDocument/2006/relationships/hyperlink" Target="https://arxiv.org/abs/2006.07733" TargetMode="External"/><Relationship Id="rId6" Type="http://schemas.openxmlformats.org/officeDocument/2006/relationships/hyperlink" Target="https://arxiv.org/abs/2006.07733" TargetMode="External"/><Relationship Id="rId7" Type="http://schemas.openxmlformats.org/officeDocument/2006/relationships/hyperlink" Target="https://arxiv.org/abs/1807.00688" TargetMode="External"/><Relationship Id="rId8" Type="http://schemas.openxmlformats.org/officeDocument/2006/relationships/hyperlink" Target="https://arxiv.org/abs/1807.0068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Self-Supervised Approach to Facial Recognition</a:t>
            </a:r>
            <a:endParaRPr sz="5000"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IDC 409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 flipH="1">
            <a:off x="7028700" y="3876700"/>
            <a:ext cx="21153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Grace VL (MS21085)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Sidharth SS (MS21080)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Saju S Mukundan (MS21065)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Saving, Loading, and Utilizing the Model</a:t>
            </a:r>
            <a:endParaRPr sz="3000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Model Saving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The trained model is saved as a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.pkl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file, allowing for easy reusability.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Benefit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Simplifies loading for further testing or deployment, making the model accessible for future use.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Once loaded, the model can be used to predict labels for new face images, enabling validation on unseen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Directions</a:t>
            </a:r>
            <a:endParaRPr sz="3000"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Larger Datasets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Test the model on a wider range of data to improve generalizability and robustness. Incorporate larger datasets for training during the unsupervised phase to enhance feature learning.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Hyperparameter Tuning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Optimize hyperparameters such as learning rates, batch sizes, and architecture choices to improve model performance.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Alternative SSL Approaches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Experiment with methods like contrastive learning and other self-supervised techniques to enhance feature extraction and representation.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Real-Time Applications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Extend the model for real-time face recognition, integrating it into interactive or live systems for immediate feedback.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CelebA Dataset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 large-scale dataset with over 200,000 celebrity images, each labeled with 40 attribute annotations. More information can be found at CelebA Dataset.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Self-Supervised Learning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Key Papers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Chen, T., Kornblith, S., Noroozi, M., &amp; Hinton, G. (2020).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"A Simple Framework for Contrastive Learning of Visual Representations."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Proceedings of the International Conference on Machine Learning (ICML).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Grill, J.-B., Strub, F., Martinez, M., &amp; Michalski, M. (2020).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"Bootstrap Your Own Latent: A New Approach to Self-Supervised Learning."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Advances in Neural Information Processing Systems (NeurIPS).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Caron, M., Bojanowski, P., Mikolov, T., &amp; Joulin, A. (2018).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"Deep Clustering and Optimal Transport."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 Proceedings of the International Conference on Machine Learning (ICML).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Link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PyTorch Documentation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Comprehensive resources on model saving/loading and deployment can be found at PyTorch Documentation.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 flipH="1">
            <a:off x="7028700" y="3876700"/>
            <a:ext cx="211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 and Overview</a:t>
            </a:r>
            <a:endParaRPr sz="30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Build a robust face recognition system using Self-Supervised Learning (SSL)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What is SSL?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SSL is a method for learning feature representations from unlabeled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Relevance to Face Recognition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SSL allows the model to capture distinctive face features without needing labeled images, making it well-suited for scenarios with limited labeled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Why SSL?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SSL learns representations from unlabeled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Ideal for face recognition where labeled data is scarce.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 of SSL for Face Recognition</a:t>
            </a:r>
            <a:endParaRPr sz="30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 Efficiency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Uses easily available unlabeled face images for training, saving time and effort compared to labeling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Learns Useful Features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The model learns important face features automatically, which can be reused for tasks like face classification.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Reduces Dependence on Labeled Data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Requires very few labeled images for fine-tuning, making it cost-effective.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Handles New Faces Easily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The encoder trained through SSL adapts well to new faces, even from different datasets.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Works efficiently with large datasets, improving recognition accuracy as more data is used.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Preparation</a:t>
            </a:r>
            <a:endParaRPr sz="30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Unlabeled Dataset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Pre-training on CelebA (50,000 images).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Labeled Dataset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Fine-tuning with 17 face classes (each class has 100 images)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Transformations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Resize to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128x128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Normalize and convert to tensors.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550" y="2048475"/>
            <a:ext cx="3298249" cy="20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Architecture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Encoder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Extracts face features via convolutional layers.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Decoder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Reconstructs images for SSL training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Train on unlabeled data to learn face representations that can be used for recognition.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975" y="843550"/>
            <a:ext cx="3720774" cy="2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798" y="1368154"/>
            <a:ext cx="963900" cy="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6740" r="-6739" t="0"/>
          <a:stretch/>
        </p:blipFill>
        <p:spPr>
          <a:xfrm>
            <a:off x="8076648" y="1368154"/>
            <a:ext cx="963900" cy="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Architecture</a:t>
            </a:r>
            <a:endParaRPr sz="300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/>
              <a:t>A</a:t>
            </a:r>
            <a:r>
              <a:rPr b="1" lang="en" sz="1600"/>
              <a:t>utoencoder pipeline</a:t>
            </a:r>
            <a:endParaRPr b="1" sz="16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575" y="843550"/>
            <a:ext cx="1650317" cy="37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Pre-training</a:t>
            </a:r>
            <a:endParaRPr sz="30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Training Objective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Minimize reconstruction loss (MSE) to improve feature quality.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Training Process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Feed unlabeled images into the model.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Encoder learns face features by reconstructing images.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Training loss       </a:t>
            </a:r>
            <a:r>
              <a:rPr lang="en" sz="16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:0.0012 </a:t>
            </a:r>
            <a:endParaRPr sz="16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Cosine Similarity</a:t>
            </a:r>
            <a:r>
              <a:rPr lang="en" sz="16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:0.9997</a:t>
            </a:r>
            <a:endParaRPr sz="16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975" y="2506025"/>
            <a:ext cx="3090200" cy="20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Fine-Tuning for Face Recognition</a:t>
            </a:r>
            <a:endParaRPr sz="3000"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Classifier Model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 encoder from autoencoder as feature extractor.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Add fully connected layer for classification of labeled faces.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Training on Labeled Data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Optimize model with Cross-Entropy Loss, tracking accuracy over epochs.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Data Used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30% of the labeled dataset (~30 per class).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800" y="2859950"/>
            <a:ext cx="3808000" cy="19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 Metrics</a:t>
            </a:r>
            <a:endParaRPr sz="30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50" y="946400"/>
            <a:ext cx="4432924" cy="364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196" y="946400"/>
            <a:ext cx="3742605" cy="3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