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Balthazar"/>
      <p:regular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Balthazar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879542821_2_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879542821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87954282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87954282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87954282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87954282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87954282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87954282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87954282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8795428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87954282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87954282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87954282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387954282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87954282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387954282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87954282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87954282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87954282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87954282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387954282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387954282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879542821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879542821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87954282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87954282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879542821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879542821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3879542821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3879542821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387954282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387954282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879542821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3879542821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3879542821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387954282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879542821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87954282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87954282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87954282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87954282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87954282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879542821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87954282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8795428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8795428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87954282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87954282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8795428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8795428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87954282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87954282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87954282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87954282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87954282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87954282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8795428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8795428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ISER Mohali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000"/>
              <a:buFont typeface="Balthazar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696400" y="-1395642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85996"/>
            <a:ext cx="9144000" cy="357600"/>
          </a:xfrm>
          <a:prstGeom prst="rect">
            <a:avLst/>
          </a:prstGeom>
          <a:solidFill>
            <a:srgbClr val="5963B8"/>
          </a:solidFill>
          <a:ln cap="flat" cmpd="sng" w="9525">
            <a:solidFill>
              <a:srgbClr val="4561A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 b="0" i="0" sz="4800" u="none" cap="none" strike="noStrike">
                <a:solidFill>
                  <a:srgbClr val="5963B8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08769" y="221558"/>
            <a:ext cx="1546871" cy="49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67544" y="750498"/>
            <a:ext cx="5976300" cy="0"/>
          </a:xfrm>
          <a:prstGeom prst="straightConnector1">
            <a:avLst/>
          </a:prstGeom>
          <a:noFill/>
          <a:ln cap="flat" cmpd="sng" w="38100">
            <a:solidFill>
              <a:srgbClr val="5963B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gif"/><Relationship Id="rId4" Type="http://schemas.openxmlformats.org/officeDocument/2006/relationships/image" Target="../media/image13.gif"/><Relationship Id="rId5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gif"/><Relationship Id="rId4" Type="http://schemas.openxmlformats.org/officeDocument/2006/relationships/image" Target="../media/image14.png"/><Relationship Id="rId5" Type="http://schemas.openxmlformats.org/officeDocument/2006/relationships/image" Target="../media/image16.gif"/><Relationship Id="rId6" Type="http://schemas.openxmlformats.org/officeDocument/2006/relationships/image" Target="../media/image19.gif"/><Relationship Id="rId7" Type="http://schemas.openxmlformats.org/officeDocument/2006/relationships/image" Target="../media/image17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gif"/><Relationship Id="rId4" Type="http://schemas.openxmlformats.org/officeDocument/2006/relationships/image" Target="../media/image21.gif"/><Relationship Id="rId5" Type="http://schemas.openxmlformats.org/officeDocument/2006/relationships/image" Target="../media/image2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23.gif"/><Relationship Id="rId5" Type="http://schemas.openxmlformats.org/officeDocument/2006/relationships/image" Target="../media/image26.gif"/><Relationship Id="rId6" Type="http://schemas.openxmlformats.org/officeDocument/2006/relationships/image" Target="../media/image30.gif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gif"/><Relationship Id="rId4" Type="http://schemas.openxmlformats.org/officeDocument/2006/relationships/image" Target="../media/image25.gif"/><Relationship Id="rId5" Type="http://schemas.openxmlformats.org/officeDocument/2006/relationships/image" Target="../media/image29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gif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gif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Relationship Id="rId4" Type="http://schemas.openxmlformats.org/officeDocument/2006/relationships/hyperlink" Target="https://paperswithcode.com/sota/graph-classification-on-mnis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gif"/><Relationship Id="rId4" Type="http://schemas.openxmlformats.org/officeDocument/2006/relationships/image" Target="../media/image4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1148524"/>
            <a:ext cx="7772400" cy="236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Neural Networks: Foundations, Message Passing, and Real-World Applications</a:t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2884500" y="3897100"/>
            <a:ext cx="3375000" cy="418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FF9900"/>
                </a:solidFill>
              </a:rPr>
              <a:t>Sidharth SS (IISER, Mohali)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395536" y="489400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19</a:t>
            </a: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-03-2025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in Using Graphs for NNs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No Canonical Ordering of Nodes: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Unlike images (which have a fixed grid structure), graphs </a:t>
            </a:r>
            <a:r>
              <a:rPr b="1" lang="en" sz="1500"/>
              <a:t>don't have a natural order</a:t>
            </a:r>
            <a:r>
              <a:rPr lang="en" sz="1500"/>
              <a:t> of nodes. This means the adjacency matrix can change based on how nodes are indexed, making it </a:t>
            </a:r>
            <a:r>
              <a:rPr b="1" lang="en" sz="1500"/>
              <a:t>not permutation-invariant</a:t>
            </a:r>
            <a:r>
              <a:rPr lang="en" sz="1500"/>
              <a:t>.</a:t>
            </a:r>
            <a:endParaRPr sz="1500"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27800"/>
            <a:ext cx="4551951" cy="20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12" y="2327800"/>
            <a:ext cx="4176163" cy="202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7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Message Passing Paradigm</a:t>
            </a:r>
            <a:endParaRPr sz="3000"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Goal: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primary objective of the </a:t>
            </a:r>
            <a:r>
              <a:rPr b="1" lang="en" sz="1500"/>
              <a:t>message passing paradigm</a:t>
            </a:r>
            <a:r>
              <a:rPr lang="en" sz="1500"/>
              <a:t> in graph neural networks (GNNs) is to update each node’s representation by </a:t>
            </a:r>
            <a:r>
              <a:rPr b="1" lang="en" sz="1500"/>
              <a:t>aggregating information from its neighbors</a:t>
            </a:r>
            <a:r>
              <a:rPr lang="en" sz="1500"/>
              <a:t>. This allows nodes to capture structural and relational patterns within the graph.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35" name="Google Shape;2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00" y="2576422"/>
            <a:ext cx="4131300" cy="21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5" y="2928925"/>
            <a:ext cx="4574250" cy="180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8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The Message Passing Paradigm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How It Works: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Message Passing:</a:t>
            </a:r>
            <a:r>
              <a:rPr lang="en" sz="1500"/>
              <a:t> Each node gathers information from its connected neighbors.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Aggregation:</a:t>
            </a:r>
            <a:r>
              <a:rPr lang="en" sz="1500"/>
              <a:t> The collected information is combined using functions like sum, mean, or more complex neural operations.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Update:</a:t>
            </a:r>
            <a:r>
              <a:rPr lang="en" sz="1500"/>
              <a:t> The node's representation is updated based on the aggregated information.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Repeat:</a:t>
            </a:r>
            <a:r>
              <a:rPr lang="en" sz="1500"/>
              <a:t> The process continues for multiple iterations, allowing distant nodes to influence each other over time.</a:t>
            </a:r>
            <a:endParaRPr/>
          </a:p>
        </p:txBody>
      </p:sp>
      <p:sp>
        <p:nvSpPr>
          <p:cNvPr id="244" name="Google Shape;244;p3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Function</a:t>
            </a:r>
            <a:endParaRPr sz="3000"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For each node j sending a message to node i, we define the message function as: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x</a:t>
            </a:r>
            <a:r>
              <a:rPr baseline="-25000" lang="en" sz="1500"/>
              <a:t>j</a:t>
            </a:r>
            <a:r>
              <a:rPr lang="en" sz="1500"/>
              <a:t> is the feature vector of node j.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A common choice for F (x</a:t>
            </a:r>
            <a:r>
              <a:rPr baseline="-25000" lang="en" sz="1500"/>
              <a:t>j</a:t>
            </a:r>
            <a:r>
              <a:rPr lang="en" sz="1500"/>
              <a:t> ) is an affine transformation: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where: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W is a learnable weight matrix,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• b is a bias term.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For each                   , we apply a transformation to the neighbor   ‘s feature vector       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If x</a:t>
            </a:r>
            <a:r>
              <a:rPr baseline="-25000" lang="en" sz="1500"/>
              <a:t>j</a:t>
            </a:r>
            <a:r>
              <a:rPr lang="en" sz="1500"/>
              <a:t> has d features, its shape is R</a:t>
            </a:r>
            <a:r>
              <a:rPr baseline="30000" lang="en" sz="1500"/>
              <a:t>d</a:t>
            </a:r>
            <a:endParaRPr sz="1500"/>
          </a:p>
        </p:txBody>
      </p:sp>
      <p:pic>
        <p:nvPicPr>
          <p:cNvPr id="251" name="Google Shape;251;p40" title="[0,0,0,&quot;http://www.texrendr.com/?eqn=%5C%5B%0Am_%7Bij%7D%20%3D%20F(x_j)%0A%5C%5D%0A#0&quot;]"/>
          <p:cNvPicPr preferRelativeResize="0"/>
          <p:nvPr/>
        </p:nvPicPr>
        <p:blipFill rotWithShape="1">
          <a:blip r:embed="rId3">
            <a:alphaModFix/>
          </a:blip>
          <a:srcRect b="0" l="49653" r="2831" t="0"/>
          <a:stretch/>
        </p:blipFill>
        <p:spPr>
          <a:xfrm>
            <a:off x="2030525" y="1203525"/>
            <a:ext cx="1113950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40" title="[0,0,0,&quot;http://www.texrendr.com/?eqn=%5C%5B%0Am_%7Bij%7D%20%3D%20Wx_j%20%2B%20b%0A%5C%5D%0A#0&quot;]"/>
          <p:cNvPicPr preferRelativeResize="0"/>
          <p:nvPr/>
        </p:nvPicPr>
        <p:blipFill rotWithShape="1">
          <a:blip r:embed="rId4">
            <a:alphaModFix/>
          </a:blip>
          <a:srcRect b="0" l="45738" r="2167" t="0"/>
          <a:stretch/>
        </p:blipFill>
        <p:spPr>
          <a:xfrm>
            <a:off x="2030525" y="2314025"/>
            <a:ext cx="1350276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0" title="[0,0,0,&quot;https://www.codecogs.com/eqnedit.php?latex=For%20each%20%5C(%20j%20%5Cin%20%5Cmathcal%7BN%7D(i)%20%5C)%2C%20we%20apply%20a%20transformation%20to%20the%20neighbor%20%5C(%20j%20%5C)'s%20feature%20vector%20%5C(%20x_j%20%5C).#0&quot;]"/>
          <p:cNvPicPr preferRelativeResize="0"/>
          <p:nvPr/>
        </p:nvPicPr>
        <p:blipFill rotWithShape="1">
          <a:blip r:embed="rId5">
            <a:alphaModFix/>
          </a:blip>
          <a:srcRect b="10" l="11095" r="78190" t="0"/>
          <a:stretch/>
        </p:blipFill>
        <p:spPr>
          <a:xfrm>
            <a:off x="1282750" y="3668213"/>
            <a:ext cx="747777" cy="2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 title="[0,0,0,&quot;https://www.codecogs.com/eqnedit.php?latex=For%20each%20%5C(%20j%20%5Cin%20%5Cmathcal%7BN%7D(i)%20%5C)%2C%20we%20apply%20a%20transformation%20to%20the%20neighbor%20%5C(%20j%20%5C)'s%20feature%20vector%20%5C(%20x_j%20%5C).#0&quot;]"/>
          <p:cNvPicPr preferRelativeResize="0"/>
          <p:nvPr/>
        </p:nvPicPr>
        <p:blipFill rotWithShape="1">
          <a:blip r:embed="rId5">
            <a:alphaModFix/>
          </a:blip>
          <a:srcRect b="0" l="95862" r="1400" t="0"/>
          <a:stretch/>
        </p:blipFill>
        <p:spPr>
          <a:xfrm>
            <a:off x="6838150" y="3621325"/>
            <a:ext cx="285561" cy="2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 title="[0,0,0,&quot;https://www.codecogs.com/eqnedit.php?latex=For%20each%20%5C(%20j%20%5Cin%20%5Cmathcal%7BN%7D(i)%20%5C)%2C%20we%20apply%20a%20transformation%20to%20the%20neighbor%20%5C(%20j%20%5C)'s%20feature%20vector%20%5C(%20x_j%20%5C).#0&quot;]"/>
          <p:cNvPicPr preferRelativeResize="0"/>
          <p:nvPr/>
        </p:nvPicPr>
        <p:blipFill rotWithShape="1">
          <a:blip r:embed="rId5">
            <a:alphaModFix/>
          </a:blip>
          <a:srcRect b="0" l="11095" r="86539" t="9"/>
          <a:stretch/>
        </p:blipFill>
        <p:spPr>
          <a:xfrm>
            <a:off x="5393300" y="3668225"/>
            <a:ext cx="165055" cy="2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0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Message Aggregation</a:t>
            </a:r>
            <a:endParaRPr sz="3000"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A general message aggregation function G can be written as: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               is the set of neighbors of node i. Common choices for G include: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Sum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Mean 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Max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These functions ensure permutation invariance, meaning the aggregation result does not depend on the ordering of the neighbors.</a:t>
            </a:r>
            <a:endParaRPr sz="1500"/>
          </a:p>
        </p:txBody>
      </p:sp>
      <p:pic>
        <p:nvPicPr>
          <p:cNvPr id="263" name="Google Shape;263;p41" title="[0,0,0,&quot;http://www.texrendr.com/?eqn=%5C%5B%0Am_i%20%3D%20G%5Cleft(%5C%7Bm_%7Bij%7D%20%3A%20j%20%5Cin%20%5Cmathcal%7BN%7D(i)%20%5C%7D%5Cright)%0A%5C%5D%0A#0&quot;]"/>
          <p:cNvPicPr preferRelativeResize="0"/>
          <p:nvPr/>
        </p:nvPicPr>
        <p:blipFill rotWithShape="1">
          <a:blip r:embed="rId3">
            <a:alphaModFix/>
          </a:blip>
          <a:srcRect b="0" l="34182" r="3531" t="0"/>
          <a:stretch/>
        </p:blipFill>
        <p:spPr>
          <a:xfrm>
            <a:off x="3429000" y="1221325"/>
            <a:ext cx="22860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 title="[0,0,0,&quot;https://www.codecogs.com/eqnedit.php?latex=%5C(%20%5Cmathcal%7BN%7D(i)%20%5C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625" y="1739900"/>
            <a:ext cx="560887" cy="21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 title="[0,0,0,&quot;http://www.texrendr.com/?eqn=%20%20%20%20%5C%5B%0A%20%20%20%20%5Csum_%7Bj%20%5Cin%20%5Cmathcal%7BN%7D_i%7D%20W_j%20%5Ccdot%20x_j%0A%20%20%20%20%5C%5D%0A#0&quot;]"/>
          <p:cNvPicPr preferRelativeResize="0"/>
          <p:nvPr/>
        </p:nvPicPr>
        <p:blipFill rotWithShape="1">
          <a:blip r:embed="rId5">
            <a:alphaModFix/>
          </a:blip>
          <a:srcRect b="0" l="50933" r="3760" t="0"/>
          <a:stretch/>
        </p:blipFill>
        <p:spPr>
          <a:xfrm>
            <a:off x="1642501" y="2180100"/>
            <a:ext cx="914000" cy="4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 title="[0,0,0,&quot;http://www.texrendr.com/?eqn=%20%20%20%20%5C%5B%0A%20%20%20%20%5Cfrac%7B1%7D%7B%7C%5Cmathcal%7BN%7D_i%7C%7D%20%5Csum_%7Bj%20%5Cin%20%5Cmathcal%7BN%7D_i%7D%20W_j%20%5Ccdot%20x_j%0A%20%20%20%20%5C%5D%0A#0&quot;]"/>
          <p:cNvPicPr preferRelativeResize="0"/>
          <p:nvPr/>
        </p:nvPicPr>
        <p:blipFill rotWithShape="1">
          <a:blip r:embed="rId6">
            <a:alphaModFix/>
          </a:blip>
          <a:srcRect b="0" l="44902" r="3192" t="0"/>
          <a:stretch/>
        </p:blipFill>
        <p:spPr>
          <a:xfrm>
            <a:off x="1642500" y="2745300"/>
            <a:ext cx="1187608" cy="45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1" title="[0,0,0,&quot;http://www.texrendr.com/?eqn=%20%20%20%20%5C%5B%0A%20%20%20%20%5Cmax_%7Bj%20%5Cin%20%5Cmathcal%7BN%7D_i%7D%20(W_j%20%5Ccdot%20x_j)%0A%20%20%20%20%5C%5D%0A#0&quot;]"/>
          <p:cNvPicPr preferRelativeResize="0"/>
          <p:nvPr/>
        </p:nvPicPr>
        <p:blipFill rotWithShape="1">
          <a:blip r:embed="rId7">
            <a:alphaModFix/>
          </a:blip>
          <a:srcRect b="0" l="47277" r="2066" t="0"/>
          <a:stretch/>
        </p:blipFill>
        <p:spPr>
          <a:xfrm>
            <a:off x="1642500" y="3310500"/>
            <a:ext cx="1338948" cy="3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1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Update Function</a:t>
            </a:r>
            <a:endParaRPr sz="3000"/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update a node’s representation, we combine its own features with aggregated messages from its neighbors and incorporate edge features: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where: - x′</a:t>
            </a:r>
            <a:r>
              <a:rPr baseline="-25000" lang="en" sz="1500"/>
              <a:t>i</a:t>
            </a:r>
            <a:r>
              <a:rPr lang="en" sz="1500"/>
              <a:t> is the updated node representation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x</a:t>
            </a:r>
            <a:r>
              <a:rPr baseline="-25000" lang="en" sz="1500"/>
              <a:t>i</a:t>
            </a:r>
            <a:r>
              <a:rPr lang="en" sz="1500"/>
              <a:t> is the original node feature vector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a</a:t>
            </a:r>
            <a:r>
              <a:rPr baseline="-25000" lang="en" sz="1500"/>
              <a:t>i</a:t>
            </a:r>
            <a:r>
              <a:rPr lang="en" sz="1500"/>
              <a:t> is the aggregated message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</a:t>
            </a:r>
            <a:r>
              <a:rPr lang="en" sz="1500"/>
              <a:t>e</a:t>
            </a:r>
            <a:r>
              <a:rPr baseline="-25000" lang="en" sz="1500"/>
              <a:t>i</a:t>
            </a:r>
            <a:r>
              <a:rPr lang="en" sz="1500"/>
              <a:t> represents aggregated edge features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H and K are transformation functions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- σ is a non-linearity such as ReLU or Sigmoid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K(H(x</a:t>
            </a:r>
            <a:r>
              <a:rPr baseline="-25000" lang="en" sz="1500"/>
              <a:t>i</a:t>
            </a:r>
            <a:r>
              <a:rPr lang="en" sz="1500"/>
              <a:t>), a</a:t>
            </a:r>
            <a:r>
              <a:rPr baseline="-25000" lang="en" sz="1500"/>
              <a:t>i</a:t>
            </a:r>
            <a:r>
              <a:rPr lang="en" sz="1500"/>
              <a:t>, e</a:t>
            </a:r>
            <a:r>
              <a:rPr baseline="-25000" lang="en" sz="1500"/>
              <a:t>i</a:t>
            </a:r>
            <a:r>
              <a:rPr lang="en" sz="1500"/>
              <a:t>) is a combining function (which could itself be a neural network layer) that fuses the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transformed node feature, the aggregated neighbor messages, and the aggregated edge features.</a:t>
            </a:r>
            <a:endParaRPr sz="1500"/>
          </a:p>
        </p:txBody>
      </p:sp>
      <p:pic>
        <p:nvPicPr>
          <p:cNvPr id="275" name="Google Shape;275;p42" title="[0,0,0,&quot;http://www.texrendr.com/?eqn=%5C%5B%0Ax_i'%20%3D%20%5Csigma%20%5Cbig(%20K(H(x_i)%2C%20a_i%2C%20e_i)%20%5Cbig)%0A%5C%5D%0A%0A#0&quot;]"/>
          <p:cNvPicPr preferRelativeResize="0"/>
          <p:nvPr/>
        </p:nvPicPr>
        <p:blipFill rotWithShape="1">
          <a:blip r:embed="rId3">
            <a:alphaModFix/>
          </a:blip>
          <a:srcRect b="0" l="34885" r="1662" t="0"/>
          <a:stretch/>
        </p:blipFill>
        <p:spPr>
          <a:xfrm>
            <a:off x="3046961" y="1469575"/>
            <a:ext cx="3050076" cy="3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42" title="[0,0,0,&quot;http://www.texrendr.com/?eqn=%20%20%20%20%5C%5B%0A%20%20%20%20a_i%20%3D%20%5Csum_%7Bj%20%5Cin%20%5Cmathcal%7BN%7D(i)%7D%20F(x_j)%0A%20%20%20%20%5C%5D%0A#0&quot;]"/>
          <p:cNvPicPr preferRelativeResize="0"/>
          <p:nvPr/>
        </p:nvPicPr>
        <p:blipFill rotWithShape="1">
          <a:blip r:embed="rId4">
            <a:alphaModFix/>
          </a:blip>
          <a:srcRect b="0" l="46662" r="2306" t="0"/>
          <a:stretch/>
        </p:blipFill>
        <p:spPr>
          <a:xfrm>
            <a:off x="6418375" y="2438650"/>
            <a:ext cx="930486" cy="3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 title="[0,0,0,&quot;http://www.texrendr.com/?eqn=%20%20%20%20%5C%5B%0A%20%20%20%20e_i%20%3D%20%5Csum_%7Bj%20%5Cin%20%5Cmathcal%7BN%7D(i)%7D%20G(e_%7Bij%7D)%0A%20%20%20%20%5C%5D%0A#0&quot;]"/>
          <p:cNvPicPr preferRelativeResize="0"/>
          <p:nvPr/>
        </p:nvPicPr>
        <p:blipFill rotWithShape="1">
          <a:blip r:embed="rId5">
            <a:alphaModFix/>
          </a:blip>
          <a:srcRect b="0" l="46939" r="2304" t="0"/>
          <a:stretch/>
        </p:blipFill>
        <p:spPr>
          <a:xfrm>
            <a:off x="6420863" y="3150550"/>
            <a:ext cx="925498" cy="38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Simplified Formulation</a:t>
            </a:r>
            <a:endParaRPr sz="3000"/>
          </a:p>
        </p:txBody>
      </p:sp>
      <p:sp>
        <p:nvSpPr>
          <p:cNvPr id="284" name="Google Shape;284;p4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 commonly used formulation in Graph Neural Networks (GNNs) is: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where: - W</a:t>
            </a:r>
            <a:r>
              <a:rPr baseline="-25000" lang="en" sz="1500"/>
              <a:t>self</a:t>
            </a:r>
            <a:r>
              <a:rPr lang="en" sz="1500"/>
              <a:t>, W</a:t>
            </a:r>
            <a:r>
              <a:rPr baseline="-25000" lang="en" sz="1500"/>
              <a:t>neigh</a:t>
            </a:r>
            <a:r>
              <a:rPr lang="en" sz="1500"/>
              <a:t>, W</a:t>
            </a:r>
            <a:r>
              <a:rPr baseline="-25000" lang="en" sz="1500"/>
              <a:t>edge</a:t>
            </a:r>
            <a:r>
              <a:rPr lang="en" sz="1500"/>
              <a:t> are learnable weight matrices for self-information, neighbors, and edge 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features respectively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43" title="[0,0,0,&quot;http://www.texrendr.com/?eqn=%5C%5B%0Ah_i'%20%3D%20%5Csigma%5Cleft(%20W_%7B%5Ctext%7Bself%7D%7D%20h_i%20%2B%20%5Csum_%7Bj%20%5Cin%20%5Cmathcal%7BN%7D(i)%7D%20W_%7B%5Ctext%7Bneigh%7D%7D%20h_j%20%2B%20%5Csum_%7Bj%20%5Cin%20%5Cmathcal%7BN%7D(i)%7D%20W_%7B%5Ctext%7Bedge%7D%7D%20e_%7Bij%7D%20%5Cright)%0A%5C%5D%0A#0&quot;]"/>
          <p:cNvPicPr preferRelativeResize="0"/>
          <p:nvPr/>
        </p:nvPicPr>
        <p:blipFill rotWithShape="1">
          <a:blip r:embed="rId3">
            <a:alphaModFix/>
          </a:blip>
          <a:srcRect b="0" l="20753" r="1047" t="0"/>
          <a:stretch/>
        </p:blipFill>
        <p:spPr>
          <a:xfrm>
            <a:off x="2174476" y="1318150"/>
            <a:ext cx="4795051" cy="6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3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Vectorize</a:t>
            </a:r>
            <a:endParaRPr sz="3000"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Now that we have all the necessary components, we need to structure them for practical implementation in code.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Each node i has a feature vector x</a:t>
            </a:r>
            <a:r>
              <a:rPr baseline="-25000" lang="en" sz="1500"/>
              <a:t>i</a:t>
            </a:r>
            <a:r>
              <a:rPr lang="en" sz="1500"/>
              <a:t> of shape R</a:t>
            </a:r>
            <a:r>
              <a:rPr baseline="30000" lang="en" sz="1500"/>
              <a:t>d</a:t>
            </a:r>
            <a:r>
              <a:rPr lang="en" sz="1500"/>
              <a:t>, where d is the number of features. Stacking all N node features together forms the feature matrix: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For transformation during message passing, we introduce a weight matrix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 with shape: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d′ is the output (hidden) dimension. The transformed feature representation is then given by: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which results in a new node feature matrix:</a:t>
            </a:r>
            <a:endParaRPr sz="1500"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200" y="2200388"/>
            <a:ext cx="1635800" cy="1037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4" title="[0,0,0,&quot;http://www.texrendr.com/?eqn=%5C%5B%0AW%20%5Cin%20%5Cmathbb%7BR%7D%5E%7Bd%20%5Ctimes%20d'%7D%0A%5C%5D%0A#0&quot;]"/>
          <p:cNvPicPr preferRelativeResize="0"/>
          <p:nvPr/>
        </p:nvPicPr>
        <p:blipFill rotWithShape="1">
          <a:blip r:embed="rId4">
            <a:alphaModFix/>
          </a:blip>
          <a:srcRect b="0" l="55080" r="1665" t="0"/>
          <a:stretch/>
        </p:blipFill>
        <p:spPr>
          <a:xfrm>
            <a:off x="4087678" y="3133825"/>
            <a:ext cx="968625" cy="26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4" title="[0,0,0,&quot;http://www.texrendr.com/?eqn=%5C%5B%0AX'%20%3D%20X%20W%0A%5C%5D%0A#0&quot;]"/>
          <p:cNvPicPr preferRelativeResize="0"/>
          <p:nvPr/>
        </p:nvPicPr>
        <p:blipFill rotWithShape="1">
          <a:blip r:embed="rId5">
            <a:alphaModFix/>
          </a:blip>
          <a:srcRect b="0" l="53518" r="2192" t="0"/>
          <a:stretch/>
        </p:blipFill>
        <p:spPr>
          <a:xfrm>
            <a:off x="4087685" y="3856075"/>
            <a:ext cx="968625" cy="263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4" title="[0,0,0,&quot;http://www.texrendr.com/?eqn=%5C%5B%0AX'%20%5Cin%20%5Cmathbb%7BR%7D%5E%7BN%20%5Ctimes%20d'%7D%0A%5C%5D%0A#0&quot;]"/>
          <p:cNvPicPr preferRelativeResize="0"/>
          <p:nvPr/>
        </p:nvPicPr>
        <p:blipFill rotWithShape="1">
          <a:blip r:embed="rId6">
            <a:alphaModFix/>
          </a:blip>
          <a:srcRect b="0" l="52948" r="1827" t="0"/>
          <a:stretch/>
        </p:blipFill>
        <p:spPr>
          <a:xfrm>
            <a:off x="4054564" y="4326325"/>
            <a:ext cx="1034842" cy="26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4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Vectorize</a:t>
            </a:r>
            <a:endParaRPr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incorporate edge embeddings, we use the adjacency matrix A, which has the shape: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A</a:t>
            </a:r>
            <a:r>
              <a:rPr baseline="-25000" lang="en" sz="1500"/>
              <a:t>ij</a:t>
            </a:r>
            <a:r>
              <a:rPr lang="en" sz="1500"/>
              <a:t> represents the connection between node i and node j. The message-passing step then becomes: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Where: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The original adjacency matrix A represents connections between different nodes, but does not include self-connections (i.e., A</a:t>
            </a:r>
            <a:r>
              <a:rPr baseline="-25000" lang="en" sz="1500"/>
              <a:t>ii</a:t>
            </a:r>
            <a:r>
              <a:rPr lang="en" sz="1500"/>
              <a:t>=0 for all i).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Adding the identity matrix I ensures that each node includes its own features in the message passing update, allowing information to propagate more effectively.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04" name="Google Shape;304;p45" title="[0,0,0,&quot;http://www.texrendr.com/?eqn=%5C%5B%0AA%20%5Cin%20%5Cmathbb%7BR%7D%5E%7BN%20%5Ctimes%20N%7D%0A%5C%5D%0A#0&quot;]"/>
          <p:cNvPicPr preferRelativeResize="0"/>
          <p:nvPr/>
        </p:nvPicPr>
        <p:blipFill rotWithShape="1">
          <a:blip r:embed="rId3">
            <a:alphaModFix/>
          </a:blip>
          <a:srcRect b="0" l="54645" r="3144" t="0"/>
          <a:stretch/>
        </p:blipFill>
        <p:spPr>
          <a:xfrm>
            <a:off x="3939049" y="1134625"/>
            <a:ext cx="1129076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 title="[0,0,0,&quot;http://www.texrendr.com/?eqn=%5C%5B%0AX'%20%3D%20%5Ctilde%7BA%7D%20X%20W%0A%5C%5D%0A#0&quot;]"/>
          <p:cNvPicPr preferRelativeResize="0"/>
          <p:nvPr/>
        </p:nvPicPr>
        <p:blipFill rotWithShape="1">
          <a:blip r:embed="rId4">
            <a:alphaModFix/>
          </a:blip>
          <a:srcRect b="0" l="49209" r="1864" t="0"/>
          <a:stretch/>
        </p:blipFill>
        <p:spPr>
          <a:xfrm>
            <a:off x="3865800" y="1773125"/>
            <a:ext cx="1412405" cy="31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 title="[0,0,0,&quot;http://www.texrendr.com/?eqn=%0A%5Ctilde%7BA%7D%20%3D%20A%20%2B%20I%0A#0&quot;]"/>
          <p:cNvPicPr preferRelativeResize="0"/>
          <p:nvPr/>
        </p:nvPicPr>
        <p:blipFill rotWithShape="1">
          <a:blip r:embed="rId5">
            <a:alphaModFix/>
          </a:blip>
          <a:srcRect b="0" l="55808" r="0" t="0"/>
          <a:stretch/>
        </p:blipFill>
        <p:spPr>
          <a:xfrm>
            <a:off x="4007463" y="2411625"/>
            <a:ext cx="1129075" cy="314744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5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Let’s Vectorize</a:t>
            </a:r>
            <a:endParaRPr/>
          </a:p>
        </p:txBody>
      </p:sp>
      <p:sp>
        <p:nvSpPr>
          <p:cNvPr id="313" name="Google Shape;313;p46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After computing the transformed node representations, we apply a non-linear activation function σ to introduce non-linearity into the model: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which can be further passed to subsequent layers: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14" name="Google Shape;314;p46" title="[0,0,0,&quot;http://www.texrendr.com/?eqn=%0AH%20%3D%20%5Csigma(Y)%20%3D%20%5Csigma(%5Ctilde%7BA%7D%20X%20W)%0A#0&quot;]"/>
          <p:cNvPicPr preferRelativeResize="0"/>
          <p:nvPr/>
        </p:nvPicPr>
        <p:blipFill rotWithShape="1">
          <a:blip r:embed="rId3">
            <a:alphaModFix/>
          </a:blip>
          <a:srcRect b="0" l="34404" r="0" t="0"/>
          <a:stretch/>
        </p:blipFill>
        <p:spPr>
          <a:xfrm>
            <a:off x="3417113" y="1587550"/>
            <a:ext cx="2309784" cy="272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46" title="[0,0,0,&quot;https://www.codecogs.com/eqnedit.php?latex=H'%20%3D%20%5Csigma(%5Ctilde%7BA%7D%20H%20W'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813" y="2571751"/>
            <a:ext cx="1528363" cy="2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46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Outline</a:t>
            </a:r>
            <a:endParaRPr sz="3000"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Graph Basics: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Nodes, edges, and adjacency matrices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Message Passing: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Aggregation &amp; update functions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Key Applications: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Graph/node classification, link prediction, computer vision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Challenges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Summary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Applications of Graph Neural Networks</a:t>
            </a:r>
            <a:endParaRPr sz="3000"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Graph Neural Networks (GNNs) have several key applications, including: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Graph Classification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Node Classification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Link Prediction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323" name="Google Shape;323;p47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Graph classification</a:t>
            </a:r>
            <a:endParaRPr sz="3000"/>
          </a:p>
        </p:txBody>
      </p:sp>
      <p:sp>
        <p:nvSpPr>
          <p:cNvPr id="329" name="Google Shape;329;p4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obtain a representation of the whole graph, we aggregate node embeddings along the first axis: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Where:</a:t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k is the index representing each node in the graph.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en" sz="1500"/>
              <a:t>N is the total number of nodes in the graph.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h</a:t>
            </a:r>
            <a:r>
              <a:rPr baseline="30000" lang="en" sz="1500"/>
              <a:t>L</a:t>
            </a:r>
            <a:r>
              <a:rPr baseline="-25000" lang="en" sz="1500"/>
              <a:t>k</a:t>
            </a:r>
            <a:r>
              <a:rPr lang="en" sz="1500"/>
              <a:t> is the node representation at the final layer L. The aggregated graph representation is then passed through a Multi-Layer Perceptron (MLP) for classification.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Eg</a:t>
            </a:r>
            <a:r>
              <a:rPr lang="en" sz="1500"/>
              <a:t>: Predicting the type of a molecule based on its structure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30" name="Google Shape;330;p48" title="[0,0,0,&quot;http://www.texrendr.com/?eqn=%0Ah_G%20%3D%20%5Csum_%7Bk%3D1%7D%5E%7BN%7D%20h_k%5EL%0A#0&quot;]"/>
          <p:cNvPicPr preferRelativeResize="0"/>
          <p:nvPr/>
        </p:nvPicPr>
        <p:blipFill rotWithShape="1">
          <a:blip r:embed="rId3">
            <a:alphaModFix/>
          </a:blip>
          <a:srcRect b="0" l="50963" r="0" t="0"/>
          <a:stretch/>
        </p:blipFill>
        <p:spPr>
          <a:xfrm>
            <a:off x="4025452" y="1239300"/>
            <a:ext cx="1093092" cy="5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8"/>
          <p:cNvPicPr preferRelativeResize="0"/>
          <p:nvPr/>
        </p:nvPicPr>
        <p:blipFill rotWithShape="1">
          <a:blip r:embed="rId4">
            <a:alphaModFix/>
          </a:blip>
          <a:srcRect b="0" l="0" r="6864" t="0"/>
          <a:stretch/>
        </p:blipFill>
        <p:spPr>
          <a:xfrm>
            <a:off x="5394875" y="3038650"/>
            <a:ext cx="3749124" cy="17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8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Node Classification</a:t>
            </a:r>
            <a:endParaRPr sz="3000"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classify individual nodes, we use their final layer representations: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Example</a:t>
            </a:r>
            <a:r>
              <a:rPr lang="en" sz="1500"/>
              <a:t>: Identifying the role of a user in a social network.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Each node in a graph represents a user, and the goal is to classify them as </a:t>
            </a:r>
            <a:r>
              <a:rPr b="1" lang="en" sz="1500"/>
              <a:t>spammer vs. legitimate user</a:t>
            </a:r>
            <a:r>
              <a:rPr lang="en" sz="1500"/>
              <a:t>, </a:t>
            </a:r>
            <a:r>
              <a:rPr b="1" lang="en" sz="1500"/>
              <a:t>influencer vs. regular user</a:t>
            </a:r>
            <a:r>
              <a:rPr lang="en" sz="1500"/>
              <a:t>, or </a:t>
            </a:r>
            <a:r>
              <a:rPr b="1" lang="en" sz="1500"/>
              <a:t>bot vs. human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Real-world Use Case</a:t>
            </a:r>
            <a:r>
              <a:rPr lang="en" sz="1500"/>
              <a:t>: Fraud detection in social networks, where GNNs classify users based on their connectivity and interaction patterns.</a:t>
            </a:r>
            <a:endParaRPr sz="1500"/>
          </a:p>
        </p:txBody>
      </p:sp>
      <p:pic>
        <p:nvPicPr>
          <p:cNvPr id="339" name="Google Shape;3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900" y="1195875"/>
            <a:ext cx="3542200" cy="173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9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Link Prediction</a:t>
            </a:r>
            <a:endParaRPr sz="3000"/>
          </a:p>
        </p:txBody>
      </p:sp>
      <p:sp>
        <p:nvSpPr>
          <p:cNvPr id="346" name="Google Shape;346;p5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Given node embeddings h</a:t>
            </a:r>
            <a:r>
              <a:rPr baseline="30000" lang="en" sz="1500"/>
              <a:t>L</a:t>
            </a:r>
            <a:r>
              <a:rPr baseline="-25000" lang="en" sz="1500"/>
              <a:t>i</a:t>
            </a:r>
            <a:r>
              <a:rPr lang="en" sz="1500"/>
              <a:t> and h</a:t>
            </a:r>
            <a:r>
              <a:rPr baseline="30000" lang="en" sz="1500"/>
              <a:t>L</a:t>
            </a:r>
            <a:r>
              <a:rPr baseline="-25000" lang="en" sz="1500"/>
              <a:t>j</a:t>
            </a:r>
            <a:r>
              <a:rPr lang="en" sz="1500"/>
              <a:t> , we determine whether an edge exists between them using an MLP with a sigmoid activation: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47" name="Google Shape;34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1482313"/>
            <a:ext cx="4686300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0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Graph Neural Networks for CV</a:t>
            </a:r>
            <a:endParaRPr sz="3000"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To use GNNs with images, the first step is to represent the image as a graph, where nodes and edges capture the structure and relationships within the image. There are several ways to do this</a:t>
            </a:r>
            <a:endParaRPr sz="1500"/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Calibri"/>
              <a:buAutoNum type="arabicPeriod"/>
            </a:pPr>
            <a:r>
              <a:rPr b="1" lang="en" sz="1500"/>
              <a:t>Pixel-based Graph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Nodes</a:t>
            </a:r>
            <a:r>
              <a:rPr lang="en" sz="1500"/>
              <a:t>: Each pixel in the image becomes a node.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Edges</a:t>
            </a:r>
            <a:r>
              <a:rPr lang="en" sz="1500"/>
              <a:t>: Connect each pixel to its neighboring pixels (e.g., 4-neighborhood for adjacent pixels or 8-neighborhood including diagonals).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Features</a:t>
            </a:r>
            <a:r>
              <a:rPr lang="en" sz="1500"/>
              <a:t>: Node features are initialized with pixel values, such as RGB intensities.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But this creates a large graph, which can be computationally expensive.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375" y="2955875"/>
            <a:ext cx="1701075" cy="17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Graph Neural Networks for CV</a:t>
            </a:r>
            <a:endParaRPr/>
          </a:p>
        </p:txBody>
      </p:sp>
      <p:sp>
        <p:nvSpPr>
          <p:cNvPr id="361" name="Google Shape;361;p5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Superpixel-based Graph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Nodes</a:t>
            </a:r>
            <a:r>
              <a:rPr lang="en" sz="1500"/>
              <a:t>: Superpixels (groups of pixels with similar properties like color or texture) are nodes.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Edges</a:t>
            </a:r>
            <a:r>
              <a:rPr lang="en" sz="1500"/>
              <a:t>: Connect superpixels that are spatially adjacent in the image.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Features</a:t>
            </a:r>
            <a:r>
              <a:rPr lang="en" sz="1500"/>
              <a:t>: Node features can be the average or aggregated features (e.g., color, texture) of the pixels within each superpixel.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Use Case</a:t>
            </a:r>
            <a:r>
              <a:rPr lang="en" sz="1500"/>
              <a:t>: Reduces the number of nodes compared to pixel-based graphs, making it more efficient while still preserving local structure. Useful for segmentation or region-based analysis.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62" name="Google Shape;36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175" y="2914024"/>
            <a:ext cx="1569700" cy="158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Graph Classification on MNIST</a:t>
            </a:r>
            <a:endParaRPr sz="3000"/>
          </a:p>
        </p:txBody>
      </p:sp>
      <p:sp>
        <p:nvSpPr>
          <p:cNvPr id="368" name="Google Shape;368;p5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844753"/>
            <a:ext cx="5773224" cy="336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3"/>
          <p:cNvSpPr txBox="1"/>
          <p:nvPr/>
        </p:nvSpPr>
        <p:spPr>
          <a:xfrm>
            <a:off x="1067250" y="4256050"/>
            <a:ext cx="455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MNIST Benchmark: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https://paperswithcode.com/sota/graph-classification-on-mnist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Are GNNs Slower Than CNNs?</a:t>
            </a:r>
            <a:endParaRPr sz="3000"/>
          </a:p>
        </p:txBody>
      </p:sp>
      <p:sp>
        <p:nvSpPr>
          <p:cNvPr id="376" name="Google Shape;376;p5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Irregular data structure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Since graph nodes have varying numbers of neighbors, you can't apply a uniform operation across all nodes like in CNNs; each node's neighborhood must be processed individually, making it harder to vectorize and parallelize efficiently.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Higher computational complexity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GNNs' complexity scales with the number of edges, becoming expensive for dense graphs, while CNNs have a simpler, fixed complexity per pixel or element.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Less optimized hardware support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: operations in GNNs don’t fully exploit GPU parallelism, unlike CNNs’ dense operations, which are optimized by libraries like cuDNN.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Summary</a:t>
            </a:r>
            <a:endParaRPr sz="3000"/>
          </a:p>
        </p:txBody>
      </p:sp>
      <p:sp>
        <p:nvSpPr>
          <p:cNvPr id="382" name="Google Shape;382;p5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Graph Neural Networks (GNNs) are ideal for tasks where data forms irregular structures and relationships—such as in social networks or molecular graphs—while Convolutional Neural Networks (CNNs) excel with regular grid-like data such as images. CNNs outperform GNNs on image tasks because they are specifically designed to exploit the regular grid structure; their convolutional filters use weight sharing and local connectivity, enabling more efficient and effective feature extraction.</a:t>
            </a:r>
            <a:endParaRPr sz="1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 txBox="1"/>
          <p:nvPr>
            <p:ph type="ctrTitle"/>
          </p:nvPr>
        </p:nvSpPr>
        <p:spPr>
          <a:xfrm>
            <a:off x="685800" y="1148524"/>
            <a:ext cx="7772400" cy="236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Thank you for your attention!</a:t>
            </a:r>
            <a:endParaRPr b="1"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56"/>
          <p:cNvSpPr txBox="1"/>
          <p:nvPr/>
        </p:nvSpPr>
        <p:spPr>
          <a:xfrm>
            <a:off x="395536" y="489400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01-03-2025</a:t>
            </a:r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6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a Graph?</a:t>
            </a:r>
            <a:endParaRPr sz="30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A graph is simply a set of objects (nodes) connected by relationships (edges).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Eg: Social networks, transportation systems, molecules.</a:t>
            </a:r>
            <a:endParaRPr sz="1500"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12813"/>
            <a:ext cx="3298425" cy="211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925" y="1843087"/>
            <a:ext cx="506587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0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Graphs?</a:t>
            </a:r>
            <a:endParaRPr sz="30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74" name="Google Shape;174;p31"/>
          <p:cNvSpPr txBox="1"/>
          <p:nvPr/>
        </p:nvSpPr>
        <p:spPr>
          <a:xfrm>
            <a:off x="457200" y="843550"/>
            <a:ext cx="822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capture complex relationships that may be hidden in raw data.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handle heterogeneous data (different types of nodes and edges), making them suitable for dynamic systems.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in real-world scenarios such as recommendation systems, fraud detection, protein-protein interaction networks, and traffic optimization.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00" y="2307800"/>
            <a:ext cx="4358100" cy="246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4572000" y="4511700"/>
            <a:ext cx="36153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https://hackread.com/enhancing-systems-collaborative-graph-neural-networks/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Representing Graphs Mathematically</a:t>
            </a:r>
            <a:endParaRPr sz="3000"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A graph is defined as: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where: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V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is the set of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nodes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(e.g., users in a network).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is the set of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edges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representing relationships or connections.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2" title="[0,0,0,&quot;http://www.texrendr.com/?eqn=%5C%5B%0AG%20%3D%20(V%2C%20E)%0A%5C%5D%0A#0&quot;]"/>
          <p:cNvPicPr preferRelativeResize="0"/>
          <p:nvPr/>
        </p:nvPicPr>
        <p:blipFill rotWithShape="1">
          <a:blip r:embed="rId3">
            <a:alphaModFix/>
          </a:blip>
          <a:srcRect b="0" l="54382" r="1771" t="0"/>
          <a:stretch/>
        </p:blipFill>
        <p:spPr>
          <a:xfrm>
            <a:off x="1907225" y="1360400"/>
            <a:ext cx="1322300" cy="33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2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Extracting Information from Graphs</a:t>
            </a:r>
            <a:endParaRPr sz="3000"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How do we leverage the structure of a graph to gain insights?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92" name="Google Shape;192;p33"/>
          <p:cNvSpPr txBox="1"/>
          <p:nvPr/>
        </p:nvSpPr>
        <p:spPr>
          <a:xfrm>
            <a:off x="457200" y="1136275"/>
            <a:ext cx="82296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Graphs store information in two main ways: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contain properties like mass in a chemical molecule, user attributes in a social network, or airport locations in a flight network.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Edges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store relationships, such as bond types in molecules, friendships in social networks, or flight connections between cities.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Extracting insights requires analyzing both node and edge features to uncover patterns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3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Extracting Information from Graphs</a:t>
            </a:r>
            <a:endParaRPr/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Graphs can also be represented using an </a:t>
            </a:r>
            <a:r>
              <a:rPr b="1" lang="en" sz="1500"/>
              <a:t>adjacency matrix</a:t>
            </a:r>
            <a:r>
              <a:rPr lang="en" sz="1500"/>
              <a:t>, where: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libri"/>
              <a:buChar char="●"/>
            </a:pPr>
            <a:r>
              <a:rPr lang="en" sz="1500"/>
              <a:t>Rows and columns represent nodes.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value of </a:t>
            </a:r>
            <a:r>
              <a:rPr b="1" lang="en" sz="1500"/>
              <a:t>1</a:t>
            </a:r>
            <a:r>
              <a:rPr lang="en" sz="1500"/>
              <a:t> indicates an edge between two nodes, while </a:t>
            </a:r>
            <a:r>
              <a:rPr b="1" lang="en" sz="1500"/>
              <a:t>0</a:t>
            </a:r>
            <a:r>
              <a:rPr lang="en" sz="1500"/>
              <a:t> means no edge.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" y="1853449"/>
            <a:ext cx="4433451" cy="22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4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Representing Graphs Mathematically</a:t>
            </a:r>
            <a:endParaRPr/>
          </a:p>
        </p:txBody>
      </p:sp>
      <p:sp>
        <p:nvSpPr>
          <p:cNvPr id="207" name="Google Shape;207;p3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500"/>
              <a:t>Node Feature Vectors</a:t>
            </a:r>
            <a:endParaRPr b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Each node i has a feature vector: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where d is the feature dimension.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Adjacency Matrix</a:t>
            </a:r>
            <a:endParaRPr b="1"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The Adjacency Matrix A stores graph connectivity:</a:t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08" name="Google Shape;208;p35" title="[0,0,0,&quot;http://www.texrendr.com/?eqn=%5C%5B%0Ax_i%20%5Cin%20%5Cmathbb%7BR%7D%5Ed%0A%5C%5D%0A#0&quot;]"/>
          <p:cNvPicPr preferRelativeResize="0"/>
          <p:nvPr/>
        </p:nvPicPr>
        <p:blipFill rotWithShape="1">
          <a:blip r:embed="rId3">
            <a:alphaModFix/>
          </a:blip>
          <a:srcRect b="0" l="63305" r="1353" t="0"/>
          <a:stretch/>
        </p:blipFill>
        <p:spPr>
          <a:xfrm>
            <a:off x="3084100" y="1415025"/>
            <a:ext cx="772950" cy="30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5" title="[0,0,0,&quot;http://www.texrendr.com/?eqn=%5C%5B%0AA%20%5Cin%20%5Cmathbb%7BR%7D%5E%7BN%20%5Ctimes%20N%7D%2C%20%5Cquad%20A_%7Bij%7D%20%3D%0A%5Cbegin%7Bcases%7D%0A1%2C%20%26%20%5Ctext%7Bif%20there%20is%20an%20edge%20between%20%7D%20i%20%5Ctext%7B%20and%20%7D%20j%20%5C%5C%0A0%2C%20%26%20%5Ctext%7Botherwise%7D%0A%5Cend%7Bcases%7D%0A%5C%5D%0A#0&quot;]"/>
          <p:cNvPicPr preferRelativeResize="0"/>
          <p:nvPr/>
        </p:nvPicPr>
        <p:blipFill rotWithShape="1">
          <a:blip r:embed="rId4">
            <a:alphaModFix/>
          </a:blip>
          <a:srcRect b="0" l="17290" r="996" t="0"/>
          <a:stretch/>
        </p:blipFill>
        <p:spPr>
          <a:xfrm>
            <a:off x="2646675" y="3053625"/>
            <a:ext cx="5300500" cy="64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Challenges in Using Graphs for NNs</a:t>
            </a:r>
            <a:endParaRPr sz="3000"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Graphs Have Variable Sizes: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 graph can be </a:t>
            </a:r>
            <a:r>
              <a:rPr b="1" lang="en" sz="1500"/>
              <a:t>small (e.g., a molecule with 5 atoms) or large (e.g., a molecule with 50 atoms)</a:t>
            </a:r>
            <a:r>
              <a:rPr lang="en" sz="1500"/>
              <a:t>, leading to adjacency matrices of different dimensions.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Standard feedforward neural networks require </a:t>
            </a:r>
            <a:r>
              <a:rPr b="1" lang="en" sz="1500"/>
              <a:t>fixed-size inputs</a:t>
            </a:r>
            <a:r>
              <a:rPr lang="en" sz="1500"/>
              <a:t>, making it </a:t>
            </a:r>
            <a:r>
              <a:rPr b="1" lang="en" sz="1500"/>
              <a:t>impossible to directly feed all graphs into the same NN</a:t>
            </a:r>
            <a:r>
              <a:rPr lang="en" sz="1500"/>
              <a:t> without special techniques.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6"/>
          <p:cNvPicPr preferRelativeResize="0"/>
          <p:nvPr/>
        </p:nvPicPr>
        <p:blipFill rotWithShape="1">
          <a:blip r:embed="rId3">
            <a:alphaModFix/>
          </a:blip>
          <a:srcRect b="0" l="0" r="9551" t="0"/>
          <a:stretch/>
        </p:blipFill>
        <p:spPr>
          <a:xfrm>
            <a:off x="4654200" y="2571750"/>
            <a:ext cx="4436000" cy="198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901" y="2571750"/>
            <a:ext cx="4648950" cy="198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6"/>
          <p:cNvSpPr txBox="1"/>
          <p:nvPr/>
        </p:nvSpPr>
        <p:spPr>
          <a:xfrm>
            <a:off x="8316416" y="489400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