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455525"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762"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6941" y="1122363"/>
            <a:ext cx="9341644" cy="2387600"/>
          </a:xfrm>
        </p:spPr>
        <p:txBody>
          <a:bodyPr anchor="b">
            <a:normAutofit/>
          </a:bodyPr>
          <a:lstStyle>
            <a:lvl1pPr algn="ctr">
              <a:defRPr sz="4800"/>
            </a:lvl1pPr>
          </a:lstStyle>
          <a:p>
            <a:r>
              <a:rPr lang="en-US" dirty="0"/>
              <a:t>University of Toronto SCS Boot Camp</a:t>
            </a:r>
          </a:p>
        </p:txBody>
      </p:sp>
      <p:sp>
        <p:nvSpPr>
          <p:cNvPr id="3" name="Subtitle 2"/>
          <p:cNvSpPr>
            <a:spLocks noGrp="1"/>
          </p:cNvSpPr>
          <p:nvPr>
            <p:ph type="subTitle" idx="1"/>
          </p:nvPr>
        </p:nvSpPr>
        <p:spPr>
          <a:xfrm>
            <a:off x="1556941" y="3602038"/>
            <a:ext cx="93416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310CA-B516-4B2E-B3B0-9F9C79613095}" type="datetimeFigureOut">
              <a:rPr lang="en-CA" smtClean="0"/>
              <a:t>2020-03-18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394376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310CA-B516-4B2E-B3B0-9F9C79613095}" type="datetimeFigureOut">
              <a:rPr lang="en-CA" smtClean="0"/>
              <a:t>2020-03-18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383209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3485" y="365125"/>
            <a:ext cx="268572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317" y="365125"/>
            <a:ext cx="790147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310CA-B516-4B2E-B3B0-9F9C79613095}" type="datetimeFigureOut">
              <a:rPr lang="en-CA" smtClean="0"/>
              <a:t>2020-03-18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372065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1310CA-B516-4B2E-B3B0-9F9C79613095}" type="datetimeFigureOut">
              <a:rPr lang="en-CA" smtClean="0"/>
              <a:t>2020-03-18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073EFB-B0C2-452F-8B28-C80563AE190F}" type="slidenum">
              <a:rPr lang="en-CA" smtClean="0"/>
              <a:t>‹#›</a:t>
            </a:fld>
            <a:endParaRPr lang="en-CA"/>
          </a:p>
        </p:txBody>
      </p:sp>
      <p:pic>
        <p:nvPicPr>
          <p:cNvPr id="9" name="Picture 8">
            <a:extLst>
              <a:ext uri="{FF2B5EF4-FFF2-40B4-BE49-F238E27FC236}">
                <a16:creationId xmlns:a16="http://schemas.microsoft.com/office/drawing/2014/main" id="{67107EE7-2CED-4244-AC18-E92BB0E92031}"/>
              </a:ext>
            </a:extLst>
          </p:cNvPr>
          <p:cNvPicPr>
            <a:picLocks noChangeAspect="1"/>
          </p:cNvPicPr>
          <p:nvPr userDrawn="1"/>
        </p:nvPicPr>
        <p:blipFill>
          <a:blip r:embed="rId2"/>
          <a:stretch>
            <a:fillRect/>
          </a:stretch>
        </p:blipFill>
        <p:spPr>
          <a:xfrm>
            <a:off x="8863067" y="425754"/>
            <a:ext cx="2669787" cy="602153"/>
          </a:xfrm>
          <a:prstGeom prst="rect">
            <a:avLst/>
          </a:prstGeom>
        </p:spPr>
      </p:pic>
    </p:spTree>
    <p:extLst>
      <p:ext uri="{BB962C8B-B14F-4D97-AF65-F5344CB8AC3E}">
        <p14:creationId xmlns:p14="http://schemas.microsoft.com/office/powerpoint/2010/main" val="214961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9830" y="1709739"/>
            <a:ext cx="10742890" cy="2852737"/>
          </a:xfrm>
        </p:spPr>
        <p:txBody>
          <a:bodyPr anchor="b"/>
          <a:lstStyle>
            <a:lvl1pPr>
              <a:defRPr sz="6000"/>
            </a:lvl1pPr>
          </a:lstStyle>
          <a:p>
            <a:r>
              <a:rPr lang="en-US" dirty="0"/>
              <a:t>University of Toronto SCS Boot Camp</a:t>
            </a:r>
          </a:p>
        </p:txBody>
      </p:sp>
      <p:sp>
        <p:nvSpPr>
          <p:cNvPr id="3" name="Text Placeholder 2"/>
          <p:cNvSpPr>
            <a:spLocks noGrp="1"/>
          </p:cNvSpPr>
          <p:nvPr>
            <p:ph type="body" idx="1"/>
          </p:nvPr>
        </p:nvSpPr>
        <p:spPr>
          <a:xfrm>
            <a:off x="849830" y="4589464"/>
            <a:ext cx="1074289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310CA-B516-4B2E-B3B0-9F9C79613095}" type="datetimeFigureOut">
              <a:rPr lang="en-CA" smtClean="0"/>
              <a:t>2020-03-18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318047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317" y="1825625"/>
            <a:ext cx="52935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5610" y="1825625"/>
            <a:ext cx="529359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310CA-B516-4B2E-B3B0-9F9C79613095}" type="datetimeFigureOut">
              <a:rPr lang="en-CA" smtClean="0"/>
              <a:t>2020-03-18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104898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940" y="365126"/>
            <a:ext cx="1074289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7940" y="1681163"/>
            <a:ext cx="52692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7940" y="2505075"/>
            <a:ext cx="526927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5610" y="1681163"/>
            <a:ext cx="52952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05610" y="2505075"/>
            <a:ext cx="52952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310CA-B516-4B2E-B3B0-9F9C79613095}" type="datetimeFigureOut">
              <a:rPr lang="en-CA" smtClean="0"/>
              <a:t>2020-03-18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286535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310CA-B516-4B2E-B3B0-9F9C79613095}" type="datetimeFigureOut">
              <a:rPr lang="en-CA" smtClean="0"/>
              <a:t>2020-03-18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124865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310CA-B516-4B2E-B3B0-9F9C79613095}" type="datetimeFigureOut">
              <a:rPr lang="en-CA" smtClean="0"/>
              <a:t>2020-03-18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228771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940" y="457200"/>
            <a:ext cx="4017231"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95220" y="987426"/>
            <a:ext cx="63056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940" y="2057400"/>
            <a:ext cx="40172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310CA-B516-4B2E-B3B0-9F9C79613095}" type="datetimeFigureOut">
              <a:rPr lang="en-CA" smtClean="0"/>
              <a:t>2020-03-18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277918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940" y="457200"/>
            <a:ext cx="4017231"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95220" y="987426"/>
            <a:ext cx="63056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7940" y="2057400"/>
            <a:ext cx="40172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310CA-B516-4B2E-B3B0-9F9C79613095}" type="datetimeFigureOut">
              <a:rPr lang="en-CA" smtClean="0"/>
              <a:t>2020-03-18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073EFB-B0C2-452F-8B28-C80563AE190F}" type="slidenum">
              <a:rPr lang="en-CA" smtClean="0"/>
              <a:t>‹#›</a:t>
            </a:fld>
            <a:endParaRPr lang="en-CA"/>
          </a:p>
        </p:txBody>
      </p:sp>
    </p:spTree>
    <p:extLst>
      <p:ext uri="{BB962C8B-B14F-4D97-AF65-F5344CB8AC3E}">
        <p14:creationId xmlns:p14="http://schemas.microsoft.com/office/powerpoint/2010/main" val="357362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318" y="365126"/>
            <a:ext cx="1074289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318" y="1825625"/>
            <a:ext cx="1074289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6317" y="6356351"/>
            <a:ext cx="280249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310CA-B516-4B2E-B3B0-9F9C79613095}" type="datetimeFigureOut">
              <a:rPr lang="en-CA" smtClean="0"/>
              <a:t>2020-03-18</a:t>
            </a:fld>
            <a:endParaRPr lang="en-CA"/>
          </a:p>
        </p:txBody>
      </p:sp>
      <p:sp>
        <p:nvSpPr>
          <p:cNvPr id="5" name="Footer Placeholder 4"/>
          <p:cNvSpPr>
            <a:spLocks noGrp="1"/>
          </p:cNvSpPr>
          <p:nvPr>
            <p:ph type="ftr" sz="quarter" idx="3"/>
          </p:nvPr>
        </p:nvSpPr>
        <p:spPr>
          <a:xfrm>
            <a:off x="4125893" y="6356351"/>
            <a:ext cx="42037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96715" y="6356351"/>
            <a:ext cx="28024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73EFB-B0C2-452F-8B28-C80563AE190F}" type="slidenum">
              <a:rPr lang="en-CA" smtClean="0"/>
              <a:t>‹#›</a:t>
            </a:fld>
            <a:endParaRPr lang="en-CA"/>
          </a:p>
        </p:txBody>
      </p:sp>
    </p:spTree>
    <p:extLst>
      <p:ext uri="{BB962C8B-B14F-4D97-AF65-F5344CB8AC3E}">
        <p14:creationId xmlns:p14="http://schemas.microsoft.com/office/powerpoint/2010/main" val="951047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standing next to a bicycle&#10;&#10;Description automatically generated">
            <a:extLst>
              <a:ext uri="{FF2B5EF4-FFF2-40B4-BE49-F238E27FC236}">
                <a16:creationId xmlns:a16="http://schemas.microsoft.com/office/drawing/2014/main" id="{4730AFE2-2B62-4DB1-BD61-564D25548B10}"/>
              </a:ext>
            </a:extLst>
          </p:cNvPr>
          <p:cNvPicPr>
            <a:picLocks noChangeAspect="1"/>
          </p:cNvPicPr>
          <p:nvPr/>
        </p:nvPicPr>
        <p:blipFill rotWithShape="1">
          <a:blip r:embed="rId2">
            <a:extLst>
              <a:ext uri="{28A0092B-C50C-407E-A947-70E740481C1C}">
                <a14:useLocalDpi xmlns:a14="http://schemas.microsoft.com/office/drawing/2010/main" val="0"/>
              </a:ext>
            </a:extLst>
          </a:blip>
          <a:srcRect t="28535" r="1" b="5238"/>
          <a:stretch/>
        </p:blipFill>
        <p:spPr>
          <a:xfrm>
            <a:off x="20" y="10"/>
            <a:ext cx="4737458" cy="6857990"/>
          </a:xfrm>
          <a:prstGeom prst="rect">
            <a:avLst/>
          </a:prstGeom>
        </p:spPr>
      </p:pic>
      <p:sp>
        <p:nvSpPr>
          <p:cNvPr id="19" name="Rectangle 14">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737479" y="0"/>
            <a:ext cx="771804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312F4-5158-478E-BA8C-65BE11BBA699}"/>
              </a:ext>
            </a:extLst>
          </p:cNvPr>
          <p:cNvSpPr>
            <a:spLocks noGrp="1"/>
          </p:cNvSpPr>
          <p:nvPr>
            <p:ph type="ctrTitle"/>
          </p:nvPr>
        </p:nvSpPr>
        <p:spPr>
          <a:xfrm>
            <a:off x="5391395" y="640082"/>
            <a:ext cx="6410213" cy="3351602"/>
          </a:xfrm>
        </p:spPr>
        <p:txBody>
          <a:bodyPr>
            <a:normAutofit/>
          </a:bodyPr>
          <a:lstStyle/>
          <a:p>
            <a:pPr algn="l"/>
            <a:r>
              <a:rPr lang="en-CA">
                <a:solidFill>
                  <a:schemeClr val="bg1"/>
                </a:solidFill>
              </a:rPr>
              <a:t>Toronto Bike Share Data</a:t>
            </a:r>
            <a:endParaRPr lang="en-CA" dirty="0">
              <a:solidFill>
                <a:schemeClr val="bg1"/>
              </a:solidFill>
            </a:endParaRPr>
          </a:p>
        </p:txBody>
      </p:sp>
      <p:sp>
        <p:nvSpPr>
          <p:cNvPr id="3" name="Subtitle 2">
            <a:extLst>
              <a:ext uri="{FF2B5EF4-FFF2-40B4-BE49-F238E27FC236}">
                <a16:creationId xmlns:a16="http://schemas.microsoft.com/office/drawing/2014/main" id="{96423BB6-2ADC-40C8-B34C-7CEB94B7BB36}"/>
              </a:ext>
            </a:extLst>
          </p:cNvPr>
          <p:cNvSpPr>
            <a:spLocks noGrp="1"/>
          </p:cNvSpPr>
          <p:nvPr>
            <p:ph type="subTitle" idx="1"/>
          </p:nvPr>
        </p:nvSpPr>
        <p:spPr>
          <a:xfrm>
            <a:off x="5391394" y="4156276"/>
            <a:ext cx="6410214" cy="2061645"/>
          </a:xfrm>
        </p:spPr>
        <p:txBody>
          <a:bodyPr>
            <a:normAutofit/>
          </a:bodyPr>
          <a:lstStyle/>
          <a:p>
            <a:pPr algn="l"/>
            <a:r>
              <a:rPr lang="en-CA">
                <a:solidFill>
                  <a:schemeClr val="bg1"/>
                </a:solidFill>
              </a:rPr>
              <a:t>Submitted By : Amber Sidhu</a:t>
            </a:r>
          </a:p>
        </p:txBody>
      </p:sp>
    </p:spTree>
    <p:extLst>
      <p:ext uri="{BB962C8B-B14F-4D97-AF65-F5344CB8AC3E}">
        <p14:creationId xmlns:p14="http://schemas.microsoft.com/office/powerpoint/2010/main" val="137952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85E8-9039-4DE5-9439-ECFD079377F1}"/>
              </a:ext>
            </a:extLst>
          </p:cNvPr>
          <p:cNvSpPr>
            <a:spLocks noGrp="1"/>
          </p:cNvSpPr>
          <p:nvPr>
            <p:ph type="title"/>
          </p:nvPr>
        </p:nvSpPr>
        <p:spPr>
          <a:xfrm>
            <a:off x="856317" y="128691"/>
            <a:ext cx="3321788" cy="1144165"/>
          </a:xfrm>
        </p:spPr>
        <p:txBody>
          <a:bodyPr/>
          <a:lstStyle/>
          <a:p>
            <a:r>
              <a:rPr lang="en-CA" b="1" dirty="0"/>
              <a:t>Continued..</a:t>
            </a:r>
          </a:p>
        </p:txBody>
      </p:sp>
      <p:sp>
        <p:nvSpPr>
          <p:cNvPr id="3" name="Content Placeholder 2">
            <a:extLst>
              <a:ext uri="{FF2B5EF4-FFF2-40B4-BE49-F238E27FC236}">
                <a16:creationId xmlns:a16="http://schemas.microsoft.com/office/drawing/2014/main" id="{C31135BB-5C08-4748-BD2A-3EB320A92B54}"/>
              </a:ext>
            </a:extLst>
          </p:cNvPr>
          <p:cNvSpPr>
            <a:spLocks noGrp="1"/>
          </p:cNvSpPr>
          <p:nvPr>
            <p:ph idx="1"/>
          </p:nvPr>
        </p:nvSpPr>
        <p:spPr>
          <a:xfrm>
            <a:off x="856317" y="1253331"/>
            <a:ext cx="10742890" cy="4351338"/>
          </a:xfrm>
        </p:spPr>
        <p:txBody>
          <a:bodyPr/>
          <a:lstStyle/>
          <a:p>
            <a:r>
              <a:rPr lang="en-CA" dirty="0"/>
              <a:t>Representing the data of top 20 stations on bar graph </a:t>
            </a:r>
          </a:p>
        </p:txBody>
      </p:sp>
      <p:pic>
        <p:nvPicPr>
          <p:cNvPr id="4" name="Picture 3">
            <a:extLst>
              <a:ext uri="{FF2B5EF4-FFF2-40B4-BE49-F238E27FC236}">
                <a16:creationId xmlns:a16="http://schemas.microsoft.com/office/drawing/2014/main" id="{04DCDE19-2B83-449E-9AA2-5D7F397D4437}"/>
              </a:ext>
            </a:extLst>
          </p:cNvPr>
          <p:cNvPicPr>
            <a:picLocks noChangeAspect="1"/>
          </p:cNvPicPr>
          <p:nvPr/>
        </p:nvPicPr>
        <p:blipFill>
          <a:blip r:embed="rId2"/>
          <a:stretch>
            <a:fillRect/>
          </a:stretch>
        </p:blipFill>
        <p:spPr>
          <a:xfrm>
            <a:off x="1456807" y="1915559"/>
            <a:ext cx="7991994" cy="4669124"/>
          </a:xfrm>
          <a:prstGeom prst="rect">
            <a:avLst/>
          </a:prstGeom>
        </p:spPr>
      </p:pic>
      <p:sp>
        <p:nvSpPr>
          <p:cNvPr id="5" name="TextBox 4">
            <a:extLst>
              <a:ext uri="{FF2B5EF4-FFF2-40B4-BE49-F238E27FC236}">
                <a16:creationId xmlns:a16="http://schemas.microsoft.com/office/drawing/2014/main" id="{71CD6BD7-72B1-4CA2-885B-0B2DCCBE4AFE}"/>
              </a:ext>
            </a:extLst>
          </p:cNvPr>
          <p:cNvSpPr txBox="1"/>
          <p:nvPr/>
        </p:nvSpPr>
        <p:spPr>
          <a:xfrm>
            <a:off x="856317" y="2252870"/>
            <a:ext cx="4020483" cy="800219"/>
          </a:xfrm>
          <a:prstGeom prst="rect">
            <a:avLst/>
          </a:prstGeom>
          <a:noFill/>
        </p:spPr>
        <p:txBody>
          <a:bodyPr wrap="square" rtlCol="0">
            <a:spAutoFit/>
          </a:bodyPr>
          <a:lstStyle/>
          <a:p>
            <a:r>
              <a:rPr lang="en-CA" sz="2800" dirty="0"/>
              <a:t> </a:t>
            </a:r>
          </a:p>
          <a:p>
            <a:endParaRPr lang="en-CA" dirty="0"/>
          </a:p>
        </p:txBody>
      </p:sp>
    </p:spTree>
    <p:extLst>
      <p:ext uri="{BB962C8B-B14F-4D97-AF65-F5344CB8AC3E}">
        <p14:creationId xmlns:p14="http://schemas.microsoft.com/office/powerpoint/2010/main" val="18468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5CA5-A0EA-4B70-9364-F11779C1E986}"/>
              </a:ext>
            </a:extLst>
          </p:cNvPr>
          <p:cNvSpPr>
            <a:spLocks noGrp="1"/>
          </p:cNvSpPr>
          <p:nvPr>
            <p:ph type="title"/>
          </p:nvPr>
        </p:nvSpPr>
        <p:spPr>
          <a:xfrm>
            <a:off x="546829" y="500062"/>
            <a:ext cx="10742890" cy="1325563"/>
          </a:xfrm>
        </p:spPr>
        <p:txBody>
          <a:bodyPr>
            <a:normAutofit/>
          </a:bodyPr>
          <a:lstStyle/>
          <a:p>
            <a:pPr lvl="0"/>
            <a:r>
              <a:rPr lang="en-CA" b="1" dirty="0"/>
              <a:t>Location of the least used stations </a:t>
            </a:r>
            <a:br>
              <a:rPr lang="en-CA" b="1" dirty="0"/>
            </a:br>
            <a:r>
              <a:rPr lang="en-CA" b="1" dirty="0"/>
              <a:t>in Toronto and if they should be closed?</a:t>
            </a:r>
          </a:p>
        </p:txBody>
      </p:sp>
      <p:sp>
        <p:nvSpPr>
          <p:cNvPr id="3" name="Content Placeholder 2">
            <a:extLst>
              <a:ext uri="{FF2B5EF4-FFF2-40B4-BE49-F238E27FC236}">
                <a16:creationId xmlns:a16="http://schemas.microsoft.com/office/drawing/2014/main" id="{0F85F6F1-45B3-415A-A232-58CE973500B3}"/>
              </a:ext>
            </a:extLst>
          </p:cNvPr>
          <p:cNvSpPr>
            <a:spLocks noGrp="1"/>
          </p:cNvSpPr>
          <p:nvPr>
            <p:ph idx="1"/>
          </p:nvPr>
        </p:nvSpPr>
        <p:spPr>
          <a:xfrm>
            <a:off x="546829" y="2006600"/>
            <a:ext cx="10742890" cy="4351338"/>
          </a:xfrm>
        </p:spPr>
        <p:txBody>
          <a:bodyPr/>
          <a:lstStyle/>
          <a:p>
            <a:r>
              <a:rPr lang="en-CA" dirty="0"/>
              <a:t>Keep the useful data from the main data frame i.e. Station ID &amp; </a:t>
            </a:r>
            <a:r>
              <a:rPr lang="en-CA" dirty="0" err="1"/>
              <a:t>From_station_name</a:t>
            </a:r>
            <a:endParaRPr lang="en-CA" dirty="0"/>
          </a:p>
          <a:p>
            <a:r>
              <a:rPr lang="en-CA" dirty="0"/>
              <a:t>Number of rides are missing in the data frame and it can be calculated by grouping by (Station ID &amp; from station name), sizing the data frame or using .count( ) or .count_values( ) command. </a:t>
            </a:r>
          </a:p>
        </p:txBody>
      </p:sp>
      <p:pic>
        <p:nvPicPr>
          <p:cNvPr id="5" name="Picture 4">
            <a:extLst>
              <a:ext uri="{FF2B5EF4-FFF2-40B4-BE49-F238E27FC236}">
                <a16:creationId xmlns:a16="http://schemas.microsoft.com/office/drawing/2014/main" id="{F5339559-5130-4B45-BB92-8500041E5477}"/>
              </a:ext>
            </a:extLst>
          </p:cNvPr>
          <p:cNvPicPr>
            <a:picLocks noChangeAspect="1"/>
          </p:cNvPicPr>
          <p:nvPr/>
        </p:nvPicPr>
        <p:blipFill>
          <a:blip r:embed="rId2"/>
          <a:stretch>
            <a:fillRect/>
          </a:stretch>
        </p:blipFill>
        <p:spPr>
          <a:xfrm>
            <a:off x="797657" y="4182269"/>
            <a:ext cx="6224055" cy="253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029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4134-CD55-4A21-893C-C064C4A9C348}"/>
              </a:ext>
            </a:extLst>
          </p:cNvPr>
          <p:cNvSpPr>
            <a:spLocks noGrp="1"/>
          </p:cNvSpPr>
          <p:nvPr>
            <p:ph type="title"/>
          </p:nvPr>
        </p:nvSpPr>
        <p:spPr/>
        <p:txBody>
          <a:bodyPr/>
          <a:lstStyle/>
          <a:p>
            <a:r>
              <a:rPr lang="en-CA" b="1" dirty="0"/>
              <a:t>Continued..</a:t>
            </a:r>
          </a:p>
        </p:txBody>
      </p:sp>
      <p:sp>
        <p:nvSpPr>
          <p:cNvPr id="3" name="Content Placeholder 2">
            <a:extLst>
              <a:ext uri="{FF2B5EF4-FFF2-40B4-BE49-F238E27FC236}">
                <a16:creationId xmlns:a16="http://schemas.microsoft.com/office/drawing/2014/main" id="{EAC1B37E-B482-4807-86CF-9693BD7EECD0}"/>
              </a:ext>
            </a:extLst>
          </p:cNvPr>
          <p:cNvSpPr>
            <a:spLocks noGrp="1"/>
          </p:cNvSpPr>
          <p:nvPr>
            <p:ph idx="1"/>
          </p:nvPr>
        </p:nvSpPr>
        <p:spPr>
          <a:xfrm>
            <a:off x="856317" y="1520825"/>
            <a:ext cx="10742890" cy="4351338"/>
          </a:xfrm>
        </p:spPr>
        <p:txBody>
          <a:bodyPr/>
          <a:lstStyle/>
          <a:p>
            <a:r>
              <a:rPr lang="en-CA" dirty="0"/>
              <a:t>Identify the min number of rides taken in order to have a ride data to identify the  bottom 20 stations (Useful for subsequent command).</a:t>
            </a:r>
          </a:p>
          <a:p>
            <a:endParaRPr lang="en-CA" dirty="0"/>
          </a:p>
          <a:p>
            <a:endParaRPr lang="en-CA" dirty="0"/>
          </a:p>
          <a:p>
            <a:endParaRPr lang="en-CA" dirty="0"/>
          </a:p>
          <a:p>
            <a:endParaRPr lang="en-CA" dirty="0"/>
          </a:p>
          <a:p>
            <a:r>
              <a:rPr lang="en-CA" dirty="0"/>
              <a:t>Using .loc command on numbers of rides to identify the bottom 20 bike station  </a:t>
            </a:r>
          </a:p>
        </p:txBody>
      </p:sp>
      <p:pic>
        <p:nvPicPr>
          <p:cNvPr id="5" name="Picture 4">
            <a:extLst>
              <a:ext uri="{FF2B5EF4-FFF2-40B4-BE49-F238E27FC236}">
                <a16:creationId xmlns:a16="http://schemas.microsoft.com/office/drawing/2014/main" id="{CBDE0C41-4CD6-4D15-8568-0C67778B5C09}"/>
              </a:ext>
            </a:extLst>
          </p:cNvPr>
          <p:cNvPicPr>
            <a:picLocks noChangeAspect="1"/>
          </p:cNvPicPr>
          <p:nvPr/>
        </p:nvPicPr>
        <p:blipFill>
          <a:blip r:embed="rId2"/>
          <a:stretch>
            <a:fillRect/>
          </a:stretch>
        </p:blipFill>
        <p:spPr>
          <a:xfrm>
            <a:off x="1054652" y="2648364"/>
            <a:ext cx="6803887" cy="1087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24FE3E5-33DE-4D42-8793-D1F294A690CF}"/>
              </a:ext>
            </a:extLst>
          </p:cNvPr>
          <p:cNvPicPr>
            <a:picLocks noChangeAspect="1"/>
          </p:cNvPicPr>
          <p:nvPr/>
        </p:nvPicPr>
        <p:blipFill>
          <a:blip r:embed="rId3"/>
          <a:stretch>
            <a:fillRect/>
          </a:stretch>
        </p:blipFill>
        <p:spPr>
          <a:xfrm>
            <a:off x="1054651" y="5511799"/>
            <a:ext cx="6803887" cy="1087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395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85E8-9039-4DE5-9439-ECFD079377F1}"/>
              </a:ext>
            </a:extLst>
          </p:cNvPr>
          <p:cNvSpPr>
            <a:spLocks noGrp="1"/>
          </p:cNvSpPr>
          <p:nvPr>
            <p:ph type="title"/>
          </p:nvPr>
        </p:nvSpPr>
        <p:spPr>
          <a:xfrm>
            <a:off x="856317" y="128691"/>
            <a:ext cx="10742890" cy="1325563"/>
          </a:xfrm>
        </p:spPr>
        <p:txBody>
          <a:bodyPr/>
          <a:lstStyle/>
          <a:p>
            <a:r>
              <a:rPr lang="en-CA" b="1" dirty="0"/>
              <a:t>Continued..</a:t>
            </a:r>
          </a:p>
        </p:txBody>
      </p:sp>
      <p:sp>
        <p:nvSpPr>
          <p:cNvPr id="3" name="Content Placeholder 2">
            <a:extLst>
              <a:ext uri="{FF2B5EF4-FFF2-40B4-BE49-F238E27FC236}">
                <a16:creationId xmlns:a16="http://schemas.microsoft.com/office/drawing/2014/main" id="{C31135BB-5C08-4748-BD2A-3EB320A92B54}"/>
              </a:ext>
            </a:extLst>
          </p:cNvPr>
          <p:cNvSpPr>
            <a:spLocks noGrp="1"/>
          </p:cNvSpPr>
          <p:nvPr>
            <p:ph idx="1"/>
          </p:nvPr>
        </p:nvSpPr>
        <p:spPr>
          <a:xfrm>
            <a:off x="673437" y="1454254"/>
            <a:ext cx="10742890" cy="4351338"/>
          </a:xfrm>
        </p:spPr>
        <p:txBody>
          <a:bodyPr/>
          <a:lstStyle/>
          <a:p>
            <a:r>
              <a:rPr lang="en-CA" dirty="0"/>
              <a:t>Representing the data of bottom 20 stations on bar graph </a:t>
            </a:r>
          </a:p>
        </p:txBody>
      </p:sp>
      <p:sp>
        <p:nvSpPr>
          <p:cNvPr id="5" name="TextBox 4">
            <a:extLst>
              <a:ext uri="{FF2B5EF4-FFF2-40B4-BE49-F238E27FC236}">
                <a16:creationId xmlns:a16="http://schemas.microsoft.com/office/drawing/2014/main" id="{71CD6BD7-72B1-4CA2-885B-0B2DCCBE4AFE}"/>
              </a:ext>
            </a:extLst>
          </p:cNvPr>
          <p:cNvSpPr txBox="1"/>
          <p:nvPr/>
        </p:nvSpPr>
        <p:spPr>
          <a:xfrm>
            <a:off x="856317" y="2252870"/>
            <a:ext cx="4020483" cy="800219"/>
          </a:xfrm>
          <a:prstGeom prst="rect">
            <a:avLst/>
          </a:prstGeom>
          <a:noFill/>
        </p:spPr>
        <p:txBody>
          <a:bodyPr wrap="square" rtlCol="0">
            <a:spAutoFit/>
          </a:bodyPr>
          <a:lstStyle/>
          <a:p>
            <a:r>
              <a:rPr lang="en-CA" sz="2800" dirty="0"/>
              <a:t> </a:t>
            </a:r>
          </a:p>
          <a:p>
            <a:endParaRPr lang="en-CA" dirty="0"/>
          </a:p>
        </p:txBody>
      </p:sp>
      <p:pic>
        <p:nvPicPr>
          <p:cNvPr id="7" name="Picture 6">
            <a:extLst>
              <a:ext uri="{FF2B5EF4-FFF2-40B4-BE49-F238E27FC236}">
                <a16:creationId xmlns:a16="http://schemas.microsoft.com/office/drawing/2014/main" id="{B5BE11AC-134C-45C6-A516-D3EA75BE5C6E}"/>
              </a:ext>
            </a:extLst>
          </p:cNvPr>
          <p:cNvPicPr>
            <a:picLocks noChangeAspect="1"/>
          </p:cNvPicPr>
          <p:nvPr/>
        </p:nvPicPr>
        <p:blipFill>
          <a:blip r:embed="rId2"/>
          <a:stretch>
            <a:fillRect/>
          </a:stretch>
        </p:blipFill>
        <p:spPr>
          <a:xfrm>
            <a:off x="490557" y="2082677"/>
            <a:ext cx="7345147" cy="4646632"/>
          </a:xfrm>
          <a:prstGeom prst="rect">
            <a:avLst/>
          </a:prstGeom>
        </p:spPr>
      </p:pic>
    </p:spTree>
    <p:extLst>
      <p:ext uri="{BB962C8B-B14F-4D97-AF65-F5344CB8AC3E}">
        <p14:creationId xmlns:p14="http://schemas.microsoft.com/office/powerpoint/2010/main" val="380464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8271-713B-49A0-ACD0-6DFA0120B02A}"/>
              </a:ext>
            </a:extLst>
          </p:cNvPr>
          <p:cNvSpPr>
            <a:spLocks noGrp="1"/>
          </p:cNvSpPr>
          <p:nvPr>
            <p:ph type="title"/>
          </p:nvPr>
        </p:nvSpPr>
        <p:spPr>
          <a:xfrm>
            <a:off x="856318" y="132176"/>
            <a:ext cx="10742890" cy="1325563"/>
          </a:xfrm>
        </p:spPr>
        <p:txBody>
          <a:bodyPr/>
          <a:lstStyle/>
          <a:p>
            <a:r>
              <a:rPr lang="en-CA" b="1" dirty="0"/>
              <a:t>Answers: </a:t>
            </a:r>
          </a:p>
        </p:txBody>
      </p:sp>
      <p:sp>
        <p:nvSpPr>
          <p:cNvPr id="3" name="Content Placeholder 2">
            <a:extLst>
              <a:ext uri="{FF2B5EF4-FFF2-40B4-BE49-F238E27FC236}">
                <a16:creationId xmlns:a16="http://schemas.microsoft.com/office/drawing/2014/main" id="{2965C7F5-C704-4EE2-86BB-60B0F6A1DF51}"/>
              </a:ext>
            </a:extLst>
          </p:cNvPr>
          <p:cNvSpPr>
            <a:spLocks noGrp="1"/>
          </p:cNvSpPr>
          <p:nvPr>
            <p:ph idx="1"/>
          </p:nvPr>
        </p:nvSpPr>
        <p:spPr>
          <a:xfrm>
            <a:off x="856317" y="1457738"/>
            <a:ext cx="11123647" cy="5115339"/>
          </a:xfrm>
        </p:spPr>
        <p:txBody>
          <a:bodyPr>
            <a:normAutofit fontScale="55000" lnSpcReduction="20000"/>
          </a:bodyPr>
          <a:lstStyle/>
          <a:p>
            <a:r>
              <a:rPr lang="en-CA" sz="4100" b="1" dirty="0"/>
              <a:t>Identify the data on user type ?</a:t>
            </a:r>
          </a:p>
          <a:p>
            <a:endParaRPr lang="en-CA" b="1" dirty="0"/>
          </a:p>
          <a:p>
            <a:pPr>
              <a:buFontTx/>
              <a:buChar char="-"/>
            </a:pPr>
            <a:r>
              <a:rPr lang="en-CA" sz="4200" dirty="0"/>
              <a:t>Identified the data on user type. Data is divided into Annual memberships and casual memberships. ( Annual membership – 168309, Casual membership – 10250 ) . Annual membership is 16 times higher then Casual membership.</a:t>
            </a:r>
          </a:p>
          <a:p>
            <a:pPr>
              <a:buFontTx/>
              <a:buChar char="-"/>
            </a:pPr>
            <a:r>
              <a:rPr lang="en-CA" sz="4200" dirty="0"/>
              <a:t>Casual memberships can be either monthly or quarterly or maybe a day pass. It is  possible that price for casual membership pass is expensive as compared to Annual pass. </a:t>
            </a:r>
          </a:p>
          <a:p>
            <a:pPr>
              <a:buFontTx/>
              <a:buChar char="-"/>
            </a:pPr>
            <a:endParaRPr lang="en-CA" sz="4200" dirty="0"/>
          </a:p>
          <a:p>
            <a:pPr>
              <a:buFontTx/>
              <a:buChar char="-"/>
            </a:pPr>
            <a:endParaRPr lang="en-CA" sz="4200" dirty="0"/>
          </a:p>
          <a:p>
            <a:r>
              <a:rPr lang="en-CA" sz="4200" b="1" dirty="0"/>
              <a:t>Discussion </a:t>
            </a:r>
          </a:p>
          <a:p>
            <a:endParaRPr lang="en-CA" sz="4200" b="1" dirty="0"/>
          </a:p>
          <a:p>
            <a:pPr>
              <a:buFontTx/>
              <a:buChar char="-"/>
            </a:pPr>
            <a:r>
              <a:rPr lang="en-CA" sz="4200" dirty="0"/>
              <a:t>I am able to identify the user type but I feel if the data is categorised on gender basis , it would have been more interesting and productive.</a:t>
            </a:r>
          </a:p>
          <a:p>
            <a:pPr>
              <a:buFontTx/>
              <a:buChar char="-"/>
            </a:pPr>
            <a:r>
              <a:rPr lang="en-CA" sz="4200" dirty="0"/>
              <a:t>Could manipulate and compare the usage of bikes on gender basis and could conclude if female gender rent bikes more as compared to men counterpart either for leisure purpose or fitness.  </a:t>
            </a:r>
          </a:p>
          <a:p>
            <a:pPr>
              <a:buFontTx/>
              <a:buChar char="-"/>
            </a:pPr>
            <a:endParaRPr lang="en-CA" dirty="0"/>
          </a:p>
        </p:txBody>
      </p:sp>
    </p:spTree>
    <p:extLst>
      <p:ext uri="{BB962C8B-B14F-4D97-AF65-F5344CB8AC3E}">
        <p14:creationId xmlns:p14="http://schemas.microsoft.com/office/powerpoint/2010/main" val="141448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3DA26-F07B-450E-B826-F9F25E0C3BBF}"/>
              </a:ext>
            </a:extLst>
          </p:cNvPr>
          <p:cNvSpPr>
            <a:spLocks noGrp="1"/>
          </p:cNvSpPr>
          <p:nvPr>
            <p:ph idx="1"/>
          </p:nvPr>
        </p:nvSpPr>
        <p:spPr>
          <a:xfrm>
            <a:off x="856317" y="1758399"/>
            <a:ext cx="10742890" cy="4351338"/>
          </a:xfrm>
        </p:spPr>
        <p:txBody>
          <a:bodyPr>
            <a:normAutofit fontScale="85000" lnSpcReduction="10000"/>
          </a:bodyPr>
          <a:lstStyle/>
          <a:p>
            <a:r>
              <a:rPr lang="en-CA" b="1" dirty="0"/>
              <a:t>Location of the top 20 bike stations in Toronto ?</a:t>
            </a:r>
          </a:p>
          <a:p>
            <a:pPr>
              <a:buFontTx/>
              <a:buChar char="-"/>
            </a:pPr>
            <a:r>
              <a:rPr lang="en-CA" dirty="0"/>
              <a:t> Top three locations showed here where number of rides or the usage is maximum,</a:t>
            </a:r>
          </a:p>
          <a:p>
            <a:pPr marL="514350" indent="-514350">
              <a:buAutoNum type="arabicParenR"/>
            </a:pPr>
            <a:r>
              <a:rPr lang="en-CA" dirty="0"/>
              <a:t>Sherbourne St/Wellesley St E , Station ID-7042, with 2821 rides.</a:t>
            </a:r>
          </a:p>
          <a:p>
            <a:pPr marL="514350" indent="-514350">
              <a:buAutoNum type="arabicParenR"/>
            </a:pPr>
            <a:r>
              <a:rPr lang="en-CA" dirty="0"/>
              <a:t>Union station, Station ID 7033, with 2677 rides.</a:t>
            </a:r>
          </a:p>
          <a:p>
            <a:pPr marL="514350" indent="-514350">
              <a:buAutoNum type="arabicParenR"/>
            </a:pPr>
            <a:r>
              <a:rPr lang="en-CA" dirty="0"/>
              <a:t>Bay ST/Wellesley ST W, Station ID 7030, with 2587 rides.</a:t>
            </a:r>
          </a:p>
          <a:p>
            <a:pPr marL="0" indent="0">
              <a:buNone/>
            </a:pPr>
            <a:endParaRPr lang="en-CA" dirty="0"/>
          </a:p>
          <a:p>
            <a:pPr marL="0" indent="0">
              <a:buNone/>
            </a:pPr>
            <a:r>
              <a:rPr lang="en-CA" b="1" dirty="0"/>
              <a:t>Discussion: </a:t>
            </a:r>
          </a:p>
          <a:p>
            <a:pPr>
              <a:buFontTx/>
              <a:buChar char="-"/>
            </a:pPr>
            <a:r>
              <a:rPr lang="en-CA" dirty="0"/>
              <a:t>The following areas are busy with lots of people commuting for work , schools, leisure purpose. </a:t>
            </a:r>
          </a:p>
          <a:p>
            <a:pPr>
              <a:buFontTx/>
              <a:buChar char="-"/>
            </a:pPr>
            <a:r>
              <a:rPr lang="en-CA" dirty="0"/>
              <a:t>It can be visualised , if government can increase the bikes at the following stations or open other bike stations in the vicinity of the area to cater the demand</a:t>
            </a:r>
          </a:p>
          <a:p>
            <a:pPr marL="514350" indent="-514350">
              <a:buAutoNum type="arabicParenR"/>
            </a:pPr>
            <a:endParaRPr lang="en-CA" dirty="0"/>
          </a:p>
          <a:p>
            <a:pPr>
              <a:buFontTx/>
              <a:buChar char="-"/>
            </a:pPr>
            <a:endParaRPr lang="en-CA" dirty="0"/>
          </a:p>
        </p:txBody>
      </p:sp>
      <p:sp>
        <p:nvSpPr>
          <p:cNvPr id="4" name="Title 1">
            <a:extLst>
              <a:ext uri="{FF2B5EF4-FFF2-40B4-BE49-F238E27FC236}">
                <a16:creationId xmlns:a16="http://schemas.microsoft.com/office/drawing/2014/main" id="{67B77E5E-96BC-4E5F-9FD1-7806480FC599}"/>
              </a:ext>
            </a:extLst>
          </p:cNvPr>
          <p:cNvSpPr>
            <a:spLocks noGrp="1"/>
          </p:cNvSpPr>
          <p:nvPr>
            <p:ph type="title"/>
          </p:nvPr>
        </p:nvSpPr>
        <p:spPr>
          <a:xfrm>
            <a:off x="855663" y="365125"/>
            <a:ext cx="10744200" cy="1325563"/>
          </a:xfrm>
        </p:spPr>
        <p:txBody>
          <a:bodyPr/>
          <a:lstStyle/>
          <a:p>
            <a:r>
              <a:rPr lang="en-CA" b="1" dirty="0"/>
              <a:t>Answers: </a:t>
            </a:r>
          </a:p>
        </p:txBody>
      </p:sp>
    </p:spTree>
    <p:extLst>
      <p:ext uri="{BB962C8B-B14F-4D97-AF65-F5344CB8AC3E}">
        <p14:creationId xmlns:p14="http://schemas.microsoft.com/office/powerpoint/2010/main" val="123906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8D9C-451B-482C-936F-81789EFFB245}"/>
              </a:ext>
            </a:extLst>
          </p:cNvPr>
          <p:cNvSpPr>
            <a:spLocks noGrp="1"/>
          </p:cNvSpPr>
          <p:nvPr>
            <p:ph type="title"/>
          </p:nvPr>
        </p:nvSpPr>
        <p:spPr/>
        <p:txBody>
          <a:bodyPr/>
          <a:lstStyle/>
          <a:p>
            <a:r>
              <a:rPr lang="en-CA" b="1" dirty="0"/>
              <a:t>Answers: </a:t>
            </a:r>
          </a:p>
        </p:txBody>
      </p:sp>
      <p:sp>
        <p:nvSpPr>
          <p:cNvPr id="3" name="Content Placeholder 2">
            <a:extLst>
              <a:ext uri="{FF2B5EF4-FFF2-40B4-BE49-F238E27FC236}">
                <a16:creationId xmlns:a16="http://schemas.microsoft.com/office/drawing/2014/main" id="{9231B255-303A-47BA-8114-AC57D7B5A5C0}"/>
              </a:ext>
            </a:extLst>
          </p:cNvPr>
          <p:cNvSpPr>
            <a:spLocks noGrp="1"/>
          </p:cNvSpPr>
          <p:nvPr>
            <p:ph idx="1"/>
          </p:nvPr>
        </p:nvSpPr>
        <p:spPr>
          <a:xfrm>
            <a:off x="856318" y="1690689"/>
            <a:ext cx="10742890" cy="4351338"/>
          </a:xfrm>
        </p:spPr>
        <p:txBody>
          <a:bodyPr>
            <a:normAutofit fontScale="92500" lnSpcReduction="20000"/>
          </a:bodyPr>
          <a:lstStyle/>
          <a:p>
            <a:r>
              <a:rPr lang="en-CA" b="1" dirty="0"/>
              <a:t>Location of the least used stations in Toronto and if they should be closed?</a:t>
            </a:r>
          </a:p>
          <a:p>
            <a:pPr>
              <a:buFontTx/>
              <a:buChar char="-"/>
            </a:pPr>
            <a:r>
              <a:rPr lang="en-CA" dirty="0"/>
              <a:t>Bottom three locations showed here where number of rides or the usage is minimum,</a:t>
            </a:r>
          </a:p>
          <a:p>
            <a:pPr marL="514350" indent="-514350">
              <a:buFont typeface="+mj-lt"/>
              <a:buAutoNum type="arabicPeriod"/>
            </a:pPr>
            <a:r>
              <a:rPr lang="en-CA" dirty="0"/>
              <a:t>Wolfpack area, Station ID-7219, with 1 ride.</a:t>
            </a:r>
          </a:p>
          <a:p>
            <a:pPr marL="514350" indent="-514350">
              <a:buFont typeface="+mj-lt"/>
              <a:buAutoNum type="arabicPeriod"/>
            </a:pPr>
            <a:r>
              <a:rPr lang="en-CA" dirty="0"/>
              <a:t>High Park-West Rd, Station ID-7086, with 25 rides.</a:t>
            </a:r>
          </a:p>
          <a:p>
            <a:pPr marL="514350" indent="-514350">
              <a:buFont typeface="+mj-lt"/>
              <a:buAutoNum type="arabicPeriod"/>
            </a:pPr>
            <a:r>
              <a:rPr lang="en-CA" dirty="0"/>
              <a:t>Victoria Park Subway Station- SMART, Station ID-7266, with 28 rides</a:t>
            </a:r>
          </a:p>
          <a:p>
            <a:pPr marL="0" indent="0">
              <a:buNone/>
            </a:pPr>
            <a:endParaRPr lang="en-CA" dirty="0"/>
          </a:p>
          <a:p>
            <a:pPr marL="0" indent="0">
              <a:buNone/>
            </a:pPr>
            <a:r>
              <a:rPr lang="en-CA" b="1" dirty="0"/>
              <a:t>Discussions:</a:t>
            </a:r>
          </a:p>
          <a:p>
            <a:pPr>
              <a:buFontTx/>
              <a:buChar char="-"/>
            </a:pPr>
            <a:r>
              <a:rPr lang="en-CA" dirty="0"/>
              <a:t>The following areas have less usage, either these are at the outskirts of the main city, people might prefer to use their personal mode of commute or public transport. </a:t>
            </a:r>
          </a:p>
          <a:p>
            <a:pPr marL="514350" indent="-514350">
              <a:buFont typeface="+mj-lt"/>
              <a:buAutoNum type="arabicPeriod"/>
            </a:pPr>
            <a:endParaRPr lang="en-CA" dirty="0"/>
          </a:p>
          <a:p>
            <a:pPr>
              <a:buFontTx/>
              <a:buChar char="-"/>
            </a:pPr>
            <a:endParaRPr lang="en-CA" dirty="0"/>
          </a:p>
          <a:p>
            <a:endParaRPr lang="en-CA" dirty="0"/>
          </a:p>
        </p:txBody>
      </p:sp>
    </p:spTree>
    <p:extLst>
      <p:ext uri="{BB962C8B-B14F-4D97-AF65-F5344CB8AC3E}">
        <p14:creationId xmlns:p14="http://schemas.microsoft.com/office/powerpoint/2010/main" val="239207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E7E5-BE16-483F-AF7C-AFC9494A8F41}"/>
              </a:ext>
            </a:extLst>
          </p:cNvPr>
          <p:cNvSpPr>
            <a:spLocks noGrp="1"/>
          </p:cNvSpPr>
          <p:nvPr>
            <p:ph type="title"/>
          </p:nvPr>
        </p:nvSpPr>
        <p:spPr/>
        <p:txBody>
          <a:bodyPr/>
          <a:lstStyle/>
          <a:p>
            <a:r>
              <a:rPr lang="en-CA" b="1" dirty="0"/>
              <a:t>Continued..</a:t>
            </a:r>
          </a:p>
        </p:txBody>
      </p:sp>
      <p:sp>
        <p:nvSpPr>
          <p:cNvPr id="3" name="Content Placeholder 2">
            <a:extLst>
              <a:ext uri="{FF2B5EF4-FFF2-40B4-BE49-F238E27FC236}">
                <a16:creationId xmlns:a16="http://schemas.microsoft.com/office/drawing/2014/main" id="{855D0560-F7CC-4A16-BC4C-4A37C58A28FB}"/>
              </a:ext>
            </a:extLst>
          </p:cNvPr>
          <p:cNvSpPr>
            <a:spLocks noGrp="1"/>
          </p:cNvSpPr>
          <p:nvPr>
            <p:ph idx="1"/>
          </p:nvPr>
        </p:nvSpPr>
        <p:spPr/>
        <p:txBody>
          <a:bodyPr>
            <a:normAutofit lnSpcReduction="10000"/>
          </a:bodyPr>
          <a:lstStyle/>
          <a:p>
            <a:pPr>
              <a:buFontTx/>
              <a:buChar char="-"/>
            </a:pPr>
            <a:r>
              <a:rPr lang="en-CA" dirty="0"/>
              <a:t>The average on the number of rides for this particular data frame is 661.32 </a:t>
            </a:r>
          </a:p>
          <a:p>
            <a:pPr>
              <a:buFontTx/>
              <a:buChar char="-"/>
            </a:pPr>
            <a:endParaRPr lang="en-CA" dirty="0"/>
          </a:p>
          <a:p>
            <a:pPr>
              <a:buFontTx/>
              <a:buChar char="-"/>
            </a:pPr>
            <a:endParaRPr lang="en-CA" dirty="0"/>
          </a:p>
          <a:p>
            <a:pPr>
              <a:buFontTx/>
              <a:buChar char="-"/>
            </a:pPr>
            <a:endParaRPr lang="en-CA" dirty="0"/>
          </a:p>
          <a:p>
            <a:pPr>
              <a:buFontTx/>
              <a:buChar char="-"/>
            </a:pPr>
            <a:r>
              <a:rPr lang="en-CA" dirty="0"/>
              <a:t> The bottom 20 locations, the min number of ride taken is 1 and the max number of ride is 93.</a:t>
            </a:r>
          </a:p>
          <a:p>
            <a:pPr>
              <a:buFontTx/>
              <a:buChar char="-"/>
            </a:pPr>
            <a:r>
              <a:rPr lang="en-CA" dirty="0"/>
              <a:t>It can be visualised if government can take bike stations from the bottom 20 stations with least usage and move those to areas with high demand </a:t>
            </a:r>
          </a:p>
          <a:p>
            <a:endParaRPr lang="en-CA" dirty="0"/>
          </a:p>
        </p:txBody>
      </p:sp>
      <p:pic>
        <p:nvPicPr>
          <p:cNvPr id="5" name="Picture 4">
            <a:extLst>
              <a:ext uri="{FF2B5EF4-FFF2-40B4-BE49-F238E27FC236}">
                <a16:creationId xmlns:a16="http://schemas.microsoft.com/office/drawing/2014/main" id="{A87FAC59-3B69-4259-9154-0E2AD9AF5C0A}"/>
              </a:ext>
            </a:extLst>
          </p:cNvPr>
          <p:cNvPicPr>
            <a:picLocks noChangeAspect="1"/>
          </p:cNvPicPr>
          <p:nvPr/>
        </p:nvPicPr>
        <p:blipFill>
          <a:blip r:embed="rId2"/>
          <a:stretch>
            <a:fillRect/>
          </a:stretch>
        </p:blipFill>
        <p:spPr>
          <a:xfrm>
            <a:off x="1195248" y="2712968"/>
            <a:ext cx="6981343" cy="1090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330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7231-9CA1-487A-AF2F-3DC484C754C2}"/>
              </a:ext>
            </a:extLst>
          </p:cNvPr>
          <p:cNvSpPr>
            <a:spLocks noGrp="1"/>
          </p:cNvSpPr>
          <p:nvPr>
            <p:ph type="title"/>
          </p:nvPr>
        </p:nvSpPr>
        <p:spPr/>
        <p:txBody>
          <a:bodyPr/>
          <a:lstStyle/>
          <a:p>
            <a:r>
              <a:rPr lang="en-CA" b="1" dirty="0"/>
              <a:t>Post Mortem(Difficulties)</a:t>
            </a:r>
          </a:p>
        </p:txBody>
      </p:sp>
      <p:sp>
        <p:nvSpPr>
          <p:cNvPr id="3" name="Content Placeholder 2">
            <a:extLst>
              <a:ext uri="{FF2B5EF4-FFF2-40B4-BE49-F238E27FC236}">
                <a16:creationId xmlns:a16="http://schemas.microsoft.com/office/drawing/2014/main" id="{7C67C86A-D0A0-448C-B635-3FBA45994D86}"/>
              </a:ext>
            </a:extLst>
          </p:cNvPr>
          <p:cNvSpPr>
            <a:spLocks noGrp="1"/>
          </p:cNvSpPr>
          <p:nvPr>
            <p:ph idx="1"/>
          </p:nvPr>
        </p:nvSpPr>
        <p:spPr/>
        <p:txBody>
          <a:bodyPr/>
          <a:lstStyle/>
          <a:p>
            <a:r>
              <a:rPr lang="en-CA" dirty="0"/>
              <a:t>Time constraints, I was travelling for my work trip to Europe. So I divided my tasks according to my schedule.</a:t>
            </a:r>
          </a:p>
          <a:p>
            <a:r>
              <a:rPr lang="en-CA" dirty="0"/>
              <a:t>Many things came into my mind while working on this data frame like inserting the google map API’S and showing the maps with labels highlighting the top and bottom areas, but time restriction imposed me.</a:t>
            </a:r>
          </a:p>
        </p:txBody>
      </p:sp>
    </p:spTree>
    <p:extLst>
      <p:ext uri="{BB962C8B-B14F-4D97-AF65-F5344CB8AC3E}">
        <p14:creationId xmlns:p14="http://schemas.microsoft.com/office/powerpoint/2010/main" val="357409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4E02-B258-4F19-AF91-52CB0D6C6DCB}"/>
              </a:ext>
            </a:extLst>
          </p:cNvPr>
          <p:cNvSpPr>
            <a:spLocks noGrp="1"/>
          </p:cNvSpPr>
          <p:nvPr>
            <p:ph type="title"/>
          </p:nvPr>
        </p:nvSpPr>
        <p:spPr>
          <a:xfrm>
            <a:off x="828181" y="1256081"/>
            <a:ext cx="4179917" cy="1325563"/>
          </a:xfrm>
          <a:ln>
            <a:solidFill>
              <a:schemeClr val="tx1"/>
            </a:solidFill>
          </a:ln>
        </p:spPr>
        <p:txBody>
          <a:bodyPr/>
          <a:lstStyle/>
          <a:p>
            <a:r>
              <a:rPr lang="en-CA" b="1" dirty="0"/>
              <a:t>Open-floor Q&amp;A </a:t>
            </a:r>
          </a:p>
        </p:txBody>
      </p:sp>
    </p:spTree>
    <p:extLst>
      <p:ext uri="{BB962C8B-B14F-4D97-AF65-F5344CB8AC3E}">
        <p14:creationId xmlns:p14="http://schemas.microsoft.com/office/powerpoint/2010/main" val="401407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3FE1-254E-42B2-A00C-DF24CF1BB43B}"/>
              </a:ext>
            </a:extLst>
          </p:cNvPr>
          <p:cNvSpPr>
            <a:spLocks noGrp="1"/>
          </p:cNvSpPr>
          <p:nvPr>
            <p:ph type="title"/>
          </p:nvPr>
        </p:nvSpPr>
        <p:spPr>
          <a:xfrm>
            <a:off x="543236" y="211604"/>
            <a:ext cx="6898573" cy="1354214"/>
          </a:xfrm>
        </p:spPr>
        <p:txBody>
          <a:bodyPr/>
          <a:lstStyle/>
          <a:p>
            <a:r>
              <a:rPr lang="en-CA" b="1" dirty="0"/>
              <a:t>Motivation &amp; Summary Slide</a:t>
            </a:r>
          </a:p>
        </p:txBody>
      </p:sp>
      <p:sp>
        <p:nvSpPr>
          <p:cNvPr id="3" name="Content Placeholder 2">
            <a:extLst>
              <a:ext uri="{FF2B5EF4-FFF2-40B4-BE49-F238E27FC236}">
                <a16:creationId xmlns:a16="http://schemas.microsoft.com/office/drawing/2014/main" id="{677D0DC1-0DDF-48D5-9E24-BE2E86FD129E}"/>
              </a:ext>
            </a:extLst>
          </p:cNvPr>
          <p:cNvSpPr>
            <a:spLocks noGrp="1"/>
          </p:cNvSpPr>
          <p:nvPr>
            <p:ph idx="1"/>
          </p:nvPr>
        </p:nvSpPr>
        <p:spPr>
          <a:xfrm>
            <a:off x="543237" y="1688020"/>
            <a:ext cx="11369051" cy="4958377"/>
          </a:xfrm>
        </p:spPr>
        <p:txBody>
          <a:bodyPr>
            <a:normAutofit/>
          </a:bodyPr>
          <a:lstStyle/>
          <a:p>
            <a:pPr lvl="0"/>
            <a:r>
              <a:rPr lang="en-CA" dirty="0"/>
              <a:t>Whenever I travel to any new metropolitan city, I love to discover the new places by renting bikes and exploring by my own using maps. </a:t>
            </a:r>
          </a:p>
          <a:p>
            <a:pPr lvl="0"/>
            <a:r>
              <a:rPr lang="en-CA" dirty="0"/>
              <a:t>I have been in Toronto since 2018 but never got a chance to discover the city using a bike.</a:t>
            </a:r>
          </a:p>
          <a:p>
            <a:pPr marL="0" indent="0">
              <a:buNone/>
            </a:pPr>
            <a:endParaRPr lang="en-CA" dirty="0"/>
          </a:p>
          <a:p>
            <a:pPr marL="0" indent="0">
              <a:buNone/>
            </a:pPr>
            <a:endParaRPr lang="en-CA" dirty="0"/>
          </a:p>
          <a:p>
            <a:pPr marL="0" indent="0">
              <a:buNone/>
            </a:pPr>
            <a:r>
              <a:rPr lang="en-CA" b="1" dirty="0"/>
              <a:t>Questions in mind ?</a:t>
            </a:r>
          </a:p>
          <a:p>
            <a:r>
              <a:rPr lang="en-CA" dirty="0"/>
              <a:t>Identify the data on user type ?</a:t>
            </a:r>
          </a:p>
          <a:p>
            <a:pPr lvl="0"/>
            <a:r>
              <a:rPr lang="en-CA" dirty="0"/>
              <a:t>Location of the top 20 bike stations in Toronto ?</a:t>
            </a:r>
          </a:p>
          <a:p>
            <a:pPr lvl="0"/>
            <a:r>
              <a:rPr lang="en-CA" dirty="0"/>
              <a:t>Location of the least used stations in Toronto and if they should be closed?</a:t>
            </a:r>
          </a:p>
          <a:p>
            <a:endParaRPr lang="en-CA" dirty="0"/>
          </a:p>
          <a:p>
            <a:endParaRPr lang="en-CA" dirty="0"/>
          </a:p>
        </p:txBody>
      </p:sp>
    </p:spTree>
    <p:extLst>
      <p:ext uri="{BB962C8B-B14F-4D97-AF65-F5344CB8AC3E}">
        <p14:creationId xmlns:p14="http://schemas.microsoft.com/office/powerpoint/2010/main" val="96807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B04C-B83D-4487-9129-7EC071CFC0ED}"/>
              </a:ext>
            </a:extLst>
          </p:cNvPr>
          <p:cNvSpPr>
            <a:spLocks noGrp="1"/>
          </p:cNvSpPr>
          <p:nvPr>
            <p:ph type="title"/>
          </p:nvPr>
        </p:nvSpPr>
        <p:spPr>
          <a:xfrm>
            <a:off x="856319" y="365126"/>
            <a:ext cx="4714488" cy="1325563"/>
          </a:xfrm>
        </p:spPr>
        <p:txBody>
          <a:bodyPr/>
          <a:lstStyle/>
          <a:p>
            <a:r>
              <a:rPr lang="en-CA" b="1" dirty="0"/>
              <a:t>Questions and Data</a:t>
            </a:r>
          </a:p>
        </p:txBody>
      </p:sp>
      <p:sp>
        <p:nvSpPr>
          <p:cNvPr id="3" name="Content Placeholder 2">
            <a:extLst>
              <a:ext uri="{FF2B5EF4-FFF2-40B4-BE49-F238E27FC236}">
                <a16:creationId xmlns:a16="http://schemas.microsoft.com/office/drawing/2014/main" id="{C9C37D43-F156-4258-969F-4E4033E37D42}"/>
              </a:ext>
            </a:extLst>
          </p:cNvPr>
          <p:cNvSpPr>
            <a:spLocks noGrp="1"/>
          </p:cNvSpPr>
          <p:nvPr>
            <p:ph idx="1"/>
          </p:nvPr>
        </p:nvSpPr>
        <p:spPr>
          <a:xfrm>
            <a:off x="856317" y="1790969"/>
            <a:ext cx="10742890" cy="4904222"/>
          </a:xfrm>
        </p:spPr>
        <p:txBody>
          <a:bodyPr>
            <a:normAutofit/>
          </a:bodyPr>
          <a:lstStyle/>
          <a:p>
            <a:r>
              <a:rPr lang="en-CA" dirty="0"/>
              <a:t>The main task to answer the questions from previous slide is to understand the outcomes of the top 20 bike stations and the least used station i.e.  </a:t>
            </a:r>
          </a:p>
          <a:p>
            <a:pPr marL="525460" indent="-525460">
              <a:buFont typeface="+mj-lt"/>
              <a:buAutoNum type="arabicPeriod"/>
            </a:pPr>
            <a:r>
              <a:rPr lang="en-CA" dirty="0"/>
              <a:t>Is it possible to add more stations in the vicinity of the top 20 bike stations to cater the demand ?</a:t>
            </a:r>
          </a:p>
          <a:p>
            <a:pPr marL="525460" indent="-525460">
              <a:buFont typeface="+mj-lt"/>
              <a:buAutoNum type="arabicPeriod"/>
            </a:pPr>
            <a:r>
              <a:rPr lang="en-CA" dirty="0"/>
              <a:t>Is it viable to eliminate the bike stations which are least used and move those to the areas where demand is high ?</a:t>
            </a:r>
          </a:p>
          <a:p>
            <a:pPr marL="0" indent="0">
              <a:buNone/>
            </a:pPr>
            <a:endParaRPr lang="en-CA" dirty="0"/>
          </a:p>
          <a:p>
            <a:r>
              <a:rPr lang="en-CA" dirty="0"/>
              <a:t>Source of data,[Kaggle](</a:t>
            </a:r>
            <a:r>
              <a:rPr lang="en-CA" dirty="0">
                <a:hlinkClick r:id="rId2"/>
              </a:rPr>
              <a:t>https://www.kaggle.com/</a:t>
            </a:r>
            <a:r>
              <a:rPr lang="en-CA" dirty="0"/>
              <a:t>) , provided in project guidelines</a:t>
            </a:r>
          </a:p>
          <a:p>
            <a:pPr marL="525460" indent="-525460">
              <a:buFont typeface="+mj-lt"/>
              <a:buAutoNum type="arabicPeriod"/>
            </a:pPr>
            <a:endParaRPr lang="en-CA" dirty="0"/>
          </a:p>
        </p:txBody>
      </p:sp>
    </p:spTree>
    <p:extLst>
      <p:ext uri="{BB962C8B-B14F-4D97-AF65-F5344CB8AC3E}">
        <p14:creationId xmlns:p14="http://schemas.microsoft.com/office/powerpoint/2010/main" val="34087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9A2E-A4F7-4093-8C2E-E85221B8C820}"/>
              </a:ext>
            </a:extLst>
          </p:cNvPr>
          <p:cNvSpPr>
            <a:spLocks noGrp="1"/>
          </p:cNvSpPr>
          <p:nvPr>
            <p:ph type="title"/>
          </p:nvPr>
        </p:nvSpPr>
        <p:spPr>
          <a:xfrm>
            <a:off x="856319" y="365126"/>
            <a:ext cx="6627694" cy="1325563"/>
          </a:xfrm>
        </p:spPr>
        <p:txBody>
          <a:bodyPr/>
          <a:lstStyle/>
          <a:p>
            <a:r>
              <a:rPr lang="en-CA" b="1" dirty="0"/>
              <a:t>Data Cleanup &amp; Exploration</a:t>
            </a:r>
          </a:p>
        </p:txBody>
      </p:sp>
      <p:sp>
        <p:nvSpPr>
          <p:cNvPr id="3" name="Content Placeholder 2">
            <a:extLst>
              <a:ext uri="{FF2B5EF4-FFF2-40B4-BE49-F238E27FC236}">
                <a16:creationId xmlns:a16="http://schemas.microsoft.com/office/drawing/2014/main" id="{B52C5FDB-CF8D-4FC6-A6D5-08A829C7B5ED}"/>
              </a:ext>
            </a:extLst>
          </p:cNvPr>
          <p:cNvSpPr>
            <a:spLocks noGrp="1"/>
          </p:cNvSpPr>
          <p:nvPr>
            <p:ph idx="1"/>
          </p:nvPr>
        </p:nvSpPr>
        <p:spPr/>
        <p:txBody>
          <a:bodyPr/>
          <a:lstStyle/>
          <a:p>
            <a:pPr lvl="0"/>
            <a:r>
              <a:rPr lang="en-CA" dirty="0"/>
              <a:t>Download the Bike Share Data from Kaggle</a:t>
            </a:r>
          </a:p>
          <a:p>
            <a:pPr lvl="0"/>
            <a:r>
              <a:rPr lang="en-CA" dirty="0"/>
              <a:t>Start skimming through the data (Condition of data)- Excel Format</a:t>
            </a:r>
          </a:p>
          <a:p>
            <a:pPr lvl="0"/>
            <a:r>
              <a:rPr lang="en-CA" dirty="0"/>
              <a:t>Identify if the data is enough to answer the Research questions</a:t>
            </a:r>
          </a:p>
          <a:p>
            <a:pPr lvl="0"/>
            <a:r>
              <a:rPr lang="en-CA" dirty="0"/>
              <a:t>Break down the tasks in different subgroups</a:t>
            </a:r>
          </a:p>
          <a:p>
            <a:pPr lvl="0"/>
            <a:r>
              <a:rPr lang="en-CA" dirty="0"/>
              <a:t>Go through the Homework instructions and try to identify the important techniques to answer the questions</a:t>
            </a:r>
          </a:p>
          <a:p>
            <a:pPr lvl="0"/>
            <a:r>
              <a:rPr lang="en-CA" dirty="0"/>
              <a:t>Start working on the homework and divide the questions as per time availability. </a:t>
            </a:r>
          </a:p>
          <a:p>
            <a:endParaRPr lang="en-CA" dirty="0"/>
          </a:p>
        </p:txBody>
      </p:sp>
    </p:spTree>
    <p:extLst>
      <p:ext uri="{BB962C8B-B14F-4D97-AF65-F5344CB8AC3E}">
        <p14:creationId xmlns:p14="http://schemas.microsoft.com/office/powerpoint/2010/main" val="358137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972D-9A68-4F0F-85E0-5EC3F15F339B}"/>
              </a:ext>
            </a:extLst>
          </p:cNvPr>
          <p:cNvSpPr>
            <a:spLocks noGrp="1"/>
          </p:cNvSpPr>
          <p:nvPr>
            <p:ph type="title"/>
          </p:nvPr>
        </p:nvSpPr>
        <p:spPr>
          <a:xfrm>
            <a:off x="856318" y="365126"/>
            <a:ext cx="3110771" cy="1325563"/>
          </a:xfrm>
        </p:spPr>
        <p:txBody>
          <a:bodyPr/>
          <a:lstStyle/>
          <a:p>
            <a:r>
              <a:rPr lang="en-CA" b="1" dirty="0"/>
              <a:t>Continued..</a:t>
            </a:r>
          </a:p>
        </p:txBody>
      </p:sp>
      <p:sp>
        <p:nvSpPr>
          <p:cNvPr id="3" name="Content Placeholder 2">
            <a:extLst>
              <a:ext uri="{FF2B5EF4-FFF2-40B4-BE49-F238E27FC236}">
                <a16:creationId xmlns:a16="http://schemas.microsoft.com/office/drawing/2014/main" id="{A4A6225A-5628-48E2-8852-FA766D39D3E0}"/>
              </a:ext>
            </a:extLst>
          </p:cNvPr>
          <p:cNvSpPr>
            <a:spLocks noGrp="1"/>
          </p:cNvSpPr>
          <p:nvPr>
            <p:ph idx="1"/>
          </p:nvPr>
        </p:nvSpPr>
        <p:spPr/>
        <p:txBody>
          <a:bodyPr>
            <a:normAutofit/>
          </a:bodyPr>
          <a:lstStyle/>
          <a:p>
            <a:r>
              <a:rPr lang="en-CA" dirty="0"/>
              <a:t> Started exploring the data by opening the csv file format in pandas and importing important dependencies</a:t>
            </a:r>
          </a:p>
          <a:p>
            <a:r>
              <a:rPr lang="en-CA" dirty="0"/>
              <a:t>Visualised the main data frame </a:t>
            </a:r>
          </a:p>
          <a:p>
            <a:r>
              <a:rPr lang="en-CA" dirty="0"/>
              <a:t>Cleaned the data by keeping the columns important related to questions by using command dataframe[[“ ”, “ ”, “ ”]]</a:t>
            </a:r>
          </a:p>
          <a:p>
            <a:r>
              <a:rPr lang="en-CA" dirty="0"/>
              <a:t>Cleaned the data by changing the name of columns using .rename(columns={}) command.</a:t>
            </a:r>
          </a:p>
          <a:p>
            <a:r>
              <a:rPr lang="en-CA" dirty="0"/>
              <a:t> Used different commands like .value_counts( ), count( ) &amp; group by to identify the main parameters </a:t>
            </a:r>
          </a:p>
          <a:p>
            <a:endParaRPr lang="en-CA" dirty="0"/>
          </a:p>
          <a:p>
            <a:pPr marL="0" indent="0">
              <a:buNone/>
            </a:pPr>
            <a:endParaRPr lang="en-CA" dirty="0"/>
          </a:p>
          <a:p>
            <a:pPr marL="0" indent="0">
              <a:buNone/>
            </a:pPr>
            <a:endParaRPr lang="en-CA" dirty="0"/>
          </a:p>
          <a:p>
            <a:pPr marL="0" indent="0">
              <a:buNone/>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359971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31CD-F8EF-428A-BF7B-5B06302CE350}"/>
              </a:ext>
            </a:extLst>
          </p:cNvPr>
          <p:cNvSpPr>
            <a:spLocks noGrp="1"/>
          </p:cNvSpPr>
          <p:nvPr>
            <p:ph type="title"/>
          </p:nvPr>
        </p:nvSpPr>
        <p:spPr>
          <a:xfrm>
            <a:off x="856317" y="122900"/>
            <a:ext cx="3321788" cy="1207756"/>
          </a:xfrm>
        </p:spPr>
        <p:txBody>
          <a:bodyPr/>
          <a:lstStyle/>
          <a:p>
            <a:r>
              <a:rPr lang="en-CA" b="1" dirty="0"/>
              <a:t>Continued..</a:t>
            </a:r>
          </a:p>
        </p:txBody>
      </p:sp>
      <p:sp>
        <p:nvSpPr>
          <p:cNvPr id="3" name="Content Placeholder 2">
            <a:extLst>
              <a:ext uri="{FF2B5EF4-FFF2-40B4-BE49-F238E27FC236}">
                <a16:creationId xmlns:a16="http://schemas.microsoft.com/office/drawing/2014/main" id="{A8CC27F8-270C-4456-BEAD-A9349E4D357B}"/>
              </a:ext>
            </a:extLst>
          </p:cNvPr>
          <p:cNvSpPr>
            <a:spLocks noGrp="1"/>
          </p:cNvSpPr>
          <p:nvPr>
            <p:ph idx="1"/>
          </p:nvPr>
        </p:nvSpPr>
        <p:spPr>
          <a:xfrm>
            <a:off x="856317" y="1541671"/>
            <a:ext cx="10742890" cy="4445390"/>
          </a:xfrm>
        </p:spPr>
        <p:txBody>
          <a:bodyPr/>
          <a:lstStyle/>
          <a:p>
            <a:pPr marL="0" indent="0">
              <a:buNone/>
            </a:pPr>
            <a:r>
              <a:rPr lang="en-CA" dirty="0"/>
              <a:t>Challenges while exploring data</a:t>
            </a:r>
          </a:p>
          <a:p>
            <a:r>
              <a:rPr lang="en-CA" dirty="0"/>
              <a:t>Data is missing user type on gender basis and it is divided into Annual membership and casual member ship ( Annual membership – 168309, Casual membership – 10250 ) . Annual membership is 16 times higher then Casual membership. Plotting this data is not that much viable</a:t>
            </a:r>
          </a:p>
          <a:p>
            <a:r>
              <a:rPr lang="en-CA" dirty="0"/>
              <a:t>Data is missing number of rides per station , which is very important to answer my main two questions.</a:t>
            </a:r>
          </a:p>
          <a:p>
            <a:pPr marL="0" indent="0">
              <a:buNone/>
            </a:pPr>
            <a:endParaRPr lang="en-CA" dirty="0"/>
          </a:p>
          <a:p>
            <a:endParaRPr lang="en-CA" dirty="0"/>
          </a:p>
        </p:txBody>
      </p:sp>
      <p:pic>
        <p:nvPicPr>
          <p:cNvPr id="4" name="Picture 3">
            <a:extLst>
              <a:ext uri="{FF2B5EF4-FFF2-40B4-BE49-F238E27FC236}">
                <a16:creationId xmlns:a16="http://schemas.microsoft.com/office/drawing/2014/main" id="{EC5BD766-C53B-49E8-B756-CA9CE43DC577}"/>
              </a:ext>
            </a:extLst>
          </p:cNvPr>
          <p:cNvPicPr>
            <a:picLocks noChangeAspect="1"/>
          </p:cNvPicPr>
          <p:nvPr/>
        </p:nvPicPr>
        <p:blipFill>
          <a:blip r:embed="rId2"/>
          <a:stretch>
            <a:fillRect/>
          </a:stretch>
        </p:blipFill>
        <p:spPr>
          <a:xfrm>
            <a:off x="1046069" y="5036499"/>
            <a:ext cx="10553139" cy="1479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23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795C-5099-469D-B2B0-6AFAFFD521BC}"/>
              </a:ext>
            </a:extLst>
          </p:cNvPr>
          <p:cNvSpPr>
            <a:spLocks noGrp="1"/>
          </p:cNvSpPr>
          <p:nvPr>
            <p:ph type="title"/>
          </p:nvPr>
        </p:nvSpPr>
        <p:spPr>
          <a:xfrm>
            <a:off x="531390" y="270601"/>
            <a:ext cx="6643133" cy="1135123"/>
          </a:xfrm>
        </p:spPr>
        <p:txBody>
          <a:bodyPr>
            <a:normAutofit fontScale="90000"/>
          </a:bodyPr>
          <a:lstStyle/>
          <a:p>
            <a:br>
              <a:rPr lang="en-CA" dirty="0"/>
            </a:br>
            <a:r>
              <a:rPr lang="en-CA" b="1" dirty="0"/>
              <a:t>Identify the data on user type ?</a:t>
            </a:r>
            <a:br>
              <a:rPr lang="en-CA" dirty="0"/>
            </a:br>
            <a:endParaRPr lang="en-CA" dirty="0"/>
          </a:p>
        </p:txBody>
      </p:sp>
      <p:sp>
        <p:nvSpPr>
          <p:cNvPr id="3" name="Content Placeholder 2">
            <a:extLst>
              <a:ext uri="{FF2B5EF4-FFF2-40B4-BE49-F238E27FC236}">
                <a16:creationId xmlns:a16="http://schemas.microsoft.com/office/drawing/2014/main" id="{B701B332-BD1E-4263-B206-31F7145C484C}"/>
              </a:ext>
            </a:extLst>
          </p:cNvPr>
          <p:cNvSpPr>
            <a:spLocks noGrp="1"/>
          </p:cNvSpPr>
          <p:nvPr>
            <p:ph idx="1"/>
          </p:nvPr>
        </p:nvSpPr>
        <p:spPr>
          <a:xfrm>
            <a:off x="404781" y="1405724"/>
            <a:ext cx="10742890" cy="5459306"/>
          </a:xfrm>
        </p:spPr>
        <p:txBody>
          <a:bodyPr>
            <a:normAutofit/>
          </a:bodyPr>
          <a:lstStyle/>
          <a:p>
            <a:r>
              <a:rPr lang="en-CA" dirty="0"/>
              <a:t>Split the data by user type using .groupby(“user_type”) command</a:t>
            </a:r>
          </a:p>
          <a:p>
            <a:r>
              <a:rPr lang="en-CA" dirty="0"/>
              <a:t>Count the data on user type by using, </a:t>
            </a:r>
          </a:p>
          <a:p>
            <a:pPr marL="0" indent="0">
              <a:buNone/>
            </a:pPr>
            <a:r>
              <a:rPr lang="en-CA" dirty="0"/>
              <a:t>   User_split["user_type"].count( ) command</a:t>
            </a:r>
          </a:p>
          <a:p>
            <a:pPr marL="0" indent="0">
              <a:buNone/>
            </a:pPr>
            <a:endParaRPr lang="en-CA" dirty="0"/>
          </a:p>
          <a:p>
            <a:pPr marL="0" indent="0">
              <a:buNone/>
            </a:pPr>
            <a:endParaRPr lang="en-CA" dirty="0"/>
          </a:p>
          <a:p>
            <a:pPr marL="0" indent="0">
              <a:buNone/>
            </a:pPr>
            <a:endParaRPr lang="en-CA" dirty="0"/>
          </a:p>
          <a:p>
            <a:r>
              <a:rPr lang="en-CA" dirty="0"/>
              <a:t>Chart Data</a:t>
            </a:r>
          </a:p>
          <a:p>
            <a:pPr marL="0" indent="0">
              <a:buNone/>
            </a:pPr>
            <a:r>
              <a:rPr lang="en-CA" dirty="0"/>
              <a:t>User_chart = User_trips.plot</a:t>
            </a:r>
          </a:p>
          <a:p>
            <a:pPr marL="0" indent="0">
              <a:buNone/>
            </a:pPr>
            <a:r>
              <a:rPr lang="en-CA" dirty="0"/>
              <a:t>(kind="bar", title = "Bike trips by user type")</a:t>
            </a:r>
          </a:p>
        </p:txBody>
      </p:sp>
      <p:pic>
        <p:nvPicPr>
          <p:cNvPr id="4" name="Picture 3">
            <a:extLst>
              <a:ext uri="{FF2B5EF4-FFF2-40B4-BE49-F238E27FC236}">
                <a16:creationId xmlns:a16="http://schemas.microsoft.com/office/drawing/2014/main" id="{A439E6E5-8220-4E83-A124-7CFED1D6153C}"/>
              </a:ext>
            </a:extLst>
          </p:cNvPr>
          <p:cNvPicPr>
            <a:picLocks noChangeAspect="1"/>
          </p:cNvPicPr>
          <p:nvPr/>
        </p:nvPicPr>
        <p:blipFill>
          <a:blip r:embed="rId2"/>
          <a:stretch>
            <a:fillRect/>
          </a:stretch>
        </p:blipFill>
        <p:spPr>
          <a:xfrm>
            <a:off x="848650" y="3116951"/>
            <a:ext cx="3782021" cy="11279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25D5DD0-7BB2-42A3-9A3F-EB4CF5E47E0C}"/>
              </a:ext>
            </a:extLst>
          </p:cNvPr>
          <p:cNvPicPr>
            <a:picLocks noChangeAspect="1"/>
          </p:cNvPicPr>
          <p:nvPr/>
        </p:nvPicPr>
        <p:blipFill>
          <a:blip r:embed="rId3"/>
          <a:stretch>
            <a:fillRect/>
          </a:stretch>
        </p:blipFill>
        <p:spPr>
          <a:xfrm>
            <a:off x="7314085" y="3429000"/>
            <a:ext cx="5011613" cy="3239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436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5CA5-A0EA-4B70-9364-F11779C1E986}"/>
              </a:ext>
            </a:extLst>
          </p:cNvPr>
          <p:cNvSpPr>
            <a:spLocks noGrp="1"/>
          </p:cNvSpPr>
          <p:nvPr>
            <p:ph type="title"/>
          </p:nvPr>
        </p:nvSpPr>
        <p:spPr>
          <a:xfrm>
            <a:off x="856317" y="1162843"/>
            <a:ext cx="10742890" cy="1325563"/>
          </a:xfrm>
        </p:spPr>
        <p:txBody>
          <a:bodyPr>
            <a:normAutofit fontScale="90000"/>
          </a:bodyPr>
          <a:lstStyle/>
          <a:p>
            <a:r>
              <a:rPr lang="en-CA" b="1" dirty="0"/>
              <a:t>Location of the top 20 bike stations in Toronto ?</a:t>
            </a:r>
            <a:br>
              <a:rPr lang="en-CA" b="1" dirty="0"/>
            </a:br>
            <a:br>
              <a:rPr lang="en-CA" b="1" dirty="0"/>
            </a:br>
            <a:endParaRPr lang="en-CA" b="1" dirty="0"/>
          </a:p>
        </p:txBody>
      </p:sp>
      <p:sp>
        <p:nvSpPr>
          <p:cNvPr id="3" name="Content Placeholder 2">
            <a:extLst>
              <a:ext uri="{FF2B5EF4-FFF2-40B4-BE49-F238E27FC236}">
                <a16:creationId xmlns:a16="http://schemas.microsoft.com/office/drawing/2014/main" id="{0F85F6F1-45B3-415A-A232-58CE973500B3}"/>
              </a:ext>
            </a:extLst>
          </p:cNvPr>
          <p:cNvSpPr>
            <a:spLocks noGrp="1"/>
          </p:cNvSpPr>
          <p:nvPr>
            <p:ph idx="1"/>
          </p:nvPr>
        </p:nvSpPr>
        <p:spPr/>
        <p:txBody>
          <a:bodyPr/>
          <a:lstStyle/>
          <a:p>
            <a:r>
              <a:rPr lang="en-CA" dirty="0"/>
              <a:t>Keep the useful data from the main data frame i.e. Station ID &amp; From_station_name</a:t>
            </a:r>
          </a:p>
          <a:p>
            <a:r>
              <a:rPr lang="en-CA" dirty="0"/>
              <a:t>Number of rides are missing in the data frame and it can be calculated by grouping by (Station ID &amp; from station name), sizing the data frame or using .count( ) or .count_values( ) command. </a:t>
            </a:r>
          </a:p>
        </p:txBody>
      </p:sp>
      <p:pic>
        <p:nvPicPr>
          <p:cNvPr id="5" name="Picture 4">
            <a:extLst>
              <a:ext uri="{FF2B5EF4-FFF2-40B4-BE49-F238E27FC236}">
                <a16:creationId xmlns:a16="http://schemas.microsoft.com/office/drawing/2014/main" id="{F5339559-5130-4B45-BB92-8500041E5477}"/>
              </a:ext>
            </a:extLst>
          </p:cNvPr>
          <p:cNvPicPr>
            <a:picLocks noChangeAspect="1"/>
          </p:cNvPicPr>
          <p:nvPr/>
        </p:nvPicPr>
        <p:blipFill>
          <a:blip r:embed="rId2"/>
          <a:stretch>
            <a:fillRect/>
          </a:stretch>
        </p:blipFill>
        <p:spPr>
          <a:xfrm>
            <a:off x="1174955" y="4165738"/>
            <a:ext cx="6224055" cy="253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0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4134-CD55-4A21-893C-C064C4A9C348}"/>
              </a:ext>
            </a:extLst>
          </p:cNvPr>
          <p:cNvSpPr>
            <a:spLocks noGrp="1"/>
          </p:cNvSpPr>
          <p:nvPr>
            <p:ph type="title"/>
          </p:nvPr>
        </p:nvSpPr>
        <p:spPr>
          <a:xfrm>
            <a:off x="856318" y="365126"/>
            <a:ext cx="3138907" cy="1155699"/>
          </a:xfrm>
        </p:spPr>
        <p:txBody>
          <a:bodyPr/>
          <a:lstStyle/>
          <a:p>
            <a:r>
              <a:rPr lang="en-CA" b="1" dirty="0"/>
              <a:t>Continued..</a:t>
            </a:r>
          </a:p>
        </p:txBody>
      </p:sp>
      <p:sp>
        <p:nvSpPr>
          <p:cNvPr id="3" name="Content Placeholder 2">
            <a:extLst>
              <a:ext uri="{FF2B5EF4-FFF2-40B4-BE49-F238E27FC236}">
                <a16:creationId xmlns:a16="http://schemas.microsoft.com/office/drawing/2014/main" id="{EAC1B37E-B482-4807-86CF-9693BD7EECD0}"/>
              </a:ext>
            </a:extLst>
          </p:cNvPr>
          <p:cNvSpPr>
            <a:spLocks noGrp="1"/>
          </p:cNvSpPr>
          <p:nvPr>
            <p:ph idx="1"/>
          </p:nvPr>
        </p:nvSpPr>
        <p:spPr>
          <a:xfrm>
            <a:off x="856317" y="1520825"/>
            <a:ext cx="10742890" cy="4351338"/>
          </a:xfrm>
        </p:spPr>
        <p:txBody>
          <a:bodyPr/>
          <a:lstStyle/>
          <a:p>
            <a:r>
              <a:rPr lang="en-CA" dirty="0"/>
              <a:t>Identify the max number of rides taken in order to have a ride data to identify the top 20 stations (Useful for subsequent command).</a:t>
            </a:r>
          </a:p>
          <a:p>
            <a:endParaRPr lang="en-CA" dirty="0"/>
          </a:p>
          <a:p>
            <a:endParaRPr lang="en-CA" dirty="0"/>
          </a:p>
          <a:p>
            <a:endParaRPr lang="en-CA" dirty="0"/>
          </a:p>
          <a:p>
            <a:endParaRPr lang="en-CA" dirty="0"/>
          </a:p>
          <a:p>
            <a:r>
              <a:rPr lang="en-CA" dirty="0"/>
              <a:t>Using .loc command on numbers of rides to identify the top 20 bike station  </a:t>
            </a:r>
          </a:p>
        </p:txBody>
      </p:sp>
      <p:pic>
        <p:nvPicPr>
          <p:cNvPr id="4" name="Picture 3">
            <a:extLst>
              <a:ext uri="{FF2B5EF4-FFF2-40B4-BE49-F238E27FC236}">
                <a16:creationId xmlns:a16="http://schemas.microsoft.com/office/drawing/2014/main" id="{C5BC8B72-8DC7-445D-A656-C2180D471B67}"/>
              </a:ext>
            </a:extLst>
          </p:cNvPr>
          <p:cNvPicPr>
            <a:picLocks noChangeAspect="1"/>
          </p:cNvPicPr>
          <p:nvPr/>
        </p:nvPicPr>
        <p:blipFill>
          <a:blip r:embed="rId2"/>
          <a:stretch>
            <a:fillRect/>
          </a:stretch>
        </p:blipFill>
        <p:spPr>
          <a:xfrm>
            <a:off x="1054652" y="2632248"/>
            <a:ext cx="6194288" cy="1087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EC2A2742-23B6-4621-92DD-6008B113E145}"/>
              </a:ext>
            </a:extLst>
          </p:cNvPr>
          <p:cNvPicPr>
            <a:picLocks noChangeAspect="1"/>
          </p:cNvPicPr>
          <p:nvPr/>
        </p:nvPicPr>
        <p:blipFill>
          <a:blip r:embed="rId3"/>
          <a:stretch>
            <a:fillRect/>
          </a:stretch>
        </p:blipFill>
        <p:spPr>
          <a:xfrm>
            <a:off x="1054652" y="5455634"/>
            <a:ext cx="6194288" cy="1087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5781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1924</TotalTime>
  <Words>1255</Words>
  <Application>Microsoft Office PowerPoint</Application>
  <PresentationFormat>Custom</PresentationFormat>
  <Paragraphs>117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Toronto Bike Share Data</vt:lpstr>
      <vt:lpstr>Motivation &amp; Summary Slide</vt:lpstr>
      <vt:lpstr>Questions and Data</vt:lpstr>
      <vt:lpstr>Data Cleanup &amp; Exploration</vt:lpstr>
      <vt:lpstr>Continued..</vt:lpstr>
      <vt:lpstr>Continued..</vt:lpstr>
      <vt:lpstr> Identify the data on user type ? </vt:lpstr>
      <vt:lpstr>Location of the top 20 bike stations in Toronto ?  </vt:lpstr>
      <vt:lpstr>Continued..</vt:lpstr>
      <vt:lpstr>Continued..</vt:lpstr>
      <vt:lpstr>Location of the least used stations  in Toronto and if they should be closed?</vt:lpstr>
      <vt:lpstr>Continued..</vt:lpstr>
      <vt:lpstr>Continued..</vt:lpstr>
      <vt:lpstr>Answers: </vt:lpstr>
      <vt:lpstr>Answers: </vt:lpstr>
      <vt:lpstr>Answers: </vt:lpstr>
      <vt:lpstr>Continued..</vt:lpstr>
      <vt:lpstr>Post Mortem(Difficulties)</vt:lpstr>
      <vt:lpstr>Open-floor 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Bike Share Data</dc:title>
  <dc:creator>Sidhuamber</dc:creator>
  <cp:lastModifiedBy>Sidhuamber</cp:lastModifiedBy>
  <cp:revision>39</cp:revision>
  <dcterms:created xsi:type="dcterms:W3CDTF">2020-03-18T14:58:19Z</dcterms:created>
  <dcterms:modified xsi:type="dcterms:W3CDTF">2020-03-19T23:12:56Z</dcterms:modified>
</cp:coreProperties>
</file>