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3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lg-ulb/creditcardfrau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15240" y="3048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3245525"/>
            <a:ext cx="71700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Credit Card Fraud Detection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27315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secrets of detecting and preventing credit card fraud with advanced data analysis and machine learning techniques.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60080" y="6385560"/>
            <a:ext cx="5537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Sairam.K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Saanthosh.C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Sidharth.B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Dhivakar.M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Sankar.K.G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96397"/>
            <a:ext cx="91366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Monitoring and Maintenance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835110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Continuously monitor the model's performance, adapt to changing patterns, and ensure its accuracy and reliability.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293054" y="2795826"/>
            <a:ext cx="44410" cy="4737378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565172" y="3197126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6"/>
          <p:cNvSpPr/>
          <p:nvPr/>
        </p:nvSpPr>
        <p:spPr>
          <a:xfrm>
            <a:off x="7065228" y="29694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233583" y="3011091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8537258" y="3017996"/>
            <a:ext cx="25004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Drift Detection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8537258" y="358735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Detect shifts in the distribution of input data that may impact the model's effectiveness.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6287631" y="4307979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228" y="40802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14533" y="4121944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871198" y="41288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Retraining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037993" y="469820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Periodically retrain the model on new data to adapt to evolving fraud patterns and maintain high detection accuracy.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565172" y="5499199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8" name="Shape 16"/>
          <p:cNvSpPr/>
          <p:nvPr/>
        </p:nvSpPr>
        <p:spPr>
          <a:xfrm>
            <a:off x="7065228" y="52714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210723" y="5313164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537258" y="53200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Feedback Loop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8537258" y="5889427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Incorporate feedback from manual reviews, fraud investigations, and system corrections to continually improve the model's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FFFFFF"/>
          </a:solidFill>
          <a:ln w="1095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115151" y="486251"/>
            <a:ext cx="6347817" cy="552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51"/>
              </a:lnSpc>
              <a:buNone/>
            </a:pPr>
            <a:r>
              <a:rPr lang="en-US" sz="3481" b="1" kern="0" spc="-10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Collection and Preparation</a:t>
            </a:r>
            <a:endParaRPr lang="en-US" sz="3481" dirty="0"/>
          </a:p>
        </p:txBody>
      </p:sp>
      <p:sp>
        <p:nvSpPr>
          <p:cNvPr id="5" name="Text 3"/>
          <p:cNvSpPr/>
          <p:nvPr/>
        </p:nvSpPr>
        <p:spPr>
          <a:xfrm>
            <a:off x="3115151" y="1392436"/>
            <a:ext cx="8399978" cy="5657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8"/>
              </a:lnSpc>
              <a:buNone/>
            </a:pPr>
            <a:r>
              <a:rPr lang="en-US" sz="1392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Acquire and preprocess credit card transaction data, ensuring data quality, completeness, and accuracy for further analysis.</a:t>
            </a:r>
            <a:endParaRPr lang="en-US" sz="1392" dirty="0"/>
          </a:p>
        </p:txBody>
      </p:sp>
      <p:sp>
        <p:nvSpPr>
          <p:cNvPr id="6" name="Text 4"/>
          <p:cNvSpPr/>
          <p:nvPr/>
        </p:nvSpPr>
        <p:spPr>
          <a:xfrm>
            <a:off x="3115151" y="2157055"/>
            <a:ext cx="8399978" cy="2828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8"/>
              </a:lnSpc>
              <a:buNone/>
            </a:pPr>
            <a:endParaRPr lang="en-US" sz="1392" dirty="0"/>
          </a:p>
        </p:txBody>
      </p:sp>
      <p:sp>
        <p:nvSpPr>
          <p:cNvPr id="7" name="Shape 5"/>
          <p:cNvSpPr/>
          <p:nvPr/>
        </p:nvSpPr>
        <p:spPr>
          <a:xfrm>
            <a:off x="3115151" y="2638782"/>
            <a:ext cx="4111585" cy="3250883"/>
          </a:xfrm>
          <a:prstGeom prst="roundRect">
            <a:avLst>
              <a:gd name="adj" fmla="val 2448"/>
            </a:avLst>
          </a:prstGeom>
          <a:solidFill>
            <a:srgbClr val="DADBF1"/>
          </a:solidFill>
          <a:ln w="10954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302913" y="2826544"/>
            <a:ext cx="1768316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6"/>
              </a:lnSpc>
              <a:buNone/>
            </a:pPr>
            <a:r>
              <a:rPr lang="en-US" sz="1741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</a:t>
            </a:r>
            <a:endParaRPr lang="en-US" sz="1741" dirty="0"/>
          </a:p>
        </p:txBody>
      </p:sp>
      <p:sp>
        <p:nvSpPr>
          <p:cNvPr id="9" name="Text 7"/>
          <p:cNvSpPr/>
          <p:nvPr/>
        </p:nvSpPr>
        <p:spPr>
          <a:xfrm>
            <a:off x="3302913" y="3279696"/>
            <a:ext cx="3736062" cy="1414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8"/>
              </a:lnSpc>
              <a:buNone/>
            </a:pPr>
            <a:r>
              <a:rPr lang="en-US" sz="1392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 credit card transaction data from various sources, including card networks, financial institutions, and merchants or precollected datset from kaggle for experiment.</a:t>
            </a:r>
            <a:endParaRPr lang="en-US" sz="1392" dirty="0"/>
          </a:p>
        </p:txBody>
      </p:sp>
      <p:sp>
        <p:nvSpPr>
          <p:cNvPr id="10" name="Text 8"/>
          <p:cNvSpPr/>
          <p:nvPr/>
        </p:nvSpPr>
        <p:spPr>
          <a:xfrm>
            <a:off x="3302913" y="4853226"/>
            <a:ext cx="3736062" cy="848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8"/>
              </a:lnSpc>
              <a:buNone/>
            </a:pPr>
            <a:r>
              <a:rPr lang="en-US" sz="1392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 Link:</a:t>
            </a:r>
            <a:r>
              <a:rPr lang="en-US" sz="1392" u="sng" kern="0" spc="-28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https://www.kaggle.com/datasets/mlg-ulb/creditcardfraud</a:t>
            </a:r>
            <a:r>
              <a:rPr lang="en-US" sz="1392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92" dirty="0"/>
          </a:p>
        </p:txBody>
      </p:sp>
      <p:sp>
        <p:nvSpPr>
          <p:cNvPr id="11" name="Shape 9"/>
          <p:cNvSpPr/>
          <p:nvPr/>
        </p:nvSpPr>
        <p:spPr>
          <a:xfrm>
            <a:off x="7403544" y="2638782"/>
            <a:ext cx="4111585" cy="3250883"/>
          </a:xfrm>
          <a:prstGeom prst="roundRect">
            <a:avLst>
              <a:gd name="adj" fmla="val 2448"/>
            </a:avLst>
          </a:prstGeom>
          <a:solidFill>
            <a:srgbClr val="DADBF1"/>
          </a:solidFill>
          <a:ln w="10954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591306" y="2826544"/>
            <a:ext cx="1768316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6"/>
              </a:lnSpc>
              <a:buNone/>
            </a:pPr>
            <a:r>
              <a:rPr lang="en-US" sz="1741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Clean</a:t>
            </a:r>
            <a:endParaRPr lang="en-US" sz="1741" dirty="0"/>
          </a:p>
        </p:txBody>
      </p:sp>
      <p:sp>
        <p:nvSpPr>
          <p:cNvPr id="13" name="Text 11"/>
          <p:cNvSpPr/>
          <p:nvPr/>
        </p:nvSpPr>
        <p:spPr>
          <a:xfrm>
            <a:off x="7591306" y="3279696"/>
            <a:ext cx="3736062" cy="848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8"/>
              </a:lnSpc>
              <a:buNone/>
            </a:pPr>
            <a:r>
              <a:rPr lang="en-US" sz="1392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Remove duplicate records, handle missing values, and address data inconsistencies to ensure data reliability.</a:t>
            </a:r>
            <a:endParaRPr lang="en-US" sz="1392" dirty="0"/>
          </a:p>
        </p:txBody>
      </p:sp>
      <p:sp>
        <p:nvSpPr>
          <p:cNvPr id="14" name="Shape 12"/>
          <p:cNvSpPr/>
          <p:nvPr/>
        </p:nvSpPr>
        <p:spPr>
          <a:xfrm>
            <a:off x="3115151" y="6066473"/>
            <a:ext cx="4111585" cy="1677353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0954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3302913" y="6254234"/>
            <a:ext cx="1768316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6"/>
              </a:lnSpc>
              <a:buNone/>
            </a:pPr>
            <a:r>
              <a:rPr lang="en-US" sz="1741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</a:t>
            </a:r>
            <a:endParaRPr lang="en-US" sz="1741" dirty="0"/>
          </a:p>
        </p:txBody>
      </p:sp>
      <p:sp>
        <p:nvSpPr>
          <p:cNvPr id="16" name="Text 14"/>
          <p:cNvSpPr/>
          <p:nvPr/>
        </p:nvSpPr>
        <p:spPr>
          <a:xfrm>
            <a:off x="3302913" y="6707386"/>
            <a:ext cx="3736062" cy="848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8"/>
              </a:lnSpc>
              <a:buNone/>
            </a:pPr>
            <a:r>
              <a:rPr lang="en-US" sz="1392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Engineer new features and transform the data into a suitable format for model training and evaluation.</a:t>
            </a:r>
            <a:endParaRPr lang="en-US" sz="1392" dirty="0"/>
          </a:p>
        </p:txBody>
      </p:sp>
      <p:sp>
        <p:nvSpPr>
          <p:cNvPr id="17" name="Shape 15"/>
          <p:cNvSpPr/>
          <p:nvPr/>
        </p:nvSpPr>
        <p:spPr>
          <a:xfrm>
            <a:off x="7403544" y="6066473"/>
            <a:ext cx="4111585" cy="1677353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0954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91306" y="6254234"/>
            <a:ext cx="1768316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6"/>
              </a:lnSpc>
              <a:buNone/>
            </a:pPr>
            <a:r>
              <a:rPr lang="en-US" sz="1741" b="1" kern="0" spc="-5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</a:t>
            </a:r>
            <a:endParaRPr lang="en-US" sz="1741" dirty="0"/>
          </a:p>
        </p:txBody>
      </p:sp>
      <p:sp>
        <p:nvSpPr>
          <p:cNvPr id="19" name="Text 17"/>
          <p:cNvSpPr/>
          <p:nvPr/>
        </p:nvSpPr>
        <p:spPr>
          <a:xfrm>
            <a:off x="7591306" y="6707386"/>
            <a:ext cx="3736062" cy="848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28"/>
              </a:lnSpc>
              <a:buNone/>
            </a:pPr>
            <a:r>
              <a:rPr lang="en-US" sz="1392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 exploratory data analysis to gain insights and identify patterns that can be used to differentiate fraudulent transactions.</a:t>
            </a:r>
            <a:endParaRPr lang="en-US" sz="139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8989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Splitting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228612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Split the prepared dataset into training, validation, and testing sets to assess the performance of the fraud detection model.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89327"/>
            <a:ext cx="3295888" cy="203692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037993" y="550390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Set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037993" y="6073259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 the model on a subset of data to learn patterns and relationships.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189327"/>
            <a:ext cx="3296007" cy="203704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67137" y="55040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Validation Set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667137" y="607337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 and fine-tune the model on a separate subset for optimal performance.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189327"/>
            <a:ext cx="3296007" cy="203704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96400" y="55040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Set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9296400" y="607337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Assess the trained model's accuracy and effectiveness in detecting fraud on unseen data.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95047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Selection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197810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the most suitable machine learning algorithms and techniques for credit card fraud detection.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31124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487954" y="3154085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041713" y="3188732"/>
            <a:ext cx="26230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Supervised Learning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041713" y="3758089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classification algorithms like logistic regression, decision trees, and random forests.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10169485" y="31124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318790" y="3154085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10891599" y="3188732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Unsupervised Learning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10891599" y="4105275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anomaly detection methods such as clustering, principal component analysis (PCA), and autoencoders.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6319599" y="59226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465094" y="596431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7041713" y="5998964"/>
            <a:ext cx="24499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Ensemble Methods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7041713" y="6568321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Combine multiple models to improve fraud detection accuracy, using techniques like boosting and bagging.</a:t>
            </a:r>
            <a:endParaRPr lang="en-US" sz="1750" dirty="0"/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7403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Training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012752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 the selected machine learning model on the labeled training data to learn and generalize patterns of fraud.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293054" y="2973467"/>
            <a:ext cx="44410" cy="4382095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565172" y="3374767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6"/>
          <p:cNvSpPr/>
          <p:nvPr/>
        </p:nvSpPr>
        <p:spPr>
          <a:xfrm>
            <a:off x="7065228" y="314706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233583" y="3188732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8537258" y="31956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Selection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8537258" y="3764994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the most informative features that contribute significantly to detecting fraudulent transactions.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6287631" y="4485620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228" y="42579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14533" y="4299585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699391" y="4306491"/>
            <a:ext cx="23937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Initialization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037993" y="487584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Initialize the chosen model with appropriate hyperparameters for effective training.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565172" y="5676840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8" name="Shape 16"/>
          <p:cNvSpPr/>
          <p:nvPr/>
        </p:nvSpPr>
        <p:spPr>
          <a:xfrm>
            <a:off x="7065228" y="54491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210723" y="5490805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537258" y="5497711"/>
            <a:ext cx="2486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Optimization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8537258" y="606706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 the model's weights and biases using optimization algorithms like gradient descent.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4641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Evaluation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98512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 the trained model's performance using appropriate metrics to assess its accuracy and effectiveness.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2945844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73975" y="31818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Confusion Matrix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273975" y="3751183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true positives, true negatives, false positives, and false negatives to evaluate classification performance.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45844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62267" y="3181826"/>
            <a:ext cx="25385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Precision and Recall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7662267" y="3751183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Calculate precision (accuracy of positive predictions) and recall (true positive rate) to measure model effectiveness.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37993" y="5275540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73975" y="55115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ROC Curve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2273975" y="6080879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Plot the Receiver Operating Characteristic (ROC) curve and calculate the Area Under the Curve (AUC) for performance assessment.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6285" y="5275540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2267" y="55115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F1 Score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7662267" y="6080879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Measure the balance between precision and recall using the F1 score, which considers both metrics.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838"/>
          </a:xfrm>
          <a:prstGeom prst="rect">
            <a:avLst/>
          </a:prstGeom>
          <a:solidFill>
            <a:srgbClr val="FFFFFF"/>
          </a:solidFill>
          <a:ln w="12502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541865" y="552688"/>
            <a:ext cx="5558552" cy="6280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45"/>
              </a:lnSpc>
              <a:buNone/>
            </a:pPr>
            <a:r>
              <a:rPr lang="en-US" sz="3956" b="1" kern="0" spc="-11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Hyperparameter Tuning</a:t>
            </a:r>
            <a:endParaRPr lang="en-US" sz="3956" dirty="0"/>
          </a:p>
        </p:txBody>
      </p:sp>
      <p:sp>
        <p:nvSpPr>
          <p:cNvPr id="5" name="Text 3"/>
          <p:cNvSpPr/>
          <p:nvPr/>
        </p:nvSpPr>
        <p:spPr>
          <a:xfrm>
            <a:off x="2541865" y="1582698"/>
            <a:ext cx="9546669" cy="642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2"/>
              </a:lnSpc>
              <a:buNone/>
            </a:pPr>
            <a:r>
              <a:rPr lang="en-US" sz="158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 the model's hyperparameters to improve its performance and fine-tune it for better fraud detection results.</a:t>
            </a:r>
            <a:endParaRPr lang="en-US" sz="1583" dirty="0"/>
          </a:p>
        </p:txBody>
      </p:sp>
      <p:sp>
        <p:nvSpPr>
          <p:cNvPr id="6" name="Shape 4"/>
          <p:cNvSpPr/>
          <p:nvPr/>
        </p:nvSpPr>
        <p:spPr>
          <a:xfrm>
            <a:off x="2823329" y="2451735"/>
            <a:ext cx="40124" cy="5225415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3069431" y="2814697"/>
            <a:ext cx="703421" cy="4012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6"/>
          <p:cNvSpPr/>
          <p:nvPr/>
        </p:nvSpPr>
        <p:spPr>
          <a:xfrm>
            <a:off x="2617232" y="2608778"/>
            <a:ext cx="452199" cy="452199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2502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769037" y="2646402"/>
            <a:ext cx="148471" cy="3768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67"/>
              </a:lnSpc>
              <a:buNone/>
            </a:pPr>
            <a:r>
              <a:rPr lang="en-US" sz="2374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74" dirty="0"/>
          </a:p>
        </p:txBody>
      </p:sp>
      <p:sp>
        <p:nvSpPr>
          <p:cNvPr id="10" name="Text 8"/>
          <p:cNvSpPr/>
          <p:nvPr/>
        </p:nvSpPr>
        <p:spPr>
          <a:xfrm>
            <a:off x="3948708" y="2652713"/>
            <a:ext cx="2009775" cy="313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3"/>
              </a:lnSpc>
              <a:buNone/>
            </a:pPr>
            <a:r>
              <a:rPr lang="en-US" sz="1978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Grid Search</a:t>
            </a:r>
            <a:endParaRPr lang="en-US" sz="1978" dirty="0"/>
          </a:p>
        </p:txBody>
      </p:sp>
      <p:sp>
        <p:nvSpPr>
          <p:cNvPr id="11" name="Text 9"/>
          <p:cNvSpPr/>
          <p:nvPr/>
        </p:nvSpPr>
        <p:spPr>
          <a:xfrm>
            <a:off x="3948708" y="3167658"/>
            <a:ext cx="8139827" cy="642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2"/>
              </a:lnSpc>
              <a:buNone/>
            </a:pPr>
            <a:r>
              <a:rPr lang="en-US" sz="158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a predefined grid of hyperparameter combinations, evaluating performance for each combination.</a:t>
            </a:r>
            <a:endParaRPr lang="en-US" sz="1583" dirty="0"/>
          </a:p>
        </p:txBody>
      </p:sp>
      <p:sp>
        <p:nvSpPr>
          <p:cNvPr id="12" name="Shape 10"/>
          <p:cNvSpPr/>
          <p:nvPr/>
        </p:nvSpPr>
        <p:spPr>
          <a:xfrm>
            <a:off x="3069431" y="4623495"/>
            <a:ext cx="703421" cy="4012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3" name="Shape 11"/>
          <p:cNvSpPr/>
          <p:nvPr/>
        </p:nvSpPr>
        <p:spPr>
          <a:xfrm>
            <a:off x="2617232" y="4417576"/>
            <a:ext cx="452199" cy="452199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2502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749987" y="4455200"/>
            <a:ext cx="186571" cy="3768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67"/>
              </a:lnSpc>
              <a:buNone/>
            </a:pPr>
            <a:r>
              <a:rPr lang="en-US" sz="2374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74" dirty="0"/>
          </a:p>
        </p:txBody>
      </p:sp>
      <p:sp>
        <p:nvSpPr>
          <p:cNvPr id="15" name="Text 13"/>
          <p:cNvSpPr/>
          <p:nvPr/>
        </p:nvSpPr>
        <p:spPr>
          <a:xfrm>
            <a:off x="3948708" y="4461510"/>
            <a:ext cx="2009775" cy="313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3"/>
              </a:lnSpc>
              <a:buNone/>
            </a:pPr>
            <a:r>
              <a:rPr lang="en-US" sz="1978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Cross-Validation</a:t>
            </a:r>
            <a:endParaRPr lang="en-US" sz="1978" dirty="0"/>
          </a:p>
        </p:txBody>
      </p:sp>
      <p:sp>
        <p:nvSpPr>
          <p:cNvPr id="16" name="Text 14"/>
          <p:cNvSpPr/>
          <p:nvPr/>
        </p:nvSpPr>
        <p:spPr>
          <a:xfrm>
            <a:off x="3948708" y="4976455"/>
            <a:ext cx="8139827" cy="642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2"/>
              </a:lnSpc>
              <a:buNone/>
            </a:pPr>
            <a:r>
              <a:rPr lang="en-US" sz="158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k-fold cross-validation to estimate the model's performance on unseen data and avoid overfitting.</a:t>
            </a:r>
            <a:endParaRPr lang="en-US" sz="1583" dirty="0"/>
          </a:p>
        </p:txBody>
      </p:sp>
      <p:sp>
        <p:nvSpPr>
          <p:cNvPr id="17" name="Shape 15"/>
          <p:cNvSpPr/>
          <p:nvPr/>
        </p:nvSpPr>
        <p:spPr>
          <a:xfrm>
            <a:off x="3069431" y="6432292"/>
            <a:ext cx="703421" cy="4012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8" name="Shape 16"/>
          <p:cNvSpPr/>
          <p:nvPr/>
        </p:nvSpPr>
        <p:spPr>
          <a:xfrm>
            <a:off x="2617232" y="6226373"/>
            <a:ext cx="452199" cy="452199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2502">
            <a:solidFill>
              <a:srgbClr val="B5B7E3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2746177" y="6263997"/>
            <a:ext cx="194191" cy="3768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67"/>
              </a:lnSpc>
              <a:buNone/>
            </a:pPr>
            <a:r>
              <a:rPr lang="en-US" sz="2374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74" dirty="0"/>
          </a:p>
        </p:txBody>
      </p:sp>
      <p:sp>
        <p:nvSpPr>
          <p:cNvPr id="20" name="Text 18"/>
          <p:cNvSpPr/>
          <p:nvPr/>
        </p:nvSpPr>
        <p:spPr>
          <a:xfrm>
            <a:off x="3948708" y="6270308"/>
            <a:ext cx="2009775" cy="3139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3"/>
              </a:lnSpc>
              <a:buNone/>
            </a:pPr>
            <a:r>
              <a:rPr lang="en-US" sz="1978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Hyperopt</a:t>
            </a:r>
            <a:endParaRPr lang="en-US" sz="1978" dirty="0"/>
          </a:p>
        </p:txBody>
      </p:sp>
      <p:sp>
        <p:nvSpPr>
          <p:cNvPr id="21" name="Text 19"/>
          <p:cNvSpPr/>
          <p:nvPr/>
        </p:nvSpPr>
        <p:spPr>
          <a:xfrm>
            <a:off x="3948708" y="6785253"/>
            <a:ext cx="8139827" cy="321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2"/>
              </a:lnSpc>
              <a:buNone/>
            </a:pPr>
            <a:r>
              <a:rPr lang="en-US" sz="158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Bayesian optimization techniques to intelligently search the hyperparameter space.</a:t>
            </a:r>
            <a:endParaRPr lang="en-US" sz="158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946309"/>
            <a:ext cx="48769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Deployment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197393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the fraud detection model in a production environment for real-time transaction analysis and monitoring.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31082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001554" y="314991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1555313" y="31845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1555313" y="3753922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the trained model with existing credit card payment systems and transaction processing pipelines.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4683085" y="31082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832390" y="314991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5405199" y="31845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5405199" y="3753922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the model can handle large-scale transaction volumes with minimal latency and resource requirements.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59266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78694" y="5968365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1555313" y="6003012"/>
            <a:ext cx="2456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Analysis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1555313" y="6572369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incoming credit card transactions in real-time to detect and flag potential fraud.</a:t>
            </a:r>
            <a:endParaRPr lang="en-US" sz="1750" dirty="0"/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833563"/>
            <a:ext cx="85789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Alert Generation and Intervention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7227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Automatically generate alerts and trigger appropriate interventions when fraudulent transactions are detected.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393299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73975" y="41689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Alert Rules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273975" y="4738330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rules and thresholds to determine when an alert should be generated based on the model's outputs and transaction characteristics.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93299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62267" y="4168973"/>
            <a:ext cx="28502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Intervention Workflow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7662267" y="4738330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escalation procedures and intervention actions, such as contacting the cardholder, blocking the transaction, or notifying law enforcement.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746</Words>
  <Application>Microsoft Office PowerPoint</Application>
  <PresentationFormat>Custom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KITE STUDENT</cp:lastModifiedBy>
  <cp:revision>7</cp:revision>
  <dcterms:created xsi:type="dcterms:W3CDTF">2023-10-11T05:03:04Z</dcterms:created>
  <dcterms:modified xsi:type="dcterms:W3CDTF">2023-10-11T05:25:47Z</dcterms:modified>
</cp:coreProperties>
</file>