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5" r:id="rId5"/>
    <p:sldId id="259" r:id="rId6"/>
    <p:sldId id="276" r:id="rId7"/>
    <p:sldId id="277" r:id="rId8"/>
    <p:sldId id="260" r:id="rId9"/>
    <p:sldId id="261" r:id="rId10"/>
    <p:sldId id="262" r:id="rId11"/>
    <p:sldId id="272" r:id="rId12"/>
    <p:sldId id="273" r:id="rId13"/>
    <p:sldId id="274" r:id="rId14"/>
    <p:sldId id="278" r:id="rId15"/>
    <p:sldId id="279" r:id="rId16"/>
    <p:sldId id="280" r:id="rId17"/>
    <p:sldId id="281" r:id="rId18"/>
    <p:sldId id="282" r:id="rId19"/>
    <p:sldId id="289" r:id="rId20"/>
    <p:sldId id="290"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6/24/2012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6/24/2012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8982" y="4038600"/>
            <a:ext cx="7772400" cy="1981200"/>
          </a:xfrm>
        </p:spPr>
        <p:txBody>
          <a:bodyPr>
            <a:noAutofit/>
          </a:bodyPr>
          <a:lstStyle/>
          <a:p>
            <a:pPr algn="r"/>
            <a:r>
              <a:rPr lang="en-IN" sz="1400" dirty="0" smtClean="0">
                <a:solidFill>
                  <a:schemeClr val="tx1"/>
                </a:solidFill>
              </a:rPr>
              <a:t/>
            </a:r>
            <a:br>
              <a:rPr lang="en-IN" sz="1400" dirty="0" smtClean="0">
                <a:solidFill>
                  <a:schemeClr val="tx1"/>
                </a:solidFill>
              </a:rPr>
            </a:br>
            <a:r>
              <a:rPr lang="en-US" sz="1400" b="1" dirty="0" smtClean="0">
                <a:solidFill>
                  <a:schemeClr val="tx1"/>
                </a:solidFill>
              </a:rPr>
              <a:t>	</a:t>
            </a:r>
            <a:r>
              <a:rPr lang="en-IN" sz="1400" dirty="0" smtClean="0">
                <a:solidFill>
                  <a:schemeClr val="tx1"/>
                </a:solidFill>
              </a:rPr>
              <a:t/>
            </a:r>
            <a:br>
              <a:rPr lang="en-IN" sz="1400" dirty="0" smtClean="0">
                <a:solidFill>
                  <a:schemeClr val="tx1"/>
                </a:solidFill>
              </a:rPr>
            </a:br>
            <a:r>
              <a:rPr lang="en-IN" sz="1400" dirty="0" smtClean="0">
                <a:solidFill>
                  <a:schemeClr val="tx1"/>
                </a:solidFill>
              </a:rPr>
              <a:t/>
            </a:r>
            <a:br>
              <a:rPr lang="en-IN" sz="1400" dirty="0" smtClean="0">
                <a:solidFill>
                  <a:schemeClr val="tx1"/>
                </a:solidFill>
              </a:rPr>
            </a:br>
            <a:r>
              <a:rPr lang="en-US" sz="1400" b="1" dirty="0" smtClean="0">
                <a:solidFill>
                  <a:schemeClr val="tx1"/>
                </a:solidFill>
              </a:rPr>
              <a:t> </a:t>
            </a:r>
            <a:r>
              <a:rPr lang="en-IN" sz="1400" dirty="0" smtClean="0">
                <a:solidFill>
                  <a:schemeClr val="tx1"/>
                </a:solidFill>
              </a:rPr>
              <a:t/>
            </a:r>
            <a:br>
              <a:rPr lang="en-IN" sz="1400" dirty="0" smtClean="0">
                <a:solidFill>
                  <a:schemeClr val="tx1"/>
                </a:solidFill>
              </a:rPr>
            </a:br>
            <a:r>
              <a:rPr lang="en-US" sz="1400" dirty="0" smtClean="0">
                <a:solidFill>
                  <a:schemeClr val="tx1"/>
                </a:solidFill>
              </a:rPr>
              <a:t>Submitted By</a:t>
            </a:r>
            <a:r>
              <a:rPr lang="en-IN" sz="1400" dirty="0" smtClean="0">
                <a:solidFill>
                  <a:schemeClr val="tx1"/>
                </a:solidFill>
              </a:rPr>
              <a:t/>
            </a:r>
            <a:br>
              <a:rPr lang="en-IN" sz="1400" dirty="0" smtClean="0">
                <a:solidFill>
                  <a:schemeClr val="tx1"/>
                </a:solidFill>
              </a:rPr>
            </a:br>
            <a:r>
              <a:rPr lang="en-US" sz="1600" b="1" dirty="0" smtClean="0">
                <a:solidFill>
                  <a:schemeClr val="tx1"/>
                </a:solidFill>
              </a:rPr>
              <a:t>TEEGELA SIDDARDHA MEHER</a:t>
            </a:r>
            <a:r>
              <a:rPr lang="en-IN" sz="1400" dirty="0" smtClean="0">
                <a:solidFill>
                  <a:schemeClr val="tx1"/>
                </a:solidFill>
              </a:rPr>
              <a:t/>
            </a:r>
            <a:br>
              <a:rPr lang="en-IN" sz="1400" dirty="0" smtClean="0">
                <a:solidFill>
                  <a:schemeClr val="tx1"/>
                </a:solidFill>
              </a:rPr>
            </a:br>
            <a:r>
              <a:rPr lang="en-US" sz="1400" dirty="0" smtClean="0">
                <a:solidFill>
                  <a:schemeClr val="tx1"/>
                </a:solidFill>
              </a:rPr>
              <a:t>(Regd.No:108036846)</a:t>
            </a:r>
            <a:r>
              <a:rPr lang="en-IN" sz="1400" dirty="0" smtClean="0">
                <a:solidFill>
                  <a:schemeClr val="tx1"/>
                </a:solidFill>
              </a:rPr>
              <a:t/>
            </a:r>
            <a:br>
              <a:rPr lang="en-IN" sz="1400" dirty="0" smtClean="0">
                <a:solidFill>
                  <a:schemeClr val="tx1"/>
                </a:solidFill>
              </a:rPr>
            </a:br>
            <a:r>
              <a:rPr lang="en-US" sz="1400" b="1" dirty="0" smtClean="0">
                <a:solidFill>
                  <a:schemeClr val="tx1"/>
                </a:solidFill>
              </a:rPr>
              <a:t>Under the Esteemed Guidance of</a:t>
            </a:r>
            <a:r>
              <a:rPr lang="en-IN" sz="1400" i="1" dirty="0" smtClean="0">
                <a:solidFill>
                  <a:schemeClr val="tx1"/>
                </a:solidFill>
              </a:rPr>
              <a:t/>
            </a:r>
            <a:br>
              <a:rPr lang="en-IN" sz="1400" i="1" dirty="0" smtClean="0">
                <a:solidFill>
                  <a:schemeClr val="tx1"/>
                </a:solidFill>
              </a:rPr>
            </a:br>
            <a:r>
              <a:rPr lang="en-US" sz="2000" b="1" dirty="0" smtClean="0">
                <a:solidFill>
                  <a:schemeClr val="tx1"/>
                </a:solidFill>
              </a:rPr>
              <a:t>Prof. V.VALLI KUMARI</a:t>
            </a:r>
            <a:r>
              <a:rPr lang="en-IN" sz="1400" i="1" dirty="0" smtClean="0">
                <a:solidFill>
                  <a:schemeClr val="tx1"/>
                </a:solidFill>
              </a:rPr>
              <a:t/>
            </a:r>
            <a:br>
              <a:rPr lang="en-IN" sz="1400" i="1" dirty="0" smtClean="0">
                <a:solidFill>
                  <a:schemeClr val="tx1"/>
                </a:solidFill>
              </a:rPr>
            </a:br>
            <a:r>
              <a:rPr lang="en-US" sz="1400" dirty="0" smtClean="0">
                <a:solidFill>
                  <a:schemeClr val="tx1"/>
                </a:solidFill>
              </a:rPr>
              <a:t>Department of CS &amp; SE</a:t>
            </a:r>
            <a:r>
              <a:rPr lang="en-IN" sz="1400" dirty="0" smtClean="0">
                <a:solidFill>
                  <a:schemeClr val="tx1"/>
                </a:solidFill>
              </a:rPr>
              <a:t/>
            </a:r>
            <a:br>
              <a:rPr lang="en-IN" sz="1400" dirty="0" smtClean="0">
                <a:solidFill>
                  <a:schemeClr val="tx1"/>
                </a:solidFill>
              </a:rPr>
            </a:br>
            <a:r>
              <a:rPr lang="en-US" sz="1400" dirty="0" smtClean="0">
                <a:solidFill>
                  <a:schemeClr val="tx1"/>
                </a:solidFill>
              </a:rPr>
              <a:t>Andhra University College of Engineering</a:t>
            </a:r>
            <a:endParaRPr lang="en-IN" sz="1400" dirty="0"/>
          </a:p>
        </p:txBody>
      </p:sp>
      <p:sp>
        <p:nvSpPr>
          <p:cNvPr id="3" name="TextBox 2"/>
          <p:cNvSpPr txBox="1"/>
          <p:nvPr/>
        </p:nvSpPr>
        <p:spPr>
          <a:xfrm>
            <a:off x="838200" y="1524000"/>
            <a:ext cx="8153400" cy="830997"/>
          </a:xfrm>
          <a:prstGeom prst="rect">
            <a:avLst/>
          </a:prstGeom>
          <a:noFill/>
        </p:spPr>
        <p:txBody>
          <a:bodyPr wrap="square" rtlCol="0">
            <a:spAutoFit/>
          </a:bodyPr>
          <a:lstStyle/>
          <a:p>
            <a:r>
              <a:rPr lang="en-US" sz="4800" b="1" i="1" dirty="0">
                <a:solidFill>
                  <a:schemeClr val="bg1"/>
                </a:solidFill>
              </a:rPr>
              <a:t>e</a:t>
            </a:r>
            <a:r>
              <a:rPr lang="en-US" sz="4000" b="1" i="1" dirty="0">
                <a:solidFill>
                  <a:schemeClr val="bg1"/>
                </a:solidFill>
              </a:rPr>
              <a:t>-MEDICAL SERVICE MANAGEMENT</a:t>
            </a:r>
            <a:endParaRPr lang="en-IN" sz="4000" dirty="0">
              <a:solidFill>
                <a:schemeClr val="bg1"/>
              </a:solidFill>
            </a:endParaRPr>
          </a:p>
        </p:txBody>
      </p:sp>
    </p:spTree>
    <p:extLst>
      <p:ext uri="{BB962C8B-B14F-4D97-AF65-F5344CB8AC3E}">
        <p14:creationId xmlns:p14="http://schemas.microsoft.com/office/powerpoint/2010/main" val="1127305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77500" lnSpcReduction="20000"/>
          </a:bodyPr>
          <a:lstStyle/>
          <a:p>
            <a:pPr marL="0" indent="0" algn="ctr">
              <a:buNone/>
            </a:pPr>
            <a:r>
              <a:rPr lang="en-US" sz="4600" b="1" dirty="0" smtClean="0">
                <a:solidFill>
                  <a:schemeClr val="bg1"/>
                </a:solidFill>
              </a:rPr>
              <a:t>HARDWARE </a:t>
            </a:r>
            <a:r>
              <a:rPr lang="en-US" sz="4600" b="1" dirty="0">
                <a:solidFill>
                  <a:schemeClr val="bg1"/>
                </a:solidFill>
              </a:rPr>
              <a:t>AND SOFTWARE </a:t>
            </a:r>
            <a:r>
              <a:rPr lang="en-US" sz="4600" b="1" dirty="0" smtClean="0">
                <a:solidFill>
                  <a:schemeClr val="bg1"/>
                </a:solidFill>
              </a:rPr>
              <a:t>USED</a:t>
            </a:r>
            <a:endParaRPr lang="en-IN" sz="4600" dirty="0">
              <a:solidFill>
                <a:schemeClr val="bg1"/>
              </a:solidFill>
            </a:endParaRPr>
          </a:p>
          <a:p>
            <a:pPr marL="0" indent="0">
              <a:buNone/>
            </a:pPr>
            <a:endParaRPr lang="en-US" dirty="0" smtClean="0"/>
          </a:p>
          <a:p>
            <a:pPr marL="0" indent="0">
              <a:buNone/>
            </a:pPr>
            <a:endParaRPr lang="en-IN" dirty="0"/>
          </a:p>
          <a:p>
            <a:pPr marL="0" indent="0">
              <a:buNone/>
            </a:pPr>
            <a:endParaRPr lang="en-US" sz="4400" b="1" dirty="0" smtClean="0"/>
          </a:p>
          <a:p>
            <a:pPr marL="0" indent="0">
              <a:buNone/>
            </a:pPr>
            <a:endParaRPr lang="en-IN" dirty="0"/>
          </a:p>
          <a:p>
            <a:pPr marL="0" indent="0">
              <a:buNone/>
            </a:pPr>
            <a:r>
              <a:rPr lang="en-US" sz="4400" b="1" dirty="0"/>
              <a:t>Software </a:t>
            </a:r>
            <a:endParaRPr lang="en-IN" sz="4400" dirty="0"/>
          </a:p>
          <a:p>
            <a:r>
              <a:rPr lang="en-US" dirty="0"/>
              <a:t>OS for Web server		</a:t>
            </a:r>
            <a:r>
              <a:rPr lang="en-US" dirty="0" smtClean="0"/>
              <a:t>: Windows</a:t>
            </a:r>
            <a:endParaRPr lang="en-IN" dirty="0"/>
          </a:p>
          <a:p>
            <a:r>
              <a:rPr lang="en-US" dirty="0" smtClean="0"/>
              <a:t>DBMS</a:t>
            </a:r>
            <a:r>
              <a:rPr lang="en-US" dirty="0"/>
              <a:t>			</a:t>
            </a:r>
            <a:r>
              <a:rPr lang="en-US" dirty="0" smtClean="0"/>
              <a:t>	: Oracle</a:t>
            </a:r>
            <a:endParaRPr lang="en-IN" dirty="0"/>
          </a:p>
          <a:p>
            <a:r>
              <a:rPr lang="en-US" dirty="0"/>
              <a:t>Technologies		</a:t>
            </a:r>
            <a:r>
              <a:rPr lang="en-US" dirty="0" smtClean="0"/>
              <a:t>	: Java, </a:t>
            </a:r>
            <a:r>
              <a:rPr lang="en-US" dirty="0"/>
              <a:t>HTML </a:t>
            </a:r>
            <a:r>
              <a:rPr lang="en-US" dirty="0" smtClean="0"/>
              <a:t>5.0, </a:t>
            </a:r>
            <a:r>
              <a:rPr lang="en-US" dirty="0"/>
              <a:t>Struts 2.3, JPA, </a:t>
            </a:r>
            <a:r>
              <a:rPr lang="en-US" dirty="0" smtClean="0"/>
              <a:t> Toplink1.2 				  Framework, JSP</a:t>
            </a:r>
          </a:p>
          <a:p>
            <a:r>
              <a:rPr lang="en-US" dirty="0"/>
              <a:t>Web server			: Apache, Tomcat 6.0</a:t>
            </a:r>
            <a:endParaRPr lang="en-IN" dirty="0"/>
          </a:p>
          <a:p>
            <a:r>
              <a:rPr lang="en-US" dirty="0"/>
              <a:t>Database Server		</a:t>
            </a:r>
            <a:r>
              <a:rPr lang="en-US" dirty="0" smtClean="0"/>
              <a:t>: </a:t>
            </a:r>
            <a:r>
              <a:rPr lang="en-US" dirty="0"/>
              <a:t>Oracle 10g</a:t>
            </a:r>
            <a:endParaRPr lang="en-IN" dirty="0"/>
          </a:p>
          <a:p>
            <a:endParaRPr lang="en-IN" dirty="0"/>
          </a:p>
          <a:p>
            <a:pPr marL="0" indent="0">
              <a:buNone/>
            </a:pPr>
            <a:endParaRPr lang="en-US" dirty="0"/>
          </a:p>
          <a:p>
            <a:pPr marL="0" indent="0">
              <a:buNone/>
            </a:pPr>
            <a:r>
              <a:rPr lang="en-US" sz="4400" b="1" dirty="0" smtClean="0"/>
              <a:t>Development Environment</a:t>
            </a:r>
            <a:endParaRPr lang="en-IN" sz="4400" dirty="0"/>
          </a:p>
          <a:p>
            <a:r>
              <a:rPr lang="en-US" dirty="0"/>
              <a:t>IDE				: Eclipse</a:t>
            </a:r>
            <a:endParaRPr lang="en-IN" dirty="0"/>
          </a:p>
          <a:p>
            <a:r>
              <a:rPr lang="en-US" dirty="0"/>
              <a:t>Processor/RAM/HDD		: Pentium/4 GB/75 GB</a:t>
            </a:r>
            <a:endParaRPr lang="en-IN" dirty="0"/>
          </a:p>
          <a:p>
            <a:endParaRPr lang="en-IN" dirty="0"/>
          </a:p>
        </p:txBody>
      </p:sp>
    </p:spTree>
    <p:extLst>
      <p:ext uri="{BB962C8B-B14F-4D97-AF65-F5344CB8AC3E}">
        <p14:creationId xmlns:p14="http://schemas.microsoft.com/office/powerpoint/2010/main" val="25799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RELATIONAL MODEL</a:t>
            </a:r>
            <a:endParaRPr lang="en-IN" dirty="0"/>
          </a:p>
          <a:p>
            <a:r>
              <a:rPr lang="en-US" dirty="0"/>
              <a:t>In relational model all the data is assumed to be organized in the form of two-dimensional tables. The rows and columns present in the table represent the records and fields respectively. Data management under this model is performed using relational algebra. Each table represents a relational model the pointers to link records are made through the data elements within the same table</a:t>
            </a:r>
            <a:endParaRPr lang="en-IN" dirty="0"/>
          </a:p>
        </p:txBody>
      </p:sp>
      <p:sp>
        <p:nvSpPr>
          <p:cNvPr id="3" name="Title 2"/>
          <p:cNvSpPr>
            <a:spLocks noGrp="1"/>
          </p:cNvSpPr>
          <p:nvPr>
            <p:ph type="title"/>
          </p:nvPr>
        </p:nvSpPr>
        <p:spPr/>
        <p:txBody>
          <a:bodyPr>
            <a:normAutofit/>
          </a:bodyPr>
          <a:lstStyle/>
          <a:p>
            <a:r>
              <a:rPr lang="en-US" sz="3600" b="1" dirty="0" smtClean="0"/>
              <a:t>DBMS Model</a:t>
            </a:r>
            <a:endParaRPr lang="en-IN" sz="3600" b="1" dirty="0"/>
          </a:p>
        </p:txBody>
      </p:sp>
    </p:spTree>
    <p:extLst>
      <p:ext uri="{BB962C8B-B14F-4D97-AF65-F5344CB8AC3E}">
        <p14:creationId xmlns:p14="http://schemas.microsoft.com/office/powerpoint/2010/main" val="2563321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90800"/>
            <a:ext cx="7408333" cy="4038600"/>
          </a:xfrm>
        </p:spPr>
        <p:txBody>
          <a:bodyPr>
            <a:normAutofit fontScale="77500" lnSpcReduction="20000"/>
          </a:bodyPr>
          <a:lstStyle/>
          <a:p>
            <a:pPr marL="0" indent="0">
              <a:buNone/>
            </a:pPr>
            <a:r>
              <a:rPr lang="en-US" b="1" dirty="0" smtClean="0"/>
              <a:t>Waterfall Model:</a:t>
            </a:r>
            <a:endParaRPr lang="en-US" sz="3100" b="1" dirty="0" smtClean="0"/>
          </a:p>
          <a:p>
            <a:pPr>
              <a:buFont typeface="Wingdings" pitchFamily="2" charset="2"/>
              <a:buChar char="§"/>
            </a:pPr>
            <a:r>
              <a:rPr lang="en-US" dirty="0" smtClean="0"/>
              <a:t>The </a:t>
            </a:r>
            <a:r>
              <a:rPr lang="en-US" dirty="0"/>
              <a:t>waterfall model is a sequential software development model (a process for the creation of software) in which development is seen as flowing steadily downwards (like a waterfall) through the phases of requirements analysis, design, implementation, testing (validation), integration, and maintenance. </a:t>
            </a:r>
            <a:endParaRPr lang="en-IN" dirty="0"/>
          </a:p>
          <a:p>
            <a:pPr marL="0" indent="0">
              <a:buNone/>
            </a:pPr>
            <a:endParaRPr lang="en-IN" dirty="0"/>
          </a:p>
          <a:p>
            <a:pPr>
              <a:buFont typeface="Wingdings" pitchFamily="2" charset="2"/>
              <a:buChar char="§"/>
            </a:pPr>
            <a:r>
              <a:rPr lang="en-US" dirty="0" smtClean="0"/>
              <a:t> </a:t>
            </a:r>
            <a:r>
              <a:rPr lang="en-US" dirty="0"/>
              <a:t>In </a:t>
            </a:r>
            <a:r>
              <a:rPr lang="en-US" b="1" dirty="0"/>
              <a:t>waterfall model</a:t>
            </a:r>
            <a:r>
              <a:rPr lang="en-US" dirty="0"/>
              <a:t>, the following phases are followed in an order</a:t>
            </a:r>
            <a:endParaRPr lang="en-IN" dirty="0"/>
          </a:p>
          <a:p>
            <a:pPr lvl="0">
              <a:buFont typeface="Wingdings" pitchFamily="2" charset="2"/>
              <a:buChar char="Ø"/>
            </a:pPr>
            <a:r>
              <a:rPr lang="en-US" dirty="0"/>
              <a:t>Design, </a:t>
            </a:r>
            <a:endParaRPr lang="en-IN" dirty="0"/>
          </a:p>
          <a:p>
            <a:pPr lvl="0">
              <a:buFont typeface="Wingdings" pitchFamily="2" charset="2"/>
              <a:buChar char="Ø"/>
            </a:pPr>
            <a:r>
              <a:rPr lang="en-US" dirty="0"/>
              <a:t>Construction, </a:t>
            </a:r>
            <a:endParaRPr lang="en-IN" dirty="0"/>
          </a:p>
          <a:p>
            <a:pPr lvl="0">
              <a:buFont typeface="Wingdings" pitchFamily="2" charset="2"/>
              <a:buChar char="Ø"/>
            </a:pPr>
            <a:r>
              <a:rPr lang="en-US" dirty="0"/>
              <a:t>Integration, </a:t>
            </a:r>
            <a:endParaRPr lang="en-IN" dirty="0"/>
          </a:p>
          <a:p>
            <a:pPr lvl="0">
              <a:buFont typeface="Wingdings" pitchFamily="2" charset="2"/>
              <a:buChar char="Ø"/>
            </a:pPr>
            <a:r>
              <a:rPr lang="en-US" dirty="0"/>
              <a:t>Testing and debugging, </a:t>
            </a:r>
            <a:endParaRPr lang="en-IN" dirty="0"/>
          </a:p>
          <a:p>
            <a:pPr lvl="0">
              <a:buFont typeface="Wingdings" pitchFamily="2" charset="2"/>
              <a:buChar char="Ø"/>
            </a:pPr>
            <a:r>
              <a:rPr lang="en-US" dirty="0"/>
              <a:t>Installation, </a:t>
            </a:r>
            <a:endParaRPr lang="en-IN" dirty="0"/>
          </a:p>
          <a:p>
            <a:pPr lvl="0">
              <a:buFont typeface="Wingdings" pitchFamily="2" charset="2"/>
              <a:buChar char="Ø"/>
            </a:pPr>
            <a:r>
              <a:rPr lang="en-US" dirty="0"/>
              <a:t>Maintenance.</a:t>
            </a:r>
            <a:endParaRPr lang="en-IN" dirty="0"/>
          </a:p>
          <a:p>
            <a:pPr marL="0" indent="0">
              <a:buNone/>
            </a:pPr>
            <a:endParaRPr lang="en-IN" dirty="0"/>
          </a:p>
        </p:txBody>
      </p:sp>
      <p:sp>
        <p:nvSpPr>
          <p:cNvPr id="3" name="Title 2"/>
          <p:cNvSpPr>
            <a:spLocks noGrp="1"/>
          </p:cNvSpPr>
          <p:nvPr>
            <p:ph type="title"/>
          </p:nvPr>
        </p:nvSpPr>
        <p:spPr/>
        <p:txBody>
          <a:bodyPr>
            <a:normAutofit/>
          </a:bodyPr>
          <a:lstStyle/>
          <a:p>
            <a:r>
              <a:rPr lang="en-US" sz="3600" b="1" dirty="0" smtClean="0"/>
              <a:t>Model used for Project</a:t>
            </a:r>
            <a:endParaRPr lang="en-IN" sz="3600" b="1" dirty="0"/>
          </a:p>
        </p:txBody>
      </p:sp>
    </p:spTree>
    <p:extLst>
      <p:ext uri="{BB962C8B-B14F-4D97-AF65-F5344CB8AC3E}">
        <p14:creationId xmlns:p14="http://schemas.microsoft.com/office/powerpoint/2010/main" val="96019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725333"/>
          </a:xfrm>
        </p:spPr>
        <p:txBody>
          <a:bodyPr>
            <a:normAutofit lnSpcReduction="10000"/>
          </a:bodyPr>
          <a:lstStyle/>
          <a:p>
            <a:r>
              <a:rPr lang="en-US" sz="2000" dirty="0"/>
              <a:t>e-Labs</a:t>
            </a:r>
          </a:p>
          <a:p>
            <a:pPr lvl="1">
              <a:buFont typeface="Wingdings" pitchFamily="2" charset="2"/>
              <a:buChar char="Ø"/>
            </a:pPr>
            <a:r>
              <a:rPr lang="en-US" sz="2000" dirty="0"/>
              <a:t>Medical Report Upload</a:t>
            </a:r>
          </a:p>
          <a:p>
            <a:pPr lvl="1">
              <a:buFont typeface="Wingdings" pitchFamily="2" charset="2"/>
              <a:buChar char="Ø"/>
            </a:pPr>
            <a:r>
              <a:rPr lang="en-US" sz="2000" dirty="0"/>
              <a:t>View medical </a:t>
            </a:r>
            <a:r>
              <a:rPr lang="en-US" sz="2000" dirty="0" smtClean="0"/>
              <a:t>Report</a:t>
            </a:r>
          </a:p>
          <a:p>
            <a:r>
              <a:rPr lang="en-US" sz="2000" dirty="0" smtClean="0"/>
              <a:t>Medical Report Editing</a:t>
            </a:r>
          </a:p>
          <a:p>
            <a:r>
              <a:rPr lang="en-US" sz="2000" dirty="0" smtClean="0"/>
              <a:t>One-One Chat Application</a:t>
            </a:r>
          </a:p>
          <a:p>
            <a:pPr marL="0" indent="0">
              <a:buNone/>
            </a:pPr>
            <a:endParaRPr lang="en-US" sz="2000" dirty="0" smtClean="0"/>
          </a:p>
          <a:p>
            <a:pPr marL="0" indent="0">
              <a:buNone/>
            </a:pPr>
            <a:r>
              <a:rPr lang="en-US" sz="2000" dirty="0" smtClean="0"/>
              <a:t>Contribution to:</a:t>
            </a:r>
          </a:p>
          <a:p>
            <a:r>
              <a:rPr lang="en-US" sz="2000" dirty="0"/>
              <a:t>e</a:t>
            </a:r>
            <a:r>
              <a:rPr lang="en-US" sz="2000" dirty="0" smtClean="0"/>
              <a:t>-Pharmacy</a:t>
            </a:r>
          </a:p>
          <a:p>
            <a:pPr lvl="1">
              <a:buFont typeface="Wingdings" pitchFamily="2" charset="2"/>
              <a:buChar char="Ø"/>
            </a:pPr>
            <a:r>
              <a:rPr lang="en-US" sz="2000" dirty="0" smtClean="0"/>
              <a:t>e-Prescription View</a:t>
            </a:r>
          </a:p>
          <a:p>
            <a:pPr lvl="1">
              <a:buFont typeface="Wingdings" pitchFamily="2" charset="2"/>
              <a:buChar char="Ø"/>
            </a:pPr>
            <a:r>
              <a:rPr lang="en-US" sz="2000" dirty="0" smtClean="0"/>
              <a:t>Checking for medicines availability</a:t>
            </a:r>
          </a:p>
          <a:p>
            <a:pPr lvl="1">
              <a:buFont typeface="Wingdings" pitchFamily="2" charset="2"/>
              <a:buChar char="Ø"/>
            </a:pPr>
            <a:r>
              <a:rPr lang="en-US" sz="2000" dirty="0" smtClean="0"/>
              <a:t>Medicine delivery</a:t>
            </a:r>
          </a:p>
        </p:txBody>
      </p:sp>
      <p:sp>
        <p:nvSpPr>
          <p:cNvPr id="3" name="Title 2"/>
          <p:cNvSpPr>
            <a:spLocks noGrp="1"/>
          </p:cNvSpPr>
          <p:nvPr>
            <p:ph type="title"/>
          </p:nvPr>
        </p:nvSpPr>
        <p:spPr/>
        <p:txBody>
          <a:bodyPr>
            <a:normAutofit/>
          </a:bodyPr>
          <a:lstStyle/>
          <a:p>
            <a:r>
              <a:rPr lang="en-US" sz="3600" b="1" dirty="0" smtClean="0"/>
              <a:t>Modules Involved</a:t>
            </a:r>
            <a:endParaRPr lang="en-IN" sz="3600" b="1" dirty="0"/>
          </a:p>
        </p:txBody>
      </p:sp>
    </p:spTree>
    <p:extLst>
      <p:ext uri="{BB962C8B-B14F-4D97-AF65-F5344CB8AC3E}">
        <p14:creationId xmlns:p14="http://schemas.microsoft.com/office/powerpoint/2010/main" val="2604687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smtClean="0"/>
              <a:t>Design Architecture</a:t>
            </a:r>
            <a:endParaRPr lang="en-IN" sz="3600" b="1" dirty="0"/>
          </a:p>
        </p:txBody>
      </p:sp>
      <p:sp>
        <p:nvSpPr>
          <p:cNvPr id="7" name="Rectangle 3"/>
          <p:cNvSpPr>
            <a:spLocks noChangeArrowheads="1"/>
          </p:cNvSpPr>
          <p:nvPr/>
        </p:nvSpPr>
        <p:spPr bwMode="auto">
          <a:xfrm>
            <a:off x="3292187" y="2513806"/>
            <a:ext cx="2438400" cy="762000"/>
          </a:xfrm>
          <a:prstGeom prst="rect">
            <a:avLst/>
          </a:prstGeom>
          <a:solidFill>
            <a:schemeClr val="bg2">
              <a:lumMod val="75000"/>
            </a:schemeClr>
          </a:solidFill>
          <a:ln w="12700">
            <a:solidFill>
              <a:srgbClr val="000000"/>
            </a:solidFill>
            <a:miter lim="800000"/>
            <a:headEnd/>
            <a:tailEnd/>
          </a:ln>
          <a:effectLst>
            <a:outerShdw dist="28398" dir="3806097" algn="ctr" rotWithShape="0">
              <a:srgbClr val="974706">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PRESENTATION TIER</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3886200" y="2894806"/>
            <a:ext cx="1257300" cy="303213"/>
          </a:xfrm>
          <a:prstGeom prst="rect">
            <a:avLst/>
          </a:prstGeom>
          <a:gradFill rotWithShape="0">
            <a:gsLst>
              <a:gs pos="0">
                <a:srgbClr val="F2F2F2"/>
              </a:gs>
              <a:gs pos="100000">
                <a:srgbClr val="D8D8D8"/>
              </a:gs>
            </a:gsLst>
            <a:lin ang="5400000" scaled="1"/>
          </a:gradFill>
          <a:ln w="12700">
            <a:solidFill>
              <a:srgbClr val="000000"/>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Web Pages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3278332" y="3580967"/>
            <a:ext cx="2438400" cy="762000"/>
          </a:xfrm>
          <a:prstGeom prst="rect">
            <a:avLst/>
          </a:prstGeom>
          <a:solidFill>
            <a:schemeClr val="bg2">
              <a:lumMod val="75000"/>
            </a:schemeClr>
          </a:solidFill>
          <a:ln w="12700">
            <a:solidFill>
              <a:srgbClr val="000000"/>
            </a:solidFill>
            <a:miter lim="800000"/>
            <a:headEnd/>
            <a:tailEnd/>
          </a:ln>
          <a:effectLst>
            <a:outerShdw dist="28398" dir="3806097" algn="ctr" rotWithShape="0">
              <a:srgbClr val="974706">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BUSINESS TIER</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3952875" y="3961967"/>
            <a:ext cx="1123950" cy="295275"/>
          </a:xfrm>
          <a:prstGeom prst="rect">
            <a:avLst/>
          </a:prstGeom>
          <a:gradFill rotWithShape="0">
            <a:gsLst>
              <a:gs pos="0">
                <a:srgbClr val="F2F2F2"/>
              </a:gs>
              <a:gs pos="100000">
                <a:srgbClr val="D8D8D8"/>
              </a:gs>
            </a:gsLst>
            <a:lin ang="5400000" scaled="1"/>
          </a:gradFill>
          <a:ln w="12700">
            <a:solidFill>
              <a:srgbClr val="000000"/>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Action Classes </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6"/>
          <p:cNvSpPr>
            <a:spLocks noChangeArrowheads="1"/>
          </p:cNvSpPr>
          <p:nvPr/>
        </p:nvSpPr>
        <p:spPr bwMode="auto">
          <a:xfrm>
            <a:off x="3278332" y="4648200"/>
            <a:ext cx="2438400" cy="838200"/>
          </a:xfrm>
          <a:prstGeom prst="rect">
            <a:avLst/>
          </a:prstGeom>
          <a:solidFill>
            <a:schemeClr val="bg2">
              <a:lumMod val="75000"/>
            </a:schemeClr>
          </a:solidFill>
          <a:ln w="12700">
            <a:solidFill>
              <a:srgbClr val="000000"/>
            </a:solidFill>
            <a:miter lim="800000"/>
            <a:headEnd/>
            <a:tailEnd/>
          </a:ln>
          <a:effectLst>
            <a:outerShdw dist="28398" dir="3806097" algn="ctr" rotWithShape="0">
              <a:srgbClr val="974706">
                <a:alpha val="50000"/>
              </a:srgbClr>
            </a:outerShdw>
          </a:effectLst>
        </p:spPr>
        <p:txBody>
          <a:bodyPr vert="horz" wrap="square" lIns="91440" tIns="45720" rIns="91440" bIns="45720" numCol="1" anchor="ctr" anchorCtr="0" compatLnSpc="1">
            <a:prstTxWarp prst="textNoShape">
              <a:avLst/>
            </a:prstTxWarp>
          </a:bodyPr>
          <a:lstStyle/>
          <a:p>
            <a:pPr marL="457200" marR="0" lvl="1" indent="0"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PERSISTENCE TIER</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3683938" y="4821237"/>
            <a:ext cx="1627188" cy="492125"/>
          </a:xfrm>
          <a:prstGeom prst="rect">
            <a:avLst/>
          </a:prstGeom>
          <a:gradFill rotWithShape="0">
            <a:gsLst>
              <a:gs pos="0">
                <a:srgbClr val="F2F2F2"/>
              </a:gs>
              <a:gs pos="100000">
                <a:srgbClr val="D8D8D8"/>
              </a:gs>
            </a:gsLst>
            <a:lin ang="5400000" scaled="1"/>
          </a:gradFill>
          <a:ln w="12700">
            <a:solidFill>
              <a:srgbClr val="000000"/>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Entity Classes and Service Class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Flowchart: Magnetic Disk 7"/>
          <p:cNvSpPr>
            <a:spLocks noChangeArrowheads="1"/>
          </p:cNvSpPr>
          <p:nvPr/>
        </p:nvSpPr>
        <p:spPr bwMode="auto">
          <a:xfrm>
            <a:off x="3983182" y="5719329"/>
            <a:ext cx="1028700" cy="876300"/>
          </a:xfrm>
          <a:prstGeom prst="flowChartMagneticDisk">
            <a:avLst/>
          </a:prstGeom>
          <a:solidFill>
            <a:schemeClr val="bg2">
              <a:lumMod val="75000"/>
            </a:schemeClr>
          </a:solidFill>
          <a:ln w="12700">
            <a:solidFill>
              <a:srgbClr val="000000"/>
            </a:solidFill>
            <a:round/>
            <a:headEnd/>
            <a:tailEnd/>
          </a:ln>
          <a:effectLst>
            <a:outerShdw dist="28398" dir="3806097" algn="ctr" rotWithShape="0">
              <a:srgbClr val="3F3151"/>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 name="Straight Arrow Connector 17"/>
          <p:cNvCxnSpPr>
            <a:stCxn id="10" idx="2"/>
          </p:cNvCxnSpPr>
          <p:nvPr/>
        </p:nvCxnSpPr>
        <p:spPr>
          <a:xfrm>
            <a:off x="4497532" y="5486400"/>
            <a:ext cx="0" cy="2329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0"/>
          </p:cNvCxnSpPr>
          <p:nvPr/>
        </p:nvCxnSpPr>
        <p:spPr>
          <a:xfrm>
            <a:off x="4494068" y="4342967"/>
            <a:ext cx="3464" cy="305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90604" y="3260147"/>
            <a:ext cx="3464" cy="305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85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Screen Shots</a:t>
            </a:r>
            <a:endParaRPr lang="en-IN" dirty="0"/>
          </a:p>
        </p:txBody>
      </p:sp>
      <p:sp>
        <p:nvSpPr>
          <p:cNvPr id="5" name="Subtitle 4"/>
          <p:cNvSpPr>
            <a:spLocks noGrp="1"/>
          </p:cNvSpPr>
          <p:nvPr>
            <p:ph type="subTitle" idx="1"/>
          </p:nvPr>
        </p:nvSpPr>
        <p:spPr/>
        <p:txBody>
          <a:bodyPr/>
          <a:lstStyle/>
          <a:p>
            <a:r>
              <a:rPr lang="en-US" sz="2400" dirty="0"/>
              <a:t>e</a:t>
            </a:r>
            <a:r>
              <a:rPr lang="en-US" dirty="0" smtClean="0"/>
              <a:t>-Medical Service Management</a:t>
            </a:r>
            <a:endParaRPr lang="en-IN" dirty="0"/>
          </a:p>
        </p:txBody>
      </p:sp>
    </p:spTree>
    <p:extLst>
      <p:ext uri="{BB962C8B-B14F-4D97-AF65-F5344CB8AC3E}">
        <p14:creationId xmlns:p14="http://schemas.microsoft.com/office/powerpoint/2010/main" val="3756562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idhu\Desktop\Project\My screen shots\labAsst_success.png"/>
          <p:cNvPicPr/>
          <p:nvPr/>
        </p:nvPicPr>
        <p:blipFill>
          <a:blip r:embed="rId2">
            <a:extLst>
              <a:ext uri="{28A0092B-C50C-407E-A947-70E740481C1C}">
                <a14:useLocalDpi xmlns:a14="http://schemas.microsoft.com/office/drawing/2010/main" val="0"/>
              </a:ext>
            </a:extLst>
          </a:blip>
          <a:srcRect/>
          <a:stretch>
            <a:fillRect/>
          </a:stretch>
        </p:blipFill>
        <p:spPr bwMode="auto">
          <a:xfrm>
            <a:off x="1604962" y="2133600"/>
            <a:ext cx="5934075" cy="4200525"/>
          </a:xfrm>
          <a:prstGeom prst="rect">
            <a:avLst/>
          </a:prstGeom>
          <a:noFill/>
          <a:ln>
            <a:noFill/>
          </a:ln>
        </p:spPr>
      </p:pic>
      <p:sp>
        <p:nvSpPr>
          <p:cNvPr id="5" name="TextBox 4"/>
          <p:cNvSpPr txBox="1"/>
          <p:nvPr/>
        </p:nvSpPr>
        <p:spPr>
          <a:xfrm>
            <a:off x="304800" y="1417721"/>
            <a:ext cx="3235181" cy="369332"/>
          </a:xfrm>
          <a:prstGeom prst="rect">
            <a:avLst/>
          </a:prstGeom>
          <a:noFill/>
        </p:spPr>
        <p:txBody>
          <a:bodyPr wrap="none" rtlCol="0">
            <a:spAutoFit/>
          </a:bodyPr>
          <a:lstStyle/>
          <a:p>
            <a:r>
              <a:rPr lang="en-US" dirty="0" smtClean="0"/>
              <a:t>Uploading Medical Lab Reports</a:t>
            </a:r>
            <a:endParaRPr lang="en-IN" dirty="0"/>
          </a:p>
        </p:txBody>
      </p:sp>
      <p:sp>
        <p:nvSpPr>
          <p:cNvPr id="6" name="TextBox 5"/>
          <p:cNvSpPr txBox="1"/>
          <p:nvPr/>
        </p:nvSpPr>
        <p:spPr>
          <a:xfrm>
            <a:off x="1295400" y="1022866"/>
            <a:ext cx="813043" cy="369332"/>
          </a:xfrm>
          <a:prstGeom prst="rect">
            <a:avLst/>
          </a:prstGeom>
          <a:noFill/>
        </p:spPr>
        <p:txBody>
          <a:bodyPr wrap="none" rtlCol="0">
            <a:spAutoFit/>
          </a:bodyPr>
          <a:lstStyle/>
          <a:p>
            <a:r>
              <a:rPr lang="en-US" dirty="0"/>
              <a:t>e</a:t>
            </a:r>
            <a:r>
              <a:rPr lang="en-US" dirty="0" smtClean="0"/>
              <a:t>-Labs</a:t>
            </a:r>
            <a:endParaRPr lang="en-IN" dirty="0"/>
          </a:p>
        </p:txBody>
      </p:sp>
    </p:spTree>
    <p:extLst>
      <p:ext uri="{BB962C8B-B14F-4D97-AF65-F5344CB8AC3E}">
        <p14:creationId xmlns:p14="http://schemas.microsoft.com/office/powerpoint/2010/main" val="65227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labreport1.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943600" cy="4610100"/>
          </a:xfrm>
          <a:prstGeom prst="rect">
            <a:avLst/>
          </a:prstGeom>
          <a:noFill/>
          <a:ln>
            <a:noFill/>
          </a:ln>
        </p:spPr>
      </p:pic>
      <p:sp>
        <p:nvSpPr>
          <p:cNvPr id="3" name="TextBox 2"/>
          <p:cNvSpPr txBox="1"/>
          <p:nvPr/>
        </p:nvSpPr>
        <p:spPr>
          <a:xfrm>
            <a:off x="394855" y="1156854"/>
            <a:ext cx="1992853" cy="369332"/>
          </a:xfrm>
          <a:prstGeom prst="rect">
            <a:avLst/>
          </a:prstGeom>
          <a:noFill/>
        </p:spPr>
        <p:txBody>
          <a:bodyPr wrap="none" rtlCol="0">
            <a:spAutoFit/>
          </a:bodyPr>
          <a:lstStyle/>
          <a:p>
            <a:r>
              <a:rPr lang="en-US" dirty="0" smtClean="0"/>
              <a:t>Lab Report Viewer</a:t>
            </a:r>
            <a:endParaRPr lang="en-IN" dirty="0"/>
          </a:p>
        </p:txBody>
      </p:sp>
    </p:spTree>
    <p:extLst>
      <p:ext uri="{BB962C8B-B14F-4D97-AF65-F5344CB8AC3E}">
        <p14:creationId xmlns:p14="http://schemas.microsoft.com/office/powerpoint/2010/main" val="4204390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labreport2.jp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934075" cy="4505325"/>
          </a:xfrm>
          <a:prstGeom prst="rect">
            <a:avLst/>
          </a:prstGeom>
          <a:noFill/>
          <a:ln>
            <a:noFill/>
          </a:ln>
        </p:spPr>
      </p:pic>
      <p:sp>
        <p:nvSpPr>
          <p:cNvPr id="3" name="TextBox 2"/>
          <p:cNvSpPr txBox="1"/>
          <p:nvPr/>
        </p:nvSpPr>
        <p:spPr>
          <a:xfrm>
            <a:off x="381000" y="1295400"/>
            <a:ext cx="2040943" cy="369332"/>
          </a:xfrm>
          <a:prstGeom prst="rect">
            <a:avLst/>
          </a:prstGeom>
          <a:noFill/>
        </p:spPr>
        <p:txBody>
          <a:bodyPr wrap="none" rtlCol="0">
            <a:spAutoFit/>
          </a:bodyPr>
          <a:lstStyle/>
          <a:p>
            <a:r>
              <a:rPr lang="en-US" dirty="0" smtClean="0"/>
              <a:t>Sample Lab Report</a:t>
            </a:r>
            <a:endParaRPr lang="en-IN" dirty="0"/>
          </a:p>
        </p:txBody>
      </p:sp>
    </p:spTree>
    <p:extLst>
      <p:ext uri="{BB962C8B-B14F-4D97-AF65-F5344CB8AC3E}">
        <p14:creationId xmlns:p14="http://schemas.microsoft.com/office/powerpoint/2010/main" val="3913204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dhu\Desktop\Project\My screen shots\cha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543800" cy="31073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1295400"/>
            <a:ext cx="1313180" cy="369332"/>
          </a:xfrm>
          <a:prstGeom prst="rect">
            <a:avLst/>
          </a:prstGeom>
          <a:noFill/>
        </p:spPr>
        <p:txBody>
          <a:bodyPr wrap="none" rtlCol="0">
            <a:spAutoFit/>
          </a:bodyPr>
          <a:lstStyle/>
          <a:p>
            <a:r>
              <a:rPr lang="en-US" dirty="0" smtClean="0"/>
              <a:t>Chat Server</a:t>
            </a:r>
            <a:endParaRPr lang="en-IN" dirty="0"/>
          </a:p>
        </p:txBody>
      </p:sp>
    </p:spTree>
    <p:extLst>
      <p:ext uri="{BB962C8B-B14F-4D97-AF65-F5344CB8AC3E}">
        <p14:creationId xmlns:p14="http://schemas.microsoft.com/office/powerpoint/2010/main" val="338417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962399"/>
          </a:xfrm>
        </p:spPr>
        <p:txBody>
          <a:bodyPr/>
          <a:lstStyle/>
          <a:p>
            <a:pPr>
              <a:buFont typeface="Wingdings" pitchFamily="2" charset="2"/>
              <a:buChar char="Ø"/>
            </a:pPr>
            <a:r>
              <a:rPr lang="en-US" dirty="0"/>
              <a:t>e-Medical Service Management is a web application aimed at revolutionizing the field of medicine. It is targeted to change the way the medical services are provided at Hospitals. So this application is planned to build a virtual home to provide the required services online to all the individuals irrespective of their location. For proper management of the provided medical services this system is built.</a:t>
            </a:r>
            <a:endParaRPr lang="en-IN" dirty="0"/>
          </a:p>
          <a:p>
            <a:endParaRPr lang="en-IN" dirty="0"/>
          </a:p>
        </p:txBody>
      </p:sp>
      <p:sp>
        <p:nvSpPr>
          <p:cNvPr id="2" name="Title 1"/>
          <p:cNvSpPr>
            <a:spLocks noGrp="1"/>
          </p:cNvSpPr>
          <p:nvPr>
            <p:ph type="title"/>
          </p:nvPr>
        </p:nvSpPr>
        <p:spPr>
          <a:xfrm>
            <a:off x="457200" y="381000"/>
            <a:ext cx="8229600" cy="1143000"/>
          </a:xfrm>
        </p:spPr>
        <p:txBody>
          <a:bodyPr>
            <a:normAutofit/>
          </a:bodyPr>
          <a:lstStyle/>
          <a:p>
            <a:r>
              <a:rPr lang="en-US" sz="3600" b="1" dirty="0" smtClean="0"/>
              <a:t>What is e-Medical Service Management?</a:t>
            </a:r>
            <a:endParaRPr lang="en-IN" sz="3600" b="1" dirty="0"/>
          </a:p>
        </p:txBody>
      </p:sp>
    </p:spTree>
    <p:extLst>
      <p:ext uri="{BB962C8B-B14F-4D97-AF65-F5344CB8AC3E}">
        <p14:creationId xmlns:p14="http://schemas.microsoft.com/office/powerpoint/2010/main" val="332216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idhu\Desktop\Project\My screen shots\chatCli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1"/>
            <a:ext cx="7553192" cy="2998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1380530"/>
            <a:ext cx="1239442" cy="369332"/>
          </a:xfrm>
          <a:prstGeom prst="rect">
            <a:avLst/>
          </a:prstGeom>
          <a:noFill/>
        </p:spPr>
        <p:txBody>
          <a:bodyPr wrap="none" rtlCol="0">
            <a:spAutoFit/>
          </a:bodyPr>
          <a:lstStyle/>
          <a:p>
            <a:r>
              <a:rPr lang="en-US" dirty="0" smtClean="0"/>
              <a:t>Chat Client</a:t>
            </a:r>
            <a:endParaRPr lang="en-IN" dirty="0"/>
          </a:p>
        </p:txBody>
      </p:sp>
    </p:spTree>
    <p:extLst>
      <p:ext uri="{BB962C8B-B14F-4D97-AF65-F5344CB8AC3E}">
        <p14:creationId xmlns:p14="http://schemas.microsoft.com/office/powerpoint/2010/main" val="302794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pharma_success.jpg"/>
          <p:cNvPicPr/>
          <p:nvPr/>
        </p:nvPicPr>
        <p:blipFill>
          <a:blip r:embed="rId2">
            <a:extLst>
              <a:ext uri="{28A0092B-C50C-407E-A947-70E740481C1C}">
                <a14:useLocalDpi xmlns:a14="http://schemas.microsoft.com/office/drawing/2010/main" val="0"/>
              </a:ext>
            </a:extLst>
          </a:blip>
          <a:srcRect/>
          <a:stretch>
            <a:fillRect/>
          </a:stretch>
        </p:blipFill>
        <p:spPr bwMode="auto">
          <a:xfrm>
            <a:off x="1639598" y="1828800"/>
            <a:ext cx="5934075" cy="4810125"/>
          </a:xfrm>
          <a:prstGeom prst="rect">
            <a:avLst/>
          </a:prstGeom>
          <a:noFill/>
          <a:ln>
            <a:noFill/>
          </a:ln>
        </p:spPr>
      </p:pic>
      <p:sp>
        <p:nvSpPr>
          <p:cNvPr id="3" name="TextBox 2"/>
          <p:cNvSpPr txBox="1"/>
          <p:nvPr/>
        </p:nvSpPr>
        <p:spPr>
          <a:xfrm>
            <a:off x="335326" y="1209902"/>
            <a:ext cx="1324402" cy="369332"/>
          </a:xfrm>
          <a:prstGeom prst="rect">
            <a:avLst/>
          </a:prstGeom>
          <a:noFill/>
        </p:spPr>
        <p:txBody>
          <a:bodyPr wrap="none" rtlCol="0">
            <a:spAutoFit/>
          </a:bodyPr>
          <a:lstStyle/>
          <a:p>
            <a:r>
              <a:rPr lang="en-US" dirty="0" smtClean="0"/>
              <a:t>e-Pharmacy</a:t>
            </a:r>
            <a:endParaRPr lang="en-IN" dirty="0"/>
          </a:p>
        </p:txBody>
      </p:sp>
    </p:spTree>
    <p:extLst>
      <p:ext uri="{BB962C8B-B14F-4D97-AF65-F5344CB8AC3E}">
        <p14:creationId xmlns:p14="http://schemas.microsoft.com/office/powerpoint/2010/main" val="512294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pharma1.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1789"/>
            <a:ext cx="5934075" cy="4981575"/>
          </a:xfrm>
          <a:prstGeom prst="rect">
            <a:avLst/>
          </a:prstGeom>
          <a:noFill/>
          <a:ln>
            <a:noFill/>
          </a:ln>
        </p:spPr>
      </p:pic>
      <p:sp>
        <p:nvSpPr>
          <p:cNvPr id="3" name="TextBox 2"/>
          <p:cNvSpPr txBox="1"/>
          <p:nvPr/>
        </p:nvSpPr>
        <p:spPr>
          <a:xfrm>
            <a:off x="381000" y="1112921"/>
            <a:ext cx="2595582" cy="369332"/>
          </a:xfrm>
          <a:prstGeom prst="rect">
            <a:avLst/>
          </a:prstGeom>
          <a:noFill/>
        </p:spPr>
        <p:txBody>
          <a:bodyPr wrap="none" rtlCol="0">
            <a:spAutoFit/>
          </a:bodyPr>
          <a:lstStyle/>
          <a:p>
            <a:r>
              <a:rPr lang="en-US" dirty="0" smtClean="0"/>
              <a:t>View Prescription Details</a:t>
            </a:r>
            <a:endParaRPr lang="en-IN" dirty="0"/>
          </a:p>
        </p:txBody>
      </p:sp>
    </p:spTree>
    <p:extLst>
      <p:ext uri="{BB962C8B-B14F-4D97-AF65-F5344CB8AC3E}">
        <p14:creationId xmlns:p14="http://schemas.microsoft.com/office/powerpoint/2010/main" val="764540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pharma2.jp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5943600" cy="5105400"/>
          </a:xfrm>
          <a:prstGeom prst="rect">
            <a:avLst/>
          </a:prstGeom>
          <a:noFill/>
          <a:ln>
            <a:noFill/>
          </a:ln>
        </p:spPr>
      </p:pic>
      <p:sp>
        <p:nvSpPr>
          <p:cNvPr id="3" name="TextBox 2"/>
          <p:cNvSpPr txBox="1"/>
          <p:nvPr/>
        </p:nvSpPr>
        <p:spPr>
          <a:xfrm>
            <a:off x="304800" y="1025236"/>
            <a:ext cx="2862643" cy="369332"/>
          </a:xfrm>
          <a:prstGeom prst="rect">
            <a:avLst/>
          </a:prstGeom>
          <a:noFill/>
        </p:spPr>
        <p:txBody>
          <a:bodyPr wrap="none" rtlCol="0">
            <a:spAutoFit/>
          </a:bodyPr>
          <a:lstStyle/>
          <a:p>
            <a:r>
              <a:rPr lang="en-US" dirty="0" smtClean="0"/>
              <a:t>Medicine Availability  Check</a:t>
            </a:r>
            <a:endParaRPr lang="en-IN" dirty="0"/>
          </a:p>
        </p:txBody>
      </p:sp>
    </p:spTree>
    <p:extLst>
      <p:ext uri="{BB962C8B-B14F-4D97-AF65-F5344CB8AC3E}">
        <p14:creationId xmlns:p14="http://schemas.microsoft.com/office/powerpoint/2010/main" val="2687526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idhu\Desktop\Project\My screen shots\pharma3_editcopy.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943600" cy="4410075"/>
          </a:xfrm>
          <a:prstGeom prst="rect">
            <a:avLst/>
          </a:prstGeom>
          <a:noFill/>
          <a:ln>
            <a:noFill/>
          </a:ln>
        </p:spPr>
      </p:pic>
      <p:sp>
        <p:nvSpPr>
          <p:cNvPr id="3" name="TextBox 2"/>
          <p:cNvSpPr txBox="1"/>
          <p:nvPr/>
        </p:nvSpPr>
        <p:spPr>
          <a:xfrm>
            <a:off x="304800" y="1219200"/>
            <a:ext cx="2549096" cy="369332"/>
          </a:xfrm>
          <a:prstGeom prst="rect">
            <a:avLst/>
          </a:prstGeom>
          <a:noFill/>
        </p:spPr>
        <p:txBody>
          <a:bodyPr wrap="none" rtlCol="0">
            <a:spAutoFit/>
          </a:bodyPr>
          <a:lstStyle/>
          <a:p>
            <a:r>
              <a:rPr lang="en-US" dirty="0" smtClean="0"/>
              <a:t>Medicine Delivery Check</a:t>
            </a:r>
            <a:endParaRPr lang="en-IN" dirty="0"/>
          </a:p>
        </p:txBody>
      </p:sp>
    </p:spTree>
    <p:extLst>
      <p:ext uri="{BB962C8B-B14F-4D97-AF65-F5344CB8AC3E}">
        <p14:creationId xmlns:p14="http://schemas.microsoft.com/office/powerpoint/2010/main" val="3342442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Conclusion</a:t>
            </a:r>
            <a:endParaRPr lang="en-IN" sz="3600" b="1" dirty="0"/>
          </a:p>
        </p:txBody>
      </p:sp>
      <p:sp>
        <p:nvSpPr>
          <p:cNvPr id="3" name="Content Placeholder 2"/>
          <p:cNvSpPr>
            <a:spLocks noGrp="1"/>
          </p:cNvSpPr>
          <p:nvPr>
            <p:ph idx="1"/>
          </p:nvPr>
        </p:nvSpPr>
        <p:spPr/>
        <p:txBody>
          <a:bodyPr>
            <a:normAutofit/>
          </a:bodyPr>
          <a:lstStyle/>
          <a:p>
            <a:r>
              <a:rPr lang="en-US" sz="2000" dirty="0"/>
              <a:t>e</a:t>
            </a:r>
            <a:r>
              <a:rPr lang="en-US" sz="2000" dirty="0" smtClean="0"/>
              <a:t>-Medical Service Management  is an online service  that provides round the clock medical services irrespective of the users location. Patients can communicate with certified doctors at any time through a chat window without having to wait for long hours for appointment. This system also provides a secure repository for storing the patient details such as prescriptions and </a:t>
            </a:r>
            <a:r>
              <a:rPr lang="en-US" sz="2000" smtClean="0"/>
              <a:t>medical </a:t>
            </a:r>
            <a:r>
              <a:rPr lang="en-US" sz="2000" smtClean="0"/>
              <a:t>reports. </a:t>
            </a:r>
            <a:r>
              <a:rPr lang="en-US" sz="2000" dirty="0" smtClean="0"/>
              <a:t>In this way use of paper can be eliminated and also the patient data can be handled efficiently. On the whole, this system makes things easier for the users as all medical services are provided on the click of a button.</a:t>
            </a:r>
            <a:endParaRPr lang="en-IN" sz="2000" dirty="0"/>
          </a:p>
        </p:txBody>
      </p:sp>
    </p:spTree>
    <p:extLst>
      <p:ext uri="{BB962C8B-B14F-4D97-AF65-F5344CB8AC3E}">
        <p14:creationId xmlns:p14="http://schemas.microsoft.com/office/powerpoint/2010/main" val="334723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THANK YOU</a:t>
            </a:r>
            <a:endParaRPr lang="en-IN" b="1" dirty="0"/>
          </a:p>
        </p:txBody>
      </p:sp>
    </p:spTree>
    <p:extLst>
      <p:ext uri="{BB962C8B-B14F-4D97-AF65-F5344CB8AC3E}">
        <p14:creationId xmlns:p14="http://schemas.microsoft.com/office/powerpoint/2010/main" val="36499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4038600"/>
          </a:xfrm>
        </p:spPr>
        <p:txBody>
          <a:bodyPr>
            <a:noAutofit/>
          </a:bodyPr>
          <a:lstStyle/>
          <a:p>
            <a:pPr>
              <a:buFont typeface="Wingdings" pitchFamily="2" charset="2"/>
              <a:buChar char="Ø"/>
            </a:pPr>
            <a:r>
              <a:rPr lang="en-US" sz="2000" dirty="0" smtClean="0"/>
              <a:t>Patients and the registered doctors log in to the system with their username/password.</a:t>
            </a:r>
            <a:r>
              <a:rPr lang="en-IN" sz="2000" dirty="0"/>
              <a:t> </a:t>
            </a:r>
            <a:r>
              <a:rPr lang="en-IN" sz="2000" dirty="0" smtClean="0"/>
              <a:t>New users will have to sign up by providing the basic information like full name, location, address and gender.</a:t>
            </a:r>
          </a:p>
          <a:p>
            <a:pPr>
              <a:buFont typeface="Wingdings" pitchFamily="2" charset="2"/>
              <a:buChar char="Ø"/>
            </a:pPr>
            <a:r>
              <a:rPr lang="en-US" sz="2000" dirty="0" smtClean="0"/>
              <a:t>Set of doctors from different specializations will be available at particular times in a day and few days a week.</a:t>
            </a:r>
          </a:p>
          <a:p>
            <a:pPr>
              <a:buFont typeface="Wingdings" pitchFamily="2" charset="2"/>
              <a:buChar char="Ø"/>
            </a:pPr>
            <a:r>
              <a:rPr lang="en-US" sz="2000" dirty="0" smtClean="0"/>
              <a:t>The user(patient) can take appointments for consultation of a specialized doctor. Appointments will be given based on the slot availability and also the availability of the doctor.</a:t>
            </a:r>
          </a:p>
          <a:p>
            <a:pPr>
              <a:buFont typeface="Wingdings" pitchFamily="2" charset="2"/>
              <a:buChar char="Ø"/>
            </a:pPr>
            <a:r>
              <a:rPr lang="en-US" sz="2000" dirty="0" smtClean="0"/>
              <a:t>Chat window will be activated in the patient profile for consultation with the doctor only during the appointment time allotted.</a:t>
            </a:r>
          </a:p>
          <a:p>
            <a:pPr>
              <a:buFont typeface="Wingdings" pitchFamily="2" charset="2"/>
              <a:buChar char="Ø"/>
            </a:pPr>
            <a:r>
              <a:rPr lang="en-US" sz="2000" dirty="0" smtClean="0"/>
              <a:t>The Manager handles the registration of doctors, pharmacist and Lab Assistant. All issues raised by patients will also be handled by manager.</a:t>
            </a:r>
          </a:p>
        </p:txBody>
      </p:sp>
      <p:sp>
        <p:nvSpPr>
          <p:cNvPr id="2" name="Title 1"/>
          <p:cNvSpPr>
            <a:spLocks noGrp="1"/>
          </p:cNvSpPr>
          <p:nvPr>
            <p:ph type="title"/>
          </p:nvPr>
        </p:nvSpPr>
        <p:spPr>
          <a:xfrm>
            <a:off x="457200" y="304800"/>
            <a:ext cx="8229600" cy="1143000"/>
          </a:xfrm>
        </p:spPr>
        <p:txBody>
          <a:bodyPr>
            <a:normAutofit/>
          </a:bodyPr>
          <a:lstStyle/>
          <a:p>
            <a:r>
              <a:rPr lang="en-US" sz="3600" b="1" dirty="0" smtClean="0"/>
              <a:t>How It Works?</a:t>
            </a:r>
            <a:endParaRPr lang="en-IN" sz="3600" b="1" dirty="0"/>
          </a:p>
        </p:txBody>
      </p:sp>
    </p:spTree>
    <p:extLst>
      <p:ext uri="{BB962C8B-B14F-4D97-AF65-F5344CB8AC3E}">
        <p14:creationId xmlns:p14="http://schemas.microsoft.com/office/powerpoint/2010/main" val="2029404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2000" dirty="0" smtClean="0"/>
              <a:t>Patients will be able to order medicines online through this system. Medicine delivery and availability in the e-Pharmacy will be handled by the pharmacist.</a:t>
            </a:r>
          </a:p>
          <a:p>
            <a:pPr>
              <a:buFont typeface="Wingdings" pitchFamily="2" charset="2"/>
              <a:buChar char="Ø"/>
            </a:pPr>
            <a:r>
              <a:rPr lang="en-US" sz="2000" dirty="0" smtClean="0"/>
              <a:t>Lab Assistant will be able to upload the medical reports of a particular patient thought e-Labs. </a:t>
            </a:r>
            <a:r>
              <a:rPr lang="en-US" sz="2000" dirty="0"/>
              <a:t>T</a:t>
            </a:r>
            <a:r>
              <a:rPr lang="en-US" sz="2000" dirty="0" smtClean="0"/>
              <a:t>he patient and the doctor will be able to view the reports.</a:t>
            </a:r>
          </a:p>
          <a:p>
            <a:pPr>
              <a:buFont typeface="Wingdings" pitchFamily="2" charset="2"/>
              <a:buChar char="Ø"/>
            </a:pPr>
            <a:r>
              <a:rPr lang="en-US" sz="2000" dirty="0" smtClean="0"/>
              <a:t>The system facilitates editing of the medical reports by a doctor if needed. The same will be reflected to the patient.</a:t>
            </a:r>
          </a:p>
          <a:p>
            <a:pPr>
              <a:buFont typeface="Wingdings" pitchFamily="2" charset="2"/>
              <a:buChar char="Ø"/>
            </a:pPr>
            <a:endParaRPr lang="en-IN" sz="2000" dirty="0"/>
          </a:p>
        </p:txBody>
      </p:sp>
      <p:sp>
        <p:nvSpPr>
          <p:cNvPr id="3" name="Title 2"/>
          <p:cNvSpPr>
            <a:spLocks noGrp="1"/>
          </p:cNvSpPr>
          <p:nvPr>
            <p:ph type="title"/>
          </p:nvPr>
        </p:nvSpPr>
        <p:spPr>
          <a:xfrm>
            <a:off x="457200" y="381000"/>
            <a:ext cx="8229600" cy="1252728"/>
          </a:xfrm>
        </p:spPr>
        <p:txBody>
          <a:bodyPr>
            <a:normAutofit/>
          </a:bodyPr>
          <a:lstStyle/>
          <a:p>
            <a:pPr algn="l"/>
            <a:r>
              <a:rPr lang="en-US" sz="3200" dirty="0" smtClean="0"/>
              <a:t>Contd.</a:t>
            </a:r>
            <a:endParaRPr lang="en-IN" sz="3200" dirty="0"/>
          </a:p>
        </p:txBody>
      </p:sp>
    </p:spTree>
    <p:extLst>
      <p:ext uri="{BB962C8B-B14F-4D97-AF65-F5344CB8AC3E}">
        <p14:creationId xmlns:p14="http://schemas.microsoft.com/office/powerpoint/2010/main" val="237610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3810000"/>
          </a:xfrm>
        </p:spPr>
        <p:txBody>
          <a:bodyPr>
            <a:normAutofit fontScale="92500"/>
          </a:bodyPr>
          <a:lstStyle/>
          <a:p>
            <a:pPr marL="0" indent="0">
              <a:buNone/>
            </a:pPr>
            <a:r>
              <a:rPr lang="en-US" b="1" dirty="0" smtClean="0"/>
              <a:t> </a:t>
            </a:r>
            <a:r>
              <a:rPr lang="en-US" b="1" dirty="0"/>
              <a:t>EXISTING SYSTEM:</a:t>
            </a:r>
            <a:endParaRPr lang="en-IN" dirty="0"/>
          </a:p>
          <a:p>
            <a:r>
              <a:rPr lang="en-US" dirty="0"/>
              <a:t>The existing system poses the drawback of unavailability of doctors </a:t>
            </a:r>
            <a:r>
              <a:rPr lang="en-US" dirty="0" smtClean="0"/>
              <a:t>or the patient has to wait for hours for appointment.</a:t>
            </a:r>
          </a:p>
          <a:p>
            <a:r>
              <a:rPr lang="en-US" dirty="0" smtClean="0"/>
              <a:t>Limited </a:t>
            </a:r>
            <a:r>
              <a:rPr lang="en-US" dirty="0"/>
              <a:t>time of services makes it unavailable at all times</a:t>
            </a:r>
            <a:r>
              <a:rPr lang="en-US" dirty="0" smtClean="0"/>
              <a:t>.</a:t>
            </a:r>
          </a:p>
          <a:p>
            <a:r>
              <a:rPr lang="en-US" dirty="0" smtClean="0"/>
              <a:t>Lack of proper management of staff information and issue tracking. </a:t>
            </a:r>
          </a:p>
          <a:p>
            <a:r>
              <a:rPr lang="en-US" dirty="0"/>
              <a:t>L</a:t>
            </a:r>
            <a:r>
              <a:rPr lang="en-US" dirty="0" smtClean="0"/>
              <a:t>ack </a:t>
            </a:r>
            <a:r>
              <a:rPr lang="en-US" dirty="0"/>
              <a:t>of attention in managing the patient data</a:t>
            </a:r>
            <a:r>
              <a:rPr lang="en-US" dirty="0" smtClean="0"/>
              <a:t>.</a:t>
            </a:r>
            <a:endParaRPr lang="en-IN" dirty="0" smtClean="0"/>
          </a:p>
          <a:p>
            <a:pPr marL="0" indent="0">
              <a:buNone/>
            </a:pPr>
            <a:endParaRPr lang="en-US" b="1" dirty="0" smtClean="0"/>
          </a:p>
          <a:p>
            <a:pPr marL="0" indent="0">
              <a:buNone/>
            </a:pPr>
            <a:r>
              <a:rPr lang="en-US" sz="3400" b="1" dirty="0" smtClean="0"/>
              <a:t> </a:t>
            </a:r>
            <a:endParaRPr lang="en-IN" sz="3400" dirty="0"/>
          </a:p>
        </p:txBody>
      </p:sp>
      <p:sp>
        <p:nvSpPr>
          <p:cNvPr id="2" name="Title 1"/>
          <p:cNvSpPr>
            <a:spLocks noGrp="1"/>
          </p:cNvSpPr>
          <p:nvPr>
            <p:ph type="title"/>
          </p:nvPr>
        </p:nvSpPr>
        <p:spPr>
          <a:xfrm>
            <a:off x="457200" y="228600"/>
            <a:ext cx="8229600" cy="1143000"/>
          </a:xfrm>
        </p:spPr>
        <p:txBody>
          <a:bodyPr>
            <a:noAutofit/>
          </a:bodyPr>
          <a:lstStyle/>
          <a:p>
            <a:r>
              <a:rPr lang="en-US" sz="3600" b="1" dirty="0">
                <a:latin typeface="+mn-lt"/>
              </a:rPr>
              <a:t>SYSTEM </a:t>
            </a:r>
            <a:r>
              <a:rPr lang="en-US" sz="3600" b="1" dirty="0" smtClean="0">
                <a:latin typeface="+mn-lt"/>
              </a:rPr>
              <a:t>ANALYSIS</a:t>
            </a:r>
            <a:endParaRPr lang="en-IN" sz="3600" dirty="0">
              <a:latin typeface="+mn-lt"/>
            </a:endParaRPr>
          </a:p>
        </p:txBody>
      </p:sp>
    </p:spTree>
    <p:extLst>
      <p:ext uri="{BB962C8B-B14F-4D97-AF65-F5344CB8AC3E}">
        <p14:creationId xmlns:p14="http://schemas.microsoft.com/office/powerpoint/2010/main" val="266947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4191000"/>
          </a:xfrm>
        </p:spPr>
        <p:txBody>
          <a:bodyPr/>
          <a:lstStyle/>
          <a:p>
            <a:pPr marL="0" indent="0">
              <a:buNone/>
            </a:pPr>
            <a:r>
              <a:rPr lang="en-US" b="1" dirty="0" smtClean="0"/>
              <a:t>PROPOSED SYSTEM:</a:t>
            </a:r>
          </a:p>
          <a:p>
            <a:pPr>
              <a:buFont typeface="Wingdings" pitchFamily="2" charset="2"/>
              <a:buChar char="Ø"/>
            </a:pPr>
            <a:r>
              <a:rPr lang="en-US" dirty="0" smtClean="0"/>
              <a:t>The proposed system thrives to over come the drawbacks of the existing medical services system.</a:t>
            </a:r>
          </a:p>
          <a:p>
            <a:pPr>
              <a:buFont typeface="Wingdings" pitchFamily="2" charset="2"/>
              <a:buChar char="Ø"/>
            </a:pPr>
            <a:r>
              <a:rPr lang="en-US" dirty="0" smtClean="0"/>
              <a:t>The system is designed with the main motto of serving the needy irrespective of their location and time.</a:t>
            </a:r>
          </a:p>
          <a:p>
            <a:pPr>
              <a:buFont typeface="Wingdings" pitchFamily="2" charset="2"/>
              <a:buChar char="Ø"/>
            </a:pPr>
            <a:r>
              <a:rPr lang="en-US" dirty="0" smtClean="0"/>
              <a:t>Patient can communicate with the doctor even if they are located in remote places.</a:t>
            </a:r>
            <a:endParaRPr lang="en-US" dirty="0"/>
          </a:p>
        </p:txBody>
      </p:sp>
      <p:sp>
        <p:nvSpPr>
          <p:cNvPr id="3" name="Title 2"/>
          <p:cNvSpPr>
            <a:spLocks noGrp="1"/>
          </p:cNvSpPr>
          <p:nvPr>
            <p:ph type="title"/>
          </p:nvPr>
        </p:nvSpPr>
        <p:spPr/>
        <p:txBody>
          <a:bodyPr>
            <a:normAutofit/>
          </a:bodyPr>
          <a:lstStyle/>
          <a:p>
            <a:pPr algn="l"/>
            <a:r>
              <a:rPr lang="en-US" sz="3200" dirty="0" smtClean="0"/>
              <a:t>Contd.</a:t>
            </a:r>
            <a:endParaRPr lang="en-IN" sz="3200" dirty="0"/>
          </a:p>
        </p:txBody>
      </p:sp>
    </p:spTree>
    <p:extLst>
      <p:ext uri="{BB962C8B-B14F-4D97-AF65-F5344CB8AC3E}">
        <p14:creationId xmlns:p14="http://schemas.microsoft.com/office/powerpoint/2010/main" val="384499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Along with the discussed facilities the system also provides e-Pharmacy and e-Medical Labs.</a:t>
            </a:r>
          </a:p>
          <a:p>
            <a:pPr>
              <a:buFont typeface="Wingdings" pitchFamily="2" charset="2"/>
              <a:buChar char="Ø"/>
            </a:pPr>
            <a:r>
              <a:rPr lang="en-US" dirty="0" smtClean="0"/>
              <a:t>Patient’s medical data can be efficiently handled through e-Pharmacy and e-Medical Labs.</a:t>
            </a:r>
          </a:p>
          <a:p>
            <a:pPr>
              <a:buFont typeface="Wingdings" pitchFamily="2" charset="2"/>
              <a:buChar char="Ø"/>
            </a:pPr>
            <a:r>
              <a:rPr lang="en-US" dirty="0" smtClean="0"/>
              <a:t>All the medical prescriptions and delivery will be handled by Pharmacist though e-Pharmacy.</a:t>
            </a:r>
          </a:p>
          <a:p>
            <a:pPr>
              <a:buFont typeface="Wingdings" pitchFamily="2" charset="2"/>
              <a:buChar char="Ø"/>
            </a:pPr>
            <a:r>
              <a:rPr lang="en-US" dirty="0" smtClean="0"/>
              <a:t>Medical reports of a patient will be managed by Lab Assistant through e-Medical Lab.</a:t>
            </a:r>
            <a:endParaRPr lang="en-IN" dirty="0"/>
          </a:p>
        </p:txBody>
      </p:sp>
      <p:sp>
        <p:nvSpPr>
          <p:cNvPr id="3" name="Title 2"/>
          <p:cNvSpPr>
            <a:spLocks noGrp="1"/>
          </p:cNvSpPr>
          <p:nvPr>
            <p:ph type="title"/>
          </p:nvPr>
        </p:nvSpPr>
        <p:spPr/>
        <p:txBody>
          <a:bodyPr>
            <a:normAutofit/>
          </a:bodyPr>
          <a:lstStyle/>
          <a:p>
            <a:pPr algn="l"/>
            <a:r>
              <a:rPr lang="en-US" sz="3200" dirty="0" smtClean="0"/>
              <a:t>Contd.</a:t>
            </a:r>
            <a:endParaRPr lang="en-IN" sz="3200" dirty="0"/>
          </a:p>
        </p:txBody>
      </p:sp>
    </p:spTree>
    <p:extLst>
      <p:ext uri="{BB962C8B-B14F-4D97-AF65-F5344CB8AC3E}">
        <p14:creationId xmlns:p14="http://schemas.microsoft.com/office/powerpoint/2010/main" val="106442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70018"/>
            <a:ext cx="7789333" cy="4267200"/>
          </a:xfrm>
        </p:spPr>
        <p:txBody>
          <a:bodyPr>
            <a:noAutofit/>
          </a:bodyPr>
          <a:lstStyle/>
          <a:p>
            <a:pPr>
              <a:buFont typeface="Wingdings" pitchFamily="2" charset="2"/>
              <a:buChar char="Ø"/>
            </a:pPr>
            <a:r>
              <a:rPr lang="en-IN" sz="1800" dirty="0"/>
              <a:t>System Administrator should register the Doctors, Lab Assistants, Pharmacists to the system after a thorough background check. All of them can access the system through a user id and password provided by the system after the registration process is complete. Registration module will take care of maintaining the complete user profile and also the registration procedure.</a:t>
            </a:r>
          </a:p>
          <a:p>
            <a:pPr>
              <a:buFont typeface="Wingdings" pitchFamily="2" charset="2"/>
              <a:buChar char="Ø"/>
            </a:pPr>
            <a:r>
              <a:rPr lang="en-IN" sz="1800" dirty="0"/>
              <a:t>Provision for taking online appointment for patients. </a:t>
            </a:r>
          </a:p>
          <a:p>
            <a:pPr>
              <a:buFont typeface="Wingdings" pitchFamily="2" charset="2"/>
              <a:buChar char="Ø"/>
            </a:pPr>
            <a:r>
              <a:rPr lang="en-IN" sz="1800" dirty="0"/>
              <a:t>Doctors should be able to view the medical reports of the patient and give e-prescriptions.</a:t>
            </a:r>
          </a:p>
          <a:p>
            <a:pPr>
              <a:buFont typeface="Wingdings" pitchFamily="2" charset="2"/>
              <a:buChar char="Ø"/>
            </a:pPr>
            <a:r>
              <a:rPr lang="en-IN" sz="1800" dirty="0"/>
              <a:t>Providing a chat window through which the doctor and patient interact at the given appointment time.</a:t>
            </a:r>
          </a:p>
          <a:p>
            <a:pPr>
              <a:buFont typeface="Wingdings" pitchFamily="2" charset="2"/>
              <a:buChar char="Ø"/>
            </a:pPr>
            <a:r>
              <a:rPr lang="en-IN" sz="1800" dirty="0"/>
              <a:t>Pharmacists can view the e-prescriptions and can deliver the </a:t>
            </a:r>
            <a:r>
              <a:rPr lang="en-IN" sz="1800" dirty="0" smtClean="0"/>
              <a:t>medicines.</a:t>
            </a:r>
            <a:endParaRPr lang="en-IN" sz="1800" dirty="0"/>
          </a:p>
          <a:p>
            <a:pPr>
              <a:buFont typeface="Wingdings" pitchFamily="2" charset="2"/>
              <a:buChar char="Ø"/>
            </a:pPr>
            <a:r>
              <a:rPr lang="en-IN" sz="1800" dirty="0"/>
              <a:t>Lab assistants upload the medical reports of the patients which can viewed by the doctors when needed.</a:t>
            </a:r>
          </a:p>
          <a:p>
            <a:pPr>
              <a:buFont typeface="Wingdings" pitchFamily="2" charset="2"/>
              <a:buChar char="Ø"/>
            </a:pPr>
            <a:endParaRPr lang="en-IN" sz="1800" dirty="0"/>
          </a:p>
          <a:p>
            <a:pPr>
              <a:buFont typeface="Wingdings" pitchFamily="2" charset="2"/>
              <a:buChar char="Ø"/>
            </a:pPr>
            <a:endParaRPr lang="en-IN" sz="1800" dirty="0"/>
          </a:p>
        </p:txBody>
      </p:sp>
      <p:sp>
        <p:nvSpPr>
          <p:cNvPr id="2" name="Title 1"/>
          <p:cNvSpPr>
            <a:spLocks noGrp="1"/>
          </p:cNvSpPr>
          <p:nvPr>
            <p:ph type="title"/>
          </p:nvPr>
        </p:nvSpPr>
        <p:spPr>
          <a:xfrm>
            <a:off x="457200" y="152400"/>
            <a:ext cx="8229600" cy="1252728"/>
          </a:xfrm>
        </p:spPr>
        <p:txBody>
          <a:bodyPr>
            <a:normAutofit/>
          </a:bodyPr>
          <a:lstStyle/>
          <a:p>
            <a:r>
              <a:rPr lang="en-US" sz="3600" b="1" dirty="0" smtClean="0"/>
              <a:t>FUNCTIONAL REQUIREMENTS</a:t>
            </a:r>
            <a:endParaRPr lang="en-IN" sz="3600" dirty="0"/>
          </a:p>
        </p:txBody>
      </p:sp>
    </p:spTree>
    <p:extLst>
      <p:ext uri="{BB962C8B-B14F-4D97-AF65-F5344CB8AC3E}">
        <p14:creationId xmlns:p14="http://schemas.microsoft.com/office/powerpoint/2010/main" val="422911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743200"/>
            <a:ext cx="8229600" cy="3962400"/>
          </a:xfrm>
        </p:spPr>
        <p:txBody>
          <a:bodyPr>
            <a:noAutofit/>
          </a:bodyPr>
          <a:lstStyle/>
          <a:p>
            <a:r>
              <a:rPr lang="en-US" sz="2000" dirty="0" smtClean="0"/>
              <a:t>Security</a:t>
            </a:r>
            <a:r>
              <a:rPr lang="en-US" sz="2000" dirty="0"/>
              <a:t>: Role based  secure access of confidential </a:t>
            </a:r>
            <a:r>
              <a:rPr lang="en-US" sz="2000" dirty="0" smtClean="0"/>
              <a:t>data</a:t>
            </a:r>
            <a:endParaRPr lang="en-IN" sz="2000" dirty="0"/>
          </a:p>
          <a:p>
            <a:r>
              <a:rPr lang="en-US" sz="2000" dirty="0"/>
              <a:t>Error logging: The system should log the </a:t>
            </a:r>
            <a:r>
              <a:rPr lang="en-US" sz="2000" dirty="0" smtClean="0"/>
              <a:t>errors</a:t>
            </a:r>
            <a:endParaRPr lang="en-IN" sz="2000" dirty="0"/>
          </a:p>
          <a:p>
            <a:r>
              <a:rPr lang="en-US" sz="2000" dirty="0"/>
              <a:t>Performance: The system should be able to get a better performance at the peak time.</a:t>
            </a:r>
            <a:endParaRPr lang="en-IN" sz="2000" dirty="0"/>
          </a:p>
          <a:p>
            <a:r>
              <a:rPr lang="en-US" sz="2000" dirty="0"/>
              <a:t>Scalability: Should be high and cater the needs 2000 users at a time</a:t>
            </a:r>
            <a:endParaRPr lang="en-IN" sz="2000" dirty="0"/>
          </a:p>
          <a:p>
            <a:r>
              <a:rPr lang="en-US" sz="2000" dirty="0"/>
              <a:t>Availability / reliability: The system should be available 24 x </a:t>
            </a:r>
            <a:r>
              <a:rPr lang="en-US" sz="2000" dirty="0" smtClean="0"/>
              <a:t>7</a:t>
            </a:r>
            <a:endParaRPr lang="en-IN" sz="2000" dirty="0"/>
          </a:p>
          <a:p>
            <a:r>
              <a:rPr lang="en-US" sz="2000" dirty="0"/>
              <a:t>Flexibility : Should be flexible and extendable.</a:t>
            </a:r>
            <a:endParaRPr lang="en-IN" sz="2000" dirty="0"/>
          </a:p>
          <a:p>
            <a:endParaRPr lang="en-IN" sz="2000" dirty="0"/>
          </a:p>
        </p:txBody>
      </p:sp>
      <p:sp>
        <p:nvSpPr>
          <p:cNvPr id="2" name="TextBox 1"/>
          <p:cNvSpPr txBox="1"/>
          <p:nvPr/>
        </p:nvSpPr>
        <p:spPr>
          <a:xfrm>
            <a:off x="838200" y="533400"/>
            <a:ext cx="7620000" cy="646331"/>
          </a:xfrm>
          <a:prstGeom prst="rect">
            <a:avLst/>
          </a:prstGeom>
          <a:noFill/>
        </p:spPr>
        <p:txBody>
          <a:bodyPr wrap="square" rtlCol="0">
            <a:spAutoFit/>
          </a:bodyPr>
          <a:lstStyle/>
          <a:p>
            <a:pPr algn="ctr"/>
            <a:r>
              <a:rPr lang="en-US" sz="3600" b="1" dirty="0" smtClean="0">
                <a:solidFill>
                  <a:schemeClr val="bg1"/>
                </a:solidFill>
              </a:rPr>
              <a:t>NON FUCNTIONAL REQUIREMENTS</a:t>
            </a:r>
            <a:endParaRPr lang="en-IN" sz="3600" b="1" dirty="0">
              <a:solidFill>
                <a:schemeClr val="bg1"/>
              </a:solidFill>
            </a:endParaRPr>
          </a:p>
        </p:txBody>
      </p:sp>
    </p:spTree>
    <p:extLst>
      <p:ext uri="{BB962C8B-B14F-4D97-AF65-F5344CB8AC3E}">
        <p14:creationId xmlns:p14="http://schemas.microsoft.com/office/powerpoint/2010/main" val="32164143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2143</TotalTime>
  <Words>1023</Words>
  <Application>Microsoft Office PowerPoint</Application>
  <PresentationFormat>On-screen Show (4:3)</PresentationFormat>
  <Paragraphs>114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Waveform</vt:lpstr>
      <vt:lpstr>      Submitted By TEEGELA SIDDARDHA MEHER (Regd.No:108036846) Under the Esteemed Guidance of Prof. V.VALLI KUMARI Department of CS &amp; SE Andhra University College of Engineering</vt:lpstr>
      <vt:lpstr>What is e-Medical Service Management?</vt:lpstr>
      <vt:lpstr>How It Works?</vt:lpstr>
      <vt:lpstr>Contd.</vt:lpstr>
      <vt:lpstr>SYSTEM ANALYSIS</vt:lpstr>
      <vt:lpstr>Contd.</vt:lpstr>
      <vt:lpstr>Contd.</vt:lpstr>
      <vt:lpstr>FUNCTIONAL REQUIREMENTS</vt:lpstr>
      <vt:lpstr>PowerPoint Presentation</vt:lpstr>
      <vt:lpstr>PowerPoint Presentation</vt:lpstr>
      <vt:lpstr>DBMS Model</vt:lpstr>
      <vt:lpstr>Model used for Project</vt:lpstr>
      <vt:lpstr>Modules Involved</vt:lpstr>
      <vt:lpstr>Design Architecture</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sidhu</dc:creator>
  <cp:lastModifiedBy>sidhu</cp:lastModifiedBy>
  <cp:revision>112</cp:revision>
  <dcterms:created xsi:type="dcterms:W3CDTF">2006-08-16T00:00:00Z</dcterms:created>
  <dcterms:modified xsi:type="dcterms:W3CDTF">2012-06-24T09:01:36Z</dcterms:modified>
</cp:coreProperties>
</file>