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46751" y="1178443"/>
          <a:ext cx="2495375" cy="1524939"/>
        </a:xfrm>
        <a:prstGeom prst="round2SameRect">
          <a:avLst>
            <a:gd name="adj1" fmla="val 16670"/>
            <a:gd name="adj2" fmla="val 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107950" rIns="97155" bIns="107950" numCol="1" spcCol="1270" anchor="t" anchorCtr="0">
          <a:noAutofit/>
        </a:bodyPr>
        <a:lstStyle/>
        <a:p>
          <a:pPr marL="0" lvl="0" indent="0" algn="l" defTabSz="755650">
            <a:lnSpc>
              <a:spcPct val="90000"/>
            </a:lnSpc>
            <a:spcBef>
              <a:spcPct val="0"/>
            </a:spcBef>
            <a:spcAft>
              <a:spcPct val="35000"/>
            </a:spcAft>
            <a:buNone/>
          </a:pPr>
          <a:r>
            <a:rPr lang="en-US" sz="1700" kern="1200" dirty="0"/>
            <a:t>Web Scraping</a:t>
          </a:r>
        </a:p>
        <a:p>
          <a:pPr marL="114300" lvl="1" indent="-114300" algn="l" defTabSz="577850">
            <a:lnSpc>
              <a:spcPct val="90000"/>
            </a:lnSpc>
            <a:spcBef>
              <a:spcPct val="0"/>
            </a:spcBef>
            <a:spcAft>
              <a:spcPct val="15000"/>
            </a:spcAft>
            <a:buChar char="•"/>
          </a:pPr>
          <a:r>
            <a:rPr lang="en-US" sz="1300" kern="1200" dirty="0"/>
            <a:t>Wrote code to collect data</a:t>
          </a:r>
        </a:p>
        <a:p>
          <a:pPr marL="114300" lvl="1" indent="-114300" algn="l" defTabSz="577850">
            <a:lnSpc>
              <a:spcPct val="90000"/>
            </a:lnSpc>
            <a:spcBef>
              <a:spcPct val="0"/>
            </a:spcBef>
            <a:spcAft>
              <a:spcPct val="15000"/>
            </a:spcAft>
            <a:buChar char="•"/>
          </a:pPr>
          <a:r>
            <a:rPr lang="en-US" sz="1300" kern="1200" dirty="0"/>
            <a:t>Ensured the data collected is legitimate and valid</a:t>
          </a:r>
        </a:p>
      </dsp:txBody>
      <dsp:txXfrm rot="5400000">
        <a:off x="606424" y="767681"/>
        <a:ext cx="1450484" cy="2346465"/>
      </dsp:txXfrm>
    </dsp:sp>
    <dsp:sp modelId="{3A76F6E3-BE2C-4E68-B27C-D774B28C018E}">
      <dsp:nvSpPr>
        <dsp:cNvPr id="0" name=""/>
        <dsp:cNvSpPr/>
      </dsp:nvSpPr>
      <dsp:spPr>
        <a:xfrm rot="5400000">
          <a:off x="1640934" y="1178443"/>
          <a:ext cx="2495375" cy="1524939"/>
        </a:xfrm>
        <a:prstGeom prst="round2SameRect">
          <a:avLst>
            <a:gd name="adj1" fmla="val 16670"/>
            <a:gd name="adj2" fmla="val 0"/>
          </a:avLst>
        </a:prstGeom>
        <a:solidFill>
          <a:schemeClr val="accent2">
            <a:tint val="50000"/>
            <a:hueOff val="-3758788"/>
            <a:satOff val="4482"/>
            <a:lumOff val="120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155" tIns="107950" rIns="64770" bIns="107950" numCol="1" spcCol="1270" anchor="t" anchorCtr="0">
          <a:noAutofit/>
        </a:bodyPr>
        <a:lstStyle/>
        <a:p>
          <a:pPr marL="0" lvl="0" indent="0" algn="l" defTabSz="755650">
            <a:lnSpc>
              <a:spcPct val="90000"/>
            </a:lnSpc>
            <a:spcBef>
              <a:spcPct val="0"/>
            </a:spcBef>
            <a:spcAft>
              <a:spcPct val="35000"/>
            </a:spcAft>
            <a:buNone/>
          </a:pPr>
          <a:r>
            <a:rPr lang="en-US" sz="1700" kern="1200" dirty="0"/>
            <a:t>Machine Learning</a:t>
          </a:r>
        </a:p>
        <a:p>
          <a:pPr marL="114300" lvl="1" indent="-114300" algn="l" defTabSz="577850">
            <a:lnSpc>
              <a:spcPct val="90000"/>
            </a:lnSpc>
            <a:spcBef>
              <a:spcPct val="0"/>
            </a:spcBef>
            <a:spcAft>
              <a:spcPct val="15000"/>
            </a:spcAft>
            <a:buChar char="•"/>
          </a:pPr>
          <a:r>
            <a:rPr lang="en-US" sz="1300" kern="1200" dirty="0"/>
            <a:t>Performed Data cleaning, EDA, Visualization etc.</a:t>
          </a:r>
        </a:p>
        <a:p>
          <a:pPr marL="114300" lvl="1" indent="-114300" algn="l" defTabSz="577850">
            <a:lnSpc>
              <a:spcPct val="90000"/>
            </a:lnSpc>
            <a:spcBef>
              <a:spcPct val="0"/>
            </a:spcBef>
            <a:spcAft>
              <a:spcPct val="15000"/>
            </a:spcAft>
            <a:buChar char="•"/>
          </a:pPr>
          <a:r>
            <a:rPr lang="en-US" sz="1300" kern="1200" dirty="0"/>
            <a:t>Created multiple models and hyper tuned them</a:t>
          </a:r>
        </a:p>
      </dsp:txBody>
      <dsp:txXfrm rot="-5400000">
        <a:off x="2126152" y="767681"/>
        <a:ext cx="1450484" cy="2346465"/>
      </dsp:txXfrm>
    </dsp:sp>
    <dsp:sp modelId="{3C49965F-40A9-44AE-AD4B-5DD41A84CED1}">
      <dsp:nvSpPr>
        <dsp:cNvPr id="0" name=""/>
        <dsp:cNvSpPr/>
      </dsp:nvSpPr>
      <dsp:spPr>
        <a:xfrm>
          <a:off x="1294283" y="0"/>
          <a:ext cx="1594183" cy="1594106"/>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294283" y="2287330"/>
          <a:ext cx="1594183" cy="1594106"/>
        </a:xfrm>
        <a:prstGeom prst="circularArrow">
          <a:avLst>
            <a:gd name="adj1" fmla="val 12500"/>
            <a:gd name="adj2" fmla="val 1142322"/>
            <a:gd name="adj3" fmla="val 20457678"/>
            <a:gd name="adj4" fmla="val 10800000"/>
            <a:gd name="adj5" fmla="val 125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03012"/>
        <a:ext cx="2065693" cy="609275"/>
      </dsp:txXfrm>
    </dsp:sp>
    <dsp:sp modelId="{9D677988-374B-4BBA-B73C-8BE59201B4AA}">
      <dsp:nvSpPr>
        <dsp:cNvPr id="0" name=""/>
        <dsp:cNvSpPr/>
      </dsp:nvSpPr>
      <dsp:spPr>
        <a:xfrm>
          <a:off x="4276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72789"/>
        <a:ext cx="1944689" cy="2816596"/>
      </dsp:txXfrm>
    </dsp:sp>
    <dsp:sp modelId="{51EA4E37-9197-43C9-9502-961CC2F00719}">
      <dsp:nvSpPr>
        <dsp:cNvPr id="0" name=""/>
        <dsp:cNvSpPr/>
      </dsp:nvSpPr>
      <dsp:spPr>
        <a:xfrm>
          <a:off x="2383388"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53360"/>
        <a:ext cx="509592" cy="308578"/>
      </dsp:txXfrm>
    </dsp:sp>
    <dsp:sp modelId="{6BB0ABCB-2373-47ED-9774-278F8EE9E9B2}">
      <dsp:nvSpPr>
        <dsp:cNvPr id="0" name=""/>
        <dsp:cNvSpPr/>
      </dsp:nvSpPr>
      <dsp:spPr>
        <a:xfrm>
          <a:off x="33228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03012"/>
        <a:ext cx="2065693" cy="609275"/>
      </dsp:txXfrm>
    </dsp:sp>
    <dsp:sp modelId="{93C83A52-6E6B-41FD-9424-D118FD751CED}">
      <dsp:nvSpPr>
        <dsp:cNvPr id="0" name=""/>
        <dsp:cNvSpPr/>
      </dsp:nvSpPr>
      <dsp:spPr>
        <a:xfrm>
          <a:off x="37459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72789"/>
        <a:ext cx="1944689" cy="2816596"/>
      </dsp:txXfrm>
    </dsp:sp>
    <dsp:sp modelId="{A66EA167-6AD2-4AA4-A421-59E2B4561DDF}">
      <dsp:nvSpPr>
        <dsp:cNvPr id="0" name=""/>
        <dsp:cNvSpPr/>
      </dsp:nvSpPr>
      <dsp:spPr>
        <a:xfrm>
          <a:off x="5701689"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53360"/>
        <a:ext cx="509592" cy="308578"/>
      </dsp:txXfrm>
    </dsp:sp>
    <dsp:sp modelId="{3E371716-205E-4EF6-A7ED-14278F63B034}">
      <dsp:nvSpPr>
        <dsp:cNvPr id="0" name=""/>
        <dsp:cNvSpPr/>
      </dsp:nvSpPr>
      <dsp:spPr>
        <a:xfrm>
          <a:off x="6641144"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03012"/>
        <a:ext cx="2065693" cy="609275"/>
      </dsp:txXfrm>
    </dsp:sp>
    <dsp:sp modelId="{D91F2413-E4E3-4058-AF8C-E44208B5C14B}">
      <dsp:nvSpPr>
        <dsp:cNvPr id="0" name=""/>
        <dsp:cNvSpPr/>
      </dsp:nvSpPr>
      <dsp:spPr>
        <a:xfrm>
          <a:off x="7064238"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72789"/>
        <a:ext cx="1944689" cy="2816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31662"/>
        <a:ext cx="2065693" cy="609275"/>
      </dsp:txXfrm>
    </dsp:sp>
    <dsp:sp modelId="{9D677988-374B-4BBA-B73C-8BE59201B4AA}">
      <dsp:nvSpPr>
        <dsp:cNvPr id="0" name=""/>
        <dsp:cNvSpPr/>
      </dsp:nvSpPr>
      <dsp:spPr>
        <a:xfrm>
          <a:off x="4276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01439"/>
        <a:ext cx="1944689" cy="3702196"/>
      </dsp:txXfrm>
    </dsp:sp>
    <dsp:sp modelId="{51EA4E37-9197-43C9-9502-961CC2F00719}">
      <dsp:nvSpPr>
        <dsp:cNvPr id="0" name=""/>
        <dsp:cNvSpPr/>
      </dsp:nvSpPr>
      <dsp:spPr>
        <a:xfrm>
          <a:off x="2383388"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182010"/>
        <a:ext cx="509592" cy="308578"/>
      </dsp:txXfrm>
    </dsp:sp>
    <dsp:sp modelId="{6BB0ABCB-2373-47ED-9774-278F8EE9E9B2}">
      <dsp:nvSpPr>
        <dsp:cNvPr id="0" name=""/>
        <dsp:cNvSpPr/>
      </dsp:nvSpPr>
      <dsp:spPr>
        <a:xfrm>
          <a:off x="33228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31662"/>
        <a:ext cx="2065693" cy="609275"/>
      </dsp:txXfrm>
    </dsp:sp>
    <dsp:sp modelId="{93C83A52-6E6B-41FD-9424-D118FD751CED}">
      <dsp:nvSpPr>
        <dsp:cNvPr id="0" name=""/>
        <dsp:cNvSpPr/>
      </dsp:nvSpPr>
      <dsp:spPr>
        <a:xfrm>
          <a:off x="37459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01439"/>
        <a:ext cx="1944689" cy="3702196"/>
      </dsp:txXfrm>
    </dsp:sp>
    <dsp:sp modelId="{A66EA167-6AD2-4AA4-A421-59E2B4561DDF}">
      <dsp:nvSpPr>
        <dsp:cNvPr id="0" name=""/>
        <dsp:cNvSpPr/>
      </dsp:nvSpPr>
      <dsp:spPr>
        <a:xfrm>
          <a:off x="5701689"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182010"/>
        <a:ext cx="509592" cy="308578"/>
      </dsp:txXfrm>
    </dsp:sp>
    <dsp:sp modelId="{3E371716-205E-4EF6-A7ED-14278F63B034}">
      <dsp:nvSpPr>
        <dsp:cNvPr id="0" name=""/>
        <dsp:cNvSpPr/>
      </dsp:nvSpPr>
      <dsp:spPr>
        <a:xfrm>
          <a:off x="6641144"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31662"/>
        <a:ext cx="2065693" cy="609275"/>
      </dsp:txXfrm>
    </dsp:sp>
    <dsp:sp modelId="{D91F2413-E4E3-4058-AF8C-E44208B5C14B}">
      <dsp:nvSpPr>
        <dsp:cNvPr id="0" name=""/>
        <dsp:cNvSpPr/>
      </dsp:nvSpPr>
      <dsp:spPr>
        <a:xfrm>
          <a:off x="7064238"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01439"/>
        <a:ext cx="1944689" cy="3702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0875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456060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53315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7218438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37737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0419303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79952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70128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4431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0661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1/25/2022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60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1/25/2022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3702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1/25/2022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266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1/25/2022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50480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1/25/2022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75275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1/25/2022</a:t>
            </a:fld>
            <a:endParaRPr lang="en-US" dirty="0"/>
          </a:p>
        </p:txBody>
      </p:sp>
    </p:spTree>
    <p:extLst>
      <p:ext uri="{BB962C8B-B14F-4D97-AF65-F5344CB8AC3E}">
        <p14:creationId xmlns:p14="http://schemas.microsoft.com/office/powerpoint/2010/main" val="257614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B0D41C-F0D3-49F0-8041-67FC705A40C6}" type="datetime1">
              <a:rPr lang="en-US" smtClean="0"/>
              <a:pPr/>
              <a:t>1/25/2022</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640801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a:t>Sri Bharath Vasa</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 Hardware technology being used.</a:t>
            </a:r>
          </a:p>
          <a:p>
            <a:pPr marL="45720" indent="0">
              <a:buNone/>
            </a:pPr>
            <a:r>
              <a:rPr lang="en-IN" dirty="0"/>
              <a:t>RAM 	: 12 GB</a:t>
            </a:r>
          </a:p>
          <a:p>
            <a:pPr marL="45720" indent="0">
              <a:buNone/>
            </a:pPr>
            <a:r>
              <a:rPr lang="en-IN" dirty="0"/>
              <a:t>CPU 	: intel core i5 11</a:t>
            </a:r>
            <a:r>
              <a:rPr lang="en-IN" baseline="30000" dirty="0"/>
              <a:t>th</a:t>
            </a:r>
            <a:r>
              <a:rPr lang="en-IN" dirty="0"/>
              <a:t> Generation 2.40 GHz</a:t>
            </a:r>
          </a:p>
          <a:p>
            <a:pPr marL="45720" indent="0">
              <a:buNone/>
            </a:pPr>
            <a:r>
              <a:rPr lang="en-IN" dirty="0"/>
              <a:t>GPU 	: intel iRIS Xe Graphics Card </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893785"/>
            <a:ext cx="4181475" cy="2415043"/>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7938" y="2849946"/>
            <a:ext cx="4183062" cy="2502720"/>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890758"/>
            <a:ext cx="4181475" cy="2421097"/>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7938" y="3025793"/>
            <a:ext cx="4183062" cy="2151027"/>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2982511"/>
            <a:ext cx="4181475" cy="2237591"/>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7938" y="2891996"/>
            <a:ext cx="4183062" cy="2418620"/>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7938" y="2622249"/>
            <a:ext cx="4183062" cy="2958115"/>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79963" y="2160588"/>
            <a:ext cx="3977275" cy="3881437"/>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7938" y="2280074"/>
            <a:ext cx="4183062" cy="3642465"/>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694270"/>
            <a:ext cx="4181475" cy="2814073"/>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7938" y="2772709"/>
            <a:ext cx="4183062" cy="2657194"/>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3064301"/>
            <a:ext cx="4181475" cy="2074011"/>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7938" y="2854878"/>
            <a:ext cx="4183062" cy="2492857"/>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a:xfrm>
            <a:off x="677159" y="3581400"/>
            <a:ext cx="8594429" cy="1826581"/>
          </a:xfrm>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a:xfrm>
            <a:off x="624183" y="5257800"/>
            <a:ext cx="8594429" cy="860400"/>
          </a:xfrm>
        </p:spPr>
        <p:txBody>
          <a:bodyPr/>
          <a:lstStyle/>
          <a:p>
            <a:r>
              <a:rPr lang="en-US" dirty="0"/>
              <a:t>Concluding the project outcome</a:t>
            </a:r>
            <a:endParaRPr lang="en-IN" dirty="0"/>
          </a:p>
        </p:txBody>
      </p:sp>
      <p:pic>
        <p:nvPicPr>
          <p:cNvPr id="8" name="Picture 7">
            <a:extLst>
              <a:ext uri="{FF2B5EF4-FFF2-40B4-BE49-F238E27FC236}">
                <a16:creationId xmlns:a16="http://schemas.microsoft.com/office/drawing/2014/main" id="{E33D06A4-9239-4A93-9452-A2B267025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52" y="243840"/>
            <a:ext cx="9890760" cy="4556760"/>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A1E1A7-6A6D-4B0B-B3A1-69B9EB65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589372"/>
            <a:ext cx="8389497" cy="5582828"/>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lnSpcReduction="100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5087938" y="2160588"/>
          <a:ext cx="418306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99</TotalTime>
  <Words>1639</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Constantia (Body)</vt:lpstr>
      <vt:lpstr>Palatino Linotype</vt:lpstr>
      <vt:lpstr>Trebuchet MS</vt:lpstr>
      <vt:lpstr>Wingdings</vt:lpstr>
      <vt:lpstr>Wingdings 3</vt:lpstr>
      <vt:lpstr>Facet</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Sri Bharath Vasa</cp:lastModifiedBy>
  <cp:revision>21</cp:revision>
  <dcterms:created xsi:type="dcterms:W3CDTF">2021-11-29T18:55:00Z</dcterms:created>
  <dcterms:modified xsi:type="dcterms:W3CDTF">2022-01-25T05:38:01Z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