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</p:sldIdLst>
  <p:sldSz cx="9144000" cy="6858000" type="screen4x3"/>
  <p:notesSz cx="9144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5"/>
  </p:normalViewPr>
  <p:slideViewPr>
    <p:cSldViewPr>
      <p:cViewPr varScale="1">
        <p:scale>
          <a:sx n="84" d="100"/>
          <a:sy n="84" d="100"/>
        </p:scale>
        <p:origin x="1402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659626" y="5272087"/>
            <a:ext cx="1282700" cy="81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266444" y="1085088"/>
            <a:ext cx="6842759" cy="12329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243012" y="1060513"/>
            <a:ext cx="6861619" cy="12529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50844" y="1407413"/>
            <a:ext cx="3242310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lang="fr-FR" dirty="0"/>
              <a:t>web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spc="-5" dirty="0"/>
              <a:t>World </a:t>
            </a:r>
            <a:r>
              <a:rPr dirty="0"/>
              <a:t>Wide</a:t>
            </a:r>
            <a:r>
              <a:rPr spc="-114" dirty="0"/>
              <a:t> </a:t>
            </a:r>
            <a:r>
              <a:rPr spc="-5" dirty="0"/>
              <a:t>Web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lang="fr-FR" dirty="0"/>
              <a:t>web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spc="-5" dirty="0"/>
              <a:t>World </a:t>
            </a:r>
            <a:r>
              <a:rPr dirty="0"/>
              <a:t>Wide</a:t>
            </a:r>
            <a:r>
              <a:rPr spc="-114" dirty="0"/>
              <a:t> </a:t>
            </a:r>
            <a:r>
              <a:rPr spc="-5" dirty="0"/>
              <a:t>Web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lang="fr-FR" dirty="0"/>
              <a:t>web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spc="-5" dirty="0"/>
              <a:t>World </a:t>
            </a:r>
            <a:r>
              <a:rPr dirty="0"/>
              <a:t>Wide</a:t>
            </a:r>
            <a:r>
              <a:rPr spc="-114" dirty="0"/>
              <a:t> </a:t>
            </a:r>
            <a:r>
              <a:rPr spc="-5" dirty="0"/>
              <a:t>Web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lang="fr-FR" dirty="0"/>
              <a:t>web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spc="-5" dirty="0"/>
              <a:t>World </a:t>
            </a:r>
            <a:r>
              <a:rPr dirty="0"/>
              <a:t>Wide</a:t>
            </a:r>
            <a:r>
              <a:rPr spc="-114" dirty="0"/>
              <a:t> </a:t>
            </a:r>
            <a:r>
              <a:rPr spc="-5" dirty="0"/>
              <a:t>Web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lang="fr-FR" dirty="0"/>
              <a:t>web</a:t>
            </a:r>
            <a:endParaRPr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spc="-5" dirty="0"/>
              <a:t>World </a:t>
            </a:r>
            <a:r>
              <a:rPr dirty="0"/>
              <a:t>Wide</a:t>
            </a:r>
            <a:r>
              <a:rPr spc="-114" dirty="0"/>
              <a:t> </a:t>
            </a:r>
            <a:r>
              <a:rPr spc="-5" dirty="0"/>
              <a:t>Web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3"/>
            <a:ext cx="4572000" cy="793750"/>
          </a:xfrm>
          <a:custGeom>
            <a:avLst/>
            <a:gdLst/>
            <a:ahLst/>
            <a:cxnLst/>
            <a:rect l="l" t="t" r="r" b="b"/>
            <a:pathLst>
              <a:path w="4572000" h="793750">
                <a:moveTo>
                  <a:pt x="0" y="793686"/>
                </a:moveTo>
                <a:lnTo>
                  <a:pt x="4572000" y="793686"/>
                </a:lnTo>
                <a:lnTo>
                  <a:pt x="4572000" y="0"/>
                </a:lnTo>
                <a:lnTo>
                  <a:pt x="0" y="0"/>
                </a:lnTo>
                <a:lnTo>
                  <a:pt x="0" y="793686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61084" y="6554037"/>
            <a:ext cx="3336290" cy="2043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lang="fr-FR" dirty="0"/>
              <a:t>web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651628" y="6554037"/>
            <a:ext cx="1353820" cy="224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spc="-5" dirty="0"/>
              <a:t>World </a:t>
            </a:r>
            <a:r>
              <a:rPr dirty="0"/>
              <a:t>Wide</a:t>
            </a:r>
            <a:r>
              <a:rPr spc="-114" dirty="0"/>
              <a:t> </a:t>
            </a:r>
            <a:r>
              <a:rPr spc="-5" dirty="0"/>
              <a:t>Web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25992" y="6554037"/>
            <a:ext cx="248920" cy="224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journaldunet.com/cc/01_internautes/inter_usage_fr.shtml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marketshare.hitslink.com/report.aspx?qprid=0&amp;amp;qpcal=1&amp;amp;qptimeframe=M&amp;amp;qpsp=150&amp;amp;qpnp=1" TargetMode="External"/><Relationship Id="rId13" Type="http://schemas.openxmlformats.org/officeDocument/2006/relationships/hyperlink" Target="http://en.wikipedia.org/wiki/Opera_(web_browser)" TargetMode="External"/><Relationship Id="rId1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hyperlink" Target="http://en.wikipedia.org/wiki/Safari_(web_browser)" TargetMode="External"/><Relationship Id="rId17" Type="http://schemas.openxmlformats.org/officeDocument/2006/relationships/hyperlink" Target="http://www.w3counter.com/globalstats.php?year=2011&amp;amp;month=7" TargetMode="External"/><Relationship Id="rId2" Type="http://schemas.openxmlformats.org/officeDocument/2006/relationships/image" Target="../media/image5.png"/><Relationship Id="rId16" Type="http://schemas.openxmlformats.org/officeDocument/2006/relationships/hyperlink" Target="http://gs.statcounter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11" Type="http://schemas.openxmlformats.org/officeDocument/2006/relationships/hyperlink" Target="http://en.wikipedia.org/wiki/Google_Chrome" TargetMode="External"/><Relationship Id="rId5" Type="http://schemas.openxmlformats.org/officeDocument/2006/relationships/hyperlink" Target="http://en.wikipedia.org/wiki/Web_browser" TargetMode="External"/><Relationship Id="rId15" Type="http://schemas.openxmlformats.org/officeDocument/2006/relationships/hyperlink" Target="http://www.netmarketshare.com/report.aspx?qprid=61&amp;amp;qpct=2&amp;amp;qpcd=1&amp;amp;qpcal=1&amp;amp;qptimeframe=M&amp;amp;qpsp=150" TargetMode="External"/><Relationship Id="rId10" Type="http://schemas.openxmlformats.org/officeDocument/2006/relationships/hyperlink" Target="http://en.wikipedia.org/wiki/Firefox" TargetMode="External"/><Relationship Id="rId19" Type="http://schemas.openxmlformats.org/officeDocument/2006/relationships/image" Target="../media/image22.jpg"/><Relationship Id="rId4" Type="http://schemas.openxmlformats.org/officeDocument/2006/relationships/hyperlink" Target="http://en.wikipedia.org/wiki/Usage_share_of_web_browsers" TargetMode="External"/><Relationship Id="rId9" Type="http://schemas.openxmlformats.org/officeDocument/2006/relationships/hyperlink" Target="http://en.wikipedia.org/wiki/Internet_Explorer" TargetMode="External"/><Relationship Id="rId14" Type="http://schemas.openxmlformats.org/officeDocument/2006/relationships/hyperlink" Target="http://en.wikipedia.org/wiki/Mobile_browser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jpg"/><Relationship Id="rId5" Type="http://schemas.openxmlformats.org/officeDocument/2006/relationships/image" Target="../media/image21.png"/><Relationship Id="rId4" Type="http://schemas.openxmlformats.org/officeDocument/2006/relationships/hyperlink" Target="http://en.wikipedia.org/wiki/Web_browser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hyperlink" Target="http://gs.statcounter.com/" TargetMode="Externa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oogle.fr/" TargetMode="External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jpg"/><Relationship Id="rId5" Type="http://schemas.openxmlformats.org/officeDocument/2006/relationships/image" Target="../media/image30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4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w3.or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kensall.com/big-picture/bigpix22.html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pci.univ-lyon1.fr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26" Type="http://schemas.openxmlformats.org/officeDocument/2006/relationships/image" Target="../media/image75.png"/><Relationship Id="rId3" Type="http://schemas.openxmlformats.org/officeDocument/2006/relationships/image" Target="../media/image52.png"/><Relationship Id="rId21" Type="http://schemas.openxmlformats.org/officeDocument/2006/relationships/image" Target="../media/image70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5" Type="http://schemas.openxmlformats.org/officeDocument/2006/relationships/image" Target="../media/image74.png"/><Relationship Id="rId2" Type="http://schemas.openxmlformats.org/officeDocument/2006/relationships/image" Target="../media/image51.png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29" Type="http://schemas.openxmlformats.org/officeDocument/2006/relationships/image" Target="../media/image7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24" Type="http://schemas.openxmlformats.org/officeDocument/2006/relationships/image" Target="../media/image73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23" Type="http://schemas.openxmlformats.org/officeDocument/2006/relationships/image" Target="../media/image72.png"/><Relationship Id="rId28" Type="http://schemas.openxmlformats.org/officeDocument/2006/relationships/image" Target="../media/image77.png"/><Relationship Id="rId10" Type="http://schemas.openxmlformats.org/officeDocument/2006/relationships/image" Target="../media/image59.png"/><Relationship Id="rId19" Type="http://schemas.openxmlformats.org/officeDocument/2006/relationships/image" Target="../media/image68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Relationship Id="rId22" Type="http://schemas.openxmlformats.org/officeDocument/2006/relationships/image" Target="../media/image71.png"/><Relationship Id="rId27" Type="http://schemas.openxmlformats.org/officeDocument/2006/relationships/image" Target="../media/image76.png"/><Relationship Id="rId30" Type="http://schemas.openxmlformats.org/officeDocument/2006/relationships/image" Target="../media/image7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xhtml1/DTD/xhtml1-strict.dtd" TargetMode="External"/><Relationship Id="rId2" Type="http://schemas.openxmlformats.org/officeDocument/2006/relationships/hyperlink" Target="http://www.w3.org/TR/xhtml1/DTD/xhtml1-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1.png"/><Relationship Id="rId5" Type="http://schemas.openxmlformats.org/officeDocument/2006/relationships/image" Target="../media/image5.png"/><Relationship Id="rId4" Type="http://schemas.openxmlformats.org/officeDocument/2006/relationships/hyperlink" Target="http://www.w3.org/1999/xhtml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hyperlink" Target="http://www.w3.org/TR/xhtml1/DTD/xhtml1-strict.dtd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5.png"/><Relationship Id="rId4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user.gwdg.de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site.org/ucbl.jpeg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jpg"/><Relationship Id="rId2" Type="http://schemas.openxmlformats.org/officeDocument/2006/relationships/hyperlink" Target="http://web.ccr.jussieu.fr/cim2/SAXaussois/soleil.JPG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1.png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hyperlink" Target="http://www.w3.org/TR/xh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7.png"/><Relationship Id="rId4" Type="http://schemas.openxmlformats.org/officeDocument/2006/relationships/image" Target="../media/image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google.com/search?sourceid=mozclient&amp;amp;ie=utf-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hyperlink" Target="http://serveur.com/script.php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7.png"/><Relationship Id="rId4" Type="http://schemas.openxmlformats.org/officeDocument/2006/relationships/image" Target="../media/image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w3.org/TR/html4/frameset.dtd" TargetMode="External"/><Relationship Id="rId4" Type="http://schemas.openxmlformats.org/officeDocument/2006/relationships/image" Target="../media/image11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validator.w3.org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7" Type="http://schemas.openxmlformats.org/officeDocument/2006/relationships/image" Target="../media/image11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06776" y="3077020"/>
            <a:ext cx="4483100" cy="8992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905" algn="ctr">
              <a:lnSpc>
                <a:spcPct val="120000"/>
              </a:lnSpc>
              <a:spcBef>
                <a:spcPts val="100"/>
              </a:spcBef>
            </a:pPr>
            <a:r>
              <a:rPr sz="2400" spc="-5" smtClean="0">
                <a:solidFill>
                  <a:srgbClr val="0000FF"/>
                </a:solidFill>
                <a:latin typeface="Arial"/>
                <a:cs typeface="Arial"/>
              </a:rPr>
              <a:t>Remise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à niveau en </a:t>
            </a:r>
            <a:r>
              <a:rPr sz="2400" spc="-5" dirty="0" err="1">
                <a:solidFill>
                  <a:srgbClr val="0000FF"/>
                </a:solidFill>
                <a:latin typeface="Arial"/>
                <a:cs typeface="Arial"/>
              </a:rPr>
              <a:t>informatique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  </a:t>
            </a:r>
            <a:r>
              <a:rPr lang="fr-FR" sz="2400" spc="-5" dirty="0" err="1">
                <a:solidFill>
                  <a:srgbClr val="0000FF"/>
                </a:solidFill>
                <a:latin typeface="Arial"/>
                <a:cs typeface="Arial"/>
              </a:rPr>
              <a:t>Bennaceur</a:t>
            </a:r>
            <a:r>
              <a:rPr lang="fr-FR" sz="2400" spc="-5" dirty="0">
                <a:solidFill>
                  <a:srgbClr val="0000FF"/>
                </a:solidFill>
                <a:latin typeface="Arial"/>
                <a:cs typeface="Arial"/>
              </a:rPr>
              <a:t> Anis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27604" y="1333500"/>
            <a:ext cx="3634740" cy="856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World </a:t>
            </a:r>
            <a:r>
              <a:rPr spc="-5" dirty="0"/>
              <a:t>Wide</a:t>
            </a:r>
            <a:r>
              <a:rPr spc="-55" dirty="0"/>
              <a:t> </a:t>
            </a:r>
            <a:r>
              <a:rPr spc="-25" dirty="0"/>
              <a:t>Web</a:t>
            </a:r>
          </a:p>
        </p:txBody>
      </p:sp>
      <p:sp>
        <p:nvSpPr>
          <p:cNvPr id="5" name="Rectangle 4"/>
          <p:cNvSpPr/>
          <p:nvPr/>
        </p:nvSpPr>
        <p:spPr>
          <a:xfrm>
            <a:off x="6019800" y="4876800"/>
            <a:ext cx="24384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3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0" y="349250"/>
                </a:moveTo>
                <a:lnTo>
                  <a:pt x="4572000" y="349250"/>
                </a:lnTo>
                <a:lnTo>
                  <a:pt x="4572000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0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4571999" y="0"/>
                </a:moveTo>
                <a:lnTo>
                  <a:pt x="0" y="0"/>
                </a:lnTo>
                <a:lnTo>
                  <a:pt x="0" y="349247"/>
                </a:lnTo>
                <a:lnTo>
                  <a:pt x="4571999" y="349247"/>
                </a:lnTo>
                <a:lnTo>
                  <a:pt x="4571999" y="0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12291"/>
            <a:ext cx="9134856" cy="460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720851"/>
            <a:ext cx="2808732" cy="749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63" y="793750"/>
            <a:ext cx="9139555" cy="457200"/>
          </a:xfrm>
          <a:custGeom>
            <a:avLst/>
            <a:gdLst/>
            <a:ahLst/>
            <a:cxnLst/>
            <a:rect l="l" t="t" r="r" b="b"/>
            <a:pathLst>
              <a:path w="9139555" h="457200">
                <a:moveTo>
                  <a:pt x="0" y="457200"/>
                </a:moveTo>
                <a:lnTo>
                  <a:pt x="9139236" y="457200"/>
                </a:lnTo>
                <a:lnTo>
                  <a:pt x="9139236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1B07D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763" y="787399"/>
            <a:ext cx="91395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Le « Web 2.0</a:t>
            </a:r>
            <a:r>
              <a:rPr sz="28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»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161084" y="6554037"/>
            <a:ext cx="333629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fr-FR" dirty="0"/>
              <a:t>web</a:t>
            </a:r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World </a:t>
            </a:r>
            <a:r>
              <a:rPr dirty="0"/>
              <a:t>Wide</a:t>
            </a:r>
            <a:r>
              <a:rPr spc="-114" dirty="0"/>
              <a:t> </a:t>
            </a:r>
            <a:r>
              <a:rPr spc="-5" dirty="0"/>
              <a:t>Web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83616" y="1308608"/>
            <a:ext cx="8654415" cy="48608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88888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Principe du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Web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« classique</a:t>
            </a:r>
            <a:r>
              <a:rPr sz="1800" spc="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»</a:t>
            </a:r>
            <a:endParaRPr sz="1800" dirty="0">
              <a:latin typeface="Arial"/>
              <a:cs typeface="Arial"/>
            </a:endParaRPr>
          </a:p>
          <a:p>
            <a:pPr marL="756285" marR="5080" lvl="1" indent="-287020">
              <a:lnSpc>
                <a:spcPct val="75000"/>
              </a:lnSpc>
              <a:spcBef>
                <a:spcPts val="54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1C1C1C"/>
                </a:solidFill>
                <a:latin typeface="Arial"/>
                <a:cs typeface="Arial"/>
              </a:rPr>
              <a:t>ce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sont les organisations qui détiennent des </a:t>
            </a:r>
            <a:r>
              <a:rPr sz="1800" dirty="0">
                <a:solidFill>
                  <a:srgbClr val="1C1C1C"/>
                </a:solidFill>
                <a:latin typeface="Arial"/>
                <a:cs typeface="Arial"/>
              </a:rPr>
              <a:t>sites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qui décident de l’information  qui </a:t>
            </a:r>
            <a:r>
              <a:rPr sz="1800" dirty="0">
                <a:solidFill>
                  <a:srgbClr val="1C1C1C"/>
                </a:solidFill>
                <a:latin typeface="Arial"/>
                <a:cs typeface="Arial"/>
              </a:rPr>
              <a:t>y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figure</a:t>
            </a:r>
            <a:endParaRPr sz="18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solidFill>
                  <a:srgbClr val="1C1C1C"/>
                </a:solidFill>
                <a:latin typeface="Wingdings"/>
                <a:cs typeface="Wingdings"/>
              </a:rPr>
              <a:t></a:t>
            </a:r>
            <a:r>
              <a:rPr sz="1800" dirty="0">
                <a:solidFill>
                  <a:srgbClr val="1C1C1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Communication de </a:t>
            </a:r>
            <a:r>
              <a:rPr sz="1800" spc="-10" dirty="0">
                <a:solidFill>
                  <a:srgbClr val="1C1C1C"/>
                </a:solidFill>
                <a:latin typeface="Arial"/>
                <a:cs typeface="Arial"/>
              </a:rPr>
              <a:t>type </a:t>
            </a:r>
            <a:r>
              <a:rPr sz="1800" dirty="0">
                <a:solidFill>
                  <a:srgbClr val="1C1C1C"/>
                </a:solidFill>
                <a:latin typeface="Arial"/>
                <a:cs typeface="Arial"/>
              </a:rPr>
              <a:t>« </a:t>
            </a:r>
            <a:r>
              <a:rPr sz="1800" spc="-10" dirty="0">
                <a:solidFill>
                  <a:srgbClr val="1C1C1C"/>
                </a:solidFill>
                <a:latin typeface="Arial"/>
                <a:cs typeface="Arial"/>
              </a:rPr>
              <a:t>one-to-many </a:t>
            </a:r>
            <a:r>
              <a:rPr sz="1800" dirty="0">
                <a:solidFill>
                  <a:srgbClr val="1C1C1C"/>
                </a:solidFill>
                <a:latin typeface="Arial"/>
                <a:cs typeface="Arial"/>
              </a:rPr>
              <a:t>» (=</a:t>
            </a:r>
            <a:r>
              <a:rPr sz="1800" spc="12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diffusion)</a:t>
            </a:r>
            <a:endParaRPr sz="1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15"/>
              </a:spcBef>
              <a:buSzPct val="88888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Principe du «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Web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2.0</a:t>
            </a:r>
            <a:r>
              <a:rPr sz="1800" spc="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»</a:t>
            </a:r>
            <a:endParaRPr sz="18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lr>
                <a:srgbClr val="0000FF"/>
              </a:buClr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800" spc="-10" dirty="0">
                <a:solidFill>
                  <a:srgbClr val="1C1C1C"/>
                </a:solidFill>
                <a:latin typeface="Arial"/>
                <a:cs typeface="Arial"/>
              </a:rPr>
              <a:t>donner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le contrôle de l’information aux</a:t>
            </a:r>
            <a:r>
              <a:rPr sz="1800" spc="5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utilisateurs</a:t>
            </a:r>
            <a:endParaRPr sz="18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325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faire émerger des « réseaux sociaux</a:t>
            </a:r>
            <a:r>
              <a:rPr sz="1800" spc="6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»</a:t>
            </a:r>
            <a:endParaRPr sz="18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solidFill>
                  <a:srgbClr val="1C1C1C"/>
                </a:solidFill>
                <a:latin typeface="Wingdings"/>
                <a:cs typeface="Wingdings"/>
              </a:rPr>
              <a:t></a:t>
            </a:r>
            <a:r>
              <a:rPr sz="1800" dirty="0">
                <a:solidFill>
                  <a:srgbClr val="1C1C1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chacun peut déposer des</a:t>
            </a:r>
            <a:r>
              <a:rPr sz="1800" spc="8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contenus</a:t>
            </a:r>
            <a:endParaRPr sz="1800" dirty="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35"/>
              </a:spcBef>
              <a:buClr>
                <a:srgbClr val="0000FF"/>
              </a:buClr>
              <a:buSzPct val="75000"/>
              <a:buFont typeface="Wingdings"/>
              <a:buChar char=""/>
              <a:tabLst>
                <a:tab pos="1155065" algn="l"/>
                <a:tab pos="1155700" algn="l"/>
              </a:tabLst>
            </a:pP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pour donner son avis sur un sujet donné</a:t>
            </a:r>
            <a:r>
              <a:rPr sz="1600" spc="4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(blogs)</a:t>
            </a:r>
            <a:endParaRPr sz="1600" dirty="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95"/>
              </a:spcBef>
              <a:buClr>
                <a:srgbClr val="0000FF"/>
              </a:buClr>
              <a:buSzPct val="75000"/>
              <a:buFont typeface="Wingdings"/>
              <a:buChar char=""/>
              <a:tabLst>
                <a:tab pos="1155065" algn="l"/>
                <a:tab pos="1155700" algn="l"/>
              </a:tabLst>
            </a:pPr>
            <a:r>
              <a:rPr sz="1600" spc="-10" dirty="0">
                <a:solidFill>
                  <a:srgbClr val="1C1C1C"/>
                </a:solidFill>
                <a:latin typeface="Arial"/>
                <a:cs typeface="Arial"/>
              </a:rPr>
              <a:t>pour partager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ses </a:t>
            </a:r>
            <a:r>
              <a:rPr sz="1600" spc="-10" dirty="0">
                <a:solidFill>
                  <a:srgbClr val="1C1C1C"/>
                </a:solidFill>
                <a:latin typeface="Arial"/>
                <a:cs typeface="Arial"/>
              </a:rPr>
              <a:t>documents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(images,</a:t>
            </a:r>
            <a:r>
              <a:rPr sz="1600" spc="8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vidéos…)</a:t>
            </a:r>
            <a:endParaRPr sz="1600" dirty="0">
              <a:latin typeface="Arial"/>
              <a:cs typeface="Arial"/>
            </a:endParaRPr>
          </a:p>
          <a:p>
            <a:pPr marL="1155700" lvl="2" indent="-228600">
              <a:lnSpc>
                <a:spcPts val="1910"/>
              </a:lnSpc>
              <a:spcBef>
                <a:spcPts val="95"/>
              </a:spcBef>
              <a:buClr>
                <a:srgbClr val="0000FF"/>
              </a:buClr>
              <a:buSzPct val="75000"/>
              <a:buFont typeface="Wingdings"/>
              <a:buChar char=""/>
              <a:tabLst>
                <a:tab pos="1155065" algn="l"/>
                <a:tab pos="1155700" algn="l"/>
              </a:tabLst>
            </a:pP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pour étiqueter (« tagger ») des contenus</a:t>
            </a:r>
            <a:r>
              <a:rPr sz="1600" spc="9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existants</a:t>
            </a:r>
            <a:endParaRPr sz="1600" dirty="0">
              <a:latin typeface="Arial"/>
              <a:cs typeface="Arial"/>
            </a:endParaRPr>
          </a:p>
          <a:p>
            <a:pPr marL="355600" indent="-342900">
              <a:lnSpc>
                <a:spcPts val="2150"/>
              </a:lnSpc>
              <a:buSzPct val="88888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Aspects techniques</a:t>
            </a:r>
            <a:endParaRPr sz="18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outils (protocoles, clients, serveurs) </a:t>
            </a:r>
            <a:r>
              <a:rPr sz="1800" spc="-10" dirty="0">
                <a:solidFill>
                  <a:srgbClr val="1C1C1C"/>
                </a:solidFill>
                <a:latin typeface="Arial"/>
                <a:cs typeface="Arial"/>
              </a:rPr>
              <a:t>identiques </a:t>
            </a:r>
            <a:r>
              <a:rPr sz="1800" dirty="0">
                <a:solidFill>
                  <a:srgbClr val="1C1C1C"/>
                </a:solidFill>
                <a:latin typeface="Arial"/>
                <a:cs typeface="Arial"/>
              </a:rPr>
              <a:t>à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ceux du Web</a:t>
            </a:r>
            <a:r>
              <a:rPr sz="1800" spc="10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classique</a:t>
            </a:r>
            <a:endParaRPr sz="18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32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nécessite plus de puissance de calcul (pages</a:t>
            </a:r>
            <a:r>
              <a:rPr sz="1800" spc="6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C1C1C"/>
                </a:solidFill>
                <a:latin typeface="Arial"/>
                <a:cs typeface="Arial"/>
              </a:rPr>
              <a:t>dynamiques)</a:t>
            </a:r>
            <a:endParaRPr sz="18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325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nécessite plus </a:t>
            </a:r>
            <a:r>
              <a:rPr sz="1800" spc="-10" dirty="0">
                <a:solidFill>
                  <a:srgbClr val="1C1C1C"/>
                </a:solidFill>
                <a:latin typeface="Arial"/>
                <a:cs typeface="Arial"/>
              </a:rPr>
              <a:t>d’espace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de stockage (contenus </a:t>
            </a:r>
            <a:r>
              <a:rPr sz="1800" spc="-10" dirty="0">
                <a:solidFill>
                  <a:srgbClr val="1C1C1C"/>
                </a:solidFill>
                <a:latin typeface="Arial"/>
                <a:cs typeface="Arial"/>
              </a:rPr>
              <a:t>envoyés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par les</a:t>
            </a:r>
            <a:r>
              <a:rPr sz="1800" spc="13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utilisateurs)</a:t>
            </a:r>
            <a:endParaRPr sz="1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15"/>
              </a:spcBef>
              <a:buSzPct val="88888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Exemples de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sites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«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Web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2.0</a:t>
            </a:r>
            <a:r>
              <a:rPr sz="1800" spc="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»</a:t>
            </a:r>
            <a:endParaRPr sz="1800" dirty="0">
              <a:latin typeface="Arial"/>
              <a:cs typeface="Arial"/>
            </a:endParaRPr>
          </a:p>
          <a:p>
            <a:pPr marL="756285" marR="429259" lvl="1" indent="-287020">
              <a:lnSpc>
                <a:spcPct val="75100"/>
              </a:lnSpc>
              <a:spcBef>
                <a:spcPts val="54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Wikipédia, YouTube,</a:t>
            </a:r>
            <a:r>
              <a:rPr sz="1800" spc="-1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lang="fr-FR" spc="-5" dirty="0" err="1">
                <a:solidFill>
                  <a:srgbClr val="1C1C1C"/>
                </a:solidFill>
                <a:latin typeface="Arial"/>
                <a:cs typeface="Arial"/>
              </a:rPr>
              <a:t>Netflix</a:t>
            </a:r>
            <a:r>
              <a:rPr lang="fr-FR" spc="-5" dirty="0">
                <a:solidFill>
                  <a:srgbClr val="1C1C1C"/>
                </a:solidFill>
                <a:latin typeface="Arial"/>
                <a:cs typeface="Arial"/>
              </a:rPr>
              <a:t>, Amazon, Facebook, le bon coin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…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63" y="28447"/>
            <a:ext cx="45675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 marR="67310" indent="-169545" algn="r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69545" algn="l"/>
              </a:tabLst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tro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ctio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  <a:p>
            <a:pPr marL="161925" marR="68580" indent="-161925" algn="r">
              <a:lnSpc>
                <a:spcPct val="100000"/>
              </a:lnSpc>
              <a:buAutoNum type="arabicPeriod"/>
              <a:tabLst>
                <a:tab pos="16192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Aspects</a:t>
            </a:r>
            <a:r>
              <a:rPr sz="1200" spc="-8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techniques</a:t>
            </a:r>
            <a:endParaRPr sz="1200">
              <a:latin typeface="Arial"/>
              <a:cs typeface="Arial"/>
            </a:endParaRPr>
          </a:p>
          <a:p>
            <a:pPr marL="169545" marR="69215" indent="-169545" algn="r">
              <a:lnSpc>
                <a:spcPct val="100000"/>
              </a:lnSpc>
              <a:buAutoNum type="arabicPeriod"/>
              <a:tabLst>
                <a:tab pos="169545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Langage</a:t>
            </a:r>
            <a:r>
              <a:rPr sz="1200" spc="-12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HTML</a:t>
            </a:r>
            <a:endParaRPr sz="1200">
              <a:latin typeface="Arial"/>
              <a:cs typeface="Arial"/>
            </a:endParaRPr>
          </a:p>
          <a:p>
            <a:pPr marL="168910" marR="67310" indent="-168910" algn="r">
              <a:lnSpc>
                <a:spcPct val="100000"/>
              </a:lnSpc>
              <a:buAutoNum type="arabicPeriod"/>
              <a:tabLst>
                <a:tab pos="16891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l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usion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72000" y="63"/>
            <a:ext cx="4572000" cy="793750"/>
          </a:xfrm>
          <a:prstGeom prst="rect">
            <a:avLst/>
          </a:prstGeom>
          <a:solidFill>
            <a:srgbClr val="8693FF"/>
          </a:solidFill>
        </p:spPr>
        <p:txBody>
          <a:bodyPr vert="horz" wrap="square" lIns="0" tIns="40640" rIns="0" bIns="0" rtlCol="0">
            <a:spAutoFit/>
          </a:bodyPr>
          <a:lstStyle/>
          <a:p>
            <a:pPr marL="349250" indent="-187960">
              <a:lnSpc>
                <a:spcPct val="100000"/>
              </a:lnSpc>
              <a:spcBef>
                <a:spcPts val="320"/>
              </a:spcBef>
              <a:buAutoNum type="arabicPeriod"/>
              <a:tabLst>
                <a:tab pos="349885" algn="l"/>
              </a:tabLst>
            </a:pP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Objectifs </a:t>
            </a:r>
            <a:r>
              <a:rPr sz="1200" spc="-5" dirty="0">
                <a:solidFill>
                  <a:srgbClr val="333333"/>
                </a:solidFill>
                <a:latin typeface="Arial"/>
                <a:cs typeface="Arial"/>
              </a:rPr>
              <a:t>du</a:t>
            </a:r>
            <a:r>
              <a:rPr sz="1200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Arial"/>
                <a:cs typeface="Arial"/>
              </a:rPr>
              <a:t>cours</a:t>
            </a:r>
            <a:endParaRPr sz="1200">
              <a:latin typeface="Arial"/>
              <a:cs typeface="Arial"/>
            </a:endParaRPr>
          </a:p>
          <a:p>
            <a:pPr marL="349250" indent="-187960">
              <a:lnSpc>
                <a:spcPct val="100000"/>
              </a:lnSpc>
              <a:buAutoNum type="arabicPeriod"/>
              <a:tabLst>
                <a:tab pos="349885" algn="l"/>
              </a:tabLst>
            </a:pPr>
            <a:r>
              <a:rPr sz="1200" spc="-5" dirty="0">
                <a:solidFill>
                  <a:srgbClr val="333333"/>
                </a:solidFill>
                <a:latin typeface="Arial"/>
                <a:cs typeface="Arial"/>
              </a:rPr>
              <a:t>Historique</a:t>
            </a:r>
            <a:endParaRPr sz="1200">
              <a:latin typeface="Arial"/>
              <a:cs typeface="Arial"/>
            </a:endParaRPr>
          </a:p>
          <a:p>
            <a:pPr marL="349250" indent="-187960">
              <a:lnSpc>
                <a:spcPts val="1435"/>
              </a:lnSpc>
              <a:buAutoNum type="arabicPeriod"/>
              <a:tabLst>
                <a:tab pos="349885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Principes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généraux</a:t>
            </a:r>
            <a:endParaRPr sz="1200">
              <a:latin typeface="Arial"/>
              <a:cs typeface="Arial"/>
            </a:endParaRPr>
          </a:p>
          <a:p>
            <a:pPr marL="349250" indent="-187960">
              <a:lnSpc>
                <a:spcPts val="1610"/>
              </a:lnSpc>
              <a:buAutoNum type="arabicPeriod"/>
              <a:tabLst>
                <a:tab pos="349885" algn="l"/>
              </a:tabLst>
            </a:pPr>
            <a:r>
              <a:rPr sz="1400" dirty="0">
                <a:solidFill>
                  <a:srgbClr val="333333"/>
                </a:solidFill>
                <a:latin typeface="Arial"/>
                <a:cs typeface="Arial"/>
              </a:rPr>
              <a:t>Usages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3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0" y="349250"/>
                </a:moveTo>
                <a:lnTo>
                  <a:pt x="4572000" y="349250"/>
                </a:lnTo>
                <a:lnTo>
                  <a:pt x="4572000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0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4571999" y="0"/>
                </a:moveTo>
                <a:lnTo>
                  <a:pt x="0" y="0"/>
                </a:lnTo>
                <a:lnTo>
                  <a:pt x="0" y="349247"/>
                </a:lnTo>
                <a:lnTo>
                  <a:pt x="4571999" y="349247"/>
                </a:lnTo>
                <a:lnTo>
                  <a:pt x="4571999" y="0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12291"/>
            <a:ext cx="9134856" cy="460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97991"/>
            <a:ext cx="3546348" cy="803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63" y="793750"/>
            <a:ext cx="9139555" cy="457200"/>
          </a:xfrm>
          <a:custGeom>
            <a:avLst/>
            <a:gdLst/>
            <a:ahLst/>
            <a:cxnLst/>
            <a:rect l="l" t="t" r="r" b="b"/>
            <a:pathLst>
              <a:path w="9139555" h="457200">
                <a:moveTo>
                  <a:pt x="0" y="457200"/>
                </a:moveTo>
                <a:lnTo>
                  <a:pt x="9139236" y="457200"/>
                </a:lnTo>
                <a:lnTo>
                  <a:pt x="9139236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1B07D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763" y="770635"/>
            <a:ext cx="91395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Popularité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du</a:t>
            </a:r>
            <a:r>
              <a:rPr sz="3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endParaRPr sz="30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161084" y="6554037"/>
            <a:ext cx="333629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fr-FR" dirty="0"/>
              <a:t>web</a:t>
            </a:r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World </a:t>
            </a:r>
            <a:r>
              <a:rPr dirty="0"/>
              <a:t>Wide</a:t>
            </a:r>
            <a:r>
              <a:rPr spc="-114" dirty="0"/>
              <a:t> </a:t>
            </a:r>
            <a:r>
              <a:rPr spc="-5" dirty="0"/>
              <a:t>Web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380491" y="1689379"/>
            <a:ext cx="8268334" cy="4517903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90"/>
              </a:spcBef>
              <a:buSzPct val="89583"/>
              <a:buFont typeface="Wingdings"/>
              <a:buChar char=""/>
              <a:tabLst>
                <a:tab pos="355600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Pour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 l’internaute</a:t>
            </a:r>
            <a:endParaRPr sz="2400" dirty="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265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920" algn="l"/>
              </a:tabLst>
            </a:pP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Accessibilité « world-wide</a:t>
            </a:r>
            <a:r>
              <a:rPr sz="2200" spc="2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»</a:t>
            </a:r>
            <a:endParaRPr sz="2200" dirty="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66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920" algn="l"/>
              </a:tabLst>
            </a:pP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Interfaces graphiques</a:t>
            </a:r>
            <a:r>
              <a:rPr sz="2200" spc="2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conviviales</a:t>
            </a:r>
            <a:endParaRPr sz="2200" dirty="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66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920" algn="l"/>
              </a:tabLst>
            </a:pP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Interactivité et richesse des</a:t>
            </a:r>
            <a:r>
              <a:rPr sz="2200" spc="2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services</a:t>
            </a:r>
            <a:endParaRPr sz="2200" dirty="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66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920" algn="l"/>
              </a:tabLst>
            </a:pP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Grande quantité d'informations disponibles (Web « 1.0</a:t>
            </a:r>
            <a:r>
              <a:rPr sz="2200" spc="16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»)</a:t>
            </a:r>
            <a:endParaRPr sz="2200" dirty="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66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920" algn="l"/>
              </a:tabLst>
            </a:pP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Possibilité de contribuer en tant qu’utilisateur (Web « 2.0</a:t>
            </a:r>
            <a:r>
              <a:rPr sz="2200" spc="13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»)</a:t>
            </a:r>
            <a:endParaRPr sz="22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75"/>
              </a:spcBef>
              <a:buSzPct val="89583"/>
              <a:buFont typeface="Wingdings"/>
              <a:buChar char=""/>
              <a:tabLst>
                <a:tab pos="355600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Pour le</a:t>
            </a:r>
            <a:r>
              <a:rPr sz="2400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développeur</a:t>
            </a:r>
            <a:endParaRPr sz="2400" dirty="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265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920" algn="l"/>
              </a:tabLst>
            </a:pP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Simplicité </a:t>
            </a:r>
            <a:r>
              <a:rPr sz="2200" spc="-10" dirty="0">
                <a:solidFill>
                  <a:srgbClr val="1C1C1C"/>
                </a:solidFill>
                <a:latin typeface="Arial"/>
                <a:cs typeface="Arial"/>
              </a:rPr>
              <a:t>des développements 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(technologies de</a:t>
            </a:r>
            <a:r>
              <a:rPr sz="2200" spc="9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base…)</a:t>
            </a:r>
            <a:endParaRPr sz="2200" dirty="0">
              <a:latin typeface="Arial"/>
              <a:cs typeface="Arial"/>
            </a:endParaRPr>
          </a:p>
          <a:p>
            <a:pPr marL="756285" marR="5080" lvl="1" indent="-287020">
              <a:lnSpc>
                <a:spcPts val="2240"/>
              </a:lnSpc>
              <a:spcBef>
                <a:spcPts val="1065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920" algn="l"/>
              </a:tabLst>
            </a:pP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Liens avec les outils applicatifs installés sur le serveur (shell,   </a:t>
            </a:r>
            <a:r>
              <a:rPr sz="2200" spc="-10" dirty="0">
                <a:solidFill>
                  <a:srgbClr val="1C1C1C"/>
                </a:solidFill>
                <a:latin typeface="Arial"/>
                <a:cs typeface="Arial"/>
              </a:rPr>
              <a:t>Java</a:t>
            </a:r>
            <a:r>
              <a:rPr lang="fr-FR" sz="2200" spc="-10" dirty="0">
                <a:solidFill>
                  <a:srgbClr val="1C1C1C"/>
                </a:solidFill>
                <a:latin typeface="Arial"/>
                <a:cs typeface="Arial"/>
              </a:rPr>
              <a:t>, .NET</a:t>
            </a:r>
            <a:r>
              <a:rPr sz="2200" spc="-10" dirty="0">
                <a:solidFill>
                  <a:srgbClr val="1C1C1C"/>
                </a:solidFill>
                <a:latin typeface="Arial"/>
                <a:cs typeface="Arial"/>
              </a:rPr>
              <a:t>…)</a:t>
            </a:r>
            <a:endParaRPr sz="2200" dirty="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66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920" algn="l"/>
              </a:tabLst>
            </a:pP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Indépendance par rapport aux plateformes des</a:t>
            </a:r>
            <a:r>
              <a:rPr sz="2200" spc="11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1C1C1C"/>
                </a:solidFill>
                <a:latin typeface="Arial"/>
                <a:cs typeface="Arial"/>
              </a:rPr>
              <a:t>clients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63" y="28447"/>
            <a:ext cx="45675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 marR="67310" indent="-169545" algn="r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69545" algn="l"/>
              </a:tabLst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tro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ctio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  <a:p>
            <a:pPr marL="161925" marR="68580" indent="-161925" algn="r">
              <a:lnSpc>
                <a:spcPct val="100000"/>
              </a:lnSpc>
              <a:buAutoNum type="arabicPeriod"/>
              <a:tabLst>
                <a:tab pos="16192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Aspects</a:t>
            </a:r>
            <a:r>
              <a:rPr sz="1200" spc="-8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techniques</a:t>
            </a:r>
            <a:endParaRPr sz="1200">
              <a:latin typeface="Arial"/>
              <a:cs typeface="Arial"/>
            </a:endParaRPr>
          </a:p>
          <a:p>
            <a:pPr marL="169545" marR="69215" indent="-169545" algn="r">
              <a:lnSpc>
                <a:spcPct val="100000"/>
              </a:lnSpc>
              <a:buAutoNum type="arabicPeriod"/>
              <a:tabLst>
                <a:tab pos="169545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Langage</a:t>
            </a:r>
            <a:r>
              <a:rPr sz="1200" spc="-12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HTML</a:t>
            </a:r>
            <a:endParaRPr sz="1200">
              <a:latin typeface="Arial"/>
              <a:cs typeface="Arial"/>
            </a:endParaRPr>
          </a:p>
          <a:p>
            <a:pPr marL="168910" marR="67310" indent="-168910" algn="r">
              <a:lnSpc>
                <a:spcPct val="100000"/>
              </a:lnSpc>
              <a:buAutoNum type="arabicPeriod"/>
              <a:tabLst>
                <a:tab pos="16891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l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usion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72000" y="63"/>
            <a:ext cx="4572000" cy="793750"/>
          </a:xfrm>
          <a:prstGeom prst="rect">
            <a:avLst/>
          </a:prstGeom>
          <a:solidFill>
            <a:srgbClr val="8693FF"/>
          </a:solidFill>
        </p:spPr>
        <p:txBody>
          <a:bodyPr vert="horz" wrap="square" lIns="0" tIns="40640" rIns="0" bIns="0" rtlCol="0">
            <a:spAutoFit/>
          </a:bodyPr>
          <a:lstStyle/>
          <a:p>
            <a:pPr marL="349250" indent="-187960">
              <a:lnSpc>
                <a:spcPct val="100000"/>
              </a:lnSpc>
              <a:spcBef>
                <a:spcPts val="320"/>
              </a:spcBef>
              <a:buAutoNum type="arabicPeriod"/>
              <a:tabLst>
                <a:tab pos="349885" algn="l"/>
              </a:tabLst>
            </a:pP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Objectifs </a:t>
            </a:r>
            <a:r>
              <a:rPr sz="1200" spc="-5" dirty="0">
                <a:solidFill>
                  <a:srgbClr val="333333"/>
                </a:solidFill>
                <a:latin typeface="Arial"/>
                <a:cs typeface="Arial"/>
              </a:rPr>
              <a:t>du</a:t>
            </a:r>
            <a:r>
              <a:rPr sz="1200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Arial"/>
                <a:cs typeface="Arial"/>
              </a:rPr>
              <a:t>cours</a:t>
            </a:r>
            <a:endParaRPr sz="1200">
              <a:latin typeface="Arial"/>
              <a:cs typeface="Arial"/>
            </a:endParaRPr>
          </a:p>
          <a:p>
            <a:pPr marL="349250" indent="-187960">
              <a:lnSpc>
                <a:spcPct val="100000"/>
              </a:lnSpc>
              <a:buAutoNum type="arabicPeriod"/>
              <a:tabLst>
                <a:tab pos="349885" algn="l"/>
              </a:tabLst>
            </a:pPr>
            <a:r>
              <a:rPr sz="1200" spc="-5" dirty="0">
                <a:solidFill>
                  <a:srgbClr val="333333"/>
                </a:solidFill>
                <a:latin typeface="Arial"/>
                <a:cs typeface="Arial"/>
              </a:rPr>
              <a:t>Historique</a:t>
            </a:r>
            <a:endParaRPr sz="1200">
              <a:latin typeface="Arial"/>
              <a:cs typeface="Arial"/>
            </a:endParaRPr>
          </a:p>
          <a:p>
            <a:pPr marL="349250" indent="-187960">
              <a:lnSpc>
                <a:spcPct val="100000"/>
              </a:lnSpc>
              <a:buAutoNum type="arabicPeriod"/>
              <a:tabLst>
                <a:tab pos="349885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Principes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généraux</a:t>
            </a:r>
            <a:endParaRPr sz="1200">
              <a:latin typeface="Arial"/>
              <a:cs typeface="Arial"/>
            </a:endParaRPr>
          </a:p>
          <a:p>
            <a:pPr marL="349250" indent="-18796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49885" algn="l"/>
              </a:tabLst>
            </a:pPr>
            <a:r>
              <a:rPr sz="1200" spc="-5" dirty="0">
                <a:solidFill>
                  <a:srgbClr val="333333"/>
                </a:solidFill>
                <a:latin typeface="Arial"/>
                <a:cs typeface="Arial"/>
              </a:rPr>
              <a:t>Usages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3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0" y="349250"/>
                </a:moveTo>
                <a:lnTo>
                  <a:pt x="4572000" y="349250"/>
                </a:lnTo>
                <a:lnTo>
                  <a:pt x="4572000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0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4571999" y="0"/>
                </a:moveTo>
                <a:lnTo>
                  <a:pt x="0" y="0"/>
                </a:lnTo>
                <a:lnTo>
                  <a:pt x="0" y="349247"/>
                </a:lnTo>
                <a:lnTo>
                  <a:pt x="4571999" y="349247"/>
                </a:lnTo>
                <a:lnTo>
                  <a:pt x="4571999" y="0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12291"/>
            <a:ext cx="9134856" cy="460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97991"/>
            <a:ext cx="4329684" cy="803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63" y="793750"/>
            <a:ext cx="9139555" cy="457200"/>
          </a:xfrm>
          <a:custGeom>
            <a:avLst/>
            <a:gdLst/>
            <a:ahLst/>
            <a:cxnLst/>
            <a:rect l="l" t="t" r="r" b="b"/>
            <a:pathLst>
              <a:path w="9139555" h="457200">
                <a:moveTo>
                  <a:pt x="0" y="457200"/>
                </a:moveTo>
                <a:lnTo>
                  <a:pt x="9139236" y="457200"/>
                </a:lnTo>
                <a:lnTo>
                  <a:pt x="9139236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1B07D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763" y="770635"/>
            <a:ext cx="91395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Usages du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(2008)</a:t>
            </a:r>
            <a:endParaRPr sz="30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161084" y="6554037"/>
            <a:ext cx="333629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fr-FR" dirty="0"/>
              <a:t>web</a:t>
            </a:r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World </a:t>
            </a:r>
            <a:r>
              <a:rPr dirty="0"/>
              <a:t>Wide</a:t>
            </a:r>
            <a:r>
              <a:rPr spc="-114" dirty="0"/>
              <a:t> </a:t>
            </a:r>
            <a:r>
              <a:rPr spc="-5" dirty="0"/>
              <a:t>Web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83616" y="1422653"/>
            <a:ext cx="8630285" cy="4804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1980"/>
              </a:lnSpc>
              <a:spcBef>
                <a:spcPts val="105"/>
              </a:spcBef>
              <a:buSzPct val="88235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700" dirty="0">
                <a:solidFill>
                  <a:srgbClr val="0000FF"/>
                </a:solidFill>
                <a:latin typeface="Arial"/>
                <a:cs typeface="Arial"/>
              </a:rPr>
              <a:t>Consultation simple (Web</a:t>
            </a:r>
            <a:r>
              <a:rPr sz="17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0000FF"/>
                </a:solidFill>
                <a:latin typeface="Arial"/>
                <a:cs typeface="Arial"/>
              </a:rPr>
              <a:t>1.0)</a:t>
            </a:r>
            <a:endParaRPr sz="1700" dirty="0">
              <a:latin typeface="Arial"/>
              <a:cs typeface="Arial"/>
            </a:endParaRPr>
          </a:p>
          <a:p>
            <a:pPr marL="756285" lvl="1" indent="-287020">
              <a:lnSpc>
                <a:spcPts val="1739"/>
              </a:lnSpc>
              <a:buClr>
                <a:srgbClr val="0000FF"/>
              </a:buClr>
              <a:buSzPct val="73333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500" spc="-5" dirty="0">
                <a:solidFill>
                  <a:srgbClr val="1C1C1C"/>
                </a:solidFill>
                <a:latin typeface="Arial"/>
                <a:cs typeface="Arial"/>
              </a:rPr>
              <a:t>Navigation</a:t>
            </a:r>
            <a:endParaRPr sz="15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85"/>
              </a:spcBef>
              <a:buClr>
                <a:srgbClr val="0000FF"/>
              </a:buClr>
              <a:buSzPct val="73333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500" dirty="0">
                <a:solidFill>
                  <a:srgbClr val="1C1C1C"/>
                </a:solidFill>
                <a:latin typeface="Arial"/>
                <a:cs typeface="Arial"/>
              </a:rPr>
              <a:t>Recherche</a:t>
            </a:r>
            <a:r>
              <a:rPr sz="1500" spc="-2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1C1C1C"/>
                </a:solidFill>
                <a:latin typeface="Arial"/>
                <a:cs typeface="Arial"/>
              </a:rPr>
              <a:t>d’informations</a:t>
            </a:r>
            <a:endParaRPr sz="1500" dirty="0">
              <a:latin typeface="Arial"/>
              <a:cs typeface="Arial"/>
            </a:endParaRPr>
          </a:p>
          <a:p>
            <a:pPr marL="355600" indent="-342900">
              <a:lnSpc>
                <a:spcPts val="1980"/>
              </a:lnSpc>
              <a:spcBef>
                <a:spcPts val="219"/>
              </a:spcBef>
              <a:buSzPct val="88235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700" dirty="0">
                <a:solidFill>
                  <a:srgbClr val="0000FF"/>
                </a:solidFill>
                <a:latin typeface="Arial"/>
                <a:cs typeface="Arial"/>
              </a:rPr>
              <a:t>Divertissement</a:t>
            </a:r>
            <a:endParaRPr sz="1700" dirty="0">
              <a:latin typeface="Arial"/>
              <a:cs typeface="Arial"/>
            </a:endParaRPr>
          </a:p>
          <a:p>
            <a:pPr marL="756285" lvl="1" indent="-287020">
              <a:lnSpc>
                <a:spcPts val="1739"/>
              </a:lnSpc>
              <a:buClr>
                <a:srgbClr val="0000FF"/>
              </a:buClr>
              <a:buSzPct val="73333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500" spc="-5" dirty="0">
                <a:solidFill>
                  <a:srgbClr val="1C1C1C"/>
                </a:solidFill>
                <a:latin typeface="Arial"/>
                <a:cs typeface="Arial"/>
              </a:rPr>
              <a:t>TV, </a:t>
            </a:r>
            <a:r>
              <a:rPr sz="1500" dirty="0">
                <a:solidFill>
                  <a:srgbClr val="1C1C1C"/>
                </a:solidFill>
                <a:latin typeface="Arial"/>
                <a:cs typeface="Arial"/>
              </a:rPr>
              <a:t>radio, musique, </a:t>
            </a:r>
            <a:r>
              <a:rPr sz="1500" spc="-5" dirty="0">
                <a:solidFill>
                  <a:srgbClr val="1C1C1C"/>
                </a:solidFill>
                <a:latin typeface="Arial"/>
                <a:cs typeface="Arial"/>
              </a:rPr>
              <a:t>vidéo </a:t>
            </a:r>
            <a:r>
              <a:rPr sz="1500" dirty="0">
                <a:solidFill>
                  <a:srgbClr val="1C1C1C"/>
                </a:solidFill>
                <a:latin typeface="Arial"/>
                <a:cs typeface="Arial"/>
              </a:rPr>
              <a:t>en</a:t>
            </a:r>
            <a:r>
              <a:rPr sz="1500" spc="-5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1C1C1C"/>
                </a:solidFill>
                <a:latin typeface="Arial"/>
                <a:cs typeface="Arial"/>
              </a:rPr>
              <a:t>ligne</a:t>
            </a:r>
            <a:endParaRPr sz="15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80"/>
              </a:spcBef>
              <a:buClr>
                <a:srgbClr val="0000FF"/>
              </a:buClr>
              <a:buSzPct val="73333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500" dirty="0">
                <a:solidFill>
                  <a:srgbClr val="1C1C1C"/>
                </a:solidFill>
                <a:latin typeface="Arial"/>
                <a:cs typeface="Arial"/>
              </a:rPr>
              <a:t>Information</a:t>
            </a:r>
            <a:endParaRPr sz="15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00"/>
              </a:spcBef>
              <a:buClr>
                <a:srgbClr val="0000FF"/>
              </a:buClr>
              <a:buSzPct val="73333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500" dirty="0">
                <a:solidFill>
                  <a:srgbClr val="1C1C1C"/>
                </a:solidFill>
                <a:latin typeface="Arial"/>
                <a:cs typeface="Arial"/>
              </a:rPr>
              <a:t>Jeux</a:t>
            </a:r>
            <a:endParaRPr sz="1500" dirty="0">
              <a:latin typeface="Arial"/>
              <a:cs typeface="Arial"/>
            </a:endParaRPr>
          </a:p>
          <a:p>
            <a:pPr marL="355600" indent="-342900">
              <a:lnSpc>
                <a:spcPts val="1980"/>
              </a:lnSpc>
              <a:spcBef>
                <a:spcPts val="209"/>
              </a:spcBef>
              <a:buSzPct val="88235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700" dirty="0">
                <a:solidFill>
                  <a:srgbClr val="0000FF"/>
                </a:solidFill>
                <a:latin typeface="Arial"/>
                <a:cs typeface="Arial"/>
              </a:rPr>
              <a:t>Communication</a:t>
            </a:r>
            <a:endParaRPr sz="1700" dirty="0">
              <a:latin typeface="Arial"/>
              <a:cs typeface="Arial"/>
            </a:endParaRPr>
          </a:p>
          <a:p>
            <a:pPr marL="756285" lvl="1" indent="-287020">
              <a:lnSpc>
                <a:spcPts val="1739"/>
              </a:lnSpc>
              <a:buClr>
                <a:srgbClr val="0000FF"/>
              </a:buClr>
              <a:buSzPct val="73333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500" spc="-5" dirty="0">
                <a:solidFill>
                  <a:srgbClr val="1C1C1C"/>
                </a:solidFill>
                <a:latin typeface="Arial"/>
                <a:cs typeface="Arial"/>
              </a:rPr>
              <a:t>Asynchrone</a:t>
            </a:r>
            <a:r>
              <a:rPr sz="1500" spc="-1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1C1C1C"/>
                </a:solidFill>
                <a:latin typeface="Arial"/>
                <a:cs typeface="Arial"/>
              </a:rPr>
              <a:t>(Webmail)</a:t>
            </a:r>
            <a:endParaRPr sz="15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95"/>
              </a:spcBef>
              <a:buClr>
                <a:srgbClr val="0000FF"/>
              </a:buClr>
              <a:buSzPct val="73333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500" spc="-5" dirty="0">
                <a:solidFill>
                  <a:srgbClr val="1C1C1C"/>
                </a:solidFill>
                <a:latin typeface="Arial"/>
                <a:cs typeface="Arial"/>
              </a:rPr>
              <a:t>Synchrone </a:t>
            </a:r>
            <a:r>
              <a:rPr sz="1500" spc="5" dirty="0">
                <a:solidFill>
                  <a:srgbClr val="1C1C1C"/>
                </a:solidFill>
                <a:latin typeface="Arial"/>
                <a:cs typeface="Arial"/>
              </a:rPr>
              <a:t>(Web </a:t>
            </a:r>
            <a:r>
              <a:rPr sz="1500" dirty="0">
                <a:solidFill>
                  <a:srgbClr val="1C1C1C"/>
                </a:solidFill>
                <a:latin typeface="Arial"/>
                <a:cs typeface="Arial"/>
              </a:rPr>
              <a:t>chat,</a:t>
            </a:r>
            <a:r>
              <a:rPr sz="1500" spc="-5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1C1C1C"/>
                </a:solidFill>
                <a:latin typeface="Arial"/>
                <a:cs typeface="Arial"/>
              </a:rPr>
              <a:t>Webconférence)</a:t>
            </a:r>
            <a:endParaRPr sz="1500" dirty="0">
              <a:latin typeface="Arial"/>
              <a:cs typeface="Arial"/>
            </a:endParaRPr>
          </a:p>
          <a:p>
            <a:pPr marL="355600" indent="-342900">
              <a:lnSpc>
                <a:spcPts val="1980"/>
              </a:lnSpc>
              <a:spcBef>
                <a:spcPts val="204"/>
              </a:spcBef>
              <a:buSzPct val="88235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700" dirty="0">
                <a:solidFill>
                  <a:srgbClr val="0000FF"/>
                </a:solidFill>
                <a:latin typeface="Arial"/>
                <a:cs typeface="Arial"/>
              </a:rPr>
              <a:t>Web</a:t>
            </a:r>
            <a:r>
              <a:rPr sz="17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0000FF"/>
                </a:solidFill>
                <a:latin typeface="Arial"/>
                <a:cs typeface="Arial"/>
              </a:rPr>
              <a:t>2.0</a:t>
            </a:r>
            <a:endParaRPr sz="1700" dirty="0">
              <a:latin typeface="Arial"/>
              <a:cs typeface="Arial"/>
            </a:endParaRPr>
          </a:p>
          <a:p>
            <a:pPr marL="756285" lvl="1" indent="-287020">
              <a:lnSpc>
                <a:spcPts val="1739"/>
              </a:lnSpc>
              <a:buClr>
                <a:srgbClr val="0000FF"/>
              </a:buClr>
              <a:buSzPct val="73333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500" spc="-5" dirty="0">
                <a:solidFill>
                  <a:srgbClr val="1C1C1C"/>
                </a:solidFill>
                <a:latin typeface="Arial"/>
                <a:cs typeface="Arial"/>
              </a:rPr>
              <a:t>Travail </a:t>
            </a:r>
            <a:r>
              <a:rPr sz="1500" dirty="0">
                <a:solidFill>
                  <a:srgbClr val="1C1C1C"/>
                </a:solidFill>
                <a:latin typeface="Arial"/>
                <a:cs typeface="Arial"/>
              </a:rPr>
              <a:t>collaboratif : partage / édition </a:t>
            </a:r>
            <a:r>
              <a:rPr sz="1500" spc="-5" dirty="0">
                <a:solidFill>
                  <a:srgbClr val="1C1C1C"/>
                </a:solidFill>
                <a:latin typeface="Arial"/>
                <a:cs typeface="Arial"/>
              </a:rPr>
              <a:t>de documents sur des</a:t>
            </a:r>
            <a:r>
              <a:rPr sz="1500" spc="-14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1C1C1C"/>
                </a:solidFill>
                <a:latin typeface="Arial"/>
                <a:cs typeface="Arial"/>
              </a:rPr>
              <a:t>intranets</a:t>
            </a:r>
            <a:endParaRPr sz="15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00"/>
              </a:spcBef>
              <a:buClr>
                <a:srgbClr val="0000FF"/>
              </a:buClr>
              <a:buSzPct val="73333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500" spc="-5" dirty="0">
                <a:solidFill>
                  <a:srgbClr val="1C1C1C"/>
                </a:solidFill>
                <a:latin typeface="Arial"/>
                <a:cs typeface="Arial"/>
              </a:rPr>
              <a:t>Autres </a:t>
            </a:r>
            <a:r>
              <a:rPr sz="1500" dirty="0">
                <a:solidFill>
                  <a:srgbClr val="1C1C1C"/>
                </a:solidFill>
                <a:latin typeface="Arial"/>
                <a:cs typeface="Arial"/>
              </a:rPr>
              <a:t>sites participatif</a:t>
            </a:r>
            <a:r>
              <a:rPr sz="1500" spc="-8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1C1C1C"/>
                </a:solidFill>
                <a:latin typeface="Arial"/>
                <a:cs typeface="Arial"/>
              </a:rPr>
              <a:t>(blogs…)</a:t>
            </a:r>
            <a:endParaRPr sz="15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85"/>
              </a:spcBef>
              <a:buClr>
                <a:srgbClr val="0000FF"/>
              </a:buClr>
              <a:buSzPct val="73333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500" dirty="0">
                <a:solidFill>
                  <a:srgbClr val="1C1C1C"/>
                </a:solidFill>
                <a:latin typeface="Arial"/>
                <a:cs typeface="Arial"/>
              </a:rPr>
              <a:t>Réseaux</a:t>
            </a:r>
            <a:r>
              <a:rPr sz="1500" spc="-2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1C1C1C"/>
                </a:solidFill>
                <a:latin typeface="Arial"/>
                <a:cs typeface="Arial"/>
              </a:rPr>
              <a:t>sociaux</a:t>
            </a:r>
            <a:endParaRPr sz="1500" dirty="0">
              <a:latin typeface="Arial"/>
              <a:cs typeface="Arial"/>
            </a:endParaRPr>
          </a:p>
          <a:p>
            <a:pPr marL="355600" indent="-342900">
              <a:lnSpc>
                <a:spcPts val="1980"/>
              </a:lnSpc>
              <a:spcBef>
                <a:spcPts val="220"/>
              </a:spcBef>
              <a:buSzPct val="88235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700" dirty="0">
                <a:solidFill>
                  <a:srgbClr val="0000FF"/>
                </a:solidFill>
                <a:latin typeface="Arial"/>
                <a:cs typeface="Arial"/>
              </a:rPr>
              <a:t>Consommation de</a:t>
            </a:r>
            <a:r>
              <a:rPr sz="17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000FF"/>
                </a:solidFill>
                <a:latin typeface="Arial"/>
                <a:cs typeface="Arial"/>
              </a:rPr>
              <a:t>services</a:t>
            </a:r>
            <a:endParaRPr sz="1700" dirty="0">
              <a:latin typeface="Arial"/>
              <a:cs typeface="Arial"/>
            </a:endParaRPr>
          </a:p>
          <a:p>
            <a:pPr marL="756285" lvl="1" indent="-287020">
              <a:lnSpc>
                <a:spcPts val="1739"/>
              </a:lnSpc>
              <a:buClr>
                <a:srgbClr val="0000FF"/>
              </a:buClr>
              <a:buSzPct val="73333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500" spc="-5" dirty="0">
                <a:solidFill>
                  <a:srgbClr val="1C1C1C"/>
                </a:solidFill>
                <a:latin typeface="Arial"/>
                <a:cs typeface="Arial"/>
              </a:rPr>
              <a:t>Sites </a:t>
            </a:r>
            <a:r>
              <a:rPr sz="1500" dirty="0">
                <a:solidFill>
                  <a:srgbClr val="1C1C1C"/>
                </a:solidFill>
                <a:latin typeface="Arial"/>
                <a:cs typeface="Arial"/>
              </a:rPr>
              <a:t>marchands,</a:t>
            </a:r>
            <a:r>
              <a:rPr sz="1500" spc="-5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1C1C1C"/>
                </a:solidFill>
                <a:latin typeface="Arial"/>
                <a:cs typeface="Arial"/>
              </a:rPr>
              <a:t>enchères</a:t>
            </a:r>
            <a:endParaRPr sz="15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85"/>
              </a:spcBef>
              <a:buClr>
                <a:srgbClr val="0000FF"/>
              </a:buClr>
              <a:buSzPct val="73333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500" dirty="0">
                <a:solidFill>
                  <a:srgbClr val="1C1C1C"/>
                </a:solidFill>
                <a:latin typeface="Arial"/>
                <a:cs typeface="Arial"/>
              </a:rPr>
              <a:t>Autres </a:t>
            </a:r>
            <a:r>
              <a:rPr sz="1500" spc="-5" dirty="0">
                <a:solidFill>
                  <a:srgbClr val="1C1C1C"/>
                </a:solidFill>
                <a:latin typeface="Arial"/>
                <a:cs typeface="Arial"/>
              </a:rPr>
              <a:t>services </a:t>
            </a:r>
            <a:r>
              <a:rPr sz="1500" dirty="0">
                <a:solidFill>
                  <a:srgbClr val="1C1C1C"/>
                </a:solidFill>
                <a:latin typeface="Arial"/>
                <a:cs typeface="Arial"/>
              </a:rPr>
              <a:t>en </a:t>
            </a:r>
            <a:r>
              <a:rPr sz="1500" spc="-5" dirty="0">
                <a:solidFill>
                  <a:srgbClr val="1C1C1C"/>
                </a:solidFill>
                <a:latin typeface="Arial"/>
                <a:cs typeface="Arial"/>
              </a:rPr>
              <a:t>ligne </a:t>
            </a:r>
            <a:r>
              <a:rPr sz="1500" dirty="0">
                <a:solidFill>
                  <a:srgbClr val="1C1C1C"/>
                </a:solidFill>
                <a:latin typeface="Arial"/>
                <a:cs typeface="Arial"/>
              </a:rPr>
              <a:t>: banque,</a:t>
            </a:r>
            <a:r>
              <a:rPr sz="1500" spc="-7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1C1C1C"/>
                </a:solidFill>
                <a:latin typeface="Arial"/>
                <a:cs typeface="Arial"/>
              </a:rPr>
              <a:t>administration…</a:t>
            </a:r>
            <a:endParaRPr lang="fr-FR" sz="1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fr-FR" sz="2250" dirty="0">
              <a:latin typeface="Times New Roman"/>
              <a:cs typeface="Times New Roman"/>
            </a:endParaRPr>
          </a:p>
          <a:p>
            <a:pPr marL="756285" marR="5080" indent="-287020">
              <a:lnSpc>
                <a:spcPct val="65300"/>
              </a:lnSpc>
            </a:pPr>
            <a:r>
              <a:rPr sz="1500" b="1" spc="-5" dirty="0">
                <a:solidFill>
                  <a:srgbClr val="1C1C1C"/>
                </a:solidFill>
                <a:latin typeface="Arial"/>
                <a:cs typeface="Arial"/>
              </a:rPr>
              <a:t>Sources </a:t>
            </a:r>
            <a:r>
              <a:rPr sz="1500" b="1" dirty="0">
                <a:solidFill>
                  <a:srgbClr val="1C1C1C"/>
                </a:solidFill>
                <a:latin typeface="Arial"/>
                <a:cs typeface="Arial"/>
              </a:rPr>
              <a:t>: </a:t>
            </a:r>
            <a:r>
              <a:rPr sz="1500" dirty="0">
                <a:solidFill>
                  <a:srgbClr val="1C1C1C"/>
                </a:solidFill>
                <a:latin typeface="Arial"/>
                <a:cs typeface="Arial"/>
              </a:rPr>
              <a:t>Journal </a:t>
            </a:r>
            <a:r>
              <a:rPr sz="1500" spc="-5" dirty="0">
                <a:solidFill>
                  <a:srgbClr val="1C1C1C"/>
                </a:solidFill>
                <a:latin typeface="Arial"/>
                <a:cs typeface="Arial"/>
              </a:rPr>
              <a:t>du </a:t>
            </a:r>
            <a:r>
              <a:rPr sz="1500" dirty="0">
                <a:solidFill>
                  <a:srgbClr val="1C1C1C"/>
                </a:solidFill>
                <a:latin typeface="Arial"/>
                <a:cs typeface="Arial"/>
              </a:rPr>
              <a:t>Net </a:t>
            </a:r>
            <a:r>
              <a:rPr sz="1500" spc="-5" dirty="0">
                <a:solidFill>
                  <a:srgbClr val="1C1C1C"/>
                </a:solidFill>
                <a:latin typeface="Arial"/>
                <a:cs typeface="Arial"/>
              </a:rPr>
              <a:t>(</a:t>
            </a:r>
            <a:r>
              <a:rPr sz="1500" u="heavy" spc="-5" dirty="0">
                <a:solidFill>
                  <a:srgbClr val="3366CC"/>
                </a:solidFill>
                <a:uFill>
                  <a:solidFill>
                    <a:srgbClr val="3366CC"/>
                  </a:solidFill>
                </a:uFill>
                <a:latin typeface="Arial"/>
                <a:cs typeface="Arial"/>
                <a:hlinkClick r:id="rId4"/>
              </a:rPr>
              <a:t>http://www.journaldunet.com/cc/01_internautes/inter_usage_fr.shtml</a:t>
            </a:r>
            <a:r>
              <a:rPr sz="1500" spc="-5" dirty="0">
                <a:solidFill>
                  <a:srgbClr val="1C1C1C"/>
                </a:solidFill>
                <a:latin typeface="Arial"/>
                <a:cs typeface="Arial"/>
              </a:rPr>
              <a:t>),  </a:t>
            </a:r>
            <a:r>
              <a:rPr sz="1500" dirty="0">
                <a:solidFill>
                  <a:srgbClr val="1C1C1C"/>
                </a:solidFill>
                <a:latin typeface="Arial"/>
                <a:cs typeface="Arial"/>
              </a:rPr>
              <a:t>Ipsos </a:t>
            </a:r>
            <a:r>
              <a:rPr sz="1500" spc="-5" dirty="0">
                <a:solidFill>
                  <a:srgbClr val="1C1C1C"/>
                </a:solidFill>
                <a:latin typeface="Arial"/>
                <a:cs typeface="Arial"/>
              </a:rPr>
              <a:t>(http://www.ipsos.fr), </a:t>
            </a:r>
            <a:r>
              <a:rPr sz="1500" dirty="0">
                <a:solidFill>
                  <a:srgbClr val="1C1C1C"/>
                </a:solidFill>
                <a:latin typeface="Arial"/>
                <a:cs typeface="Arial"/>
              </a:rPr>
              <a:t>Carrefour Numérique</a:t>
            </a:r>
            <a:r>
              <a:rPr sz="1500" spc="-9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1C1C1C"/>
                </a:solidFill>
                <a:latin typeface="Arial"/>
                <a:cs typeface="Arial"/>
              </a:rPr>
              <a:t>(http://carrefour-numerique.cite-sciences.fr)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63" y="28447"/>
            <a:ext cx="45675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 marR="67310" indent="-169545" algn="r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69545" algn="l"/>
              </a:tabLst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tro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ctio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  <a:p>
            <a:pPr marL="161925" marR="68580" indent="-161925" algn="r">
              <a:lnSpc>
                <a:spcPct val="100000"/>
              </a:lnSpc>
              <a:buAutoNum type="arabicPeriod"/>
              <a:tabLst>
                <a:tab pos="16192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Aspects</a:t>
            </a:r>
            <a:r>
              <a:rPr sz="1200" spc="-8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techniques</a:t>
            </a:r>
            <a:endParaRPr sz="1200">
              <a:latin typeface="Arial"/>
              <a:cs typeface="Arial"/>
            </a:endParaRPr>
          </a:p>
          <a:p>
            <a:pPr marL="169545" marR="69215" indent="-169545" algn="r">
              <a:lnSpc>
                <a:spcPct val="100000"/>
              </a:lnSpc>
              <a:buAutoNum type="arabicPeriod"/>
              <a:tabLst>
                <a:tab pos="169545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Langage</a:t>
            </a:r>
            <a:r>
              <a:rPr sz="1200" spc="-12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HTML</a:t>
            </a:r>
            <a:endParaRPr sz="1200">
              <a:latin typeface="Arial"/>
              <a:cs typeface="Arial"/>
            </a:endParaRPr>
          </a:p>
          <a:p>
            <a:pPr marL="168910" marR="67310" indent="-168910" algn="r">
              <a:lnSpc>
                <a:spcPct val="100000"/>
              </a:lnSpc>
              <a:buAutoNum type="arabicPeriod"/>
              <a:tabLst>
                <a:tab pos="16891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l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usion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72000" y="63"/>
            <a:ext cx="4572000" cy="793750"/>
          </a:xfrm>
          <a:prstGeom prst="rect">
            <a:avLst/>
          </a:prstGeom>
          <a:solidFill>
            <a:srgbClr val="8693FF"/>
          </a:solidFill>
        </p:spPr>
        <p:txBody>
          <a:bodyPr vert="horz" wrap="square" lIns="0" tIns="40640" rIns="0" bIns="0" rtlCol="0">
            <a:spAutoFit/>
          </a:bodyPr>
          <a:lstStyle/>
          <a:p>
            <a:pPr marL="349250" indent="-187960">
              <a:lnSpc>
                <a:spcPct val="100000"/>
              </a:lnSpc>
              <a:spcBef>
                <a:spcPts val="320"/>
              </a:spcBef>
              <a:buAutoNum type="arabicPeriod"/>
              <a:tabLst>
                <a:tab pos="349885" algn="l"/>
              </a:tabLst>
            </a:pP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Objectifs </a:t>
            </a:r>
            <a:r>
              <a:rPr sz="1200" spc="-5" dirty="0">
                <a:solidFill>
                  <a:srgbClr val="333333"/>
                </a:solidFill>
                <a:latin typeface="Arial"/>
                <a:cs typeface="Arial"/>
              </a:rPr>
              <a:t>du</a:t>
            </a:r>
            <a:r>
              <a:rPr sz="1200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Arial"/>
                <a:cs typeface="Arial"/>
              </a:rPr>
              <a:t>cours</a:t>
            </a:r>
            <a:endParaRPr sz="1200">
              <a:latin typeface="Arial"/>
              <a:cs typeface="Arial"/>
            </a:endParaRPr>
          </a:p>
          <a:p>
            <a:pPr marL="349250" indent="-187960">
              <a:lnSpc>
                <a:spcPct val="100000"/>
              </a:lnSpc>
              <a:buAutoNum type="arabicPeriod"/>
              <a:tabLst>
                <a:tab pos="349885" algn="l"/>
              </a:tabLst>
            </a:pPr>
            <a:r>
              <a:rPr sz="1200" spc="-5" dirty="0">
                <a:solidFill>
                  <a:srgbClr val="333333"/>
                </a:solidFill>
                <a:latin typeface="Arial"/>
                <a:cs typeface="Arial"/>
              </a:rPr>
              <a:t>Historique</a:t>
            </a:r>
            <a:endParaRPr sz="1200">
              <a:latin typeface="Arial"/>
              <a:cs typeface="Arial"/>
            </a:endParaRPr>
          </a:p>
          <a:p>
            <a:pPr marL="349250" indent="-187960">
              <a:lnSpc>
                <a:spcPct val="100000"/>
              </a:lnSpc>
              <a:buAutoNum type="arabicPeriod"/>
              <a:tabLst>
                <a:tab pos="349885" algn="l"/>
              </a:tabLst>
            </a:pPr>
            <a:r>
              <a:rPr sz="1200" spc="-5" dirty="0">
                <a:solidFill>
                  <a:srgbClr val="333333"/>
                </a:solidFill>
                <a:latin typeface="Arial"/>
                <a:cs typeface="Arial"/>
              </a:rPr>
              <a:t>Principes</a:t>
            </a:r>
            <a:r>
              <a:rPr sz="120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Arial"/>
                <a:cs typeface="Arial"/>
              </a:rPr>
              <a:t>généraux</a:t>
            </a:r>
            <a:endParaRPr sz="1200">
              <a:latin typeface="Arial"/>
              <a:cs typeface="Arial"/>
            </a:endParaRPr>
          </a:p>
          <a:p>
            <a:pPr marL="349250" indent="-18796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49885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Usages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0" y="63"/>
            <a:ext cx="4572000" cy="793750"/>
          </a:xfrm>
          <a:custGeom>
            <a:avLst/>
            <a:gdLst/>
            <a:ahLst/>
            <a:cxnLst/>
            <a:rect l="l" t="t" r="r" b="b"/>
            <a:pathLst>
              <a:path w="4572000" h="793750">
                <a:moveTo>
                  <a:pt x="0" y="793686"/>
                </a:moveTo>
                <a:lnTo>
                  <a:pt x="4572000" y="793686"/>
                </a:lnTo>
                <a:lnTo>
                  <a:pt x="4572000" y="0"/>
                </a:lnTo>
                <a:lnTo>
                  <a:pt x="0" y="0"/>
                </a:lnTo>
                <a:lnTo>
                  <a:pt x="0" y="793686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0" y="349250"/>
                </a:moveTo>
                <a:lnTo>
                  <a:pt x="4572000" y="349250"/>
                </a:lnTo>
                <a:lnTo>
                  <a:pt x="4572000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0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4571999" y="0"/>
                </a:moveTo>
                <a:lnTo>
                  <a:pt x="0" y="0"/>
                </a:lnTo>
                <a:lnTo>
                  <a:pt x="0" y="349247"/>
                </a:lnTo>
                <a:lnTo>
                  <a:pt x="4571999" y="349247"/>
                </a:lnTo>
                <a:lnTo>
                  <a:pt x="4571999" y="0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12291"/>
            <a:ext cx="9134856" cy="460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97991"/>
            <a:ext cx="5364480" cy="803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63" y="793750"/>
            <a:ext cx="9139555" cy="457200"/>
          </a:xfrm>
          <a:custGeom>
            <a:avLst/>
            <a:gdLst/>
            <a:ahLst/>
            <a:cxnLst/>
            <a:rect l="l" t="t" r="r" b="b"/>
            <a:pathLst>
              <a:path w="9139555" h="457200">
                <a:moveTo>
                  <a:pt x="0" y="457200"/>
                </a:moveTo>
                <a:lnTo>
                  <a:pt x="9139236" y="457200"/>
                </a:lnTo>
                <a:lnTo>
                  <a:pt x="9139236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1B07D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63" y="770635"/>
            <a:ext cx="9139555" cy="1297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Répartition des clients</a:t>
            </a:r>
            <a:r>
              <a:rPr sz="3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(2011)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50">
              <a:latin typeface="Times New Roman"/>
              <a:cs typeface="Times New Roman"/>
            </a:endParaRPr>
          </a:p>
          <a:p>
            <a:pPr marL="730885" indent="-343535">
              <a:lnSpc>
                <a:spcPct val="100000"/>
              </a:lnSpc>
              <a:buSzPct val="89583"/>
              <a:buFont typeface="Wingdings"/>
              <a:buChar char=""/>
              <a:tabLst>
                <a:tab pos="731520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Fixes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94891" y="2809583"/>
            <a:ext cx="7266305" cy="63754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R="241300" algn="ctr">
              <a:lnSpc>
                <a:spcPct val="100000"/>
              </a:lnSpc>
              <a:spcBef>
                <a:spcPts val="400"/>
              </a:spcBef>
            </a:pP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(*) certaines sources comptent deux fois les </a:t>
            </a:r>
            <a:r>
              <a:rPr sz="1400" spc="-5" dirty="0">
                <a:solidFill>
                  <a:srgbClr val="1C1C1C"/>
                </a:solidFill>
                <a:latin typeface="Arial"/>
                <a:cs typeface="Arial"/>
              </a:rPr>
              <a:t>navigateurs</a:t>
            </a:r>
            <a:r>
              <a:rPr sz="1400" spc="-24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mobiles</a:t>
            </a:r>
            <a:endParaRPr sz="1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Clr>
                <a:srgbClr val="0000FF"/>
              </a:buClr>
              <a:buSzPct val="75000"/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Source :</a:t>
            </a:r>
            <a:r>
              <a:rPr sz="2000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u="heavy" spc="-5" dirty="0">
                <a:solidFill>
                  <a:srgbClr val="3366CC"/>
                </a:solidFill>
                <a:uFill>
                  <a:solidFill>
                    <a:srgbClr val="3366CC"/>
                  </a:solidFill>
                </a:uFill>
                <a:latin typeface="Arial"/>
                <a:cs typeface="Arial"/>
                <a:hlinkClick r:id="rId4"/>
              </a:rPr>
              <a:t>http://en.wikipedia.org/wiki/Usage_share_of_web_browsers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4891" y="6042456"/>
            <a:ext cx="49428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0000FF"/>
              </a:buClr>
              <a:buSzPct val="75000"/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Source :</a:t>
            </a:r>
            <a:r>
              <a:rPr sz="2000" spc="-40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600" u="heavy" spc="-5" dirty="0">
                <a:solidFill>
                  <a:srgbClr val="3366CC"/>
                </a:solidFill>
                <a:uFill>
                  <a:solidFill>
                    <a:srgbClr val="3366CC"/>
                  </a:solidFill>
                </a:uFill>
                <a:latin typeface="Arial"/>
                <a:cs typeface="Arial"/>
                <a:hlinkClick r:id="rId5"/>
              </a:rPr>
              <a:t>http://en.wikipedia.org/wiki/Web_browser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55520" y="1461516"/>
            <a:ext cx="5640324" cy="13639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98573" y="1484883"/>
            <a:ext cx="5555107" cy="12772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93002" y="2074417"/>
            <a:ext cx="349250" cy="0"/>
          </a:xfrm>
          <a:custGeom>
            <a:avLst/>
            <a:gdLst/>
            <a:ahLst/>
            <a:cxnLst/>
            <a:rect l="l" t="t" r="r" b="b"/>
            <a:pathLst>
              <a:path w="349250">
                <a:moveTo>
                  <a:pt x="0" y="0"/>
                </a:moveTo>
                <a:lnTo>
                  <a:pt x="348996" y="0"/>
                </a:lnTo>
              </a:path>
            </a:pathLst>
          </a:custGeom>
          <a:ln w="10667">
            <a:solidFill>
              <a:srgbClr val="33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2293810" y="1479994"/>
          <a:ext cx="5552440" cy="1294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85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94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70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7594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401827">
                <a:tc>
                  <a:txBody>
                    <a:bodyPr/>
                    <a:lstStyle/>
                    <a:p>
                      <a:pPr marL="17780">
                        <a:lnSpc>
                          <a:spcPts val="1110"/>
                        </a:lnSpc>
                        <a:spcBef>
                          <a:spcPts val="830"/>
                        </a:spcBef>
                      </a:pPr>
                      <a:r>
                        <a:rPr sz="1200" spc="-5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Source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17780">
                        <a:lnSpc>
                          <a:spcPts val="1125"/>
                        </a:lnSpc>
                        <a:tabLst>
                          <a:tab pos="1191260" algn="l"/>
                        </a:tabLst>
                      </a:pPr>
                      <a:r>
                        <a:rPr sz="24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3366CC"/>
                            </a:solidFill>
                          </a:uFill>
                          <a:latin typeface="Arial"/>
                          <a:cs typeface="Arial"/>
                          <a:hlinkClick r:id="rId8"/>
                        </a:rPr>
                        <a:t> 	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05410" marB="0">
                    <a:lnL w="9525">
                      <a:solidFill>
                        <a:srgbClr val="F8F8F8"/>
                      </a:solidFill>
                      <a:prstDash val="solid"/>
                    </a:lnL>
                    <a:lnR w="9525">
                      <a:solidFill>
                        <a:srgbClr val="F8F8F8"/>
                      </a:solidFill>
                      <a:prstDash val="solid"/>
                    </a:lnR>
                    <a:lnT w="9525">
                      <a:solidFill>
                        <a:srgbClr val="F8F8F8"/>
                      </a:solidFill>
                      <a:prstDash val="solid"/>
                    </a:lnT>
                    <a:lnB w="9525">
                      <a:solidFill>
                        <a:srgbClr val="F8F8F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 marR="4699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00" u="sng" dirty="0">
                          <a:solidFill>
                            <a:srgbClr val="3366CC"/>
                          </a:solidFill>
                          <a:uFill>
                            <a:solidFill>
                              <a:srgbClr val="3366CC"/>
                            </a:solidFill>
                          </a:uFill>
                          <a:latin typeface="Arial"/>
                          <a:cs typeface="Arial"/>
                          <a:hlinkClick r:id="rId9"/>
                        </a:rPr>
                        <a:t>Internet </a:t>
                      </a:r>
                      <a:r>
                        <a:rPr sz="1200" dirty="0">
                          <a:solidFill>
                            <a:srgbClr val="3366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u="sng" dirty="0">
                          <a:solidFill>
                            <a:srgbClr val="3366CC"/>
                          </a:solidFill>
                          <a:uFill>
                            <a:solidFill>
                              <a:srgbClr val="3366CC"/>
                            </a:solidFill>
                          </a:uFill>
                          <a:latin typeface="Arial"/>
                          <a:cs typeface="Arial"/>
                          <a:hlinkClick r:id="rId9"/>
                        </a:rPr>
                        <a:t>E</a:t>
                      </a:r>
                      <a:r>
                        <a:rPr sz="1200" u="sng" spc="-15" dirty="0">
                          <a:solidFill>
                            <a:srgbClr val="3366CC"/>
                          </a:solidFill>
                          <a:uFill>
                            <a:solidFill>
                              <a:srgbClr val="3366CC"/>
                            </a:solidFill>
                          </a:uFill>
                          <a:latin typeface="Arial"/>
                          <a:cs typeface="Arial"/>
                          <a:hlinkClick r:id="rId9"/>
                        </a:rPr>
                        <a:t>x</a:t>
                      </a:r>
                      <a:r>
                        <a:rPr sz="1200" u="sng" dirty="0">
                          <a:solidFill>
                            <a:srgbClr val="3366CC"/>
                          </a:solidFill>
                          <a:uFill>
                            <a:solidFill>
                              <a:srgbClr val="3366CC"/>
                            </a:solidFill>
                          </a:uFill>
                          <a:latin typeface="Arial"/>
                          <a:cs typeface="Arial"/>
                          <a:hlinkClick r:id="rId9"/>
                        </a:rPr>
                        <a:t>plorer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9525">
                      <a:solidFill>
                        <a:srgbClr val="F8F8F8"/>
                      </a:solidFill>
                      <a:prstDash val="solid"/>
                    </a:lnL>
                    <a:lnR w="9525">
                      <a:solidFill>
                        <a:srgbClr val="F8F8F8"/>
                      </a:solidFill>
                      <a:prstDash val="solid"/>
                    </a:lnR>
                    <a:lnT w="9525">
                      <a:solidFill>
                        <a:srgbClr val="F8F8F8"/>
                      </a:solidFill>
                      <a:prstDash val="solid"/>
                    </a:lnT>
                    <a:lnB w="9525">
                      <a:solidFill>
                        <a:srgbClr val="F8F8F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200" u="sng" dirty="0">
                          <a:solidFill>
                            <a:srgbClr val="3366CC"/>
                          </a:solidFill>
                          <a:uFill>
                            <a:solidFill>
                              <a:srgbClr val="3366CC"/>
                            </a:solidFill>
                          </a:uFill>
                          <a:latin typeface="Arial"/>
                          <a:cs typeface="Arial"/>
                          <a:hlinkClick r:id="rId10"/>
                        </a:rPr>
                        <a:t>Firefox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5410" marB="0">
                    <a:lnL w="9525">
                      <a:solidFill>
                        <a:srgbClr val="F8F8F8"/>
                      </a:solidFill>
                      <a:prstDash val="solid"/>
                    </a:lnL>
                    <a:lnR w="9525">
                      <a:solidFill>
                        <a:srgbClr val="F8F8F8"/>
                      </a:solidFill>
                      <a:prstDash val="solid"/>
                    </a:lnR>
                    <a:lnT w="9525">
                      <a:solidFill>
                        <a:srgbClr val="F8F8F8"/>
                      </a:solidFill>
                      <a:prstDash val="solid"/>
                    </a:lnT>
                    <a:lnB w="9525">
                      <a:solidFill>
                        <a:srgbClr val="F8F8F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200" u="sng" dirty="0">
                          <a:solidFill>
                            <a:srgbClr val="3366CC"/>
                          </a:solidFill>
                          <a:uFill>
                            <a:solidFill>
                              <a:srgbClr val="3366CC"/>
                            </a:solidFill>
                          </a:uFill>
                          <a:latin typeface="Arial"/>
                          <a:cs typeface="Arial"/>
                          <a:hlinkClick r:id="rId11"/>
                        </a:rPr>
                        <a:t>Chrome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5410" marB="0">
                    <a:lnL w="9525">
                      <a:solidFill>
                        <a:srgbClr val="F8F8F8"/>
                      </a:solidFill>
                      <a:prstDash val="solid"/>
                    </a:lnL>
                    <a:lnR w="9525">
                      <a:solidFill>
                        <a:srgbClr val="F8F8F8"/>
                      </a:solidFill>
                      <a:prstDash val="solid"/>
                    </a:lnR>
                    <a:lnT w="9525">
                      <a:solidFill>
                        <a:srgbClr val="F8F8F8"/>
                      </a:solidFill>
                      <a:prstDash val="solid"/>
                    </a:lnT>
                    <a:lnB w="9525">
                      <a:solidFill>
                        <a:srgbClr val="F8F8F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200" u="sng" dirty="0">
                          <a:solidFill>
                            <a:srgbClr val="3366CC"/>
                          </a:solidFill>
                          <a:uFill>
                            <a:solidFill>
                              <a:srgbClr val="3366CC"/>
                            </a:solidFill>
                          </a:uFill>
                          <a:latin typeface="Arial"/>
                          <a:cs typeface="Arial"/>
                          <a:hlinkClick r:id="rId12"/>
                        </a:rPr>
                        <a:t>Safari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5410" marB="0">
                    <a:lnL w="9525">
                      <a:solidFill>
                        <a:srgbClr val="F8F8F8"/>
                      </a:solidFill>
                      <a:prstDash val="solid"/>
                    </a:lnL>
                    <a:lnR w="9525">
                      <a:solidFill>
                        <a:srgbClr val="F8F8F8"/>
                      </a:solidFill>
                      <a:prstDash val="solid"/>
                    </a:lnR>
                    <a:lnT w="9525">
                      <a:solidFill>
                        <a:srgbClr val="F8F8F8"/>
                      </a:solidFill>
                      <a:prstDash val="solid"/>
                    </a:lnT>
                    <a:lnB w="9525">
                      <a:solidFill>
                        <a:srgbClr val="F8F8F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200" u="sng" dirty="0">
                          <a:solidFill>
                            <a:srgbClr val="3366CC"/>
                          </a:solidFill>
                          <a:uFill>
                            <a:solidFill>
                              <a:srgbClr val="3366CC"/>
                            </a:solidFill>
                          </a:uFill>
                          <a:latin typeface="Arial"/>
                          <a:cs typeface="Arial"/>
                          <a:hlinkClick r:id="rId13"/>
                        </a:rPr>
                        <a:t>Opera</a:t>
                      </a:r>
                      <a:r>
                        <a:rPr sz="1200" spc="-70" dirty="0">
                          <a:solidFill>
                            <a:srgbClr val="3366CC"/>
                          </a:solidFill>
                          <a:latin typeface="Arial"/>
                          <a:cs typeface="Arial"/>
                          <a:hlinkClick r:id="rId13"/>
                        </a:rPr>
                        <a:t> </a:t>
                      </a:r>
                      <a:r>
                        <a:rPr sz="1200" spc="-5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*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5410" marB="0">
                    <a:lnL w="9525">
                      <a:solidFill>
                        <a:srgbClr val="F8F8F8"/>
                      </a:solidFill>
                      <a:prstDash val="solid"/>
                    </a:lnL>
                    <a:lnR w="9525">
                      <a:solidFill>
                        <a:srgbClr val="F8F8F8"/>
                      </a:solidFill>
                      <a:prstDash val="solid"/>
                    </a:lnR>
                    <a:lnT w="9525">
                      <a:solidFill>
                        <a:srgbClr val="F8F8F8"/>
                      </a:solidFill>
                      <a:prstDash val="solid"/>
                    </a:lnT>
                    <a:lnB w="9525">
                      <a:solidFill>
                        <a:srgbClr val="F8F8F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200" u="sng" spc="-5" dirty="0">
                          <a:solidFill>
                            <a:srgbClr val="3366CC"/>
                          </a:solidFill>
                          <a:uFill>
                            <a:solidFill>
                              <a:srgbClr val="3366CC"/>
                            </a:solidFill>
                          </a:uFill>
                          <a:latin typeface="Arial"/>
                          <a:cs typeface="Arial"/>
                          <a:hlinkClick r:id="rId14"/>
                        </a:rPr>
                        <a:t>Mobile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5410" marB="0">
                    <a:lnL w="9525">
                      <a:solidFill>
                        <a:srgbClr val="F8F8F8"/>
                      </a:solidFill>
                      <a:prstDash val="solid"/>
                    </a:lnL>
                    <a:lnR w="9525">
                      <a:solidFill>
                        <a:srgbClr val="F8F8F8"/>
                      </a:solidFill>
                      <a:prstDash val="solid"/>
                    </a:lnR>
                    <a:lnT w="9525">
                      <a:solidFill>
                        <a:srgbClr val="F8F8F8"/>
                      </a:solidFill>
                      <a:prstDash val="solid"/>
                    </a:lnT>
                    <a:lnB w="9525">
                      <a:solidFill>
                        <a:srgbClr val="F8F8F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200" spc="-5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Unknown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5410" marB="0">
                    <a:lnL w="9525">
                      <a:solidFill>
                        <a:srgbClr val="F8F8F8"/>
                      </a:solidFill>
                      <a:prstDash val="solid"/>
                    </a:lnL>
                    <a:lnR w="9525">
                      <a:solidFill>
                        <a:srgbClr val="F8F8F8"/>
                      </a:solidFill>
                      <a:prstDash val="solid"/>
                    </a:lnR>
                    <a:lnT w="9525">
                      <a:solidFill>
                        <a:srgbClr val="F8F8F8"/>
                      </a:solidFill>
                      <a:prstDash val="solid"/>
                    </a:lnT>
                    <a:lnB w="9525">
                      <a:solidFill>
                        <a:srgbClr val="F8F8F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82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00" spc="-5" dirty="0">
                          <a:solidFill>
                            <a:srgbClr val="3366CC"/>
                          </a:solidFill>
                          <a:latin typeface="Arial"/>
                          <a:cs typeface="Arial"/>
                          <a:hlinkClick r:id="rId8"/>
                        </a:rPr>
                        <a:t>Net</a:t>
                      </a:r>
                      <a:r>
                        <a:rPr sz="1200" spc="-85" dirty="0">
                          <a:solidFill>
                            <a:srgbClr val="3366CC"/>
                          </a:solidFill>
                          <a:latin typeface="Arial"/>
                          <a:cs typeface="Arial"/>
                          <a:hlinkClick r:id="rId8"/>
                        </a:rPr>
                        <a:t> </a:t>
                      </a:r>
                      <a:r>
                        <a:rPr sz="1200" spc="-5" dirty="0">
                          <a:solidFill>
                            <a:srgbClr val="3366CC"/>
                          </a:solidFill>
                          <a:latin typeface="Arial"/>
                          <a:cs typeface="Arial"/>
                          <a:hlinkClick r:id="rId8"/>
                        </a:rPr>
                        <a:t>Applications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9525">
                      <a:solidFill>
                        <a:srgbClr val="F8F8F8"/>
                      </a:solidFill>
                      <a:prstDash val="solid"/>
                    </a:lnL>
                    <a:lnR w="9525">
                      <a:solidFill>
                        <a:srgbClr val="F8F8F8"/>
                      </a:solidFill>
                      <a:prstDash val="solid"/>
                    </a:lnR>
                    <a:lnT w="9525">
                      <a:solidFill>
                        <a:srgbClr val="F8F8F8"/>
                      </a:solidFill>
                      <a:prstDash val="solid"/>
                    </a:lnT>
                    <a:lnB w="9525">
                      <a:solidFill>
                        <a:srgbClr val="F8F8F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00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52.7%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9525">
                      <a:solidFill>
                        <a:srgbClr val="F8F8F8"/>
                      </a:solidFill>
                      <a:prstDash val="solid"/>
                    </a:lnL>
                    <a:lnR w="9525">
                      <a:solidFill>
                        <a:srgbClr val="F8F8F8"/>
                      </a:solidFill>
                      <a:prstDash val="solid"/>
                    </a:lnR>
                    <a:lnT w="9525">
                      <a:solidFill>
                        <a:srgbClr val="F8F8F8"/>
                      </a:solidFill>
                      <a:prstDash val="solid"/>
                    </a:lnT>
                    <a:lnB w="9525">
                      <a:solidFill>
                        <a:srgbClr val="F8F8F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00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21.5%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9525">
                      <a:solidFill>
                        <a:srgbClr val="F8F8F8"/>
                      </a:solidFill>
                      <a:prstDash val="solid"/>
                    </a:lnL>
                    <a:lnR w="9525">
                      <a:solidFill>
                        <a:srgbClr val="F8F8F8"/>
                      </a:solidFill>
                      <a:prstDash val="solid"/>
                    </a:lnR>
                    <a:lnT w="9525">
                      <a:solidFill>
                        <a:srgbClr val="F8F8F8"/>
                      </a:solidFill>
                      <a:prstDash val="solid"/>
                    </a:lnT>
                    <a:lnB w="9525">
                      <a:solidFill>
                        <a:srgbClr val="F8F8F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00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13.5%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9525">
                      <a:solidFill>
                        <a:srgbClr val="F8F8F8"/>
                      </a:solidFill>
                      <a:prstDash val="solid"/>
                    </a:lnL>
                    <a:lnR w="9525">
                      <a:solidFill>
                        <a:srgbClr val="F8F8F8"/>
                      </a:solidFill>
                      <a:prstDash val="solid"/>
                    </a:lnR>
                    <a:lnT w="9525">
                      <a:solidFill>
                        <a:srgbClr val="F8F8F8"/>
                      </a:solidFill>
                      <a:prstDash val="solid"/>
                    </a:lnT>
                    <a:lnB w="9525">
                      <a:solidFill>
                        <a:srgbClr val="F8F8F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00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8.1%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9525">
                      <a:solidFill>
                        <a:srgbClr val="F8F8F8"/>
                      </a:solidFill>
                      <a:prstDash val="solid"/>
                    </a:lnL>
                    <a:lnR w="9525">
                      <a:solidFill>
                        <a:srgbClr val="F8F8F8"/>
                      </a:solidFill>
                      <a:prstDash val="solid"/>
                    </a:lnR>
                    <a:lnT w="9525">
                      <a:solidFill>
                        <a:srgbClr val="F8F8F8"/>
                      </a:solidFill>
                      <a:prstDash val="solid"/>
                    </a:lnT>
                    <a:lnB w="9525">
                      <a:solidFill>
                        <a:srgbClr val="F8F8F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00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2.9%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9525">
                      <a:solidFill>
                        <a:srgbClr val="F8F8F8"/>
                      </a:solidFill>
                      <a:prstDash val="solid"/>
                    </a:lnL>
                    <a:lnR w="9525">
                      <a:solidFill>
                        <a:srgbClr val="F8F8F8"/>
                      </a:solidFill>
                      <a:prstDash val="solid"/>
                    </a:lnR>
                    <a:lnT w="9525">
                      <a:solidFill>
                        <a:srgbClr val="F8F8F8"/>
                      </a:solidFill>
                      <a:prstDash val="solid"/>
                    </a:lnT>
                    <a:lnB w="9525">
                      <a:solidFill>
                        <a:srgbClr val="F8F8F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00" dirty="0">
                          <a:solidFill>
                            <a:srgbClr val="3366CC"/>
                          </a:solidFill>
                          <a:latin typeface="Arial"/>
                          <a:cs typeface="Arial"/>
                          <a:hlinkClick r:id="rId15"/>
                        </a:rPr>
                        <a:t>5.5%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9525">
                      <a:solidFill>
                        <a:srgbClr val="F8F8F8"/>
                      </a:solidFill>
                      <a:prstDash val="solid"/>
                    </a:lnL>
                    <a:lnR w="9525">
                      <a:solidFill>
                        <a:srgbClr val="F8F8F8"/>
                      </a:solidFill>
                      <a:prstDash val="solid"/>
                    </a:lnR>
                    <a:lnT w="9525">
                      <a:solidFill>
                        <a:srgbClr val="F8F8F8"/>
                      </a:solidFill>
                      <a:prstDash val="solid"/>
                    </a:lnT>
                    <a:lnB w="9525">
                      <a:solidFill>
                        <a:srgbClr val="F8F8F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8F8F8"/>
                      </a:solidFill>
                      <a:prstDash val="solid"/>
                    </a:lnL>
                    <a:lnR w="9525">
                      <a:solidFill>
                        <a:srgbClr val="F8F8F8"/>
                      </a:solidFill>
                      <a:prstDash val="solid"/>
                    </a:lnR>
                    <a:lnT w="9525">
                      <a:solidFill>
                        <a:srgbClr val="F8F8F8"/>
                      </a:solidFill>
                      <a:prstDash val="solid"/>
                    </a:lnT>
                    <a:lnB w="9525">
                      <a:solidFill>
                        <a:srgbClr val="F8F8F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894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u="sng" dirty="0">
                          <a:solidFill>
                            <a:srgbClr val="3366CC"/>
                          </a:solidFill>
                          <a:uFill>
                            <a:solidFill>
                              <a:srgbClr val="3366CC"/>
                            </a:solidFill>
                          </a:uFill>
                          <a:latin typeface="Arial"/>
                          <a:cs typeface="Arial"/>
                          <a:hlinkClick r:id="rId16"/>
                        </a:rPr>
                        <a:t>StatCounter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9525">
                      <a:solidFill>
                        <a:srgbClr val="F8F8F8"/>
                      </a:solidFill>
                      <a:prstDash val="solid"/>
                    </a:lnL>
                    <a:lnR w="9525">
                      <a:solidFill>
                        <a:srgbClr val="F8F8F8"/>
                      </a:solidFill>
                      <a:prstDash val="solid"/>
                    </a:lnR>
                    <a:lnT w="9525">
                      <a:solidFill>
                        <a:srgbClr val="F8F8F8"/>
                      </a:solidFill>
                      <a:prstDash val="solid"/>
                    </a:lnT>
                    <a:lnB w="9525">
                      <a:solidFill>
                        <a:srgbClr val="F8F8F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42.5%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9525">
                      <a:solidFill>
                        <a:srgbClr val="F8F8F8"/>
                      </a:solidFill>
                      <a:prstDash val="solid"/>
                    </a:lnL>
                    <a:lnR w="9525">
                      <a:solidFill>
                        <a:srgbClr val="F8F8F8"/>
                      </a:solidFill>
                      <a:prstDash val="solid"/>
                    </a:lnR>
                    <a:lnT w="9525">
                      <a:solidFill>
                        <a:srgbClr val="F8F8F8"/>
                      </a:solidFill>
                      <a:prstDash val="solid"/>
                    </a:lnT>
                    <a:lnB w="9525">
                      <a:solidFill>
                        <a:srgbClr val="F8F8F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28.0%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9525">
                      <a:solidFill>
                        <a:srgbClr val="F8F8F8"/>
                      </a:solidFill>
                      <a:prstDash val="solid"/>
                    </a:lnL>
                    <a:lnR w="9525">
                      <a:solidFill>
                        <a:srgbClr val="F8F8F8"/>
                      </a:solidFill>
                      <a:prstDash val="solid"/>
                    </a:lnR>
                    <a:lnT w="9525">
                      <a:solidFill>
                        <a:srgbClr val="F8F8F8"/>
                      </a:solidFill>
                      <a:prstDash val="solid"/>
                    </a:lnT>
                    <a:lnB w="9525">
                      <a:solidFill>
                        <a:srgbClr val="F8F8F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22.1%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9525">
                      <a:solidFill>
                        <a:srgbClr val="F8F8F8"/>
                      </a:solidFill>
                      <a:prstDash val="solid"/>
                    </a:lnL>
                    <a:lnR w="9525">
                      <a:solidFill>
                        <a:srgbClr val="F8F8F8"/>
                      </a:solidFill>
                      <a:prstDash val="solid"/>
                    </a:lnR>
                    <a:lnT w="9525">
                      <a:solidFill>
                        <a:srgbClr val="F8F8F8"/>
                      </a:solidFill>
                      <a:prstDash val="solid"/>
                    </a:lnT>
                    <a:lnB w="9525">
                      <a:solidFill>
                        <a:srgbClr val="F8F8F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5.2%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9525">
                      <a:solidFill>
                        <a:srgbClr val="F8F8F8"/>
                      </a:solidFill>
                      <a:prstDash val="solid"/>
                    </a:lnL>
                    <a:lnR w="9525">
                      <a:solidFill>
                        <a:srgbClr val="F8F8F8"/>
                      </a:solidFill>
                      <a:prstDash val="solid"/>
                    </a:lnR>
                    <a:lnT w="9525">
                      <a:solidFill>
                        <a:srgbClr val="F8F8F8"/>
                      </a:solidFill>
                      <a:prstDash val="solid"/>
                    </a:lnT>
                    <a:lnB w="9525">
                      <a:solidFill>
                        <a:srgbClr val="F8F8F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1.7%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9525">
                      <a:solidFill>
                        <a:srgbClr val="F8F8F8"/>
                      </a:solidFill>
                      <a:prstDash val="solid"/>
                    </a:lnL>
                    <a:lnR w="9525">
                      <a:solidFill>
                        <a:srgbClr val="F8F8F8"/>
                      </a:solidFill>
                      <a:prstDash val="solid"/>
                    </a:lnR>
                    <a:lnT w="9525">
                      <a:solidFill>
                        <a:srgbClr val="F8F8F8"/>
                      </a:solidFill>
                      <a:prstDash val="solid"/>
                    </a:lnT>
                    <a:lnB w="9525">
                      <a:solidFill>
                        <a:srgbClr val="F8F8F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u="sng" dirty="0">
                          <a:solidFill>
                            <a:srgbClr val="3366CC"/>
                          </a:solidFill>
                          <a:uFill>
                            <a:solidFill>
                              <a:srgbClr val="3366CC"/>
                            </a:solidFill>
                          </a:uFill>
                          <a:latin typeface="Arial"/>
                          <a:cs typeface="Arial"/>
                          <a:hlinkClick r:id="rId16"/>
                        </a:rPr>
                        <a:t>7.0%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9525">
                      <a:solidFill>
                        <a:srgbClr val="F8F8F8"/>
                      </a:solidFill>
                      <a:prstDash val="solid"/>
                    </a:lnL>
                    <a:lnR w="9525">
                      <a:solidFill>
                        <a:srgbClr val="F8F8F8"/>
                      </a:solidFill>
                      <a:prstDash val="solid"/>
                    </a:lnR>
                    <a:lnT w="9525">
                      <a:solidFill>
                        <a:srgbClr val="F8F8F8"/>
                      </a:solidFill>
                      <a:prstDash val="solid"/>
                    </a:lnT>
                    <a:lnB w="9525">
                      <a:solidFill>
                        <a:srgbClr val="F8F8F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8F8F8"/>
                      </a:solidFill>
                      <a:prstDash val="solid"/>
                    </a:lnL>
                    <a:lnR w="9525">
                      <a:solidFill>
                        <a:srgbClr val="F8F8F8"/>
                      </a:solidFill>
                      <a:prstDash val="solid"/>
                    </a:lnR>
                    <a:lnT w="9525">
                      <a:solidFill>
                        <a:srgbClr val="F8F8F8"/>
                      </a:solidFill>
                      <a:prstDash val="solid"/>
                    </a:lnT>
                    <a:lnB w="9525">
                      <a:solidFill>
                        <a:srgbClr val="F8F8F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8821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00" u="sng" dirty="0">
                          <a:solidFill>
                            <a:srgbClr val="3366CC"/>
                          </a:solidFill>
                          <a:uFill>
                            <a:solidFill>
                              <a:srgbClr val="3366CC"/>
                            </a:solidFill>
                          </a:uFill>
                          <a:latin typeface="Arial"/>
                          <a:cs typeface="Arial"/>
                          <a:hlinkClick r:id="rId17"/>
                        </a:rPr>
                        <a:t>W3Counter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9525">
                      <a:solidFill>
                        <a:srgbClr val="F8F8F8"/>
                      </a:solidFill>
                      <a:prstDash val="solid"/>
                    </a:lnL>
                    <a:lnR w="9525">
                      <a:solidFill>
                        <a:srgbClr val="F8F8F8"/>
                      </a:solidFill>
                      <a:prstDash val="solid"/>
                    </a:lnR>
                    <a:lnT w="9525">
                      <a:solidFill>
                        <a:srgbClr val="F8F8F8"/>
                      </a:solidFill>
                      <a:prstDash val="solid"/>
                    </a:lnT>
                    <a:lnB w="9525">
                      <a:solidFill>
                        <a:srgbClr val="F8F8F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00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35.6%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9525">
                      <a:solidFill>
                        <a:srgbClr val="F8F8F8"/>
                      </a:solidFill>
                      <a:prstDash val="solid"/>
                    </a:lnL>
                    <a:lnR w="9525">
                      <a:solidFill>
                        <a:srgbClr val="F8F8F8"/>
                      </a:solidFill>
                      <a:prstDash val="solid"/>
                    </a:lnR>
                    <a:lnT w="9525">
                      <a:solidFill>
                        <a:srgbClr val="F8F8F8"/>
                      </a:solidFill>
                      <a:prstDash val="solid"/>
                    </a:lnT>
                    <a:lnB w="9525">
                      <a:solidFill>
                        <a:srgbClr val="F8F8F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00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27.7%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9525">
                      <a:solidFill>
                        <a:srgbClr val="F8F8F8"/>
                      </a:solidFill>
                      <a:prstDash val="solid"/>
                    </a:lnL>
                    <a:lnR w="9525">
                      <a:solidFill>
                        <a:srgbClr val="F8F8F8"/>
                      </a:solidFill>
                      <a:prstDash val="solid"/>
                    </a:lnR>
                    <a:lnT w="9525">
                      <a:solidFill>
                        <a:srgbClr val="F8F8F8"/>
                      </a:solidFill>
                      <a:prstDash val="solid"/>
                    </a:lnT>
                    <a:lnB w="9525">
                      <a:solidFill>
                        <a:srgbClr val="F8F8F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00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19.6%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9525">
                      <a:solidFill>
                        <a:srgbClr val="F8F8F8"/>
                      </a:solidFill>
                      <a:prstDash val="solid"/>
                    </a:lnL>
                    <a:lnR w="9525">
                      <a:solidFill>
                        <a:srgbClr val="F8F8F8"/>
                      </a:solidFill>
                      <a:prstDash val="solid"/>
                    </a:lnR>
                    <a:lnT w="9525">
                      <a:solidFill>
                        <a:srgbClr val="F8F8F8"/>
                      </a:solidFill>
                      <a:prstDash val="solid"/>
                    </a:lnT>
                    <a:lnB w="9525">
                      <a:solidFill>
                        <a:srgbClr val="F8F8F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00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6.4%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9525">
                      <a:solidFill>
                        <a:srgbClr val="F8F8F8"/>
                      </a:solidFill>
                      <a:prstDash val="solid"/>
                    </a:lnL>
                    <a:lnR w="9525">
                      <a:solidFill>
                        <a:srgbClr val="F8F8F8"/>
                      </a:solidFill>
                      <a:prstDash val="solid"/>
                    </a:lnR>
                    <a:lnT w="9525">
                      <a:solidFill>
                        <a:srgbClr val="F8F8F8"/>
                      </a:solidFill>
                      <a:prstDash val="solid"/>
                    </a:lnT>
                    <a:lnB w="9525">
                      <a:solidFill>
                        <a:srgbClr val="F8F8F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00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2.3%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9525">
                      <a:solidFill>
                        <a:srgbClr val="F8F8F8"/>
                      </a:solidFill>
                      <a:prstDash val="solid"/>
                    </a:lnL>
                    <a:lnR w="9525">
                      <a:solidFill>
                        <a:srgbClr val="F8F8F8"/>
                      </a:solidFill>
                      <a:prstDash val="solid"/>
                    </a:lnR>
                    <a:lnT w="9525">
                      <a:solidFill>
                        <a:srgbClr val="F8F8F8"/>
                      </a:solidFill>
                      <a:prstDash val="solid"/>
                    </a:lnT>
                    <a:lnB w="9525">
                      <a:solidFill>
                        <a:srgbClr val="F8F8F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8F8F8"/>
                      </a:solidFill>
                      <a:prstDash val="solid"/>
                    </a:lnL>
                    <a:lnR w="9525">
                      <a:solidFill>
                        <a:srgbClr val="F8F8F8"/>
                      </a:solidFill>
                      <a:prstDash val="solid"/>
                    </a:lnR>
                    <a:lnT w="9525">
                      <a:solidFill>
                        <a:srgbClr val="F8F8F8"/>
                      </a:solidFill>
                      <a:prstDash val="solid"/>
                    </a:lnT>
                    <a:lnB w="9525">
                      <a:solidFill>
                        <a:srgbClr val="F8F8F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00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8.4%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9525">
                      <a:solidFill>
                        <a:srgbClr val="F8F8F8"/>
                      </a:solidFill>
                      <a:prstDash val="solid"/>
                    </a:lnL>
                    <a:lnR w="9525">
                      <a:solidFill>
                        <a:srgbClr val="F8F8F8"/>
                      </a:solidFill>
                      <a:prstDash val="solid"/>
                    </a:lnR>
                    <a:lnT w="9525">
                      <a:solidFill>
                        <a:srgbClr val="F8F8F8"/>
                      </a:solidFill>
                      <a:prstDash val="solid"/>
                    </a:lnT>
                    <a:lnB w="9525">
                      <a:solidFill>
                        <a:srgbClr val="F8F8F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8948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00" u="sng" dirty="0">
                          <a:solidFill>
                            <a:srgbClr val="3366CC"/>
                          </a:solidFill>
                          <a:uFill>
                            <a:solidFill>
                              <a:srgbClr val="3366CC"/>
                            </a:solidFill>
                          </a:uFill>
                          <a:latin typeface="Arial"/>
                          <a:cs typeface="Arial"/>
                          <a:hlinkClick r:id="rId4"/>
                        </a:rPr>
                        <a:t>Wikimedia</a:t>
                      </a:r>
                      <a:r>
                        <a:rPr sz="1200" spc="-50" dirty="0">
                          <a:solidFill>
                            <a:srgbClr val="3366CC"/>
                          </a:solidFill>
                          <a:latin typeface="Arial"/>
                          <a:cs typeface="Arial"/>
                          <a:hlinkClick r:id="rId4"/>
                        </a:rPr>
                        <a:t> </a:t>
                      </a:r>
                      <a:r>
                        <a:rPr sz="1200" spc="-5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*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9525">
                      <a:solidFill>
                        <a:srgbClr val="F8F8F8"/>
                      </a:solidFill>
                      <a:prstDash val="solid"/>
                    </a:lnL>
                    <a:lnR w="9525">
                      <a:solidFill>
                        <a:srgbClr val="F8F8F8"/>
                      </a:solidFill>
                      <a:prstDash val="solid"/>
                    </a:lnR>
                    <a:lnT w="9525">
                      <a:solidFill>
                        <a:srgbClr val="F8F8F8"/>
                      </a:solidFill>
                      <a:prstDash val="solid"/>
                    </a:lnT>
                    <a:lnB w="9525">
                      <a:solidFill>
                        <a:srgbClr val="F8F8F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00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36.8%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9525">
                      <a:solidFill>
                        <a:srgbClr val="F8F8F8"/>
                      </a:solidFill>
                      <a:prstDash val="solid"/>
                    </a:lnL>
                    <a:lnR w="9525">
                      <a:solidFill>
                        <a:srgbClr val="F8F8F8"/>
                      </a:solidFill>
                      <a:prstDash val="solid"/>
                    </a:lnR>
                    <a:lnT w="9525">
                      <a:solidFill>
                        <a:srgbClr val="F8F8F8"/>
                      </a:solidFill>
                      <a:prstDash val="solid"/>
                    </a:lnT>
                    <a:lnB w="9525">
                      <a:solidFill>
                        <a:srgbClr val="F8F8F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00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25.0%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9525">
                      <a:solidFill>
                        <a:srgbClr val="F8F8F8"/>
                      </a:solidFill>
                      <a:prstDash val="solid"/>
                    </a:lnL>
                    <a:lnR w="9525">
                      <a:solidFill>
                        <a:srgbClr val="F8F8F8"/>
                      </a:solidFill>
                      <a:prstDash val="solid"/>
                    </a:lnR>
                    <a:lnT w="9525">
                      <a:solidFill>
                        <a:srgbClr val="F8F8F8"/>
                      </a:solidFill>
                      <a:prstDash val="solid"/>
                    </a:lnT>
                    <a:lnB w="9525">
                      <a:solidFill>
                        <a:srgbClr val="F8F8F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00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16.8%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9525">
                      <a:solidFill>
                        <a:srgbClr val="F8F8F8"/>
                      </a:solidFill>
                      <a:prstDash val="solid"/>
                    </a:lnL>
                    <a:lnR w="9525">
                      <a:solidFill>
                        <a:srgbClr val="F8F8F8"/>
                      </a:solidFill>
                      <a:prstDash val="solid"/>
                    </a:lnR>
                    <a:lnT w="9525">
                      <a:solidFill>
                        <a:srgbClr val="F8F8F8"/>
                      </a:solidFill>
                      <a:prstDash val="solid"/>
                    </a:lnT>
                    <a:lnB w="9525">
                      <a:solidFill>
                        <a:srgbClr val="F8F8F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00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10.8%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9525">
                      <a:solidFill>
                        <a:srgbClr val="F8F8F8"/>
                      </a:solidFill>
                      <a:prstDash val="solid"/>
                    </a:lnL>
                    <a:lnR w="9525">
                      <a:solidFill>
                        <a:srgbClr val="F8F8F8"/>
                      </a:solidFill>
                      <a:prstDash val="solid"/>
                    </a:lnR>
                    <a:lnT w="9525">
                      <a:solidFill>
                        <a:srgbClr val="F8F8F8"/>
                      </a:solidFill>
                      <a:prstDash val="solid"/>
                    </a:lnT>
                    <a:lnB w="9525">
                      <a:solidFill>
                        <a:srgbClr val="F8F8F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00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4.2%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9525">
                      <a:solidFill>
                        <a:srgbClr val="F8F8F8"/>
                      </a:solidFill>
                      <a:prstDash val="solid"/>
                    </a:lnL>
                    <a:lnR w="9525">
                      <a:solidFill>
                        <a:srgbClr val="F8F8F8"/>
                      </a:solidFill>
                      <a:prstDash val="solid"/>
                    </a:lnR>
                    <a:lnT w="9525">
                      <a:solidFill>
                        <a:srgbClr val="F8F8F8"/>
                      </a:solidFill>
                      <a:prstDash val="solid"/>
                    </a:lnT>
                    <a:lnB w="9525">
                      <a:solidFill>
                        <a:srgbClr val="F8F8F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00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9.8%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9525">
                      <a:solidFill>
                        <a:srgbClr val="F8F8F8"/>
                      </a:solidFill>
                      <a:prstDash val="solid"/>
                    </a:lnL>
                    <a:lnR w="9525">
                      <a:solidFill>
                        <a:srgbClr val="F8F8F8"/>
                      </a:solidFill>
                      <a:prstDash val="solid"/>
                    </a:lnR>
                    <a:lnT w="9525">
                      <a:solidFill>
                        <a:srgbClr val="F8F8F8"/>
                      </a:solidFill>
                      <a:prstDash val="solid"/>
                    </a:lnT>
                    <a:lnB w="9525">
                      <a:solidFill>
                        <a:srgbClr val="F8F8F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8F8F8"/>
                      </a:solidFill>
                      <a:prstDash val="solid"/>
                    </a:lnL>
                    <a:lnR w="9525">
                      <a:solidFill>
                        <a:srgbClr val="F8F8F8"/>
                      </a:solidFill>
                      <a:prstDash val="solid"/>
                    </a:lnR>
                    <a:lnT w="9525">
                      <a:solidFill>
                        <a:srgbClr val="F8F8F8"/>
                      </a:solidFill>
                      <a:prstDash val="solid"/>
                    </a:lnT>
                    <a:lnB w="9525">
                      <a:solidFill>
                        <a:srgbClr val="F8F8F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301625" y="1628775"/>
            <a:ext cx="114300" cy="13335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39975" y="3428936"/>
            <a:ext cx="3024251" cy="267500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999358" y="28447"/>
            <a:ext cx="15106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 marR="5080" indent="-169545" algn="r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69545" algn="l"/>
              </a:tabLst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tro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ctio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  <a:p>
            <a:pPr marL="161925" marR="6350" indent="-161925" algn="r">
              <a:lnSpc>
                <a:spcPct val="100000"/>
              </a:lnSpc>
              <a:buAutoNum type="arabicPeriod"/>
              <a:tabLst>
                <a:tab pos="16192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Aspects</a:t>
            </a:r>
            <a:r>
              <a:rPr sz="1200" spc="-8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techniques</a:t>
            </a:r>
            <a:endParaRPr sz="1200">
              <a:latin typeface="Arial"/>
              <a:cs typeface="Arial"/>
            </a:endParaRPr>
          </a:p>
          <a:p>
            <a:pPr marL="448309" indent="-169545">
              <a:lnSpc>
                <a:spcPct val="100000"/>
              </a:lnSpc>
              <a:buAutoNum type="arabicPeriod"/>
              <a:tabLst>
                <a:tab pos="448945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Langage</a:t>
            </a:r>
            <a:r>
              <a:rPr sz="1200" spc="-12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HTML</a:t>
            </a:r>
            <a:endParaRPr sz="1200">
              <a:latin typeface="Arial"/>
              <a:cs typeface="Arial"/>
            </a:endParaRPr>
          </a:p>
          <a:p>
            <a:pPr marL="168910" marR="5080" indent="-168910" algn="r">
              <a:lnSpc>
                <a:spcPct val="100000"/>
              </a:lnSpc>
              <a:buAutoNum type="arabicPeriod"/>
              <a:tabLst>
                <a:tab pos="16891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l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usion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xfrm>
            <a:off x="1161084" y="6554037"/>
            <a:ext cx="333629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fr-FR" dirty="0"/>
              <a:t>web</a:t>
            </a:r>
            <a:endParaRPr spc="-5" dirty="0"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World </a:t>
            </a:r>
            <a:r>
              <a:rPr dirty="0"/>
              <a:t>Wide</a:t>
            </a:r>
            <a:r>
              <a:rPr spc="-114" dirty="0"/>
              <a:t> </a:t>
            </a:r>
            <a:r>
              <a:rPr spc="-5" dirty="0"/>
              <a:t>Web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18" name="object 18"/>
          <p:cNvSpPr txBox="1"/>
          <p:nvPr/>
        </p:nvSpPr>
        <p:spPr>
          <a:xfrm>
            <a:off x="4572000" y="28447"/>
            <a:ext cx="45720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indent="-18796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49885" algn="l"/>
              </a:tabLst>
            </a:pP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Objectifs </a:t>
            </a:r>
            <a:r>
              <a:rPr sz="1200" spc="-5" dirty="0">
                <a:solidFill>
                  <a:srgbClr val="333333"/>
                </a:solidFill>
                <a:latin typeface="Arial"/>
                <a:cs typeface="Arial"/>
              </a:rPr>
              <a:t>du</a:t>
            </a:r>
            <a:r>
              <a:rPr sz="1200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Arial"/>
                <a:cs typeface="Arial"/>
              </a:rPr>
              <a:t>cours</a:t>
            </a:r>
            <a:endParaRPr sz="1200">
              <a:latin typeface="Arial"/>
              <a:cs typeface="Arial"/>
            </a:endParaRPr>
          </a:p>
          <a:p>
            <a:pPr marL="349250" indent="-187960">
              <a:lnSpc>
                <a:spcPct val="100000"/>
              </a:lnSpc>
              <a:buAutoNum type="arabicPeriod"/>
              <a:tabLst>
                <a:tab pos="349885" algn="l"/>
              </a:tabLst>
            </a:pPr>
            <a:r>
              <a:rPr sz="1200" spc="-5" dirty="0">
                <a:solidFill>
                  <a:srgbClr val="333333"/>
                </a:solidFill>
                <a:latin typeface="Arial"/>
                <a:cs typeface="Arial"/>
              </a:rPr>
              <a:t>Historique</a:t>
            </a:r>
            <a:endParaRPr sz="1200">
              <a:latin typeface="Arial"/>
              <a:cs typeface="Arial"/>
            </a:endParaRPr>
          </a:p>
          <a:p>
            <a:pPr marL="349250" indent="-187960">
              <a:lnSpc>
                <a:spcPct val="100000"/>
              </a:lnSpc>
              <a:buAutoNum type="arabicPeriod"/>
              <a:tabLst>
                <a:tab pos="349885" algn="l"/>
              </a:tabLst>
            </a:pPr>
            <a:r>
              <a:rPr sz="1200" spc="-5" dirty="0">
                <a:solidFill>
                  <a:srgbClr val="333333"/>
                </a:solidFill>
                <a:latin typeface="Arial"/>
                <a:cs typeface="Arial"/>
              </a:rPr>
              <a:t>Principes</a:t>
            </a:r>
            <a:r>
              <a:rPr sz="120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Arial"/>
                <a:cs typeface="Arial"/>
              </a:rPr>
              <a:t>généraux</a:t>
            </a:r>
            <a:endParaRPr sz="1200">
              <a:latin typeface="Arial"/>
              <a:cs typeface="Arial"/>
            </a:endParaRPr>
          </a:p>
          <a:p>
            <a:pPr marL="349250" indent="-187960">
              <a:lnSpc>
                <a:spcPct val="100000"/>
              </a:lnSpc>
              <a:buAutoNum type="arabicPeriod"/>
              <a:tabLst>
                <a:tab pos="349885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Usages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0" y="63"/>
            <a:ext cx="4572000" cy="793750"/>
          </a:xfrm>
          <a:custGeom>
            <a:avLst/>
            <a:gdLst/>
            <a:ahLst/>
            <a:cxnLst/>
            <a:rect l="l" t="t" r="r" b="b"/>
            <a:pathLst>
              <a:path w="4572000" h="793750">
                <a:moveTo>
                  <a:pt x="0" y="793686"/>
                </a:moveTo>
                <a:lnTo>
                  <a:pt x="4572000" y="793686"/>
                </a:lnTo>
                <a:lnTo>
                  <a:pt x="4572000" y="0"/>
                </a:lnTo>
                <a:lnTo>
                  <a:pt x="0" y="0"/>
                </a:lnTo>
                <a:lnTo>
                  <a:pt x="0" y="793686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0" y="349250"/>
                </a:moveTo>
                <a:lnTo>
                  <a:pt x="4572000" y="349250"/>
                </a:lnTo>
                <a:lnTo>
                  <a:pt x="4572000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0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4571999" y="0"/>
                </a:moveTo>
                <a:lnTo>
                  <a:pt x="0" y="0"/>
                </a:lnTo>
                <a:lnTo>
                  <a:pt x="0" y="349247"/>
                </a:lnTo>
                <a:lnTo>
                  <a:pt x="4571999" y="349247"/>
                </a:lnTo>
                <a:lnTo>
                  <a:pt x="4571999" y="0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12291"/>
            <a:ext cx="9134856" cy="460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97991"/>
            <a:ext cx="5090160" cy="803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63" y="793750"/>
            <a:ext cx="9139555" cy="457200"/>
          </a:xfrm>
          <a:custGeom>
            <a:avLst/>
            <a:gdLst/>
            <a:ahLst/>
            <a:cxnLst/>
            <a:rect l="l" t="t" r="r" b="b"/>
            <a:pathLst>
              <a:path w="9139555" h="457200">
                <a:moveTo>
                  <a:pt x="0" y="457200"/>
                </a:moveTo>
                <a:lnTo>
                  <a:pt x="9139236" y="457200"/>
                </a:lnTo>
                <a:lnTo>
                  <a:pt x="9139236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1B07D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63" y="770635"/>
            <a:ext cx="91395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Évolution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des clients</a:t>
            </a:r>
            <a:r>
              <a:rPr sz="3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(2012)</a:t>
            </a:r>
            <a:endParaRPr sz="3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0491" y="2505913"/>
            <a:ext cx="365887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SzPct val="89583"/>
              <a:buFont typeface="Wingdings"/>
              <a:buChar char=""/>
              <a:tabLst>
                <a:tab pos="355600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Google Chrome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rattrape  Microsoft IE et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double  Mozilla</a:t>
            </a:r>
            <a:r>
              <a:rPr sz="2400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Firefox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43689" y="5082836"/>
            <a:ext cx="1276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dirty="0">
                <a:solidFill>
                  <a:srgbClr val="3366CC"/>
                </a:solidFill>
                <a:latin typeface="Arial"/>
                <a:cs typeface="Arial"/>
                <a:hlinkClick r:id="rId4"/>
              </a:rPr>
              <a:t>_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7691" y="4752847"/>
            <a:ext cx="3344545" cy="82931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 marR="5080">
              <a:lnSpc>
                <a:spcPct val="85700"/>
              </a:lnSpc>
              <a:spcBef>
                <a:spcPts val="470"/>
              </a:spcBef>
            </a:pP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Source :  </a:t>
            </a:r>
            <a:r>
              <a:rPr sz="1800" u="heavy" spc="-5" dirty="0">
                <a:solidFill>
                  <a:srgbClr val="3366CC"/>
                </a:solidFill>
                <a:uFill>
                  <a:solidFill>
                    <a:srgbClr val="3366CC"/>
                  </a:solidFill>
                </a:uFill>
                <a:latin typeface="Arial"/>
                <a:cs typeface="Arial"/>
                <a:hlinkClick r:id="rId4"/>
              </a:rPr>
              <a:t>http://en.wikipedia.org/wiki/Web </a:t>
            </a:r>
            <a:r>
              <a:rPr sz="1800" spc="-5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800" u="heavy" spc="-10" dirty="0">
                <a:solidFill>
                  <a:srgbClr val="3366CC"/>
                </a:solidFill>
                <a:uFill>
                  <a:solidFill>
                    <a:srgbClr val="3366CC"/>
                  </a:solidFill>
                </a:uFill>
                <a:latin typeface="Arial"/>
                <a:cs typeface="Arial"/>
                <a:hlinkClick r:id="rId4"/>
              </a:rPr>
              <a:t>browser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1625" y="1628775"/>
            <a:ext cx="114300" cy="1333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763" y="28447"/>
            <a:ext cx="45675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 marR="67310" indent="-169545" algn="r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69545" algn="l"/>
              </a:tabLst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tro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ctio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  <a:p>
            <a:pPr marL="161925" marR="68580" indent="-161925" algn="r">
              <a:lnSpc>
                <a:spcPct val="100000"/>
              </a:lnSpc>
              <a:buAutoNum type="arabicPeriod"/>
              <a:tabLst>
                <a:tab pos="16192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Aspects</a:t>
            </a:r>
            <a:r>
              <a:rPr sz="1200" spc="-8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techniques</a:t>
            </a:r>
            <a:endParaRPr sz="1200">
              <a:latin typeface="Arial"/>
              <a:cs typeface="Arial"/>
            </a:endParaRPr>
          </a:p>
          <a:p>
            <a:pPr marL="169545" marR="69215" indent="-169545" algn="r">
              <a:lnSpc>
                <a:spcPct val="100000"/>
              </a:lnSpc>
              <a:buAutoNum type="arabicPeriod"/>
              <a:tabLst>
                <a:tab pos="169545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Langage</a:t>
            </a:r>
            <a:r>
              <a:rPr sz="1200" spc="-12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HTML</a:t>
            </a:r>
            <a:endParaRPr sz="1200">
              <a:latin typeface="Arial"/>
              <a:cs typeface="Arial"/>
            </a:endParaRPr>
          </a:p>
          <a:p>
            <a:pPr marL="168910" marR="67310" indent="-168910" algn="r">
              <a:lnSpc>
                <a:spcPct val="100000"/>
              </a:lnSpc>
              <a:buAutoNum type="arabicPeriod"/>
              <a:tabLst>
                <a:tab pos="16891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l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usion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72000" y="28447"/>
            <a:ext cx="45720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indent="-18796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49885" algn="l"/>
              </a:tabLst>
            </a:pP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Objectifs </a:t>
            </a:r>
            <a:r>
              <a:rPr sz="1200" spc="-5" dirty="0">
                <a:solidFill>
                  <a:srgbClr val="333333"/>
                </a:solidFill>
                <a:latin typeface="Arial"/>
                <a:cs typeface="Arial"/>
              </a:rPr>
              <a:t>du</a:t>
            </a:r>
            <a:r>
              <a:rPr sz="1200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Arial"/>
                <a:cs typeface="Arial"/>
              </a:rPr>
              <a:t>cours</a:t>
            </a:r>
            <a:endParaRPr sz="1200">
              <a:latin typeface="Arial"/>
              <a:cs typeface="Arial"/>
            </a:endParaRPr>
          </a:p>
          <a:p>
            <a:pPr marL="349250" indent="-187960">
              <a:lnSpc>
                <a:spcPct val="100000"/>
              </a:lnSpc>
              <a:buAutoNum type="arabicPeriod"/>
              <a:tabLst>
                <a:tab pos="349885" algn="l"/>
              </a:tabLst>
            </a:pPr>
            <a:r>
              <a:rPr sz="1200" spc="-5" dirty="0">
                <a:solidFill>
                  <a:srgbClr val="333333"/>
                </a:solidFill>
                <a:latin typeface="Arial"/>
                <a:cs typeface="Arial"/>
              </a:rPr>
              <a:t>Historique</a:t>
            </a:r>
            <a:endParaRPr sz="1200">
              <a:latin typeface="Arial"/>
              <a:cs typeface="Arial"/>
            </a:endParaRPr>
          </a:p>
          <a:p>
            <a:pPr marL="349250" indent="-187960">
              <a:lnSpc>
                <a:spcPct val="100000"/>
              </a:lnSpc>
              <a:buAutoNum type="arabicPeriod"/>
              <a:tabLst>
                <a:tab pos="349885" algn="l"/>
              </a:tabLst>
            </a:pPr>
            <a:r>
              <a:rPr sz="1200" spc="-5" dirty="0">
                <a:solidFill>
                  <a:srgbClr val="333333"/>
                </a:solidFill>
                <a:latin typeface="Arial"/>
                <a:cs typeface="Arial"/>
              </a:rPr>
              <a:t>Principes</a:t>
            </a:r>
            <a:r>
              <a:rPr sz="120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Arial"/>
                <a:cs typeface="Arial"/>
              </a:rPr>
              <a:t>généraux</a:t>
            </a:r>
            <a:endParaRPr sz="1200">
              <a:latin typeface="Arial"/>
              <a:cs typeface="Arial"/>
            </a:endParaRPr>
          </a:p>
          <a:p>
            <a:pPr marL="349250" indent="-187960">
              <a:lnSpc>
                <a:spcPct val="100000"/>
              </a:lnSpc>
              <a:buAutoNum type="arabicPeriod"/>
              <a:tabLst>
                <a:tab pos="349885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Usages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067175" y="1409763"/>
            <a:ext cx="5041900" cy="50402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1161084" y="6554037"/>
            <a:ext cx="333629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fr-FR" dirty="0"/>
              <a:t>web</a:t>
            </a:r>
            <a:endParaRPr spc="-5" dirty="0"/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World </a:t>
            </a:r>
            <a:r>
              <a:rPr dirty="0"/>
              <a:t>Wide</a:t>
            </a:r>
            <a:r>
              <a:rPr spc="-114" dirty="0"/>
              <a:t> </a:t>
            </a:r>
            <a:r>
              <a:rPr spc="-5" dirty="0"/>
              <a:t>Web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0" y="63"/>
            <a:ext cx="4572000" cy="793750"/>
          </a:xfrm>
          <a:custGeom>
            <a:avLst/>
            <a:gdLst/>
            <a:ahLst/>
            <a:cxnLst/>
            <a:rect l="l" t="t" r="r" b="b"/>
            <a:pathLst>
              <a:path w="4572000" h="793750">
                <a:moveTo>
                  <a:pt x="0" y="793686"/>
                </a:moveTo>
                <a:lnTo>
                  <a:pt x="4572000" y="793686"/>
                </a:lnTo>
                <a:lnTo>
                  <a:pt x="4572000" y="0"/>
                </a:lnTo>
                <a:lnTo>
                  <a:pt x="0" y="0"/>
                </a:lnTo>
                <a:lnTo>
                  <a:pt x="0" y="793686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0" y="349250"/>
                </a:moveTo>
                <a:lnTo>
                  <a:pt x="4572000" y="349250"/>
                </a:lnTo>
                <a:lnTo>
                  <a:pt x="4572000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0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4571999" y="0"/>
                </a:moveTo>
                <a:lnTo>
                  <a:pt x="0" y="0"/>
                </a:lnTo>
                <a:lnTo>
                  <a:pt x="0" y="349247"/>
                </a:lnTo>
                <a:lnTo>
                  <a:pt x="4571999" y="349247"/>
                </a:lnTo>
                <a:lnTo>
                  <a:pt x="4571999" y="0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71550" y="1412875"/>
            <a:ext cx="8039100" cy="4762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812291"/>
            <a:ext cx="9134856" cy="460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97991"/>
            <a:ext cx="5364480" cy="803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3" y="793750"/>
            <a:ext cx="9139555" cy="457200"/>
          </a:xfrm>
          <a:custGeom>
            <a:avLst/>
            <a:gdLst/>
            <a:ahLst/>
            <a:cxnLst/>
            <a:rect l="l" t="t" r="r" b="b"/>
            <a:pathLst>
              <a:path w="9139555" h="457200">
                <a:moveTo>
                  <a:pt x="0" y="457200"/>
                </a:moveTo>
                <a:lnTo>
                  <a:pt x="9139236" y="457200"/>
                </a:lnTo>
                <a:lnTo>
                  <a:pt x="9139236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1B07D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63" y="770635"/>
            <a:ext cx="9139555" cy="1114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Répartition des clients</a:t>
            </a:r>
            <a:r>
              <a:rPr sz="3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(2012)</a:t>
            </a:r>
            <a:endParaRPr sz="3000">
              <a:latin typeface="Arial"/>
              <a:cs typeface="Arial"/>
            </a:endParaRPr>
          </a:p>
          <a:p>
            <a:pPr marL="730885" indent="-343535">
              <a:lnSpc>
                <a:spcPct val="100000"/>
              </a:lnSpc>
              <a:spcBef>
                <a:spcPts val="2095"/>
              </a:spcBef>
              <a:buSzPct val="89583"/>
              <a:buFont typeface="Wingdings"/>
              <a:buChar char=""/>
              <a:tabLst>
                <a:tab pos="731520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Mobiles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4891" y="6147612"/>
            <a:ext cx="77228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0000FF"/>
              </a:buClr>
              <a:buSzPct val="75000"/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Source :</a:t>
            </a:r>
            <a:r>
              <a:rPr sz="2000" spc="65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1600" u="heavy" spc="-5" dirty="0">
                <a:solidFill>
                  <a:srgbClr val="3366CC"/>
                </a:solidFill>
                <a:uFill>
                  <a:solidFill>
                    <a:srgbClr val="3366CC"/>
                  </a:solidFill>
                </a:uFill>
                <a:latin typeface="Arial"/>
                <a:cs typeface="Arial"/>
                <a:hlinkClick r:id="rId5"/>
              </a:rPr>
              <a:t>http://gs.statcounter.com/#mobile_browser-ww-monthly-201009-201209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1625" y="1628775"/>
            <a:ext cx="114300" cy="1333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763" y="28447"/>
            <a:ext cx="45675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 marR="67310" indent="-169545" algn="r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69545" algn="l"/>
              </a:tabLst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tro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ctio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  <a:p>
            <a:pPr marL="161925" marR="68580" indent="-161925" algn="r">
              <a:lnSpc>
                <a:spcPct val="100000"/>
              </a:lnSpc>
              <a:buAutoNum type="arabicPeriod"/>
              <a:tabLst>
                <a:tab pos="16192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Aspects</a:t>
            </a:r>
            <a:r>
              <a:rPr sz="1200" spc="-8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techniques</a:t>
            </a:r>
            <a:endParaRPr sz="1200">
              <a:latin typeface="Arial"/>
              <a:cs typeface="Arial"/>
            </a:endParaRPr>
          </a:p>
          <a:p>
            <a:pPr marL="169545" marR="69215" indent="-169545" algn="r">
              <a:lnSpc>
                <a:spcPct val="100000"/>
              </a:lnSpc>
              <a:buAutoNum type="arabicPeriod"/>
              <a:tabLst>
                <a:tab pos="169545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Langage</a:t>
            </a:r>
            <a:r>
              <a:rPr sz="1200" spc="-12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HTML</a:t>
            </a:r>
            <a:endParaRPr sz="1200">
              <a:latin typeface="Arial"/>
              <a:cs typeface="Arial"/>
            </a:endParaRPr>
          </a:p>
          <a:p>
            <a:pPr marL="168910" marR="67310" indent="-168910" algn="r">
              <a:lnSpc>
                <a:spcPct val="100000"/>
              </a:lnSpc>
              <a:buAutoNum type="arabicPeriod"/>
              <a:tabLst>
                <a:tab pos="16891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l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usion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1161084" y="6554037"/>
            <a:ext cx="333629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fr-FR" dirty="0"/>
              <a:t>web</a:t>
            </a:r>
            <a:endParaRPr spc="-5" dirty="0"/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World </a:t>
            </a:r>
            <a:r>
              <a:rPr dirty="0"/>
              <a:t>Wide</a:t>
            </a:r>
            <a:r>
              <a:rPr spc="-114" dirty="0"/>
              <a:t> </a:t>
            </a:r>
            <a:r>
              <a:rPr spc="-5" dirty="0"/>
              <a:t>Web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4572000" y="28447"/>
            <a:ext cx="45720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indent="-18796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49885" algn="l"/>
              </a:tabLst>
            </a:pP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Objectifs </a:t>
            </a:r>
            <a:r>
              <a:rPr sz="1200" spc="-5" dirty="0">
                <a:solidFill>
                  <a:srgbClr val="333333"/>
                </a:solidFill>
                <a:latin typeface="Arial"/>
                <a:cs typeface="Arial"/>
              </a:rPr>
              <a:t>du</a:t>
            </a:r>
            <a:r>
              <a:rPr sz="1200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Arial"/>
                <a:cs typeface="Arial"/>
              </a:rPr>
              <a:t>cours</a:t>
            </a:r>
            <a:endParaRPr sz="1200">
              <a:latin typeface="Arial"/>
              <a:cs typeface="Arial"/>
            </a:endParaRPr>
          </a:p>
          <a:p>
            <a:pPr marL="349250" indent="-187960">
              <a:lnSpc>
                <a:spcPct val="100000"/>
              </a:lnSpc>
              <a:buAutoNum type="arabicPeriod"/>
              <a:tabLst>
                <a:tab pos="349885" algn="l"/>
              </a:tabLst>
            </a:pPr>
            <a:r>
              <a:rPr sz="1200" spc="-5" dirty="0">
                <a:solidFill>
                  <a:srgbClr val="333333"/>
                </a:solidFill>
                <a:latin typeface="Arial"/>
                <a:cs typeface="Arial"/>
              </a:rPr>
              <a:t>Historique</a:t>
            </a:r>
            <a:endParaRPr sz="1200">
              <a:latin typeface="Arial"/>
              <a:cs typeface="Arial"/>
            </a:endParaRPr>
          </a:p>
          <a:p>
            <a:pPr marL="349250" indent="-187960">
              <a:lnSpc>
                <a:spcPct val="100000"/>
              </a:lnSpc>
              <a:buAutoNum type="arabicPeriod"/>
              <a:tabLst>
                <a:tab pos="349885" algn="l"/>
              </a:tabLst>
            </a:pPr>
            <a:r>
              <a:rPr sz="1200" spc="-5" dirty="0">
                <a:solidFill>
                  <a:srgbClr val="333333"/>
                </a:solidFill>
                <a:latin typeface="Arial"/>
                <a:cs typeface="Arial"/>
              </a:rPr>
              <a:t>Principes</a:t>
            </a:r>
            <a:r>
              <a:rPr sz="120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Arial"/>
                <a:cs typeface="Arial"/>
              </a:rPr>
              <a:t>généraux</a:t>
            </a:r>
            <a:endParaRPr sz="1200">
              <a:latin typeface="Arial"/>
              <a:cs typeface="Arial"/>
            </a:endParaRPr>
          </a:p>
          <a:p>
            <a:pPr marL="349250" indent="-187960">
              <a:lnSpc>
                <a:spcPct val="100000"/>
              </a:lnSpc>
              <a:buAutoNum type="arabicPeriod"/>
              <a:tabLst>
                <a:tab pos="349885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Usages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0" y="63"/>
            <a:ext cx="4572000" cy="793750"/>
          </a:xfrm>
          <a:custGeom>
            <a:avLst/>
            <a:gdLst/>
            <a:ahLst/>
            <a:cxnLst/>
            <a:rect l="l" t="t" r="r" b="b"/>
            <a:pathLst>
              <a:path w="4572000" h="793750">
                <a:moveTo>
                  <a:pt x="0" y="793686"/>
                </a:moveTo>
                <a:lnTo>
                  <a:pt x="4572000" y="793686"/>
                </a:lnTo>
                <a:lnTo>
                  <a:pt x="4572000" y="0"/>
                </a:lnTo>
                <a:lnTo>
                  <a:pt x="0" y="0"/>
                </a:lnTo>
                <a:lnTo>
                  <a:pt x="0" y="793686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0" y="349250"/>
                </a:moveTo>
                <a:lnTo>
                  <a:pt x="4572000" y="349250"/>
                </a:lnTo>
                <a:lnTo>
                  <a:pt x="4572000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0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4571999" y="0"/>
                </a:moveTo>
                <a:lnTo>
                  <a:pt x="0" y="0"/>
                </a:lnTo>
                <a:lnTo>
                  <a:pt x="0" y="349247"/>
                </a:lnTo>
                <a:lnTo>
                  <a:pt x="4571999" y="349247"/>
                </a:lnTo>
                <a:lnTo>
                  <a:pt x="4571999" y="0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12291"/>
            <a:ext cx="9134856" cy="460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97991"/>
            <a:ext cx="6464808" cy="803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63" y="793750"/>
            <a:ext cx="9139555" cy="457200"/>
          </a:xfrm>
          <a:custGeom>
            <a:avLst/>
            <a:gdLst/>
            <a:ahLst/>
            <a:cxnLst/>
            <a:rect l="l" t="t" r="r" b="b"/>
            <a:pathLst>
              <a:path w="9139555" h="457200">
                <a:moveTo>
                  <a:pt x="0" y="457200"/>
                </a:moveTo>
                <a:lnTo>
                  <a:pt x="9139236" y="457200"/>
                </a:lnTo>
                <a:lnTo>
                  <a:pt x="9139236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1B07D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63" y="770635"/>
            <a:ext cx="91395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Les 3 mécanismes de base du</a:t>
            </a:r>
            <a:r>
              <a:rPr sz="3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endParaRPr sz="30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1161084" y="6554037"/>
            <a:ext cx="333629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fr-FR" dirty="0"/>
              <a:t>web</a:t>
            </a:r>
            <a:endParaRPr spc="-5" dirty="0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World </a:t>
            </a:r>
            <a:r>
              <a:rPr dirty="0"/>
              <a:t>Wide</a:t>
            </a:r>
            <a:r>
              <a:rPr spc="-114" dirty="0"/>
              <a:t> </a:t>
            </a:r>
            <a:r>
              <a:rPr spc="-5" dirty="0"/>
              <a:t>Web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78739" y="1512900"/>
            <a:ext cx="7994650" cy="47358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40"/>
              </a:spcBef>
              <a:buSzPct val="90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URL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2000" spc="-5" dirty="0">
                <a:solidFill>
                  <a:srgbClr val="1C1C1C"/>
                </a:solidFill>
                <a:latin typeface="Arial"/>
                <a:cs typeface="Arial"/>
              </a:rPr>
              <a:t>Le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Web permet d’accéder à </a:t>
            </a:r>
            <a:r>
              <a:rPr sz="2000" spc="-5" dirty="0">
                <a:solidFill>
                  <a:srgbClr val="1C1C1C"/>
                </a:solidFill>
                <a:latin typeface="Arial"/>
                <a:cs typeface="Arial"/>
              </a:rPr>
              <a:t>un ensemble de</a:t>
            </a:r>
            <a:r>
              <a:rPr sz="2000" spc="-15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1C1C1C"/>
                </a:solidFill>
                <a:latin typeface="Arial"/>
                <a:cs typeface="Arial"/>
              </a:rPr>
              <a:t>ressources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Le mécanisme de localisation peut faire appel au protocole</a:t>
            </a:r>
            <a:r>
              <a:rPr sz="2000" spc="-17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DNS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SzPct val="90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HTTP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Protocole de niveau</a:t>
            </a:r>
            <a:r>
              <a:rPr sz="2000" spc="-4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applicatif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Paradigme</a:t>
            </a:r>
            <a:r>
              <a:rPr sz="2000" spc="-3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client-serveur</a:t>
            </a:r>
            <a:endParaRPr sz="2000">
              <a:latin typeface="Arial"/>
              <a:cs typeface="Arial"/>
            </a:endParaRPr>
          </a:p>
          <a:p>
            <a:pPr marL="756285" marR="739775" lvl="1" indent="-287020">
              <a:lnSpc>
                <a:spcPts val="2039"/>
              </a:lnSpc>
              <a:spcBef>
                <a:spcPts val="969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Protocole sans état (pas de « mémoire » des</a:t>
            </a:r>
            <a:r>
              <a:rPr sz="2000" spc="-16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transactions  précédentes)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35"/>
              </a:spcBef>
              <a:buSzPct val="90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HTML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Langage de description de « pages Web</a:t>
            </a:r>
            <a:r>
              <a:rPr sz="2000" spc="-16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»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Texte, images et autres</a:t>
            </a:r>
            <a:r>
              <a:rPr sz="2000" spc="-9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objets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Liens hypermédias entre les</a:t>
            </a:r>
            <a:r>
              <a:rPr sz="2000" spc="-10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pages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Programmation</a:t>
            </a:r>
            <a:r>
              <a:rPr sz="2000" spc="-6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déclarative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63" y="28447"/>
            <a:ext cx="45675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 marR="67310" indent="-169545" algn="r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6954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I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tro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d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u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ctio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  <a:p>
            <a:pPr marL="161925" marR="69215" indent="-161925" algn="r">
              <a:lnSpc>
                <a:spcPct val="100000"/>
              </a:lnSpc>
              <a:buAutoNum type="arabicPeriod"/>
              <a:tabLst>
                <a:tab pos="161925" algn="l"/>
              </a:tabLst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Aspects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techniques</a:t>
            </a:r>
            <a:endParaRPr sz="1200">
              <a:latin typeface="Arial"/>
              <a:cs typeface="Arial"/>
            </a:endParaRPr>
          </a:p>
          <a:p>
            <a:pPr marL="169545" marR="69215" indent="-169545" algn="r">
              <a:lnSpc>
                <a:spcPct val="100000"/>
              </a:lnSpc>
              <a:buAutoNum type="arabicPeriod"/>
              <a:tabLst>
                <a:tab pos="169545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Langage</a:t>
            </a:r>
            <a:r>
              <a:rPr sz="1200" spc="-12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HTML</a:t>
            </a:r>
            <a:endParaRPr sz="1200">
              <a:latin typeface="Arial"/>
              <a:cs typeface="Arial"/>
            </a:endParaRPr>
          </a:p>
          <a:p>
            <a:pPr marL="168910" marR="67310" indent="-168910" algn="r">
              <a:lnSpc>
                <a:spcPct val="100000"/>
              </a:lnSpc>
              <a:buAutoNum type="arabicPeriod"/>
              <a:tabLst>
                <a:tab pos="16891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l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usion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72000" y="28447"/>
            <a:ext cx="4572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indent="-18796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49885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Fonctionnement</a:t>
            </a:r>
            <a:endParaRPr sz="1200">
              <a:latin typeface="Arial"/>
              <a:cs typeface="Arial"/>
            </a:endParaRPr>
          </a:p>
          <a:p>
            <a:pPr marL="349250" indent="-187960">
              <a:lnSpc>
                <a:spcPct val="100000"/>
              </a:lnSpc>
              <a:buAutoNum type="arabicPeriod"/>
              <a:tabLst>
                <a:tab pos="349885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Serveur</a:t>
            </a:r>
            <a:r>
              <a:rPr sz="1200" spc="-2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Web</a:t>
            </a:r>
            <a:endParaRPr sz="1200">
              <a:latin typeface="Arial"/>
              <a:cs typeface="Arial"/>
            </a:endParaRPr>
          </a:p>
          <a:p>
            <a:pPr marL="349250" indent="-187960">
              <a:lnSpc>
                <a:spcPct val="100000"/>
              </a:lnSpc>
              <a:buAutoNum type="arabicPeriod"/>
              <a:tabLst>
                <a:tab pos="349885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Client</a:t>
            </a:r>
            <a:r>
              <a:rPr sz="1200" spc="-2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Web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0" y="63"/>
            <a:ext cx="4572000" cy="793750"/>
          </a:xfrm>
          <a:custGeom>
            <a:avLst/>
            <a:gdLst/>
            <a:ahLst/>
            <a:cxnLst/>
            <a:rect l="l" t="t" r="r" b="b"/>
            <a:pathLst>
              <a:path w="4572000" h="793750">
                <a:moveTo>
                  <a:pt x="0" y="793686"/>
                </a:moveTo>
                <a:lnTo>
                  <a:pt x="4572000" y="793686"/>
                </a:lnTo>
                <a:lnTo>
                  <a:pt x="4572000" y="0"/>
                </a:lnTo>
                <a:lnTo>
                  <a:pt x="0" y="0"/>
                </a:lnTo>
                <a:lnTo>
                  <a:pt x="0" y="793686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0" y="349250"/>
                </a:moveTo>
                <a:lnTo>
                  <a:pt x="4572000" y="349250"/>
                </a:lnTo>
                <a:lnTo>
                  <a:pt x="4572000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0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4571999" y="0"/>
                </a:moveTo>
                <a:lnTo>
                  <a:pt x="0" y="0"/>
                </a:lnTo>
                <a:lnTo>
                  <a:pt x="0" y="349247"/>
                </a:lnTo>
                <a:lnTo>
                  <a:pt x="4571999" y="349247"/>
                </a:lnTo>
                <a:lnTo>
                  <a:pt x="4571999" y="0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8500" y="1273175"/>
            <a:ext cx="7231380" cy="5194300"/>
          </a:xfrm>
          <a:custGeom>
            <a:avLst/>
            <a:gdLst/>
            <a:ahLst/>
            <a:cxnLst/>
            <a:rect l="l" t="t" r="r" b="b"/>
            <a:pathLst>
              <a:path w="7231380" h="5194300">
                <a:moveTo>
                  <a:pt x="4002260" y="5181600"/>
                </a:moveTo>
                <a:lnTo>
                  <a:pt x="3228865" y="5181600"/>
                </a:lnTo>
                <a:lnTo>
                  <a:pt x="3283434" y="5194300"/>
                </a:lnTo>
                <a:lnTo>
                  <a:pt x="3947691" y="5194300"/>
                </a:lnTo>
                <a:lnTo>
                  <a:pt x="4002260" y="5181600"/>
                </a:lnTo>
                <a:close/>
              </a:path>
              <a:path w="7231380" h="5194300">
                <a:moveTo>
                  <a:pt x="4164499" y="5168900"/>
                </a:moveTo>
                <a:lnTo>
                  <a:pt x="3066626" y="5168900"/>
                </a:lnTo>
                <a:lnTo>
                  <a:pt x="3120455" y="5181600"/>
                </a:lnTo>
                <a:lnTo>
                  <a:pt x="4110670" y="5181600"/>
                </a:lnTo>
                <a:lnTo>
                  <a:pt x="4164499" y="5168900"/>
                </a:lnTo>
                <a:close/>
              </a:path>
              <a:path w="7231380" h="5194300">
                <a:moveTo>
                  <a:pt x="4271374" y="5156200"/>
                </a:moveTo>
                <a:lnTo>
                  <a:pt x="2959751" y="5156200"/>
                </a:lnTo>
                <a:lnTo>
                  <a:pt x="3013056" y="5168900"/>
                </a:lnTo>
                <a:lnTo>
                  <a:pt x="4218069" y="5168900"/>
                </a:lnTo>
                <a:lnTo>
                  <a:pt x="4271374" y="5156200"/>
                </a:lnTo>
                <a:close/>
              </a:path>
              <a:path w="7231380" h="5194300">
                <a:moveTo>
                  <a:pt x="4429639" y="5130800"/>
                </a:moveTo>
                <a:lnTo>
                  <a:pt x="2801486" y="5130800"/>
                </a:lnTo>
                <a:lnTo>
                  <a:pt x="2906717" y="5156200"/>
                </a:lnTo>
                <a:lnTo>
                  <a:pt x="4324408" y="5156200"/>
                </a:lnTo>
                <a:lnTo>
                  <a:pt x="4429639" y="5130800"/>
                </a:lnTo>
                <a:close/>
              </a:path>
              <a:path w="7231380" h="5194300">
                <a:moveTo>
                  <a:pt x="4636579" y="101600"/>
                </a:moveTo>
                <a:lnTo>
                  <a:pt x="2594546" y="101600"/>
                </a:lnTo>
                <a:lnTo>
                  <a:pt x="2244706" y="190500"/>
                </a:lnTo>
                <a:lnTo>
                  <a:pt x="2196105" y="215900"/>
                </a:lnTo>
                <a:lnTo>
                  <a:pt x="2005384" y="266700"/>
                </a:lnTo>
                <a:lnTo>
                  <a:pt x="1958654" y="292100"/>
                </a:lnTo>
                <a:lnTo>
                  <a:pt x="1912318" y="304800"/>
                </a:lnTo>
                <a:lnTo>
                  <a:pt x="1866379" y="330200"/>
                </a:lnTo>
                <a:lnTo>
                  <a:pt x="1820846" y="342900"/>
                </a:lnTo>
                <a:lnTo>
                  <a:pt x="1775723" y="368300"/>
                </a:lnTo>
                <a:lnTo>
                  <a:pt x="1731018" y="381000"/>
                </a:lnTo>
                <a:lnTo>
                  <a:pt x="1686735" y="406400"/>
                </a:lnTo>
                <a:lnTo>
                  <a:pt x="1642881" y="419100"/>
                </a:lnTo>
                <a:lnTo>
                  <a:pt x="1556486" y="469900"/>
                </a:lnTo>
                <a:lnTo>
                  <a:pt x="1513956" y="482600"/>
                </a:lnTo>
                <a:lnTo>
                  <a:pt x="1471879" y="508000"/>
                </a:lnTo>
                <a:lnTo>
                  <a:pt x="1389110" y="558800"/>
                </a:lnTo>
                <a:lnTo>
                  <a:pt x="1348430" y="571500"/>
                </a:lnTo>
                <a:lnTo>
                  <a:pt x="1268508" y="622300"/>
                </a:lnTo>
                <a:lnTo>
                  <a:pt x="1190546" y="673100"/>
                </a:lnTo>
                <a:lnTo>
                  <a:pt x="1114592" y="723900"/>
                </a:lnTo>
                <a:lnTo>
                  <a:pt x="1040694" y="774700"/>
                </a:lnTo>
                <a:lnTo>
                  <a:pt x="1004532" y="800100"/>
                </a:lnTo>
                <a:lnTo>
                  <a:pt x="968901" y="825500"/>
                </a:lnTo>
                <a:lnTo>
                  <a:pt x="933810" y="863600"/>
                </a:lnTo>
                <a:lnTo>
                  <a:pt x="899262" y="889000"/>
                </a:lnTo>
                <a:lnTo>
                  <a:pt x="865266" y="914400"/>
                </a:lnTo>
                <a:lnTo>
                  <a:pt x="831826" y="939800"/>
                </a:lnTo>
                <a:lnTo>
                  <a:pt x="798948" y="965200"/>
                </a:lnTo>
                <a:lnTo>
                  <a:pt x="766640" y="1003300"/>
                </a:lnTo>
                <a:lnTo>
                  <a:pt x="734906" y="1028700"/>
                </a:lnTo>
                <a:lnTo>
                  <a:pt x="703754" y="1054100"/>
                </a:lnTo>
                <a:lnTo>
                  <a:pt x="673188" y="1092200"/>
                </a:lnTo>
                <a:lnTo>
                  <a:pt x="643215" y="1117600"/>
                </a:lnTo>
                <a:lnTo>
                  <a:pt x="613842" y="1155700"/>
                </a:lnTo>
                <a:lnTo>
                  <a:pt x="585074" y="1181100"/>
                </a:lnTo>
                <a:lnTo>
                  <a:pt x="556917" y="1219200"/>
                </a:lnTo>
                <a:lnTo>
                  <a:pt x="529378" y="1244600"/>
                </a:lnTo>
                <a:lnTo>
                  <a:pt x="502462" y="1282700"/>
                </a:lnTo>
                <a:lnTo>
                  <a:pt x="476176" y="1308100"/>
                </a:lnTo>
                <a:lnTo>
                  <a:pt x="450525" y="1346200"/>
                </a:lnTo>
                <a:lnTo>
                  <a:pt x="425516" y="1371600"/>
                </a:lnTo>
                <a:lnTo>
                  <a:pt x="401155" y="1409700"/>
                </a:lnTo>
                <a:lnTo>
                  <a:pt x="377448" y="1447800"/>
                </a:lnTo>
                <a:lnTo>
                  <a:pt x="354401" y="1473200"/>
                </a:lnTo>
                <a:lnTo>
                  <a:pt x="332019" y="1511300"/>
                </a:lnTo>
                <a:lnTo>
                  <a:pt x="310310" y="1549400"/>
                </a:lnTo>
                <a:lnTo>
                  <a:pt x="289279" y="1574800"/>
                </a:lnTo>
                <a:lnTo>
                  <a:pt x="268933" y="1612900"/>
                </a:lnTo>
                <a:lnTo>
                  <a:pt x="249276" y="1651000"/>
                </a:lnTo>
                <a:lnTo>
                  <a:pt x="230316" y="1689100"/>
                </a:lnTo>
                <a:lnTo>
                  <a:pt x="212059" y="1727200"/>
                </a:lnTo>
                <a:lnTo>
                  <a:pt x="194510" y="1752600"/>
                </a:lnTo>
                <a:lnTo>
                  <a:pt x="177676" y="1790700"/>
                </a:lnTo>
                <a:lnTo>
                  <a:pt x="161562" y="1828800"/>
                </a:lnTo>
                <a:lnTo>
                  <a:pt x="146175" y="1866900"/>
                </a:lnTo>
                <a:lnTo>
                  <a:pt x="131521" y="1905000"/>
                </a:lnTo>
                <a:lnTo>
                  <a:pt x="117607" y="1943100"/>
                </a:lnTo>
                <a:lnTo>
                  <a:pt x="104437" y="1981200"/>
                </a:lnTo>
                <a:lnTo>
                  <a:pt x="92018" y="2019300"/>
                </a:lnTo>
                <a:lnTo>
                  <a:pt x="80356" y="2057400"/>
                </a:lnTo>
                <a:lnTo>
                  <a:pt x="69458" y="2095500"/>
                </a:lnTo>
                <a:lnTo>
                  <a:pt x="59329" y="2133600"/>
                </a:lnTo>
                <a:lnTo>
                  <a:pt x="49975" y="2171700"/>
                </a:lnTo>
                <a:lnTo>
                  <a:pt x="41403" y="2209800"/>
                </a:lnTo>
                <a:lnTo>
                  <a:pt x="33618" y="2247900"/>
                </a:lnTo>
                <a:lnTo>
                  <a:pt x="26627" y="2286000"/>
                </a:lnTo>
                <a:lnTo>
                  <a:pt x="20436" y="2324100"/>
                </a:lnTo>
                <a:lnTo>
                  <a:pt x="15051" y="2362200"/>
                </a:lnTo>
                <a:lnTo>
                  <a:pt x="10477" y="2400300"/>
                </a:lnTo>
                <a:lnTo>
                  <a:pt x="6721" y="2438400"/>
                </a:lnTo>
                <a:lnTo>
                  <a:pt x="3790" y="2476500"/>
                </a:lnTo>
                <a:lnTo>
                  <a:pt x="1688" y="2514600"/>
                </a:lnTo>
                <a:lnTo>
                  <a:pt x="423" y="2565400"/>
                </a:lnTo>
                <a:lnTo>
                  <a:pt x="0" y="2603500"/>
                </a:lnTo>
                <a:lnTo>
                  <a:pt x="423" y="2641600"/>
                </a:lnTo>
                <a:lnTo>
                  <a:pt x="1688" y="2679700"/>
                </a:lnTo>
                <a:lnTo>
                  <a:pt x="3790" y="2717800"/>
                </a:lnTo>
                <a:lnTo>
                  <a:pt x="6721" y="2755900"/>
                </a:lnTo>
                <a:lnTo>
                  <a:pt x="10477" y="2806700"/>
                </a:lnTo>
                <a:lnTo>
                  <a:pt x="15051" y="2844800"/>
                </a:lnTo>
                <a:lnTo>
                  <a:pt x="20436" y="2882900"/>
                </a:lnTo>
                <a:lnTo>
                  <a:pt x="26627" y="2921000"/>
                </a:lnTo>
                <a:lnTo>
                  <a:pt x="33618" y="2959100"/>
                </a:lnTo>
                <a:lnTo>
                  <a:pt x="41403" y="2997200"/>
                </a:lnTo>
                <a:lnTo>
                  <a:pt x="49975" y="3035300"/>
                </a:lnTo>
                <a:lnTo>
                  <a:pt x="59329" y="3073400"/>
                </a:lnTo>
                <a:lnTo>
                  <a:pt x="69458" y="3111500"/>
                </a:lnTo>
                <a:lnTo>
                  <a:pt x="80356" y="3149600"/>
                </a:lnTo>
                <a:lnTo>
                  <a:pt x="92018" y="3187700"/>
                </a:lnTo>
                <a:lnTo>
                  <a:pt x="104437" y="3225800"/>
                </a:lnTo>
                <a:lnTo>
                  <a:pt x="117607" y="3263900"/>
                </a:lnTo>
                <a:lnTo>
                  <a:pt x="131521" y="3302000"/>
                </a:lnTo>
                <a:lnTo>
                  <a:pt x="146175" y="3340100"/>
                </a:lnTo>
                <a:lnTo>
                  <a:pt x="161562" y="3365500"/>
                </a:lnTo>
                <a:lnTo>
                  <a:pt x="177676" y="3403600"/>
                </a:lnTo>
                <a:lnTo>
                  <a:pt x="194510" y="3441700"/>
                </a:lnTo>
                <a:lnTo>
                  <a:pt x="212059" y="3479800"/>
                </a:lnTo>
                <a:lnTo>
                  <a:pt x="230316" y="3517900"/>
                </a:lnTo>
                <a:lnTo>
                  <a:pt x="249276" y="3556000"/>
                </a:lnTo>
                <a:lnTo>
                  <a:pt x="268933" y="3581400"/>
                </a:lnTo>
                <a:lnTo>
                  <a:pt x="289279" y="3619500"/>
                </a:lnTo>
                <a:lnTo>
                  <a:pt x="310310" y="3657600"/>
                </a:lnTo>
                <a:lnTo>
                  <a:pt x="332019" y="3695700"/>
                </a:lnTo>
                <a:lnTo>
                  <a:pt x="354401" y="3721100"/>
                </a:lnTo>
                <a:lnTo>
                  <a:pt x="377448" y="3759200"/>
                </a:lnTo>
                <a:lnTo>
                  <a:pt x="401155" y="3797300"/>
                </a:lnTo>
                <a:lnTo>
                  <a:pt x="425516" y="3822700"/>
                </a:lnTo>
                <a:lnTo>
                  <a:pt x="450525" y="3860800"/>
                </a:lnTo>
                <a:lnTo>
                  <a:pt x="476176" y="3886200"/>
                </a:lnTo>
                <a:lnTo>
                  <a:pt x="502462" y="3924300"/>
                </a:lnTo>
                <a:lnTo>
                  <a:pt x="529378" y="3962400"/>
                </a:lnTo>
                <a:lnTo>
                  <a:pt x="556917" y="3987800"/>
                </a:lnTo>
                <a:lnTo>
                  <a:pt x="585074" y="4013200"/>
                </a:lnTo>
                <a:lnTo>
                  <a:pt x="613842" y="4051300"/>
                </a:lnTo>
                <a:lnTo>
                  <a:pt x="643215" y="4076700"/>
                </a:lnTo>
                <a:lnTo>
                  <a:pt x="673188" y="4114800"/>
                </a:lnTo>
                <a:lnTo>
                  <a:pt x="703754" y="4140200"/>
                </a:lnTo>
                <a:lnTo>
                  <a:pt x="734906" y="4178300"/>
                </a:lnTo>
                <a:lnTo>
                  <a:pt x="766640" y="4203700"/>
                </a:lnTo>
                <a:lnTo>
                  <a:pt x="798948" y="4229100"/>
                </a:lnTo>
                <a:lnTo>
                  <a:pt x="831826" y="4254500"/>
                </a:lnTo>
                <a:lnTo>
                  <a:pt x="865266" y="4292600"/>
                </a:lnTo>
                <a:lnTo>
                  <a:pt x="899262" y="4318000"/>
                </a:lnTo>
                <a:lnTo>
                  <a:pt x="933810" y="4343400"/>
                </a:lnTo>
                <a:lnTo>
                  <a:pt x="968901" y="4368800"/>
                </a:lnTo>
                <a:lnTo>
                  <a:pt x="1004532" y="4394200"/>
                </a:lnTo>
                <a:lnTo>
                  <a:pt x="1040694" y="4432300"/>
                </a:lnTo>
                <a:lnTo>
                  <a:pt x="1114592" y="4483100"/>
                </a:lnTo>
                <a:lnTo>
                  <a:pt x="1190546" y="4533900"/>
                </a:lnTo>
                <a:lnTo>
                  <a:pt x="1268508" y="4584700"/>
                </a:lnTo>
                <a:lnTo>
                  <a:pt x="1308227" y="4597400"/>
                </a:lnTo>
                <a:lnTo>
                  <a:pt x="1389110" y="4648200"/>
                </a:lnTo>
                <a:lnTo>
                  <a:pt x="1471879" y="4699000"/>
                </a:lnTo>
                <a:lnTo>
                  <a:pt x="1513956" y="4711700"/>
                </a:lnTo>
                <a:lnTo>
                  <a:pt x="1599463" y="4762500"/>
                </a:lnTo>
                <a:lnTo>
                  <a:pt x="1642881" y="4775200"/>
                </a:lnTo>
                <a:lnTo>
                  <a:pt x="1731018" y="4826000"/>
                </a:lnTo>
                <a:lnTo>
                  <a:pt x="1775723" y="4838700"/>
                </a:lnTo>
                <a:lnTo>
                  <a:pt x="1820846" y="4864100"/>
                </a:lnTo>
                <a:lnTo>
                  <a:pt x="1912318" y="4889500"/>
                </a:lnTo>
                <a:lnTo>
                  <a:pt x="1958654" y="4914900"/>
                </a:lnTo>
                <a:lnTo>
                  <a:pt x="2052499" y="4940300"/>
                </a:lnTo>
                <a:lnTo>
                  <a:pt x="2099996" y="4965700"/>
                </a:lnTo>
                <a:lnTo>
                  <a:pt x="2196105" y="4991100"/>
                </a:lnTo>
                <a:lnTo>
                  <a:pt x="2749302" y="5130800"/>
                </a:lnTo>
                <a:lnTo>
                  <a:pt x="4481823" y="5130800"/>
                </a:lnTo>
                <a:lnTo>
                  <a:pt x="5035020" y="4991100"/>
                </a:lnTo>
                <a:lnTo>
                  <a:pt x="5131129" y="4965700"/>
                </a:lnTo>
                <a:lnTo>
                  <a:pt x="5178626" y="4940300"/>
                </a:lnTo>
                <a:lnTo>
                  <a:pt x="5272471" y="4914900"/>
                </a:lnTo>
                <a:lnTo>
                  <a:pt x="5318807" y="4889500"/>
                </a:lnTo>
                <a:lnTo>
                  <a:pt x="5410279" y="4864100"/>
                </a:lnTo>
                <a:lnTo>
                  <a:pt x="5455402" y="4838700"/>
                </a:lnTo>
                <a:lnTo>
                  <a:pt x="5500107" y="4826000"/>
                </a:lnTo>
                <a:lnTo>
                  <a:pt x="5588244" y="4775200"/>
                </a:lnTo>
                <a:lnTo>
                  <a:pt x="5631662" y="4762500"/>
                </a:lnTo>
                <a:lnTo>
                  <a:pt x="5717169" y="4711700"/>
                </a:lnTo>
                <a:lnTo>
                  <a:pt x="5759246" y="4699000"/>
                </a:lnTo>
                <a:lnTo>
                  <a:pt x="5842015" y="4648200"/>
                </a:lnTo>
                <a:lnTo>
                  <a:pt x="5922898" y="4597400"/>
                </a:lnTo>
                <a:lnTo>
                  <a:pt x="5962617" y="4584700"/>
                </a:lnTo>
                <a:lnTo>
                  <a:pt x="6040579" y="4533900"/>
                </a:lnTo>
                <a:lnTo>
                  <a:pt x="6116533" y="4483100"/>
                </a:lnTo>
                <a:lnTo>
                  <a:pt x="6190431" y="4432300"/>
                </a:lnTo>
                <a:lnTo>
                  <a:pt x="6226593" y="4394200"/>
                </a:lnTo>
                <a:lnTo>
                  <a:pt x="6262224" y="4368800"/>
                </a:lnTo>
                <a:lnTo>
                  <a:pt x="6297315" y="4343400"/>
                </a:lnTo>
                <a:lnTo>
                  <a:pt x="6331863" y="4318000"/>
                </a:lnTo>
                <a:lnTo>
                  <a:pt x="6365859" y="4292600"/>
                </a:lnTo>
                <a:lnTo>
                  <a:pt x="6399299" y="4254500"/>
                </a:lnTo>
                <a:lnTo>
                  <a:pt x="6432177" y="4229100"/>
                </a:lnTo>
                <a:lnTo>
                  <a:pt x="6464485" y="4203700"/>
                </a:lnTo>
                <a:lnTo>
                  <a:pt x="6496219" y="4178300"/>
                </a:lnTo>
                <a:lnTo>
                  <a:pt x="6527371" y="4140200"/>
                </a:lnTo>
                <a:lnTo>
                  <a:pt x="6557937" y="4114800"/>
                </a:lnTo>
                <a:lnTo>
                  <a:pt x="6587910" y="4076700"/>
                </a:lnTo>
                <a:lnTo>
                  <a:pt x="6617283" y="4051300"/>
                </a:lnTo>
                <a:lnTo>
                  <a:pt x="6646051" y="4013200"/>
                </a:lnTo>
                <a:lnTo>
                  <a:pt x="6674208" y="3987800"/>
                </a:lnTo>
                <a:lnTo>
                  <a:pt x="6701747" y="3962400"/>
                </a:lnTo>
                <a:lnTo>
                  <a:pt x="6728663" y="3924300"/>
                </a:lnTo>
                <a:lnTo>
                  <a:pt x="6754949" y="3886200"/>
                </a:lnTo>
                <a:lnTo>
                  <a:pt x="6780600" y="3860800"/>
                </a:lnTo>
                <a:lnTo>
                  <a:pt x="6805609" y="3822700"/>
                </a:lnTo>
                <a:lnTo>
                  <a:pt x="6829970" y="3797300"/>
                </a:lnTo>
                <a:lnTo>
                  <a:pt x="6853677" y="3759200"/>
                </a:lnTo>
                <a:lnTo>
                  <a:pt x="6876724" y="3721100"/>
                </a:lnTo>
                <a:lnTo>
                  <a:pt x="6899106" y="3695700"/>
                </a:lnTo>
                <a:lnTo>
                  <a:pt x="6920815" y="3657600"/>
                </a:lnTo>
                <a:lnTo>
                  <a:pt x="6941846" y="3619500"/>
                </a:lnTo>
                <a:lnTo>
                  <a:pt x="6962192" y="3581400"/>
                </a:lnTo>
                <a:lnTo>
                  <a:pt x="6981849" y="3556000"/>
                </a:lnTo>
                <a:lnTo>
                  <a:pt x="7000809" y="3517900"/>
                </a:lnTo>
                <a:lnTo>
                  <a:pt x="7019066" y="3479800"/>
                </a:lnTo>
                <a:lnTo>
                  <a:pt x="7036615" y="3441700"/>
                </a:lnTo>
                <a:lnTo>
                  <a:pt x="7053449" y="3403600"/>
                </a:lnTo>
                <a:lnTo>
                  <a:pt x="7069563" y="3365500"/>
                </a:lnTo>
                <a:lnTo>
                  <a:pt x="7084950" y="3340100"/>
                </a:lnTo>
                <a:lnTo>
                  <a:pt x="7099604" y="3302000"/>
                </a:lnTo>
                <a:lnTo>
                  <a:pt x="7113518" y="3263900"/>
                </a:lnTo>
                <a:lnTo>
                  <a:pt x="7126688" y="3225800"/>
                </a:lnTo>
                <a:lnTo>
                  <a:pt x="7139107" y="3187700"/>
                </a:lnTo>
                <a:lnTo>
                  <a:pt x="7150769" y="3149600"/>
                </a:lnTo>
                <a:lnTo>
                  <a:pt x="7161667" y="3111500"/>
                </a:lnTo>
                <a:lnTo>
                  <a:pt x="7171796" y="3073400"/>
                </a:lnTo>
                <a:lnTo>
                  <a:pt x="7181150" y="3035300"/>
                </a:lnTo>
                <a:lnTo>
                  <a:pt x="7189722" y="2997200"/>
                </a:lnTo>
                <a:lnTo>
                  <a:pt x="7197507" y="2959100"/>
                </a:lnTo>
                <a:lnTo>
                  <a:pt x="7204498" y="2921000"/>
                </a:lnTo>
                <a:lnTo>
                  <a:pt x="7210689" y="2882900"/>
                </a:lnTo>
                <a:lnTo>
                  <a:pt x="7216074" y="2844800"/>
                </a:lnTo>
                <a:lnTo>
                  <a:pt x="7220648" y="2806700"/>
                </a:lnTo>
                <a:lnTo>
                  <a:pt x="7224404" y="2755900"/>
                </a:lnTo>
                <a:lnTo>
                  <a:pt x="7227335" y="2717800"/>
                </a:lnTo>
                <a:lnTo>
                  <a:pt x="7229437" y="2679700"/>
                </a:lnTo>
                <a:lnTo>
                  <a:pt x="7230702" y="2641600"/>
                </a:lnTo>
                <a:lnTo>
                  <a:pt x="7231126" y="2603500"/>
                </a:lnTo>
                <a:lnTo>
                  <a:pt x="7230702" y="2565400"/>
                </a:lnTo>
                <a:lnTo>
                  <a:pt x="7229437" y="2514600"/>
                </a:lnTo>
                <a:lnTo>
                  <a:pt x="7227335" y="2476500"/>
                </a:lnTo>
                <a:lnTo>
                  <a:pt x="7224404" y="2438400"/>
                </a:lnTo>
                <a:lnTo>
                  <a:pt x="7220648" y="2400300"/>
                </a:lnTo>
                <a:lnTo>
                  <a:pt x="7216074" y="2362200"/>
                </a:lnTo>
                <a:lnTo>
                  <a:pt x="7210689" y="2324100"/>
                </a:lnTo>
                <a:lnTo>
                  <a:pt x="7204498" y="2286000"/>
                </a:lnTo>
                <a:lnTo>
                  <a:pt x="7197507" y="2247900"/>
                </a:lnTo>
                <a:lnTo>
                  <a:pt x="7189722" y="2209800"/>
                </a:lnTo>
                <a:lnTo>
                  <a:pt x="7181150" y="2171700"/>
                </a:lnTo>
                <a:lnTo>
                  <a:pt x="7171796" y="2133600"/>
                </a:lnTo>
                <a:lnTo>
                  <a:pt x="7161667" y="2095500"/>
                </a:lnTo>
                <a:lnTo>
                  <a:pt x="7150769" y="2057400"/>
                </a:lnTo>
                <a:lnTo>
                  <a:pt x="7139107" y="2019300"/>
                </a:lnTo>
                <a:lnTo>
                  <a:pt x="7126688" y="1981200"/>
                </a:lnTo>
                <a:lnTo>
                  <a:pt x="7113518" y="1943100"/>
                </a:lnTo>
                <a:lnTo>
                  <a:pt x="7099604" y="1905000"/>
                </a:lnTo>
                <a:lnTo>
                  <a:pt x="7084950" y="1866900"/>
                </a:lnTo>
                <a:lnTo>
                  <a:pt x="7069563" y="1828800"/>
                </a:lnTo>
                <a:lnTo>
                  <a:pt x="7053449" y="1790700"/>
                </a:lnTo>
                <a:lnTo>
                  <a:pt x="7036615" y="1752600"/>
                </a:lnTo>
                <a:lnTo>
                  <a:pt x="7019066" y="1727200"/>
                </a:lnTo>
                <a:lnTo>
                  <a:pt x="7000809" y="1689100"/>
                </a:lnTo>
                <a:lnTo>
                  <a:pt x="6981849" y="1651000"/>
                </a:lnTo>
                <a:lnTo>
                  <a:pt x="6962192" y="1612900"/>
                </a:lnTo>
                <a:lnTo>
                  <a:pt x="6941846" y="1574800"/>
                </a:lnTo>
                <a:lnTo>
                  <a:pt x="6920815" y="1549400"/>
                </a:lnTo>
                <a:lnTo>
                  <a:pt x="6899106" y="1511300"/>
                </a:lnTo>
                <a:lnTo>
                  <a:pt x="6876724" y="1473200"/>
                </a:lnTo>
                <a:lnTo>
                  <a:pt x="6853677" y="1447800"/>
                </a:lnTo>
                <a:lnTo>
                  <a:pt x="6829970" y="1409700"/>
                </a:lnTo>
                <a:lnTo>
                  <a:pt x="6805609" y="1371600"/>
                </a:lnTo>
                <a:lnTo>
                  <a:pt x="6780600" y="1346200"/>
                </a:lnTo>
                <a:lnTo>
                  <a:pt x="6754949" y="1308100"/>
                </a:lnTo>
                <a:lnTo>
                  <a:pt x="6728663" y="1282700"/>
                </a:lnTo>
                <a:lnTo>
                  <a:pt x="6701747" y="1244600"/>
                </a:lnTo>
                <a:lnTo>
                  <a:pt x="6674208" y="1219200"/>
                </a:lnTo>
                <a:lnTo>
                  <a:pt x="6646051" y="1181100"/>
                </a:lnTo>
                <a:lnTo>
                  <a:pt x="6617283" y="1155700"/>
                </a:lnTo>
                <a:lnTo>
                  <a:pt x="6587910" y="1117600"/>
                </a:lnTo>
                <a:lnTo>
                  <a:pt x="6557937" y="1092200"/>
                </a:lnTo>
                <a:lnTo>
                  <a:pt x="6527371" y="1054100"/>
                </a:lnTo>
                <a:lnTo>
                  <a:pt x="6496219" y="1028700"/>
                </a:lnTo>
                <a:lnTo>
                  <a:pt x="6464485" y="1003300"/>
                </a:lnTo>
                <a:lnTo>
                  <a:pt x="6432177" y="965200"/>
                </a:lnTo>
                <a:lnTo>
                  <a:pt x="6399299" y="939800"/>
                </a:lnTo>
                <a:lnTo>
                  <a:pt x="6365859" y="914400"/>
                </a:lnTo>
                <a:lnTo>
                  <a:pt x="6331863" y="889000"/>
                </a:lnTo>
                <a:lnTo>
                  <a:pt x="6297315" y="863600"/>
                </a:lnTo>
                <a:lnTo>
                  <a:pt x="6262224" y="825500"/>
                </a:lnTo>
                <a:lnTo>
                  <a:pt x="6226593" y="800100"/>
                </a:lnTo>
                <a:lnTo>
                  <a:pt x="6190431" y="774700"/>
                </a:lnTo>
                <a:lnTo>
                  <a:pt x="6116533" y="723900"/>
                </a:lnTo>
                <a:lnTo>
                  <a:pt x="6040579" y="673100"/>
                </a:lnTo>
                <a:lnTo>
                  <a:pt x="5962617" y="622300"/>
                </a:lnTo>
                <a:lnTo>
                  <a:pt x="5882695" y="571500"/>
                </a:lnTo>
                <a:lnTo>
                  <a:pt x="5842015" y="558800"/>
                </a:lnTo>
                <a:lnTo>
                  <a:pt x="5759246" y="508000"/>
                </a:lnTo>
                <a:lnTo>
                  <a:pt x="5717169" y="482600"/>
                </a:lnTo>
                <a:lnTo>
                  <a:pt x="5674639" y="469900"/>
                </a:lnTo>
                <a:lnTo>
                  <a:pt x="5588244" y="419100"/>
                </a:lnTo>
                <a:lnTo>
                  <a:pt x="5544390" y="406400"/>
                </a:lnTo>
                <a:lnTo>
                  <a:pt x="5500107" y="381000"/>
                </a:lnTo>
                <a:lnTo>
                  <a:pt x="5455402" y="368300"/>
                </a:lnTo>
                <a:lnTo>
                  <a:pt x="5410279" y="342900"/>
                </a:lnTo>
                <a:lnTo>
                  <a:pt x="5364746" y="330200"/>
                </a:lnTo>
                <a:lnTo>
                  <a:pt x="5318807" y="304800"/>
                </a:lnTo>
                <a:lnTo>
                  <a:pt x="5272471" y="292100"/>
                </a:lnTo>
                <a:lnTo>
                  <a:pt x="5225741" y="266700"/>
                </a:lnTo>
                <a:lnTo>
                  <a:pt x="5035020" y="215900"/>
                </a:lnTo>
                <a:lnTo>
                  <a:pt x="4986419" y="190500"/>
                </a:lnTo>
                <a:lnTo>
                  <a:pt x="4636579" y="101600"/>
                </a:lnTo>
                <a:close/>
              </a:path>
              <a:path w="7231380" h="5194300">
                <a:moveTo>
                  <a:pt x="4429639" y="63500"/>
                </a:moveTo>
                <a:lnTo>
                  <a:pt x="2801486" y="63500"/>
                </a:lnTo>
                <a:lnTo>
                  <a:pt x="2645826" y="101600"/>
                </a:lnTo>
                <a:lnTo>
                  <a:pt x="4585299" y="101600"/>
                </a:lnTo>
                <a:lnTo>
                  <a:pt x="4429639" y="63500"/>
                </a:lnTo>
                <a:close/>
              </a:path>
              <a:path w="7231380" h="5194300">
                <a:moveTo>
                  <a:pt x="4271374" y="38100"/>
                </a:moveTo>
                <a:lnTo>
                  <a:pt x="2959751" y="38100"/>
                </a:lnTo>
                <a:lnTo>
                  <a:pt x="2853960" y="63500"/>
                </a:lnTo>
                <a:lnTo>
                  <a:pt x="4377165" y="63500"/>
                </a:lnTo>
                <a:lnTo>
                  <a:pt x="4271374" y="38100"/>
                </a:lnTo>
                <a:close/>
              </a:path>
              <a:path w="7231380" h="5194300">
                <a:moveTo>
                  <a:pt x="4164499" y="25400"/>
                </a:moveTo>
                <a:lnTo>
                  <a:pt x="3066626" y="25400"/>
                </a:lnTo>
                <a:lnTo>
                  <a:pt x="3013056" y="38100"/>
                </a:lnTo>
                <a:lnTo>
                  <a:pt x="4218069" y="38100"/>
                </a:lnTo>
                <a:lnTo>
                  <a:pt x="4164499" y="25400"/>
                </a:lnTo>
                <a:close/>
              </a:path>
              <a:path w="7231380" h="5194300">
                <a:moveTo>
                  <a:pt x="4002260" y="12700"/>
                </a:moveTo>
                <a:lnTo>
                  <a:pt x="3228865" y="12700"/>
                </a:lnTo>
                <a:lnTo>
                  <a:pt x="3174536" y="25400"/>
                </a:lnTo>
                <a:lnTo>
                  <a:pt x="4056589" y="25400"/>
                </a:lnTo>
                <a:lnTo>
                  <a:pt x="4002260" y="12700"/>
                </a:lnTo>
                <a:close/>
              </a:path>
              <a:path w="7231380" h="5194300">
                <a:moveTo>
                  <a:pt x="3782600" y="0"/>
                </a:moveTo>
                <a:lnTo>
                  <a:pt x="3448525" y="0"/>
                </a:lnTo>
                <a:lnTo>
                  <a:pt x="3393270" y="12700"/>
                </a:lnTo>
                <a:lnTo>
                  <a:pt x="3837855" y="12700"/>
                </a:lnTo>
                <a:lnTo>
                  <a:pt x="3782600" y="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02407" y="1446275"/>
            <a:ext cx="1440180" cy="6797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37203" y="1446275"/>
            <a:ext cx="490727" cy="6797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681097" y="1525270"/>
            <a:ext cx="1059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9900"/>
                </a:solidFill>
                <a:latin typeface="Arial"/>
                <a:cs typeface="Arial"/>
              </a:rPr>
              <a:t>Int</a:t>
            </a:r>
            <a:r>
              <a:rPr sz="2400" spc="-5" dirty="0">
                <a:solidFill>
                  <a:srgbClr val="FF9900"/>
                </a:solidFill>
                <a:latin typeface="Arial"/>
                <a:cs typeface="Arial"/>
              </a:rPr>
              <a:t>ernet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43251" y="4537075"/>
            <a:ext cx="46355" cy="532130"/>
          </a:xfrm>
          <a:custGeom>
            <a:avLst/>
            <a:gdLst/>
            <a:ahLst/>
            <a:cxnLst/>
            <a:rect l="l" t="t" r="r" b="b"/>
            <a:pathLst>
              <a:path w="46355" h="532129">
                <a:moveTo>
                  <a:pt x="45974" y="0"/>
                </a:moveTo>
                <a:lnTo>
                  <a:pt x="0" y="531749"/>
                </a:lnTo>
              </a:path>
            </a:pathLst>
          </a:custGeom>
          <a:ln w="1270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812291"/>
            <a:ext cx="9134856" cy="460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720851"/>
            <a:ext cx="6711696" cy="7498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63" y="793750"/>
            <a:ext cx="9139555" cy="457200"/>
          </a:xfrm>
          <a:custGeom>
            <a:avLst/>
            <a:gdLst/>
            <a:ahLst/>
            <a:cxnLst/>
            <a:rect l="l" t="t" r="r" b="b"/>
            <a:pathLst>
              <a:path w="9139555" h="457200">
                <a:moveTo>
                  <a:pt x="0" y="457200"/>
                </a:moveTo>
                <a:lnTo>
                  <a:pt x="9139236" y="457200"/>
                </a:lnTo>
                <a:lnTo>
                  <a:pt x="9139236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1B07D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763" y="787399"/>
            <a:ext cx="91395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Fonctionnement du Web en un</a:t>
            </a:r>
            <a:r>
              <a:rPr sz="28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schéma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644900" y="1944751"/>
            <a:ext cx="1008380" cy="215900"/>
          </a:xfrm>
          <a:custGeom>
            <a:avLst/>
            <a:gdLst/>
            <a:ahLst/>
            <a:cxnLst/>
            <a:rect l="l" t="t" r="r" b="b"/>
            <a:pathLst>
              <a:path w="1008379" h="215900">
                <a:moveTo>
                  <a:pt x="1008126" y="0"/>
                </a:moveTo>
                <a:lnTo>
                  <a:pt x="0" y="215900"/>
                </a:lnTo>
              </a:path>
            </a:pathLst>
          </a:custGeom>
          <a:ln w="1270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92375" y="2160523"/>
            <a:ext cx="1152525" cy="431800"/>
          </a:xfrm>
          <a:custGeom>
            <a:avLst/>
            <a:gdLst/>
            <a:ahLst/>
            <a:cxnLst/>
            <a:rect l="l" t="t" r="r" b="b"/>
            <a:pathLst>
              <a:path w="1152525" h="431800">
                <a:moveTo>
                  <a:pt x="1152525" y="0"/>
                </a:moveTo>
                <a:lnTo>
                  <a:pt x="0" y="431800"/>
                </a:lnTo>
              </a:path>
            </a:pathLst>
          </a:custGeom>
          <a:ln w="1270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71875" y="2160523"/>
            <a:ext cx="73025" cy="431800"/>
          </a:xfrm>
          <a:custGeom>
            <a:avLst/>
            <a:gdLst/>
            <a:ahLst/>
            <a:cxnLst/>
            <a:rect l="l" t="t" r="r" b="b"/>
            <a:pathLst>
              <a:path w="73025" h="431800">
                <a:moveTo>
                  <a:pt x="73025" y="0"/>
                </a:moveTo>
                <a:lnTo>
                  <a:pt x="0" y="431800"/>
                </a:lnTo>
              </a:path>
            </a:pathLst>
          </a:custGeom>
          <a:ln w="1270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71875" y="2592451"/>
            <a:ext cx="504825" cy="576580"/>
          </a:xfrm>
          <a:custGeom>
            <a:avLst/>
            <a:gdLst/>
            <a:ahLst/>
            <a:cxnLst/>
            <a:rect l="l" t="t" r="r" b="b"/>
            <a:pathLst>
              <a:path w="504825" h="576580">
                <a:moveTo>
                  <a:pt x="0" y="0"/>
                </a:moveTo>
                <a:lnTo>
                  <a:pt x="504825" y="576199"/>
                </a:lnTo>
              </a:path>
            </a:pathLst>
          </a:custGeom>
          <a:ln w="1270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13100" y="3097276"/>
            <a:ext cx="863600" cy="71755"/>
          </a:xfrm>
          <a:custGeom>
            <a:avLst/>
            <a:gdLst/>
            <a:ahLst/>
            <a:cxnLst/>
            <a:rect l="l" t="t" r="r" b="b"/>
            <a:pathLst>
              <a:path w="863600" h="71755">
                <a:moveTo>
                  <a:pt x="863600" y="71374"/>
                </a:moveTo>
                <a:lnTo>
                  <a:pt x="0" y="0"/>
                </a:lnTo>
              </a:path>
            </a:pathLst>
          </a:custGeom>
          <a:ln w="1270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36901" y="4321175"/>
            <a:ext cx="1008380" cy="215900"/>
          </a:xfrm>
          <a:custGeom>
            <a:avLst/>
            <a:gdLst/>
            <a:ahLst/>
            <a:cxnLst/>
            <a:rect l="l" t="t" r="r" b="b"/>
            <a:pathLst>
              <a:path w="1008379" h="215900">
                <a:moveTo>
                  <a:pt x="1007999" y="0"/>
                </a:moveTo>
                <a:lnTo>
                  <a:pt x="0" y="215900"/>
                </a:lnTo>
              </a:path>
            </a:pathLst>
          </a:custGeom>
          <a:ln w="1270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76700" y="3601973"/>
            <a:ext cx="287655" cy="935355"/>
          </a:xfrm>
          <a:custGeom>
            <a:avLst/>
            <a:gdLst/>
            <a:ahLst/>
            <a:cxnLst/>
            <a:rect l="l" t="t" r="r" b="b"/>
            <a:pathLst>
              <a:path w="287654" h="935354">
                <a:moveTo>
                  <a:pt x="0" y="935101"/>
                </a:moveTo>
                <a:lnTo>
                  <a:pt x="287400" y="0"/>
                </a:lnTo>
              </a:path>
            </a:pathLst>
          </a:custGeom>
          <a:ln w="1270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55975" y="3673475"/>
            <a:ext cx="288925" cy="647700"/>
          </a:xfrm>
          <a:custGeom>
            <a:avLst/>
            <a:gdLst/>
            <a:ahLst/>
            <a:cxnLst/>
            <a:rect l="l" t="t" r="r" b="b"/>
            <a:pathLst>
              <a:path w="288925" h="647700">
                <a:moveTo>
                  <a:pt x="0" y="0"/>
                </a:moveTo>
                <a:lnTo>
                  <a:pt x="288925" y="647700"/>
                </a:lnTo>
              </a:path>
            </a:pathLst>
          </a:custGeom>
          <a:ln w="1270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55975" y="3602101"/>
            <a:ext cx="1008380" cy="71755"/>
          </a:xfrm>
          <a:custGeom>
            <a:avLst/>
            <a:gdLst/>
            <a:ahLst/>
            <a:cxnLst/>
            <a:rect l="l" t="t" r="r" b="b"/>
            <a:pathLst>
              <a:path w="1008379" h="71754">
                <a:moveTo>
                  <a:pt x="0" y="71374"/>
                </a:moveTo>
                <a:lnTo>
                  <a:pt x="1008126" y="0"/>
                </a:lnTo>
              </a:path>
            </a:pathLst>
          </a:custGeom>
          <a:ln w="1270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76700" y="4537075"/>
            <a:ext cx="71755" cy="425450"/>
          </a:xfrm>
          <a:custGeom>
            <a:avLst/>
            <a:gdLst/>
            <a:ahLst/>
            <a:cxnLst/>
            <a:rect l="l" t="t" r="r" b="b"/>
            <a:pathLst>
              <a:path w="71754" h="425450">
                <a:moveTo>
                  <a:pt x="0" y="0"/>
                </a:moveTo>
                <a:lnTo>
                  <a:pt x="71500" y="425450"/>
                </a:lnTo>
              </a:path>
            </a:pathLst>
          </a:custGeom>
          <a:ln w="1270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076700" y="3168650"/>
            <a:ext cx="287655" cy="433705"/>
          </a:xfrm>
          <a:custGeom>
            <a:avLst/>
            <a:gdLst/>
            <a:ahLst/>
            <a:cxnLst/>
            <a:rect l="l" t="t" r="r" b="b"/>
            <a:pathLst>
              <a:path w="287654" h="433704">
                <a:moveTo>
                  <a:pt x="0" y="0"/>
                </a:moveTo>
                <a:lnTo>
                  <a:pt x="287400" y="433450"/>
                </a:lnTo>
              </a:path>
            </a:pathLst>
          </a:custGeom>
          <a:ln w="1270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00501" y="4321175"/>
            <a:ext cx="144780" cy="792480"/>
          </a:xfrm>
          <a:custGeom>
            <a:avLst/>
            <a:gdLst/>
            <a:ahLst/>
            <a:cxnLst/>
            <a:rect l="l" t="t" r="r" b="b"/>
            <a:pathLst>
              <a:path w="144779" h="792479">
                <a:moveTo>
                  <a:pt x="144399" y="0"/>
                </a:moveTo>
                <a:lnTo>
                  <a:pt x="0" y="792226"/>
                </a:lnTo>
              </a:path>
            </a:pathLst>
          </a:custGeom>
          <a:ln w="12699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428746" y="3253485"/>
            <a:ext cx="623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C1C1C"/>
                </a:solidFill>
                <a:latin typeface="Arial"/>
                <a:cs typeface="Arial"/>
              </a:rPr>
              <a:t>HT</a:t>
            </a:r>
            <a:r>
              <a:rPr sz="1800" b="1" spc="5" dirty="0">
                <a:solidFill>
                  <a:srgbClr val="1C1C1C"/>
                </a:solidFill>
                <a:latin typeface="Arial"/>
                <a:cs typeface="Arial"/>
              </a:rPr>
              <a:t>T</a:t>
            </a:r>
            <a:r>
              <a:rPr sz="1800" b="1" dirty="0">
                <a:solidFill>
                  <a:srgbClr val="1C1C1C"/>
                </a:solidFill>
                <a:latin typeface="Arial"/>
                <a:cs typeface="Arial"/>
              </a:rPr>
              <a:t>P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213100" y="3097276"/>
            <a:ext cx="142875" cy="576580"/>
          </a:xfrm>
          <a:custGeom>
            <a:avLst/>
            <a:gdLst/>
            <a:ahLst/>
            <a:cxnLst/>
            <a:rect l="l" t="t" r="r" b="b"/>
            <a:pathLst>
              <a:path w="142875" h="576579">
                <a:moveTo>
                  <a:pt x="0" y="0"/>
                </a:moveTo>
                <a:lnTo>
                  <a:pt x="142875" y="576199"/>
                </a:lnTo>
              </a:path>
            </a:pathLst>
          </a:custGeom>
          <a:ln w="1270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421001" y="3673475"/>
            <a:ext cx="1008380" cy="215900"/>
          </a:xfrm>
          <a:custGeom>
            <a:avLst/>
            <a:gdLst/>
            <a:ahLst/>
            <a:cxnLst/>
            <a:rect l="l" t="t" r="r" b="b"/>
            <a:pathLst>
              <a:path w="1008379" h="215900">
                <a:moveTo>
                  <a:pt x="1007999" y="0"/>
                </a:moveTo>
                <a:lnTo>
                  <a:pt x="0" y="215900"/>
                </a:lnTo>
              </a:path>
            </a:pathLst>
          </a:custGeom>
          <a:ln w="1270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492375" y="2592451"/>
            <a:ext cx="720725" cy="504825"/>
          </a:xfrm>
          <a:custGeom>
            <a:avLst/>
            <a:gdLst/>
            <a:ahLst/>
            <a:cxnLst/>
            <a:rect l="l" t="t" r="r" b="b"/>
            <a:pathLst>
              <a:path w="720725" h="504825">
                <a:moveTo>
                  <a:pt x="720725" y="504825"/>
                </a:moveTo>
                <a:lnTo>
                  <a:pt x="0" y="0"/>
                </a:lnTo>
              </a:path>
            </a:pathLst>
          </a:custGeom>
          <a:ln w="1270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40963" y="1891410"/>
            <a:ext cx="1012190" cy="288290"/>
          </a:xfrm>
          <a:custGeom>
            <a:avLst/>
            <a:gdLst/>
            <a:ahLst/>
            <a:cxnLst/>
            <a:rect l="l" t="t" r="r" b="b"/>
            <a:pathLst>
              <a:path w="1012189" h="288289">
                <a:moveTo>
                  <a:pt x="1005395" y="58547"/>
                </a:moveTo>
                <a:lnTo>
                  <a:pt x="896238" y="58547"/>
                </a:lnTo>
                <a:lnTo>
                  <a:pt x="904239" y="95885"/>
                </a:lnTo>
                <a:lnTo>
                  <a:pt x="889270" y="99052"/>
                </a:lnTo>
                <a:lnTo>
                  <a:pt x="845692" y="186309"/>
                </a:lnTo>
                <a:lnTo>
                  <a:pt x="1005395" y="58547"/>
                </a:lnTo>
                <a:close/>
              </a:path>
              <a:path w="1012189" h="288289">
                <a:moveTo>
                  <a:pt x="821689" y="74549"/>
                </a:moveTo>
                <a:lnTo>
                  <a:pt x="784478" y="82550"/>
                </a:lnTo>
                <a:lnTo>
                  <a:pt x="792479" y="119761"/>
                </a:lnTo>
                <a:lnTo>
                  <a:pt x="829690" y="111760"/>
                </a:lnTo>
                <a:lnTo>
                  <a:pt x="821689" y="74549"/>
                </a:lnTo>
                <a:close/>
              </a:path>
              <a:path w="1012189" h="288289">
                <a:moveTo>
                  <a:pt x="881289" y="61761"/>
                </a:moveTo>
                <a:lnTo>
                  <a:pt x="859027" y="66548"/>
                </a:lnTo>
                <a:lnTo>
                  <a:pt x="867028" y="103759"/>
                </a:lnTo>
                <a:lnTo>
                  <a:pt x="889270" y="99052"/>
                </a:lnTo>
                <a:lnTo>
                  <a:pt x="900176" y="77215"/>
                </a:lnTo>
                <a:lnTo>
                  <a:pt x="881289" y="61761"/>
                </a:lnTo>
                <a:close/>
              </a:path>
              <a:path w="1012189" h="288289">
                <a:moveTo>
                  <a:pt x="896238" y="58547"/>
                </a:moveTo>
                <a:lnTo>
                  <a:pt x="881289" y="61761"/>
                </a:lnTo>
                <a:lnTo>
                  <a:pt x="900176" y="77215"/>
                </a:lnTo>
                <a:lnTo>
                  <a:pt x="889270" y="99052"/>
                </a:lnTo>
                <a:lnTo>
                  <a:pt x="904239" y="95885"/>
                </a:lnTo>
                <a:lnTo>
                  <a:pt x="896238" y="58547"/>
                </a:lnTo>
                <a:close/>
              </a:path>
              <a:path w="1012189" h="288289">
                <a:moveTo>
                  <a:pt x="805814" y="0"/>
                </a:moveTo>
                <a:lnTo>
                  <a:pt x="881289" y="61761"/>
                </a:lnTo>
                <a:lnTo>
                  <a:pt x="896238" y="58547"/>
                </a:lnTo>
                <a:lnTo>
                  <a:pt x="1005395" y="58547"/>
                </a:lnTo>
                <a:lnTo>
                  <a:pt x="1012063" y="53212"/>
                </a:lnTo>
                <a:lnTo>
                  <a:pt x="805814" y="0"/>
                </a:lnTo>
                <a:close/>
              </a:path>
              <a:path w="1012189" h="288289">
                <a:moveTo>
                  <a:pt x="747267" y="90550"/>
                </a:moveTo>
                <a:lnTo>
                  <a:pt x="709929" y="98425"/>
                </a:lnTo>
                <a:lnTo>
                  <a:pt x="717931" y="135762"/>
                </a:lnTo>
                <a:lnTo>
                  <a:pt x="755141" y="127762"/>
                </a:lnTo>
                <a:lnTo>
                  <a:pt x="747267" y="90550"/>
                </a:lnTo>
                <a:close/>
              </a:path>
              <a:path w="1012189" h="288289">
                <a:moveTo>
                  <a:pt x="672719" y="106425"/>
                </a:moveTo>
                <a:lnTo>
                  <a:pt x="635508" y="114426"/>
                </a:lnTo>
                <a:lnTo>
                  <a:pt x="643382" y="151637"/>
                </a:lnTo>
                <a:lnTo>
                  <a:pt x="680720" y="143763"/>
                </a:lnTo>
                <a:lnTo>
                  <a:pt x="672719" y="106425"/>
                </a:lnTo>
                <a:close/>
              </a:path>
              <a:path w="1012189" h="288289">
                <a:moveTo>
                  <a:pt x="598170" y="122427"/>
                </a:moveTo>
                <a:lnTo>
                  <a:pt x="560959" y="130428"/>
                </a:lnTo>
                <a:lnTo>
                  <a:pt x="568960" y="167639"/>
                </a:lnTo>
                <a:lnTo>
                  <a:pt x="606171" y="159638"/>
                </a:lnTo>
                <a:lnTo>
                  <a:pt x="598170" y="122427"/>
                </a:lnTo>
                <a:close/>
              </a:path>
              <a:path w="1012189" h="288289">
                <a:moveTo>
                  <a:pt x="523748" y="138429"/>
                </a:moveTo>
                <a:lnTo>
                  <a:pt x="486410" y="146303"/>
                </a:lnTo>
                <a:lnTo>
                  <a:pt x="494411" y="183641"/>
                </a:lnTo>
                <a:lnTo>
                  <a:pt x="531622" y="175640"/>
                </a:lnTo>
                <a:lnTo>
                  <a:pt x="523748" y="138429"/>
                </a:lnTo>
                <a:close/>
              </a:path>
              <a:path w="1012189" h="288289">
                <a:moveTo>
                  <a:pt x="449199" y="154304"/>
                </a:moveTo>
                <a:lnTo>
                  <a:pt x="411988" y="162305"/>
                </a:lnTo>
                <a:lnTo>
                  <a:pt x="419862" y="199516"/>
                </a:lnTo>
                <a:lnTo>
                  <a:pt x="457200" y="191642"/>
                </a:lnTo>
                <a:lnTo>
                  <a:pt x="449199" y="154304"/>
                </a:lnTo>
                <a:close/>
              </a:path>
              <a:path w="1012189" h="288289">
                <a:moveTo>
                  <a:pt x="374650" y="170306"/>
                </a:moveTo>
                <a:lnTo>
                  <a:pt x="337438" y="178308"/>
                </a:lnTo>
                <a:lnTo>
                  <a:pt x="345439" y="215518"/>
                </a:lnTo>
                <a:lnTo>
                  <a:pt x="382650" y="207517"/>
                </a:lnTo>
                <a:lnTo>
                  <a:pt x="374650" y="170306"/>
                </a:lnTo>
                <a:close/>
              </a:path>
              <a:path w="1012189" h="288289">
                <a:moveTo>
                  <a:pt x="300100" y="186309"/>
                </a:moveTo>
                <a:lnTo>
                  <a:pt x="262889" y="194183"/>
                </a:lnTo>
                <a:lnTo>
                  <a:pt x="270890" y="231521"/>
                </a:lnTo>
                <a:lnTo>
                  <a:pt x="308101" y="223519"/>
                </a:lnTo>
                <a:lnTo>
                  <a:pt x="300100" y="186309"/>
                </a:lnTo>
                <a:close/>
              </a:path>
              <a:path w="1012189" h="288289">
                <a:moveTo>
                  <a:pt x="225678" y="202184"/>
                </a:moveTo>
                <a:lnTo>
                  <a:pt x="188340" y="210185"/>
                </a:lnTo>
                <a:lnTo>
                  <a:pt x="196341" y="247396"/>
                </a:lnTo>
                <a:lnTo>
                  <a:pt x="233679" y="239522"/>
                </a:lnTo>
                <a:lnTo>
                  <a:pt x="225678" y="202184"/>
                </a:lnTo>
                <a:close/>
              </a:path>
              <a:path w="1012189" h="288289">
                <a:moveTo>
                  <a:pt x="151129" y="218186"/>
                </a:moveTo>
                <a:lnTo>
                  <a:pt x="113919" y="226187"/>
                </a:lnTo>
                <a:lnTo>
                  <a:pt x="121920" y="263398"/>
                </a:lnTo>
                <a:lnTo>
                  <a:pt x="159131" y="255397"/>
                </a:lnTo>
                <a:lnTo>
                  <a:pt x="151129" y="218186"/>
                </a:lnTo>
                <a:close/>
              </a:path>
              <a:path w="1012189" h="288289">
                <a:moveTo>
                  <a:pt x="76581" y="234187"/>
                </a:moveTo>
                <a:lnTo>
                  <a:pt x="39370" y="242062"/>
                </a:lnTo>
                <a:lnTo>
                  <a:pt x="47371" y="279400"/>
                </a:lnTo>
                <a:lnTo>
                  <a:pt x="84582" y="271399"/>
                </a:lnTo>
                <a:lnTo>
                  <a:pt x="76581" y="234187"/>
                </a:lnTo>
                <a:close/>
              </a:path>
              <a:path w="1012189" h="288289">
                <a:moveTo>
                  <a:pt x="2159" y="250062"/>
                </a:moveTo>
                <a:lnTo>
                  <a:pt x="0" y="250571"/>
                </a:lnTo>
                <a:lnTo>
                  <a:pt x="7874" y="287781"/>
                </a:lnTo>
                <a:lnTo>
                  <a:pt x="10160" y="287400"/>
                </a:lnTo>
                <a:lnTo>
                  <a:pt x="2159" y="250062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492375" y="2160523"/>
            <a:ext cx="1152525" cy="431800"/>
          </a:xfrm>
          <a:custGeom>
            <a:avLst/>
            <a:gdLst/>
            <a:ahLst/>
            <a:cxnLst/>
            <a:rect l="l" t="t" r="r" b="b"/>
            <a:pathLst>
              <a:path w="1152525" h="431800">
                <a:moveTo>
                  <a:pt x="1152525" y="0"/>
                </a:moveTo>
                <a:lnTo>
                  <a:pt x="0" y="431800"/>
                </a:lnTo>
              </a:path>
            </a:pathLst>
          </a:custGeom>
          <a:ln w="38100">
            <a:solidFill>
              <a:srgbClr val="333399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636901" y="4321175"/>
            <a:ext cx="1008380" cy="215900"/>
          </a:xfrm>
          <a:custGeom>
            <a:avLst/>
            <a:gdLst/>
            <a:ahLst/>
            <a:cxnLst/>
            <a:rect l="l" t="t" r="r" b="b"/>
            <a:pathLst>
              <a:path w="1008379" h="215900">
                <a:moveTo>
                  <a:pt x="1007999" y="0"/>
                </a:moveTo>
                <a:lnTo>
                  <a:pt x="0" y="215900"/>
                </a:lnTo>
              </a:path>
            </a:pathLst>
          </a:custGeom>
          <a:ln w="38100">
            <a:solidFill>
              <a:srgbClr val="333399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213100" y="3097276"/>
            <a:ext cx="142875" cy="576580"/>
          </a:xfrm>
          <a:custGeom>
            <a:avLst/>
            <a:gdLst/>
            <a:ahLst/>
            <a:cxnLst/>
            <a:rect l="l" t="t" r="r" b="b"/>
            <a:pathLst>
              <a:path w="142875" h="576579">
                <a:moveTo>
                  <a:pt x="0" y="0"/>
                </a:moveTo>
                <a:lnTo>
                  <a:pt x="142875" y="576199"/>
                </a:lnTo>
              </a:path>
            </a:pathLst>
          </a:custGeom>
          <a:ln w="38100">
            <a:solidFill>
              <a:srgbClr val="333399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355975" y="3673475"/>
            <a:ext cx="288925" cy="647700"/>
          </a:xfrm>
          <a:custGeom>
            <a:avLst/>
            <a:gdLst/>
            <a:ahLst/>
            <a:cxnLst/>
            <a:rect l="l" t="t" r="r" b="b"/>
            <a:pathLst>
              <a:path w="288925" h="647700">
                <a:moveTo>
                  <a:pt x="0" y="0"/>
                </a:moveTo>
                <a:lnTo>
                  <a:pt x="288925" y="647700"/>
                </a:lnTo>
              </a:path>
            </a:pathLst>
          </a:custGeom>
          <a:ln w="38100">
            <a:solidFill>
              <a:srgbClr val="333399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492375" y="2592451"/>
            <a:ext cx="720725" cy="504825"/>
          </a:xfrm>
          <a:custGeom>
            <a:avLst/>
            <a:gdLst/>
            <a:ahLst/>
            <a:cxnLst/>
            <a:rect l="l" t="t" r="r" b="b"/>
            <a:pathLst>
              <a:path w="720725" h="504825">
                <a:moveTo>
                  <a:pt x="720725" y="504825"/>
                </a:moveTo>
                <a:lnTo>
                  <a:pt x="0" y="0"/>
                </a:lnTo>
              </a:path>
            </a:pathLst>
          </a:custGeom>
          <a:ln w="38100">
            <a:solidFill>
              <a:srgbClr val="333399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636901" y="4821173"/>
            <a:ext cx="0" cy="348615"/>
          </a:xfrm>
          <a:custGeom>
            <a:avLst/>
            <a:gdLst/>
            <a:ahLst/>
            <a:cxnLst/>
            <a:rect l="l" t="t" r="r" b="b"/>
            <a:pathLst>
              <a:path h="348614">
                <a:moveTo>
                  <a:pt x="0" y="0"/>
                </a:moveTo>
                <a:lnTo>
                  <a:pt x="0" y="348526"/>
                </a:lnTo>
              </a:path>
            </a:pathLst>
          </a:custGeom>
          <a:ln w="38100">
            <a:solidFill>
              <a:srgbClr val="333399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636901" y="5419725"/>
            <a:ext cx="0" cy="83820"/>
          </a:xfrm>
          <a:custGeom>
            <a:avLst/>
            <a:gdLst/>
            <a:ahLst/>
            <a:cxnLst/>
            <a:rect l="l" t="t" r="r" b="b"/>
            <a:pathLst>
              <a:path h="83820">
                <a:moveTo>
                  <a:pt x="0" y="0"/>
                </a:moveTo>
                <a:lnTo>
                  <a:pt x="0" y="83280"/>
                </a:lnTo>
              </a:path>
            </a:pathLst>
          </a:custGeom>
          <a:ln w="38100">
            <a:solidFill>
              <a:srgbClr val="333399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636901" y="5586348"/>
            <a:ext cx="0" cy="103505"/>
          </a:xfrm>
          <a:custGeom>
            <a:avLst/>
            <a:gdLst/>
            <a:ahLst/>
            <a:cxnLst/>
            <a:rect l="l" t="t" r="r" b="b"/>
            <a:pathLst>
              <a:path h="103504">
                <a:moveTo>
                  <a:pt x="0" y="0"/>
                </a:moveTo>
                <a:lnTo>
                  <a:pt x="0" y="103250"/>
                </a:lnTo>
              </a:path>
            </a:pathLst>
          </a:custGeom>
          <a:ln w="38100">
            <a:solidFill>
              <a:srgbClr val="333399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21001" y="2592451"/>
            <a:ext cx="71755" cy="1297305"/>
          </a:xfrm>
          <a:custGeom>
            <a:avLst/>
            <a:gdLst/>
            <a:ahLst/>
            <a:cxnLst/>
            <a:rect l="l" t="t" r="r" b="b"/>
            <a:pathLst>
              <a:path w="71755" h="1297304">
                <a:moveTo>
                  <a:pt x="71374" y="0"/>
                </a:moveTo>
                <a:lnTo>
                  <a:pt x="0" y="1296924"/>
                </a:lnTo>
              </a:path>
            </a:pathLst>
          </a:custGeom>
          <a:ln w="1270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59833" y="2114550"/>
            <a:ext cx="287655" cy="432434"/>
          </a:xfrm>
          <a:custGeom>
            <a:avLst/>
            <a:gdLst/>
            <a:ahLst/>
            <a:cxnLst/>
            <a:rect l="l" t="t" r="r" b="b"/>
            <a:pathLst>
              <a:path w="287654" h="432435">
                <a:moveTo>
                  <a:pt x="287146" y="0"/>
                </a:moveTo>
                <a:lnTo>
                  <a:pt x="0" y="0"/>
                </a:lnTo>
                <a:lnTo>
                  <a:pt x="0" y="432053"/>
                </a:lnTo>
                <a:lnTo>
                  <a:pt x="187197" y="432053"/>
                </a:lnTo>
                <a:lnTo>
                  <a:pt x="287146" y="332104"/>
                </a:lnTo>
                <a:lnTo>
                  <a:pt x="287146" y="0"/>
                </a:lnTo>
                <a:close/>
              </a:path>
            </a:pathLst>
          </a:custGeom>
          <a:solidFill>
            <a:srgbClr val="66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947030" y="2446654"/>
            <a:ext cx="100330" cy="100330"/>
          </a:xfrm>
          <a:custGeom>
            <a:avLst/>
            <a:gdLst/>
            <a:ahLst/>
            <a:cxnLst/>
            <a:rect l="l" t="t" r="r" b="b"/>
            <a:pathLst>
              <a:path w="100329" h="100330">
                <a:moveTo>
                  <a:pt x="99949" y="0"/>
                </a:moveTo>
                <a:lnTo>
                  <a:pt x="20066" y="19939"/>
                </a:lnTo>
                <a:lnTo>
                  <a:pt x="0" y="99949"/>
                </a:lnTo>
                <a:lnTo>
                  <a:pt x="99949" y="0"/>
                </a:lnTo>
                <a:close/>
              </a:path>
            </a:pathLst>
          </a:custGeom>
          <a:solidFill>
            <a:srgbClr val="5252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59833" y="2114550"/>
            <a:ext cx="287655" cy="432434"/>
          </a:xfrm>
          <a:custGeom>
            <a:avLst/>
            <a:gdLst/>
            <a:ahLst/>
            <a:cxnLst/>
            <a:rect l="l" t="t" r="r" b="b"/>
            <a:pathLst>
              <a:path w="287654" h="432435">
                <a:moveTo>
                  <a:pt x="187197" y="432053"/>
                </a:moveTo>
                <a:lnTo>
                  <a:pt x="207263" y="352044"/>
                </a:lnTo>
                <a:lnTo>
                  <a:pt x="287146" y="332104"/>
                </a:lnTo>
                <a:lnTo>
                  <a:pt x="187197" y="432053"/>
                </a:lnTo>
                <a:lnTo>
                  <a:pt x="0" y="432053"/>
                </a:lnTo>
                <a:lnTo>
                  <a:pt x="0" y="0"/>
                </a:lnTo>
                <a:lnTo>
                  <a:pt x="287146" y="0"/>
                </a:lnTo>
                <a:lnTo>
                  <a:pt x="287146" y="332104"/>
                </a:lnTo>
              </a:path>
            </a:pathLst>
          </a:custGeom>
          <a:ln w="1270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831207" y="2186051"/>
            <a:ext cx="287655" cy="432434"/>
          </a:xfrm>
          <a:custGeom>
            <a:avLst/>
            <a:gdLst/>
            <a:ahLst/>
            <a:cxnLst/>
            <a:rect l="l" t="t" r="r" b="b"/>
            <a:pathLst>
              <a:path w="287654" h="432435">
                <a:moveTo>
                  <a:pt x="287273" y="0"/>
                </a:moveTo>
                <a:lnTo>
                  <a:pt x="0" y="0"/>
                </a:lnTo>
                <a:lnTo>
                  <a:pt x="0" y="432053"/>
                </a:lnTo>
                <a:lnTo>
                  <a:pt x="187197" y="432053"/>
                </a:lnTo>
                <a:lnTo>
                  <a:pt x="287273" y="332104"/>
                </a:lnTo>
                <a:lnTo>
                  <a:pt x="287273" y="0"/>
                </a:lnTo>
                <a:close/>
              </a:path>
            </a:pathLst>
          </a:custGeom>
          <a:solidFill>
            <a:srgbClr val="66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18404" y="2518155"/>
            <a:ext cx="100330" cy="100330"/>
          </a:xfrm>
          <a:custGeom>
            <a:avLst/>
            <a:gdLst/>
            <a:ahLst/>
            <a:cxnLst/>
            <a:rect l="l" t="t" r="r" b="b"/>
            <a:pathLst>
              <a:path w="100329" h="100330">
                <a:moveTo>
                  <a:pt x="100075" y="0"/>
                </a:moveTo>
                <a:lnTo>
                  <a:pt x="20066" y="19939"/>
                </a:lnTo>
                <a:lnTo>
                  <a:pt x="0" y="99949"/>
                </a:lnTo>
                <a:lnTo>
                  <a:pt x="100075" y="0"/>
                </a:lnTo>
                <a:close/>
              </a:path>
            </a:pathLst>
          </a:custGeom>
          <a:solidFill>
            <a:srgbClr val="5252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831207" y="2186051"/>
            <a:ext cx="287655" cy="432434"/>
          </a:xfrm>
          <a:custGeom>
            <a:avLst/>
            <a:gdLst/>
            <a:ahLst/>
            <a:cxnLst/>
            <a:rect l="l" t="t" r="r" b="b"/>
            <a:pathLst>
              <a:path w="287654" h="432435">
                <a:moveTo>
                  <a:pt x="187197" y="432053"/>
                </a:moveTo>
                <a:lnTo>
                  <a:pt x="207263" y="352044"/>
                </a:lnTo>
                <a:lnTo>
                  <a:pt x="287273" y="332104"/>
                </a:lnTo>
                <a:lnTo>
                  <a:pt x="187197" y="432053"/>
                </a:lnTo>
                <a:lnTo>
                  <a:pt x="0" y="432053"/>
                </a:lnTo>
                <a:lnTo>
                  <a:pt x="0" y="0"/>
                </a:lnTo>
                <a:lnTo>
                  <a:pt x="287273" y="0"/>
                </a:lnTo>
                <a:lnTo>
                  <a:pt x="287273" y="332104"/>
                </a:lnTo>
              </a:path>
            </a:pathLst>
          </a:custGeom>
          <a:ln w="1270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902580" y="2259076"/>
            <a:ext cx="287655" cy="432434"/>
          </a:xfrm>
          <a:custGeom>
            <a:avLst/>
            <a:gdLst/>
            <a:ahLst/>
            <a:cxnLst/>
            <a:rect l="l" t="t" r="r" b="b"/>
            <a:pathLst>
              <a:path w="287654" h="432435">
                <a:moveTo>
                  <a:pt x="287274" y="0"/>
                </a:moveTo>
                <a:lnTo>
                  <a:pt x="0" y="0"/>
                </a:lnTo>
                <a:lnTo>
                  <a:pt x="0" y="432053"/>
                </a:lnTo>
                <a:lnTo>
                  <a:pt x="187325" y="432053"/>
                </a:lnTo>
                <a:lnTo>
                  <a:pt x="287274" y="332104"/>
                </a:lnTo>
                <a:lnTo>
                  <a:pt x="287274" y="0"/>
                </a:lnTo>
                <a:close/>
              </a:path>
            </a:pathLst>
          </a:custGeom>
          <a:solidFill>
            <a:srgbClr val="66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089905" y="2591180"/>
            <a:ext cx="100330" cy="100330"/>
          </a:xfrm>
          <a:custGeom>
            <a:avLst/>
            <a:gdLst/>
            <a:ahLst/>
            <a:cxnLst/>
            <a:rect l="l" t="t" r="r" b="b"/>
            <a:pathLst>
              <a:path w="100329" h="100330">
                <a:moveTo>
                  <a:pt x="99949" y="0"/>
                </a:moveTo>
                <a:lnTo>
                  <a:pt x="19939" y="19939"/>
                </a:lnTo>
                <a:lnTo>
                  <a:pt x="0" y="99949"/>
                </a:lnTo>
                <a:lnTo>
                  <a:pt x="99949" y="0"/>
                </a:lnTo>
                <a:close/>
              </a:path>
            </a:pathLst>
          </a:custGeom>
          <a:solidFill>
            <a:srgbClr val="5252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902580" y="2259076"/>
            <a:ext cx="287655" cy="432434"/>
          </a:xfrm>
          <a:custGeom>
            <a:avLst/>
            <a:gdLst/>
            <a:ahLst/>
            <a:cxnLst/>
            <a:rect l="l" t="t" r="r" b="b"/>
            <a:pathLst>
              <a:path w="287654" h="432435">
                <a:moveTo>
                  <a:pt x="187325" y="432053"/>
                </a:moveTo>
                <a:lnTo>
                  <a:pt x="207264" y="352044"/>
                </a:lnTo>
                <a:lnTo>
                  <a:pt x="287274" y="332104"/>
                </a:lnTo>
                <a:lnTo>
                  <a:pt x="187325" y="432053"/>
                </a:lnTo>
                <a:lnTo>
                  <a:pt x="0" y="432053"/>
                </a:lnTo>
                <a:lnTo>
                  <a:pt x="0" y="0"/>
                </a:lnTo>
                <a:lnTo>
                  <a:pt x="287274" y="0"/>
                </a:lnTo>
                <a:lnTo>
                  <a:pt x="287274" y="332104"/>
                </a:lnTo>
              </a:path>
            </a:pathLst>
          </a:custGeom>
          <a:ln w="1270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977257" y="2330576"/>
            <a:ext cx="287655" cy="432434"/>
          </a:xfrm>
          <a:custGeom>
            <a:avLst/>
            <a:gdLst/>
            <a:ahLst/>
            <a:cxnLst/>
            <a:rect l="l" t="t" r="r" b="b"/>
            <a:pathLst>
              <a:path w="287654" h="432435">
                <a:moveTo>
                  <a:pt x="287146" y="0"/>
                </a:moveTo>
                <a:lnTo>
                  <a:pt x="0" y="0"/>
                </a:lnTo>
                <a:lnTo>
                  <a:pt x="0" y="432053"/>
                </a:lnTo>
                <a:lnTo>
                  <a:pt x="187197" y="432053"/>
                </a:lnTo>
                <a:lnTo>
                  <a:pt x="287146" y="332105"/>
                </a:lnTo>
                <a:lnTo>
                  <a:pt x="287146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164454" y="2662682"/>
            <a:ext cx="100330" cy="100330"/>
          </a:xfrm>
          <a:custGeom>
            <a:avLst/>
            <a:gdLst/>
            <a:ahLst/>
            <a:cxnLst/>
            <a:rect l="l" t="t" r="r" b="b"/>
            <a:pathLst>
              <a:path w="100329" h="100330">
                <a:moveTo>
                  <a:pt x="99949" y="0"/>
                </a:moveTo>
                <a:lnTo>
                  <a:pt x="19939" y="19938"/>
                </a:lnTo>
                <a:lnTo>
                  <a:pt x="0" y="99948"/>
                </a:lnTo>
                <a:lnTo>
                  <a:pt x="99949" y="0"/>
                </a:lnTo>
                <a:close/>
              </a:path>
            </a:pathLst>
          </a:custGeom>
          <a:solidFill>
            <a:srgbClr val="007A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977257" y="2330576"/>
            <a:ext cx="287655" cy="432434"/>
          </a:xfrm>
          <a:custGeom>
            <a:avLst/>
            <a:gdLst/>
            <a:ahLst/>
            <a:cxnLst/>
            <a:rect l="l" t="t" r="r" b="b"/>
            <a:pathLst>
              <a:path w="287654" h="432435">
                <a:moveTo>
                  <a:pt x="187197" y="432053"/>
                </a:moveTo>
                <a:lnTo>
                  <a:pt x="207137" y="352044"/>
                </a:lnTo>
                <a:lnTo>
                  <a:pt x="287146" y="332105"/>
                </a:lnTo>
                <a:lnTo>
                  <a:pt x="187197" y="432053"/>
                </a:lnTo>
                <a:lnTo>
                  <a:pt x="0" y="432053"/>
                </a:lnTo>
                <a:lnTo>
                  <a:pt x="0" y="0"/>
                </a:lnTo>
                <a:lnTo>
                  <a:pt x="287146" y="0"/>
                </a:lnTo>
                <a:lnTo>
                  <a:pt x="287146" y="332105"/>
                </a:lnTo>
              </a:path>
            </a:pathLst>
          </a:custGeom>
          <a:ln w="1270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5437378" y="1528953"/>
            <a:ext cx="13208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solidFill>
                  <a:srgbClr val="C00000"/>
                </a:solidFill>
                <a:latin typeface="Arial"/>
                <a:cs typeface="Arial"/>
              </a:rPr>
              <a:t>Serveur</a:t>
            </a:r>
            <a:r>
              <a:rPr sz="1600" b="1" i="1" spc="38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600" b="1" i="1" spc="-10" dirty="0">
                <a:solidFill>
                  <a:srgbClr val="C00000"/>
                </a:solidFill>
                <a:latin typeface="Arial"/>
                <a:cs typeface="Arial"/>
              </a:rPr>
              <a:t>Web</a:t>
            </a:r>
            <a:endParaRPr sz="16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845558" y="1393825"/>
            <a:ext cx="593090" cy="417195"/>
          </a:xfrm>
          <a:custGeom>
            <a:avLst/>
            <a:gdLst/>
            <a:ahLst/>
            <a:cxnLst/>
            <a:rect l="l" t="t" r="r" b="b"/>
            <a:pathLst>
              <a:path w="593089" h="417194">
                <a:moveTo>
                  <a:pt x="523239" y="0"/>
                </a:moveTo>
                <a:lnTo>
                  <a:pt x="69468" y="0"/>
                </a:lnTo>
                <a:lnTo>
                  <a:pt x="42433" y="5461"/>
                </a:lnTo>
                <a:lnTo>
                  <a:pt x="20351" y="20351"/>
                </a:lnTo>
                <a:lnTo>
                  <a:pt x="5461" y="42433"/>
                </a:lnTo>
                <a:lnTo>
                  <a:pt x="0" y="69469"/>
                </a:lnTo>
                <a:lnTo>
                  <a:pt x="0" y="347217"/>
                </a:lnTo>
                <a:lnTo>
                  <a:pt x="5461" y="374253"/>
                </a:lnTo>
                <a:lnTo>
                  <a:pt x="20351" y="396335"/>
                </a:lnTo>
                <a:lnTo>
                  <a:pt x="42433" y="411225"/>
                </a:lnTo>
                <a:lnTo>
                  <a:pt x="69468" y="416687"/>
                </a:lnTo>
                <a:lnTo>
                  <a:pt x="523239" y="416687"/>
                </a:lnTo>
                <a:lnTo>
                  <a:pt x="550275" y="411225"/>
                </a:lnTo>
                <a:lnTo>
                  <a:pt x="572357" y="396335"/>
                </a:lnTo>
                <a:lnTo>
                  <a:pt x="587247" y="374253"/>
                </a:lnTo>
                <a:lnTo>
                  <a:pt x="592708" y="347217"/>
                </a:lnTo>
                <a:lnTo>
                  <a:pt x="592708" y="69469"/>
                </a:lnTo>
                <a:lnTo>
                  <a:pt x="587247" y="42433"/>
                </a:lnTo>
                <a:lnTo>
                  <a:pt x="572357" y="20351"/>
                </a:lnTo>
                <a:lnTo>
                  <a:pt x="550275" y="5461"/>
                </a:lnTo>
                <a:lnTo>
                  <a:pt x="5232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845558" y="1393825"/>
            <a:ext cx="593090" cy="417195"/>
          </a:xfrm>
          <a:custGeom>
            <a:avLst/>
            <a:gdLst/>
            <a:ahLst/>
            <a:cxnLst/>
            <a:rect l="l" t="t" r="r" b="b"/>
            <a:pathLst>
              <a:path w="593089" h="417194">
                <a:moveTo>
                  <a:pt x="0" y="69469"/>
                </a:moveTo>
                <a:lnTo>
                  <a:pt x="5461" y="42433"/>
                </a:lnTo>
                <a:lnTo>
                  <a:pt x="20351" y="20351"/>
                </a:lnTo>
                <a:lnTo>
                  <a:pt x="42433" y="5461"/>
                </a:lnTo>
                <a:lnTo>
                  <a:pt x="69468" y="0"/>
                </a:lnTo>
                <a:lnTo>
                  <a:pt x="523239" y="0"/>
                </a:lnTo>
                <a:lnTo>
                  <a:pt x="550275" y="5461"/>
                </a:lnTo>
                <a:lnTo>
                  <a:pt x="572357" y="20351"/>
                </a:lnTo>
                <a:lnTo>
                  <a:pt x="587247" y="42433"/>
                </a:lnTo>
                <a:lnTo>
                  <a:pt x="592708" y="69469"/>
                </a:lnTo>
                <a:lnTo>
                  <a:pt x="592708" y="347217"/>
                </a:lnTo>
                <a:lnTo>
                  <a:pt x="587247" y="374253"/>
                </a:lnTo>
                <a:lnTo>
                  <a:pt x="572357" y="396335"/>
                </a:lnTo>
                <a:lnTo>
                  <a:pt x="550275" y="411225"/>
                </a:lnTo>
                <a:lnTo>
                  <a:pt x="523239" y="416687"/>
                </a:lnTo>
                <a:lnTo>
                  <a:pt x="69468" y="416687"/>
                </a:lnTo>
                <a:lnTo>
                  <a:pt x="42433" y="411225"/>
                </a:lnTo>
                <a:lnTo>
                  <a:pt x="20351" y="396335"/>
                </a:lnTo>
                <a:lnTo>
                  <a:pt x="5461" y="374253"/>
                </a:lnTo>
                <a:lnTo>
                  <a:pt x="0" y="347217"/>
                </a:lnTo>
                <a:lnTo>
                  <a:pt x="0" y="6946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930266" y="1477175"/>
            <a:ext cx="423545" cy="250190"/>
          </a:xfrm>
          <a:custGeom>
            <a:avLst/>
            <a:gdLst/>
            <a:ahLst/>
            <a:cxnLst/>
            <a:rect l="l" t="t" r="r" b="b"/>
            <a:pathLst>
              <a:path w="423545" h="250189">
                <a:moveTo>
                  <a:pt x="0" y="250024"/>
                </a:moveTo>
                <a:lnTo>
                  <a:pt x="423329" y="250024"/>
                </a:lnTo>
                <a:lnTo>
                  <a:pt x="423329" y="0"/>
                </a:lnTo>
                <a:lnTo>
                  <a:pt x="0" y="0"/>
                </a:lnTo>
                <a:lnTo>
                  <a:pt x="0" y="250024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930266" y="1477175"/>
            <a:ext cx="423545" cy="250190"/>
          </a:xfrm>
          <a:custGeom>
            <a:avLst/>
            <a:gdLst/>
            <a:ahLst/>
            <a:cxnLst/>
            <a:rect l="l" t="t" r="r" b="b"/>
            <a:pathLst>
              <a:path w="423545" h="250189">
                <a:moveTo>
                  <a:pt x="0" y="250024"/>
                </a:moveTo>
                <a:lnTo>
                  <a:pt x="423329" y="250024"/>
                </a:lnTo>
                <a:lnTo>
                  <a:pt x="423329" y="0"/>
                </a:lnTo>
                <a:lnTo>
                  <a:pt x="0" y="0"/>
                </a:lnTo>
                <a:lnTo>
                  <a:pt x="0" y="25002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760976" y="1893951"/>
            <a:ext cx="762000" cy="167005"/>
          </a:xfrm>
          <a:custGeom>
            <a:avLst/>
            <a:gdLst/>
            <a:ahLst/>
            <a:cxnLst/>
            <a:rect l="l" t="t" r="r" b="b"/>
            <a:pathLst>
              <a:path w="762000" h="167005">
                <a:moveTo>
                  <a:pt x="734187" y="0"/>
                </a:moveTo>
                <a:lnTo>
                  <a:pt x="27686" y="0"/>
                </a:lnTo>
                <a:lnTo>
                  <a:pt x="16877" y="2164"/>
                </a:lnTo>
                <a:lnTo>
                  <a:pt x="8080" y="8080"/>
                </a:lnTo>
                <a:lnTo>
                  <a:pt x="2164" y="16877"/>
                </a:lnTo>
                <a:lnTo>
                  <a:pt x="0" y="27686"/>
                </a:lnTo>
                <a:lnTo>
                  <a:pt x="0" y="138811"/>
                </a:lnTo>
                <a:lnTo>
                  <a:pt x="2164" y="149639"/>
                </a:lnTo>
                <a:lnTo>
                  <a:pt x="8080" y="158480"/>
                </a:lnTo>
                <a:lnTo>
                  <a:pt x="16877" y="164439"/>
                </a:lnTo>
                <a:lnTo>
                  <a:pt x="27686" y="166624"/>
                </a:lnTo>
                <a:lnTo>
                  <a:pt x="734187" y="166624"/>
                </a:lnTo>
                <a:lnTo>
                  <a:pt x="745015" y="164439"/>
                </a:lnTo>
                <a:lnTo>
                  <a:pt x="753856" y="158480"/>
                </a:lnTo>
                <a:lnTo>
                  <a:pt x="759815" y="149639"/>
                </a:lnTo>
                <a:lnTo>
                  <a:pt x="762000" y="138811"/>
                </a:lnTo>
                <a:lnTo>
                  <a:pt x="762000" y="27686"/>
                </a:lnTo>
                <a:lnTo>
                  <a:pt x="759815" y="16877"/>
                </a:lnTo>
                <a:lnTo>
                  <a:pt x="753856" y="8080"/>
                </a:lnTo>
                <a:lnTo>
                  <a:pt x="745015" y="2164"/>
                </a:lnTo>
                <a:lnTo>
                  <a:pt x="7341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760976" y="1893951"/>
            <a:ext cx="762000" cy="167005"/>
          </a:xfrm>
          <a:custGeom>
            <a:avLst/>
            <a:gdLst/>
            <a:ahLst/>
            <a:cxnLst/>
            <a:rect l="l" t="t" r="r" b="b"/>
            <a:pathLst>
              <a:path w="762000" h="167005">
                <a:moveTo>
                  <a:pt x="0" y="27686"/>
                </a:moveTo>
                <a:lnTo>
                  <a:pt x="2164" y="16877"/>
                </a:lnTo>
                <a:lnTo>
                  <a:pt x="8080" y="8080"/>
                </a:lnTo>
                <a:lnTo>
                  <a:pt x="16877" y="2164"/>
                </a:lnTo>
                <a:lnTo>
                  <a:pt x="27686" y="0"/>
                </a:lnTo>
                <a:lnTo>
                  <a:pt x="734187" y="0"/>
                </a:lnTo>
                <a:lnTo>
                  <a:pt x="745015" y="2164"/>
                </a:lnTo>
                <a:lnTo>
                  <a:pt x="753856" y="8080"/>
                </a:lnTo>
                <a:lnTo>
                  <a:pt x="759815" y="16877"/>
                </a:lnTo>
                <a:lnTo>
                  <a:pt x="762000" y="27686"/>
                </a:lnTo>
                <a:lnTo>
                  <a:pt x="762000" y="138811"/>
                </a:lnTo>
                <a:lnTo>
                  <a:pt x="759815" y="149639"/>
                </a:lnTo>
                <a:lnTo>
                  <a:pt x="753856" y="158480"/>
                </a:lnTo>
                <a:lnTo>
                  <a:pt x="745015" y="164439"/>
                </a:lnTo>
                <a:lnTo>
                  <a:pt x="734187" y="166624"/>
                </a:lnTo>
                <a:lnTo>
                  <a:pt x="27686" y="166624"/>
                </a:lnTo>
                <a:lnTo>
                  <a:pt x="16877" y="164439"/>
                </a:lnTo>
                <a:lnTo>
                  <a:pt x="8080" y="158480"/>
                </a:lnTo>
                <a:lnTo>
                  <a:pt x="2164" y="149639"/>
                </a:lnTo>
                <a:lnTo>
                  <a:pt x="0" y="138811"/>
                </a:lnTo>
                <a:lnTo>
                  <a:pt x="0" y="2768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268976" y="1977263"/>
            <a:ext cx="169545" cy="0"/>
          </a:xfrm>
          <a:custGeom>
            <a:avLst/>
            <a:gdLst/>
            <a:ahLst/>
            <a:cxnLst/>
            <a:rect l="l" t="t" r="r" b="b"/>
            <a:pathLst>
              <a:path w="169545">
                <a:moveTo>
                  <a:pt x="0" y="0"/>
                </a:moveTo>
                <a:lnTo>
                  <a:pt x="16929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930266" y="1852152"/>
            <a:ext cx="423545" cy="0"/>
          </a:xfrm>
          <a:custGeom>
            <a:avLst/>
            <a:gdLst/>
            <a:ahLst/>
            <a:cxnLst/>
            <a:rect l="l" t="t" r="r" b="b"/>
            <a:pathLst>
              <a:path w="423545">
                <a:moveTo>
                  <a:pt x="0" y="0"/>
                </a:moveTo>
                <a:lnTo>
                  <a:pt x="423329" y="0"/>
                </a:lnTo>
              </a:path>
            </a:pathLst>
          </a:custGeom>
          <a:ln w="833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930266" y="1810480"/>
            <a:ext cx="423545" cy="83820"/>
          </a:xfrm>
          <a:custGeom>
            <a:avLst/>
            <a:gdLst/>
            <a:ahLst/>
            <a:cxnLst/>
            <a:rect l="l" t="t" r="r" b="b"/>
            <a:pathLst>
              <a:path w="423545" h="83819">
                <a:moveTo>
                  <a:pt x="0" y="83343"/>
                </a:moveTo>
                <a:lnTo>
                  <a:pt x="423329" y="83343"/>
                </a:lnTo>
                <a:lnTo>
                  <a:pt x="423329" y="0"/>
                </a:lnTo>
                <a:lnTo>
                  <a:pt x="0" y="0"/>
                </a:lnTo>
                <a:lnTo>
                  <a:pt x="0" y="8334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916551" y="4743450"/>
            <a:ext cx="1584325" cy="11652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3729609" y="5486806"/>
            <a:ext cx="908685" cy="537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08279">
              <a:lnSpc>
                <a:spcPct val="120000"/>
              </a:lnSpc>
              <a:spcBef>
                <a:spcPts val="100"/>
              </a:spcBef>
            </a:pPr>
            <a:r>
              <a:rPr sz="1400" b="1" i="1" spc="-5" dirty="0">
                <a:solidFill>
                  <a:srgbClr val="009999"/>
                </a:solidFill>
                <a:latin typeface="Arial"/>
                <a:cs typeface="Arial"/>
              </a:rPr>
              <a:t>Autre  </a:t>
            </a:r>
            <a:r>
              <a:rPr sz="1400" b="1" i="1" dirty="0">
                <a:solidFill>
                  <a:srgbClr val="009999"/>
                </a:solidFill>
                <a:latin typeface="Arial"/>
                <a:cs typeface="Arial"/>
              </a:rPr>
              <a:t>client</a:t>
            </a:r>
            <a:r>
              <a:rPr sz="1400" b="1" i="1" spc="-13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400" b="1" i="1" spc="-10" dirty="0">
                <a:solidFill>
                  <a:srgbClr val="009999"/>
                </a:solidFill>
                <a:latin typeface="Arial"/>
                <a:cs typeface="Arial"/>
              </a:rPr>
              <a:t>Web</a:t>
            </a:r>
            <a:endParaRPr sz="140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4913376" y="4743450"/>
            <a:ext cx="1583055" cy="1152525"/>
          </a:xfrm>
          <a:custGeom>
            <a:avLst/>
            <a:gdLst/>
            <a:ahLst/>
            <a:cxnLst/>
            <a:rect l="l" t="t" r="r" b="b"/>
            <a:pathLst>
              <a:path w="1583054" h="1152525">
                <a:moveTo>
                  <a:pt x="0" y="1152525"/>
                </a:moveTo>
                <a:lnTo>
                  <a:pt x="1582801" y="1152525"/>
                </a:lnTo>
                <a:lnTo>
                  <a:pt x="1582801" y="0"/>
                </a:lnTo>
                <a:lnTo>
                  <a:pt x="0" y="0"/>
                </a:lnTo>
                <a:lnTo>
                  <a:pt x="0" y="1152525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425950" y="4743450"/>
            <a:ext cx="503555" cy="358775"/>
          </a:xfrm>
          <a:custGeom>
            <a:avLst/>
            <a:gdLst/>
            <a:ahLst/>
            <a:cxnLst/>
            <a:rect l="l" t="t" r="r" b="b"/>
            <a:pathLst>
              <a:path w="503554" h="358775">
                <a:moveTo>
                  <a:pt x="503300" y="0"/>
                </a:moveTo>
                <a:lnTo>
                  <a:pt x="0" y="358775"/>
                </a:lnTo>
              </a:path>
            </a:pathLst>
          </a:custGeom>
          <a:ln w="1270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425950" y="5391150"/>
            <a:ext cx="503555" cy="503555"/>
          </a:xfrm>
          <a:custGeom>
            <a:avLst/>
            <a:gdLst/>
            <a:ahLst/>
            <a:cxnLst/>
            <a:rect l="l" t="t" r="r" b="b"/>
            <a:pathLst>
              <a:path w="503554" h="503554">
                <a:moveTo>
                  <a:pt x="0" y="0"/>
                </a:moveTo>
                <a:lnTo>
                  <a:pt x="503300" y="503237"/>
                </a:lnTo>
              </a:path>
            </a:pathLst>
          </a:custGeom>
          <a:ln w="1270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44675" y="3673475"/>
            <a:ext cx="576580" cy="215900"/>
          </a:xfrm>
          <a:custGeom>
            <a:avLst/>
            <a:gdLst/>
            <a:ahLst/>
            <a:cxnLst/>
            <a:rect l="l" t="t" r="r" b="b"/>
            <a:pathLst>
              <a:path w="576580" h="215900">
                <a:moveTo>
                  <a:pt x="576326" y="215900"/>
                </a:moveTo>
                <a:lnTo>
                  <a:pt x="0" y="0"/>
                </a:lnTo>
              </a:path>
            </a:pathLst>
          </a:custGeom>
          <a:ln w="1270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628775" y="3889375"/>
            <a:ext cx="792480" cy="360680"/>
          </a:xfrm>
          <a:custGeom>
            <a:avLst/>
            <a:gdLst/>
            <a:ahLst/>
            <a:cxnLst/>
            <a:rect l="l" t="t" r="r" b="b"/>
            <a:pathLst>
              <a:path w="792480" h="360679">
                <a:moveTo>
                  <a:pt x="792226" y="0"/>
                </a:moveTo>
                <a:lnTo>
                  <a:pt x="0" y="360299"/>
                </a:lnTo>
              </a:path>
            </a:pathLst>
          </a:custGeom>
          <a:ln w="1270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292857" y="5086350"/>
            <a:ext cx="593090" cy="417195"/>
          </a:xfrm>
          <a:custGeom>
            <a:avLst/>
            <a:gdLst/>
            <a:ahLst/>
            <a:cxnLst/>
            <a:rect l="l" t="t" r="r" b="b"/>
            <a:pathLst>
              <a:path w="593089" h="417195">
                <a:moveTo>
                  <a:pt x="523240" y="0"/>
                </a:moveTo>
                <a:lnTo>
                  <a:pt x="69468" y="0"/>
                </a:lnTo>
                <a:lnTo>
                  <a:pt x="42433" y="5461"/>
                </a:lnTo>
                <a:lnTo>
                  <a:pt x="20351" y="20351"/>
                </a:lnTo>
                <a:lnTo>
                  <a:pt x="5460" y="42433"/>
                </a:lnTo>
                <a:lnTo>
                  <a:pt x="0" y="69468"/>
                </a:lnTo>
                <a:lnTo>
                  <a:pt x="0" y="347218"/>
                </a:lnTo>
                <a:lnTo>
                  <a:pt x="5461" y="374253"/>
                </a:lnTo>
                <a:lnTo>
                  <a:pt x="20351" y="396335"/>
                </a:lnTo>
                <a:lnTo>
                  <a:pt x="42433" y="411225"/>
                </a:lnTo>
                <a:lnTo>
                  <a:pt x="69468" y="416687"/>
                </a:lnTo>
                <a:lnTo>
                  <a:pt x="523240" y="416687"/>
                </a:lnTo>
                <a:lnTo>
                  <a:pt x="550275" y="411225"/>
                </a:lnTo>
                <a:lnTo>
                  <a:pt x="572357" y="396335"/>
                </a:lnTo>
                <a:lnTo>
                  <a:pt x="587248" y="374253"/>
                </a:lnTo>
                <a:lnTo>
                  <a:pt x="592709" y="347218"/>
                </a:lnTo>
                <a:lnTo>
                  <a:pt x="592709" y="69468"/>
                </a:lnTo>
                <a:lnTo>
                  <a:pt x="587248" y="42433"/>
                </a:lnTo>
                <a:lnTo>
                  <a:pt x="572357" y="20351"/>
                </a:lnTo>
                <a:lnTo>
                  <a:pt x="550275" y="5461"/>
                </a:lnTo>
                <a:lnTo>
                  <a:pt x="5232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292857" y="5086350"/>
            <a:ext cx="593090" cy="417195"/>
          </a:xfrm>
          <a:custGeom>
            <a:avLst/>
            <a:gdLst/>
            <a:ahLst/>
            <a:cxnLst/>
            <a:rect l="l" t="t" r="r" b="b"/>
            <a:pathLst>
              <a:path w="593089" h="417195">
                <a:moveTo>
                  <a:pt x="592709" y="69468"/>
                </a:moveTo>
                <a:lnTo>
                  <a:pt x="587248" y="42433"/>
                </a:lnTo>
                <a:lnTo>
                  <a:pt x="572357" y="20351"/>
                </a:lnTo>
                <a:lnTo>
                  <a:pt x="550275" y="5461"/>
                </a:lnTo>
                <a:lnTo>
                  <a:pt x="523240" y="0"/>
                </a:lnTo>
                <a:lnTo>
                  <a:pt x="69468" y="0"/>
                </a:lnTo>
                <a:lnTo>
                  <a:pt x="42433" y="5461"/>
                </a:lnTo>
                <a:lnTo>
                  <a:pt x="20351" y="20351"/>
                </a:lnTo>
                <a:lnTo>
                  <a:pt x="5460" y="42433"/>
                </a:lnTo>
                <a:lnTo>
                  <a:pt x="0" y="69468"/>
                </a:lnTo>
                <a:lnTo>
                  <a:pt x="0" y="347218"/>
                </a:lnTo>
                <a:lnTo>
                  <a:pt x="5461" y="374253"/>
                </a:lnTo>
                <a:lnTo>
                  <a:pt x="20351" y="396335"/>
                </a:lnTo>
                <a:lnTo>
                  <a:pt x="42433" y="411225"/>
                </a:lnTo>
                <a:lnTo>
                  <a:pt x="69468" y="416687"/>
                </a:lnTo>
                <a:lnTo>
                  <a:pt x="523240" y="416687"/>
                </a:lnTo>
                <a:lnTo>
                  <a:pt x="550275" y="411225"/>
                </a:lnTo>
                <a:lnTo>
                  <a:pt x="572357" y="396335"/>
                </a:lnTo>
                <a:lnTo>
                  <a:pt x="587248" y="374253"/>
                </a:lnTo>
                <a:lnTo>
                  <a:pt x="592709" y="347218"/>
                </a:lnTo>
                <a:lnTo>
                  <a:pt x="592709" y="6946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377567" y="5169699"/>
            <a:ext cx="423545" cy="250190"/>
          </a:xfrm>
          <a:custGeom>
            <a:avLst/>
            <a:gdLst/>
            <a:ahLst/>
            <a:cxnLst/>
            <a:rect l="l" t="t" r="r" b="b"/>
            <a:pathLst>
              <a:path w="423544" h="250189">
                <a:moveTo>
                  <a:pt x="0" y="250024"/>
                </a:moveTo>
                <a:lnTo>
                  <a:pt x="423329" y="250024"/>
                </a:lnTo>
                <a:lnTo>
                  <a:pt x="423329" y="0"/>
                </a:lnTo>
                <a:lnTo>
                  <a:pt x="0" y="0"/>
                </a:lnTo>
                <a:lnTo>
                  <a:pt x="0" y="250024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377567" y="5169699"/>
            <a:ext cx="423545" cy="250190"/>
          </a:xfrm>
          <a:custGeom>
            <a:avLst/>
            <a:gdLst/>
            <a:ahLst/>
            <a:cxnLst/>
            <a:rect l="l" t="t" r="r" b="b"/>
            <a:pathLst>
              <a:path w="423544" h="250189">
                <a:moveTo>
                  <a:pt x="0" y="250024"/>
                </a:moveTo>
                <a:lnTo>
                  <a:pt x="423329" y="250024"/>
                </a:lnTo>
                <a:lnTo>
                  <a:pt x="423329" y="0"/>
                </a:lnTo>
                <a:lnTo>
                  <a:pt x="0" y="0"/>
                </a:lnTo>
                <a:lnTo>
                  <a:pt x="0" y="25002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208276" y="5586348"/>
            <a:ext cx="762000" cy="167005"/>
          </a:xfrm>
          <a:custGeom>
            <a:avLst/>
            <a:gdLst/>
            <a:ahLst/>
            <a:cxnLst/>
            <a:rect l="l" t="t" r="r" b="b"/>
            <a:pathLst>
              <a:path w="762000" h="167004">
                <a:moveTo>
                  <a:pt x="734187" y="0"/>
                </a:moveTo>
                <a:lnTo>
                  <a:pt x="27686" y="0"/>
                </a:lnTo>
                <a:lnTo>
                  <a:pt x="16877" y="2192"/>
                </a:lnTo>
                <a:lnTo>
                  <a:pt x="8080" y="8166"/>
                </a:lnTo>
                <a:lnTo>
                  <a:pt x="2164" y="17016"/>
                </a:lnTo>
                <a:lnTo>
                  <a:pt x="0" y="27838"/>
                </a:lnTo>
                <a:lnTo>
                  <a:pt x="0" y="138963"/>
                </a:lnTo>
                <a:lnTo>
                  <a:pt x="2164" y="149782"/>
                </a:lnTo>
                <a:lnTo>
                  <a:pt x="8080" y="158615"/>
                </a:lnTo>
                <a:lnTo>
                  <a:pt x="16877" y="164568"/>
                </a:lnTo>
                <a:lnTo>
                  <a:pt x="27686" y="166750"/>
                </a:lnTo>
                <a:lnTo>
                  <a:pt x="734187" y="166750"/>
                </a:lnTo>
                <a:lnTo>
                  <a:pt x="745015" y="164568"/>
                </a:lnTo>
                <a:lnTo>
                  <a:pt x="753856" y="158615"/>
                </a:lnTo>
                <a:lnTo>
                  <a:pt x="759815" y="149782"/>
                </a:lnTo>
                <a:lnTo>
                  <a:pt x="762000" y="138963"/>
                </a:lnTo>
                <a:lnTo>
                  <a:pt x="762000" y="27838"/>
                </a:lnTo>
                <a:lnTo>
                  <a:pt x="759815" y="17016"/>
                </a:lnTo>
                <a:lnTo>
                  <a:pt x="753856" y="8166"/>
                </a:lnTo>
                <a:lnTo>
                  <a:pt x="745015" y="2192"/>
                </a:lnTo>
                <a:lnTo>
                  <a:pt x="7341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208276" y="5586348"/>
            <a:ext cx="762000" cy="167005"/>
          </a:xfrm>
          <a:custGeom>
            <a:avLst/>
            <a:gdLst/>
            <a:ahLst/>
            <a:cxnLst/>
            <a:rect l="l" t="t" r="r" b="b"/>
            <a:pathLst>
              <a:path w="762000" h="167004">
                <a:moveTo>
                  <a:pt x="762000" y="27838"/>
                </a:moveTo>
                <a:lnTo>
                  <a:pt x="759815" y="17016"/>
                </a:lnTo>
                <a:lnTo>
                  <a:pt x="753856" y="8166"/>
                </a:lnTo>
                <a:lnTo>
                  <a:pt x="745015" y="2192"/>
                </a:lnTo>
                <a:lnTo>
                  <a:pt x="734187" y="0"/>
                </a:lnTo>
                <a:lnTo>
                  <a:pt x="27686" y="0"/>
                </a:lnTo>
                <a:lnTo>
                  <a:pt x="16877" y="2192"/>
                </a:lnTo>
                <a:lnTo>
                  <a:pt x="8080" y="8166"/>
                </a:lnTo>
                <a:lnTo>
                  <a:pt x="2164" y="17016"/>
                </a:lnTo>
                <a:lnTo>
                  <a:pt x="0" y="27838"/>
                </a:lnTo>
                <a:lnTo>
                  <a:pt x="0" y="138963"/>
                </a:lnTo>
                <a:lnTo>
                  <a:pt x="2164" y="149782"/>
                </a:lnTo>
                <a:lnTo>
                  <a:pt x="8080" y="158615"/>
                </a:lnTo>
                <a:lnTo>
                  <a:pt x="16877" y="164568"/>
                </a:lnTo>
                <a:lnTo>
                  <a:pt x="27686" y="166750"/>
                </a:lnTo>
                <a:lnTo>
                  <a:pt x="734187" y="166750"/>
                </a:lnTo>
                <a:lnTo>
                  <a:pt x="745015" y="164568"/>
                </a:lnTo>
                <a:lnTo>
                  <a:pt x="753856" y="158615"/>
                </a:lnTo>
                <a:lnTo>
                  <a:pt x="759815" y="149782"/>
                </a:lnTo>
                <a:lnTo>
                  <a:pt x="762000" y="138963"/>
                </a:lnTo>
                <a:lnTo>
                  <a:pt x="762000" y="2783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292857" y="5669750"/>
            <a:ext cx="169545" cy="0"/>
          </a:xfrm>
          <a:custGeom>
            <a:avLst/>
            <a:gdLst/>
            <a:ahLst/>
            <a:cxnLst/>
            <a:rect l="l" t="t" r="r" b="b"/>
            <a:pathLst>
              <a:path w="169544">
                <a:moveTo>
                  <a:pt x="169418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377567" y="5544677"/>
            <a:ext cx="423545" cy="0"/>
          </a:xfrm>
          <a:custGeom>
            <a:avLst/>
            <a:gdLst/>
            <a:ahLst/>
            <a:cxnLst/>
            <a:rect l="l" t="t" r="r" b="b"/>
            <a:pathLst>
              <a:path w="423544">
                <a:moveTo>
                  <a:pt x="0" y="0"/>
                </a:moveTo>
                <a:lnTo>
                  <a:pt x="423329" y="0"/>
                </a:lnTo>
              </a:path>
            </a:pathLst>
          </a:custGeom>
          <a:ln w="833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377567" y="5503005"/>
            <a:ext cx="423545" cy="83820"/>
          </a:xfrm>
          <a:custGeom>
            <a:avLst/>
            <a:gdLst/>
            <a:ahLst/>
            <a:cxnLst/>
            <a:rect l="l" t="t" r="r" b="b"/>
            <a:pathLst>
              <a:path w="423544" h="83820">
                <a:moveTo>
                  <a:pt x="0" y="83343"/>
                </a:moveTo>
                <a:lnTo>
                  <a:pt x="423329" y="83343"/>
                </a:lnTo>
                <a:lnTo>
                  <a:pt x="423329" y="0"/>
                </a:lnTo>
                <a:lnTo>
                  <a:pt x="0" y="0"/>
                </a:lnTo>
                <a:lnTo>
                  <a:pt x="0" y="8334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377139" y="6049771"/>
            <a:ext cx="2413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solidFill>
                  <a:srgbClr val="C00000"/>
                </a:solidFill>
                <a:latin typeface="Arial"/>
                <a:cs typeface="Arial"/>
              </a:rPr>
              <a:t>Navigateur = Client</a:t>
            </a:r>
            <a:r>
              <a:rPr sz="1600" b="1" i="1" spc="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600" b="1" i="1" spc="-10" dirty="0">
                <a:solidFill>
                  <a:srgbClr val="C00000"/>
                </a:solidFill>
                <a:latin typeface="Arial"/>
                <a:cs typeface="Arial"/>
              </a:rPr>
              <a:t>Web</a:t>
            </a:r>
            <a:endParaRPr sz="1600">
              <a:latin typeface="Arial"/>
              <a:cs typeface="Arial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214312" y="4867275"/>
            <a:ext cx="1583055" cy="1152525"/>
          </a:xfrm>
          <a:custGeom>
            <a:avLst/>
            <a:gdLst/>
            <a:ahLst/>
            <a:cxnLst/>
            <a:rect l="l" t="t" r="r" b="b"/>
            <a:pathLst>
              <a:path w="1583055" h="1152525">
                <a:moveTo>
                  <a:pt x="0" y="1152525"/>
                </a:moveTo>
                <a:lnTo>
                  <a:pt x="1582674" y="1152525"/>
                </a:lnTo>
                <a:lnTo>
                  <a:pt x="1582674" y="0"/>
                </a:lnTo>
                <a:lnTo>
                  <a:pt x="0" y="0"/>
                </a:lnTo>
                <a:lnTo>
                  <a:pt x="0" y="1152525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781175" y="4867275"/>
            <a:ext cx="503555" cy="358775"/>
          </a:xfrm>
          <a:custGeom>
            <a:avLst/>
            <a:gdLst/>
            <a:ahLst/>
            <a:cxnLst/>
            <a:rect l="l" t="t" r="r" b="b"/>
            <a:pathLst>
              <a:path w="503555" h="358775">
                <a:moveTo>
                  <a:pt x="0" y="0"/>
                </a:moveTo>
                <a:lnTo>
                  <a:pt x="503174" y="358775"/>
                </a:lnTo>
              </a:path>
            </a:pathLst>
          </a:custGeom>
          <a:ln w="12699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781175" y="5514975"/>
            <a:ext cx="503555" cy="503555"/>
          </a:xfrm>
          <a:custGeom>
            <a:avLst/>
            <a:gdLst/>
            <a:ahLst/>
            <a:cxnLst/>
            <a:rect l="l" t="t" r="r" b="b"/>
            <a:pathLst>
              <a:path w="503555" h="503554">
                <a:moveTo>
                  <a:pt x="503174" y="0"/>
                </a:moveTo>
                <a:lnTo>
                  <a:pt x="0" y="503237"/>
                </a:lnTo>
              </a:path>
            </a:pathLst>
          </a:custGeom>
          <a:ln w="1270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794250" y="3876675"/>
            <a:ext cx="3992879" cy="274955"/>
          </a:xfrm>
          <a:custGeom>
            <a:avLst/>
            <a:gdLst/>
            <a:ahLst/>
            <a:cxnLst/>
            <a:rect l="l" t="t" r="r" b="b"/>
            <a:pathLst>
              <a:path w="3992879" h="274954">
                <a:moveTo>
                  <a:pt x="0" y="274700"/>
                </a:moveTo>
                <a:lnTo>
                  <a:pt x="3992626" y="274700"/>
                </a:lnTo>
                <a:lnTo>
                  <a:pt x="3992626" y="0"/>
                </a:lnTo>
                <a:lnTo>
                  <a:pt x="0" y="0"/>
                </a:lnTo>
                <a:lnTo>
                  <a:pt x="0" y="274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587875" y="3225863"/>
            <a:ext cx="4199255" cy="925830"/>
          </a:xfrm>
          <a:custGeom>
            <a:avLst/>
            <a:gdLst/>
            <a:ahLst/>
            <a:cxnLst/>
            <a:rect l="l" t="t" r="r" b="b"/>
            <a:pathLst>
              <a:path w="4199255" h="925829">
                <a:moveTo>
                  <a:pt x="0" y="925512"/>
                </a:moveTo>
                <a:lnTo>
                  <a:pt x="4199001" y="925512"/>
                </a:lnTo>
                <a:lnTo>
                  <a:pt x="4199001" y="0"/>
                </a:lnTo>
                <a:lnTo>
                  <a:pt x="0" y="0"/>
                </a:lnTo>
                <a:lnTo>
                  <a:pt x="0" y="925512"/>
                </a:lnTo>
                <a:close/>
              </a:path>
            </a:pathLst>
          </a:custGeom>
          <a:ln w="9525">
            <a:solidFill>
              <a:srgbClr val="647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4680203" y="3287840"/>
            <a:ext cx="3695700" cy="530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Le serveur renvoie la page</a:t>
            </a:r>
            <a:r>
              <a:rPr sz="1800" spc="2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(X)HTML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correspondant à la requête au</a:t>
            </a:r>
            <a:r>
              <a:rPr sz="1800" spc="2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client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4794605" y="3802126"/>
            <a:ext cx="1976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1C1C1C"/>
                </a:solidFill>
                <a:latin typeface="Arial"/>
                <a:cs typeface="Arial"/>
              </a:rPr>
              <a:t>ar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le même</a:t>
            </a:r>
            <a:r>
              <a:rPr sz="1800" spc="-3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C1C1C"/>
                </a:solidFill>
                <a:latin typeface="Arial"/>
                <a:cs typeface="Arial"/>
              </a:rPr>
              <a:t>moyen.</a:t>
            </a:r>
            <a:endParaRPr sz="1800">
              <a:latin typeface="Arial"/>
              <a:cs typeface="Arial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46037" y="4068826"/>
            <a:ext cx="3167380" cy="650875"/>
          </a:xfrm>
          <a:custGeom>
            <a:avLst/>
            <a:gdLst/>
            <a:ahLst/>
            <a:cxnLst/>
            <a:rect l="l" t="t" r="r" b="b"/>
            <a:pathLst>
              <a:path w="3167380" h="650875">
                <a:moveTo>
                  <a:pt x="0" y="650875"/>
                </a:moveTo>
                <a:lnTo>
                  <a:pt x="3166999" y="650875"/>
                </a:lnTo>
                <a:lnTo>
                  <a:pt x="3166999" y="0"/>
                </a:lnTo>
                <a:lnTo>
                  <a:pt x="0" y="0"/>
                </a:lnTo>
                <a:lnTo>
                  <a:pt x="0" y="650875"/>
                </a:lnTo>
                <a:close/>
              </a:path>
            </a:pathLst>
          </a:custGeom>
          <a:ln w="9525">
            <a:solidFill>
              <a:srgbClr val="647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137464" y="4130993"/>
            <a:ext cx="2884805" cy="530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Le client interprète la page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spc="-15" dirty="0">
                <a:solidFill>
                  <a:srgbClr val="1C1C1C"/>
                </a:solidFill>
                <a:latin typeface="Arial"/>
                <a:cs typeface="Arial"/>
              </a:rPr>
              <a:t>Web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et </a:t>
            </a:r>
            <a:r>
              <a:rPr sz="1800" spc="-10" dirty="0">
                <a:solidFill>
                  <a:srgbClr val="1C1C1C"/>
                </a:solidFill>
                <a:latin typeface="Arial"/>
                <a:cs typeface="Arial"/>
              </a:rPr>
              <a:t>l’affiche </a:t>
            </a:r>
            <a:r>
              <a:rPr sz="1800" dirty="0">
                <a:solidFill>
                  <a:srgbClr val="1C1C1C"/>
                </a:solidFill>
                <a:latin typeface="Arial"/>
                <a:cs typeface="Arial"/>
              </a:rPr>
              <a:t>à</a:t>
            </a:r>
            <a:r>
              <a:rPr sz="1800" spc="-1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l’utilisateur</a:t>
            </a:r>
            <a:endParaRPr sz="1800">
              <a:latin typeface="Arial"/>
              <a:cs typeface="Arial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2565654" y="4537328"/>
            <a:ext cx="189865" cy="533400"/>
          </a:xfrm>
          <a:custGeom>
            <a:avLst/>
            <a:gdLst/>
            <a:ahLst/>
            <a:cxnLst/>
            <a:rect l="l" t="t" r="r" b="b"/>
            <a:pathLst>
              <a:path w="189864" h="533400">
                <a:moveTo>
                  <a:pt x="0" y="335407"/>
                </a:moveTo>
                <a:lnTo>
                  <a:pt x="79120" y="533146"/>
                </a:lnTo>
                <a:lnTo>
                  <a:pt x="147437" y="420878"/>
                </a:lnTo>
                <a:lnTo>
                  <a:pt x="107568" y="420878"/>
                </a:lnTo>
                <a:lnTo>
                  <a:pt x="69595" y="417703"/>
                </a:lnTo>
                <a:lnTo>
                  <a:pt x="70873" y="402422"/>
                </a:lnTo>
                <a:lnTo>
                  <a:pt x="0" y="335407"/>
                </a:lnTo>
                <a:close/>
              </a:path>
              <a:path w="189864" h="533400">
                <a:moveTo>
                  <a:pt x="70873" y="402422"/>
                </a:moveTo>
                <a:lnTo>
                  <a:pt x="69595" y="417703"/>
                </a:lnTo>
                <a:lnTo>
                  <a:pt x="107568" y="420878"/>
                </a:lnTo>
                <a:lnTo>
                  <a:pt x="107707" y="419227"/>
                </a:lnTo>
                <a:lnTo>
                  <a:pt x="88645" y="419227"/>
                </a:lnTo>
                <a:lnTo>
                  <a:pt x="70873" y="402422"/>
                </a:lnTo>
                <a:close/>
              </a:path>
              <a:path w="189864" h="533400">
                <a:moveTo>
                  <a:pt x="189864" y="351155"/>
                </a:moveTo>
                <a:lnTo>
                  <a:pt x="108842" y="405644"/>
                </a:lnTo>
                <a:lnTo>
                  <a:pt x="107568" y="420878"/>
                </a:lnTo>
                <a:lnTo>
                  <a:pt x="147437" y="420878"/>
                </a:lnTo>
                <a:lnTo>
                  <a:pt x="189864" y="351155"/>
                </a:lnTo>
                <a:close/>
              </a:path>
              <a:path w="189864" h="533400">
                <a:moveTo>
                  <a:pt x="82295" y="265811"/>
                </a:moveTo>
                <a:lnTo>
                  <a:pt x="70873" y="402422"/>
                </a:lnTo>
                <a:lnTo>
                  <a:pt x="88645" y="419227"/>
                </a:lnTo>
                <a:lnTo>
                  <a:pt x="108842" y="405644"/>
                </a:lnTo>
                <a:lnTo>
                  <a:pt x="120268" y="268986"/>
                </a:lnTo>
                <a:lnTo>
                  <a:pt x="82295" y="265811"/>
                </a:lnTo>
                <a:close/>
              </a:path>
              <a:path w="189864" h="533400">
                <a:moveTo>
                  <a:pt x="108842" y="405644"/>
                </a:moveTo>
                <a:lnTo>
                  <a:pt x="88645" y="419227"/>
                </a:lnTo>
                <a:lnTo>
                  <a:pt x="107707" y="419227"/>
                </a:lnTo>
                <a:lnTo>
                  <a:pt x="108842" y="405644"/>
                </a:lnTo>
                <a:close/>
              </a:path>
              <a:path w="189864" h="533400">
                <a:moveTo>
                  <a:pt x="104393" y="0"/>
                </a:moveTo>
                <a:lnTo>
                  <a:pt x="91693" y="151892"/>
                </a:lnTo>
                <a:lnTo>
                  <a:pt x="129666" y="155067"/>
                </a:lnTo>
                <a:lnTo>
                  <a:pt x="142366" y="3175"/>
                </a:lnTo>
                <a:lnTo>
                  <a:pt x="104393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500376" y="2144648"/>
            <a:ext cx="1152525" cy="457834"/>
          </a:xfrm>
          <a:custGeom>
            <a:avLst/>
            <a:gdLst/>
            <a:ahLst/>
            <a:cxnLst/>
            <a:rect l="l" t="t" r="r" b="b"/>
            <a:pathLst>
              <a:path w="1152525" h="457835">
                <a:moveTo>
                  <a:pt x="1152525" y="0"/>
                </a:moveTo>
                <a:lnTo>
                  <a:pt x="0" y="457708"/>
                </a:lnTo>
              </a:path>
            </a:pathLst>
          </a:custGeom>
          <a:ln w="38100">
            <a:solidFill>
              <a:srgbClr val="009999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500376" y="2602357"/>
            <a:ext cx="720725" cy="479425"/>
          </a:xfrm>
          <a:custGeom>
            <a:avLst/>
            <a:gdLst/>
            <a:ahLst/>
            <a:cxnLst/>
            <a:rect l="l" t="t" r="r" b="b"/>
            <a:pathLst>
              <a:path w="720725" h="479425">
                <a:moveTo>
                  <a:pt x="0" y="0"/>
                </a:moveTo>
                <a:lnTo>
                  <a:pt x="720725" y="478916"/>
                </a:lnTo>
              </a:path>
            </a:pathLst>
          </a:custGeom>
          <a:ln w="38100">
            <a:solidFill>
              <a:srgbClr val="009999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363976" y="3657600"/>
            <a:ext cx="288925" cy="647700"/>
          </a:xfrm>
          <a:custGeom>
            <a:avLst/>
            <a:gdLst/>
            <a:ahLst/>
            <a:cxnLst/>
            <a:rect l="l" t="t" r="r" b="b"/>
            <a:pathLst>
              <a:path w="288925" h="647700">
                <a:moveTo>
                  <a:pt x="288925" y="647700"/>
                </a:moveTo>
                <a:lnTo>
                  <a:pt x="0" y="0"/>
                </a:lnTo>
              </a:path>
            </a:pathLst>
          </a:custGeom>
          <a:ln w="38100">
            <a:solidFill>
              <a:srgbClr val="009999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644775" y="4305300"/>
            <a:ext cx="1008380" cy="215900"/>
          </a:xfrm>
          <a:custGeom>
            <a:avLst/>
            <a:gdLst/>
            <a:ahLst/>
            <a:cxnLst/>
            <a:rect l="l" t="t" r="r" b="b"/>
            <a:pathLst>
              <a:path w="1008379" h="215900">
                <a:moveTo>
                  <a:pt x="1008126" y="0"/>
                </a:moveTo>
                <a:lnTo>
                  <a:pt x="0" y="215900"/>
                </a:lnTo>
              </a:path>
            </a:pathLst>
          </a:custGeom>
          <a:ln w="38100">
            <a:solidFill>
              <a:srgbClr val="009999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221101" y="3081273"/>
            <a:ext cx="142875" cy="576580"/>
          </a:xfrm>
          <a:custGeom>
            <a:avLst/>
            <a:gdLst/>
            <a:ahLst/>
            <a:cxnLst/>
            <a:rect l="l" t="t" r="r" b="b"/>
            <a:pathLst>
              <a:path w="142875" h="576579">
                <a:moveTo>
                  <a:pt x="0" y="0"/>
                </a:moveTo>
                <a:lnTo>
                  <a:pt x="142875" y="576326"/>
                </a:lnTo>
              </a:path>
            </a:pathLst>
          </a:custGeom>
          <a:ln w="38100">
            <a:solidFill>
              <a:srgbClr val="009999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652901" y="1928876"/>
            <a:ext cx="942975" cy="241935"/>
          </a:xfrm>
          <a:custGeom>
            <a:avLst/>
            <a:gdLst/>
            <a:ahLst/>
            <a:cxnLst/>
            <a:rect l="l" t="t" r="r" b="b"/>
            <a:pathLst>
              <a:path w="942975" h="241935">
                <a:moveTo>
                  <a:pt x="942975" y="0"/>
                </a:moveTo>
                <a:lnTo>
                  <a:pt x="0" y="241681"/>
                </a:lnTo>
              </a:path>
            </a:pathLst>
          </a:custGeom>
          <a:ln w="38100">
            <a:solidFill>
              <a:srgbClr val="009999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14312" y="4867275"/>
            <a:ext cx="1584325" cy="11557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233476" y="5246328"/>
            <a:ext cx="1518285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5"/>
              </a:lnSpc>
            </a:pPr>
            <a:r>
              <a:rPr sz="1200" b="1" dirty="0">
                <a:solidFill>
                  <a:srgbClr val="1C1C1C"/>
                </a:solidFill>
                <a:latin typeface="Arial"/>
                <a:cs typeface="Arial"/>
                <a:hlinkClick r:id="rId8"/>
              </a:rPr>
              <a:t>h</a:t>
            </a:r>
            <a:r>
              <a:rPr sz="1200" b="1" spc="-5" dirty="0">
                <a:solidFill>
                  <a:srgbClr val="1C1C1C"/>
                </a:solidFill>
                <a:latin typeface="Arial"/>
                <a:cs typeface="Arial"/>
                <a:hlinkClick r:id="rId8"/>
              </a:rPr>
              <a:t>t</a:t>
            </a:r>
            <a:r>
              <a:rPr sz="1200" b="1" dirty="0">
                <a:solidFill>
                  <a:srgbClr val="1C1C1C"/>
                </a:solidFill>
                <a:latin typeface="Arial"/>
                <a:cs typeface="Arial"/>
                <a:hlinkClick r:id="rId8"/>
              </a:rPr>
              <a:t>t</a:t>
            </a:r>
            <a:r>
              <a:rPr sz="1200" b="1" spc="-5" dirty="0">
                <a:solidFill>
                  <a:srgbClr val="1C1C1C"/>
                </a:solidFill>
                <a:latin typeface="Arial"/>
                <a:cs typeface="Arial"/>
                <a:hlinkClick r:id="rId8"/>
              </a:rPr>
              <a:t>p</a:t>
            </a:r>
            <a:r>
              <a:rPr sz="1200" b="1" spc="5" dirty="0">
                <a:solidFill>
                  <a:srgbClr val="1C1C1C"/>
                </a:solidFill>
                <a:latin typeface="Arial"/>
                <a:cs typeface="Arial"/>
                <a:hlinkClick r:id="rId8"/>
              </a:rPr>
              <a:t>:</a:t>
            </a:r>
            <a:r>
              <a:rPr sz="1200" b="1" dirty="0">
                <a:solidFill>
                  <a:srgbClr val="1C1C1C"/>
                </a:solidFill>
                <a:latin typeface="Arial"/>
                <a:cs typeface="Arial"/>
                <a:hlinkClick r:id="rId8"/>
              </a:rPr>
              <a:t>//</a:t>
            </a:r>
            <a:r>
              <a:rPr sz="1200" b="1" spc="25" dirty="0">
                <a:solidFill>
                  <a:srgbClr val="1C1C1C"/>
                </a:solidFill>
                <a:latin typeface="Arial"/>
                <a:cs typeface="Arial"/>
                <a:hlinkClick r:id="rId8"/>
              </a:rPr>
              <a:t>ww</a:t>
            </a:r>
            <a:r>
              <a:rPr sz="1200" b="1" spc="-35" dirty="0">
                <a:solidFill>
                  <a:srgbClr val="1C1C1C"/>
                </a:solidFill>
                <a:latin typeface="Arial"/>
                <a:cs typeface="Arial"/>
                <a:hlinkClick r:id="rId8"/>
              </a:rPr>
              <a:t>w</a:t>
            </a:r>
            <a:r>
              <a:rPr sz="1200" b="1" dirty="0">
                <a:solidFill>
                  <a:srgbClr val="1C1C1C"/>
                </a:solidFill>
                <a:latin typeface="Arial"/>
                <a:cs typeface="Arial"/>
                <a:hlinkClick r:id="rId8"/>
              </a:rPr>
              <a:t>.google.fr/</a:t>
            </a:r>
            <a:endParaRPr sz="1200">
              <a:latin typeface="Arial"/>
              <a:cs typeface="Arial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4587875" y="3225800"/>
            <a:ext cx="4489450" cy="650875"/>
          </a:xfrm>
          <a:custGeom>
            <a:avLst/>
            <a:gdLst/>
            <a:ahLst/>
            <a:cxnLst/>
            <a:rect l="l" t="t" r="r" b="b"/>
            <a:pathLst>
              <a:path w="4489450" h="650875">
                <a:moveTo>
                  <a:pt x="0" y="650875"/>
                </a:moveTo>
                <a:lnTo>
                  <a:pt x="4489450" y="650875"/>
                </a:lnTo>
                <a:lnTo>
                  <a:pt x="4489450" y="0"/>
                </a:lnTo>
                <a:lnTo>
                  <a:pt x="0" y="0"/>
                </a:lnTo>
                <a:lnTo>
                  <a:pt x="0" y="6508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587875" y="3225800"/>
            <a:ext cx="4489450" cy="650875"/>
          </a:xfrm>
          <a:custGeom>
            <a:avLst/>
            <a:gdLst/>
            <a:ahLst/>
            <a:cxnLst/>
            <a:rect l="l" t="t" r="r" b="b"/>
            <a:pathLst>
              <a:path w="4489450" h="650875">
                <a:moveTo>
                  <a:pt x="0" y="650875"/>
                </a:moveTo>
                <a:lnTo>
                  <a:pt x="4489450" y="650875"/>
                </a:lnTo>
                <a:lnTo>
                  <a:pt x="4489450" y="0"/>
                </a:lnTo>
                <a:lnTo>
                  <a:pt x="0" y="0"/>
                </a:lnTo>
                <a:lnTo>
                  <a:pt x="0" y="650875"/>
                </a:lnTo>
                <a:close/>
              </a:path>
            </a:pathLst>
          </a:custGeom>
          <a:ln w="9525">
            <a:solidFill>
              <a:srgbClr val="647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4667503" y="3253485"/>
            <a:ext cx="3627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Une requête </a:t>
            </a:r>
            <a:r>
              <a:rPr sz="1800" spc="5" dirty="0">
                <a:solidFill>
                  <a:srgbClr val="1C1C1C"/>
                </a:solidFill>
                <a:latin typeface="Arial"/>
                <a:cs typeface="Arial"/>
              </a:rPr>
              <a:t>HTTP </a:t>
            </a:r>
            <a:r>
              <a:rPr sz="1800" dirty="0">
                <a:solidFill>
                  <a:srgbClr val="1C1C1C"/>
                </a:solidFill>
                <a:latin typeface="Arial"/>
                <a:cs typeface="Arial"/>
              </a:rPr>
              <a:t>est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adressée</a:t>
            </a:r>
            <a:r>
              <a:rPr sz="1800" spc="-10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au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4781803" y="3527805"/>
            <a:ext cx="2919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erveur </a:t>
            </a:r>
            <a:r>
              <a:rPr sz="1800" i="1" spc="-5" dirty="0">
                <a:solidFill>
                  <a:srgbClr val="1C1C1C"/>
                </a:solidFill>
                <a:latin typeface="Arial"/>
                <a:cs typeface="Arial"/>
              </a:rPr>
              <a:t>via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Internet</a:t>
            </a:r>
            <a:r>
              <a:rPr sz="1800" spc="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(routage).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46037" y="4068826"/>
            <a:ext cx="97155" cy="650875"/>
          </a:xfrm>
          <a:custGeom>
            <a:avLst/>
            <a:gdLst/>
            <a:ahLst/>
            <a:cxnLst/>
            <a:rect l="l" t="t" r="r" b="b"/>
            <a:pathLst>
              <a:path w="97155" h="650875">
                <a:moveTo>
                  <a:pt x="0" y="650875"/>
                </a:moveTo>
                <a:lnTo>
                  <a:pt x="96837" y="650875"/>
                </a:lnTo>
                <a:lnTo>
                  <a:pt x="96837" y="0"/>
                </a:lnTo>
                <a:lnTo>
                  <a:pt x="0" y="0"/>
                </a:lnTo>
                <a:lnTo>
                  <a:pt x="0" y="6508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6037" y="4068826"/>
            <a:ext cx="3175000" cy="650875"/>
          </a:xfrm>
          <a:custGeom>
            <a:avLst/>
            <a:gdLst/>
            <a:ahLst/>
            <a:cxnLst/>
            <a:rect l="l" t="t" r="r" b="b"/>
            <a:pathLst>
              <a:path w="3175000" h="650875">
                <a:moveTo>
                  <a:pt x="0" y="650875"/>
                </a:moveTo>
                <a:lnTo>
                  <a:pt x="3175000" y="650875"/>
                </a:lnTo>
                <a:lnTo>
                  <a:pt x="3175000" y="0"/>
                </a:lnTo>
                <a:lnTo>
                  <a:pt x="0" y="0"/>
                </a:lnTo>
                <a:lnTo>
                  <a:pt x="0" y="650875"/>
                </a:lnTo>
                <a:close/>
              </a:path>
            </a:pathLst>
          </a:custGeom>
          <a:ln w="9525">
            <a:solidFill>
              <a:srgbClr val="647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137464" y="3562160"/>
            <a:ext cx="4670425" cy="1099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42155">
              <a:lnSpc>
                <a:spcPts val="1989"/>
              </a:lnSpc>
            </a:pPr>
            <a:r>
              <a:rPr sz="1800" dirty="0">
                <a:solidFill>
                  <a:srgbClr val="1C1C1C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4542155">
              <a:lnSpc>
                <a:spcPct val="100000"/>
              </a:lnSpc>
            </a:pP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p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Le client identifie la page</a:t>
            </a:r>
            <a:r>
              <a:rPr sz="1800" spc="3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par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son adresse (URL).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142875" y="3500373"/>
            <a:ext cx="4651375" cy="1320800"/>
          </a:xfrm>
          <a:custGeom>
            <a:avLst/>
            <a:gdLst/>
            <a:ahLst/>
            <a:cxnLst/>
            <a:rect l="l" t="t" r="r" b="b"/>
            <a:pathLst>
              <a:path w="4651375" h="1320800">
                <a:moveTo>
                  <a:pt x="0" y="1320800"/>
                </a:moveTo>
                <a:lnTo>
                  <a:pt x="4651375" y="1320800"/>
                </a:lnTo>
                <a:lnTo>
                  <a:pt x="4651375" y="0"/>
                </a:lnTo>
                <a:lnTo>
                  <a:pt x="0" y="0"/>
                </a:lnTo>
                <a:lnTo>
                  <a:pt x="0" y="1320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42875" y="3500373"/>
            <a:ext cx="4651375" cy="1320800"/>
          </a:xfrm>
          <a:custGeom>
            <a:avLst/>
            <a:gdLst/>
            <a:ahLst/>
            <a:cxnLst/>
            <a:rect l="l" t="t" r="r" b="b"/>
            <a:pathLst>
              <a:path w="4651375" h="1320800">
                <a:moveTo>
                  <a:pt x="0" y="1320800"/>
                </a:moveTo>
                <a:lnTo>
                  <a:pt x="4651375" y="1320800"/>
                </a:lnTo>
                <a:lnTo>
                  <a:pt x="4651375" y="0"/>
                </a:lnTo>
                <a:lnTo>
                  <a:pt x="0" y="0"/>
                </a:lnTo>
                <a:lnTo>
                  <a:pt x="0" y="1320800"/>
                </a:lnTo>
                <a:close/>
              </a:path>
            </a:pathLst>
          </a:custGeom>
          <a:ln w="9525">
            <a:solidFill>
              <a:srgbClr val="647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221691" y="3526663"/>
            <a:ext cx="370840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Un internaute</a:t>
            </a:r>
            <a:r>
              <a:rPr sz="2000" spc="-6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(utilisateur)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utilise un client </a:t>
            </a:r>
            <a:r>
              <a:rPr sz="2000" spc="-10" dirty="0">
                <a:solidFill>
                  <a:srgbClr val="1C1C1C"/>
                </a:solidFill>
                <a:latin typeface="Arial"/>
                <a:cs typeface="Arial"/>
              </a:rPr>
              <a:t>Web</a:t>
            </a:r>
            <a:r>
              <a:rPr sz="2000" spc="-10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(navigateur)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221691" y="4136516"/>
            <a:ext cx="444881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pour obtenir une ressource (page</a:t>
            </a:r>
            <a:r>
              <a:rPr sz="2000" spc="-17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1C1C1C"/>
                </a:solidFill>
                <a:latin typeface="Arial"/>
                <a:cs typeface="Arial"/>
              </a:rPr>
              <a:t>Web) 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sur </a:t>
            </a:r>
            <a:r>
              <a:rPr sz="2000" spc="-5" dirty="0">
                <a:solidFill>
                  <a:srgbClr val="1C1C1C"/>
                </a:solidFill>
                <a:latin typeface="Arial"/>
                <a:cs typeface="Arial"/>
              </a:rPr>
              <a:t>un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serveur</a:t>
            </a:r>
            <a:r>
              <a:rPr sz="2000" spc="-8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1C1C1C"/>
                </a:solidFill>
                <a:latin typeface="Arial"/>
                <a:cs typeface="Arial"/>
              </a:rPr>
              <a:t>distant…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8134350" y="2111438"/>
            <a:ext cx="942975" cy="925830"/>
          </a:xfrm>
          <a:custGeom>
            <a:avLst/>
            <a:gdLst/>
            <a:ahLst/>
            <a:cxnLst/>
            <a:rect l="l" t="t" r="r" b="b"/>
            <a:pathLst>
              <a:path w="942975" h="925830">
                <a:moveTo>
                  <a:pt x="0" y="925512"/>
                </a:moveTo>
                <a:lnTo>
                  <a:pt x="942975" y="925512"/>
                </a:lnTo>
                <a:lnTo>
                  <a:pt x="942975" y="0"/>
                </a:lnTo>
                <a:lnTo>
                  <a:pt x="0" y="0"/>
                </a:lnTo>
                <a:lnTo>
                  <a:pt x="0" y="9255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424551" y="2111438"/>
            <a:ext cx="3653154" cy="925830"/>
          </a:xfrm>
          <a:custGeom>
            <a:avLst/>
            <a:gdLst/>
            <a:ahLst/>
            <a:cxnLst/>
            <a:rect l="l" t="t" r="r" b="b"/>
            <a:pathLst>
              <a:path w="3653154" h="925830">
                <a:moveTo>
                  <a:pt x="0" y="925512"/>
                </a:moveTo>
                <a:lnTo>
                  <a:pt x="3652774" y="925512"/>
                </a:lnTo>
                <a:lnTo>
                  <a:pt x="3652774" y="0"/>
                </a:lnTo>
                <a:lnTo>
                  <a:pt x="0" y="0"/>
                </a:lnTo>
                <a:lnTo>
                  <a:pt x="0" y="925512"/>
                </a:lnTo>
                <a:close/>
              </a:path>
            </a:pathLst>
          </a:custGeom>
          <a:ln w="9525">
            <a:solidFill>
              <a:srgbClr val="647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/>
          <p:nvPr/>
        </p:nvSpPr>
        <p:spPr>
          <a:xfrm>
            <a:off x="8101533" y="2138934"/>
            <a:ext cx="791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841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d</a:t>
            </a:r>
            <a:r>
              <a:rPr sz="1800" spc="-15" dirty="0">
                <a:solidFill>
                  <a:srgbClr val="1C1C1C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sq</a:t>
            </a:r>
            <a:r>
              <a:rPr sz="1800" spc="-15" dirty="0">
                <a:solidFill>
                  <a:srgbClr val="1C1C1C"/>
                </a:solidFill>
                <a:latin typeface="Arial"/>
                <a:cs typeface="Arial"/>
              </a:rPr>
              <a:t>u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e)  nt)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4735703" y="2173288"/>
            <a:ext cx="3378835" cy="911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1050">
              <a:lnSpc>
                <a:spcPts val="1989"/>
              </a:lnSpc>
            </a:pP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Le serveur trouve (sur</a:t>
            </a:r>
            <a:r>
              <a:rPr sz="1800" spc="-1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un</a:t>
            </a:r>
            <a:endParaRPr sz="1800">
              <a:latin typeface="Arial"/>
              <a:cs typeface="Arial"/>
            </a:endParaRPr>
          </a:p>
          <a:p>
            <a:pPr marL="781050">
              <a:lnSpc>
                <a:spcPct val="100000"/>
              </a:lnSpc>
            </a:pP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ou calcule</a:t>
            </a:r>
            <a:r>
              <a:rPr sz="180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C1C1C"/>
                </a:solidFill>
                <a:latin typeface="Arial"/>
                <a:cs typeface="Arial"/>
              </a:rPr>
              <a:t>(dynamiqueme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781050" algn="l"/>
              </a:tabLst>
            </a:pPr>
            <a:r>
              <a:rPr sz="2700" b="1" spc="-7" baseline="-26234" dirty="0">
                <a:solidFill>
                  <a:srgbClr val="1C1C1C"/>
                </a:solidFill>
                <a:latin typeface="Arial"/>
                <a:cs typeface="Arial"/>
              </a:rPr>
              <a:t>HTML	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la ressource</a:t>
            </a:r>
            <a:r>
              <a:rPr sz="1800" spc="-2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demandée.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3975861" y="4962525"/>
            <a:ext cx="461009" cy="313055"/>
          </a:xfrm>
          <a:custGeom>
            <a:avLst/>
            <a:gdLst/>
            <a:ahLst/>
            <a:cxnLst/>
            <a:rect l="l" t="t" r="r" b="b"/>
            <a:pathLst>
              <a:path w="461010" h="313054">
                <a:moveTo>
                  <a:pt x="408432" y="0"/>
                </a:moveTo>
                <a:lnTo>
                  <a:pt x="52070" y="0"/>
                </a:lnTo>
                <a:lnTo>
                  <a:pt x="31771" y="4099"/>
                </a:lnTo>
                <a:lnTo>
                  <a:pt x="15224" y="15271"/>
                </a:lnTo>
                <a:lnTo>
                  <a:pt x="4081" y="31825"/>
                </a:lnTo>
                <a:lnTo>
                  <a:pt x="0" y="52069"/>
                </a:lnTo>
                <a:lnTo>
                  <a:pt x="0" y="260476"/>
                </a:lnTo>
                <a:lnTo>
                  <a:pt x="4081" y="280721"/>
                </a:lnTo>
                <a:lnTo>
                  <a:pt x="15224" y="297275"/>
                </a:lnTo>
                <a:lnTo>
                  <a:pt x="31771" y="308447"/>
                </a:lnTo>
                <a:lnTo>
                  <a:pt x="52070" y="312547"/>
                </a:lnTo>
                <a:lnTo>
                  <a:pt x="408432" y="312547"/>
                </a:lnTo>
                <a:lnTo>
                  <a:pt x="428676" y="308447"/>
                </a:lnTo>
                <a:lnTo>
                  <a:pt x="445230" y="297275"/>
                </a:lnTo>
                <a:lnTo>
                  <a:pt x="456402" y="280721"/>
                </a:lnTo>
                <a:lnTo>
                  <a:pt x="460501" y="260476"/>
                </a:lnTo>
                <a:lnTo>
                  <a:pt x="460501" y="52069"/>
                </a:lnTo>
                <a:lnTo>
                  <a:pt x="456402" y="31825"/>
                </a:lnTo>
                <a:lnTo>
                  <a:pt x="445230" y="15271"/>
                </a:lnTo>
                <a:lnTo>
                  <a:pt x="428676" y="4099"/>
                </a:lnTo>
                <a:lnTo>
                  <a:pt x="408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975861" y="4962525"/>
            <a:ext cx="461009" cy="313055"/>
          </a:xfrm>
          <a:custGeom>
            <a:avLst/>
            <a:gdLst/>
            <a:ahLst/>
            <a:cxnLst/>
            <a:rect l="l" t="t" r="r" b="b"/>
            <a:pathLst>
              <a:path w="461010" h="313054">
                <a:moveTo>
                  <a:pt x="0" y="52069"/>
                </a:moveTo>
                <a:lnTo>
                  <a:pt x="4081" y="31825"/>
                </a:lnTo>
                <a:lnTo>
                  <a:pt x="15224" y="15271"/>
                </a:lnTo>
                <a:lnTo>
                  <a:pt x="31771" y="4099"/>
                </a:lnTo>
                <a:lnTo>
                  <a:pt x="52070" y="0"/>
                </a:lnTo>
                <a:lnTo>
                  <a:pt x="408432" y="0"/>
                </a:lnTo>
                <a:lnTo>
                  <a:pt x="428676" y="4099"/>
                </a:lnTo>
                <a:lnTo>
                  <a:pt x="445230" y="15271"/>
                </a:lnTo>
                <a:lnTo>
                  <a:pt x="456402" y="31825"/>
                </a:lnTo>
                <a:lnTo>
                  <a:pt x="460501" y="52069"/>
                </a:lnTo>
                <a:lnTo>
                  <a:pt x="460501" y="260476"/>
                </a:lnTo>
                <a:lnTo>
                  <a:pt x="456402" y="280721"/>
                </a:lnTo>
                <a:lnTo>
                  <a:pt x="445230" y="297275"/>
                </a:lnTo>
                <a:lnTo>
                  <a:pt x="428676" y="308447"/>
                </a:lnTo>
                <a:lnTo>
                  <a:pt x="408432" y="312547"/>
                </a:lnTo>
                <a:lnTo>
                  <a:pt x="52070" y="312547"/>
                </a:lnTo>
                <a:lnTo>
                  <a:pt x="31771" y="308447"/>
                </a:lnTo>
                <a:lnTo>
                  <a:pt x="15224" y="297275"/>
                </a:lnTo>
                <a:lnTo>
                  <a:pt x="4081" y="280721"/>
                </a:lnTo>
                <a:lnTo>
                  <a:pt x="0" y="260476"/>
                </a:lnTo>
                <a:lnTo>
                  <a:pt x="0" y="5206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041647" y="5025059"/>
            <a:ext cx="329565" cy="187960"/>
          </a:xfrm>
          <a:custGeom>
            <a:avLst/>
            <a:gdLst/>
            <a:ahLst/>
            <a:cxnLst/>
            <a:rect l="l" t="t" r="r" b="b"/>
            <a:pathLst>
              <a:path w="329564" h="187960">
                <a:moveTo>
                  <a:pt x="0" y="187528"/>
                </a:moveTo>
                <a:lnTo>
                  <a:pt x="328968" y="187528"/>
                </a:lnTo>
                <a:lnTo>
                  <a:pt x="328968" y="0"/>
                </a:lnTo>
                <a:lnTo>
                  <a:pt x="0" y="0"/>
                </a:lnTo>
                <a:lnTo>
                  <a:pt x="0" y="18752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041647" y="5025059"/>
            <a:ext cx="329565" cy="187960"/>
          </a:xfrm>
          <a:custGeom>
            <a:avLst/>
            <a:gdLst/>
            <a:ahLst/>
            <a:cxnLst/>
            <a:rect l="l" t="t" r="r" b="b"/>
            <a:pathLst>
              <a:path w="329564" h="187960">
                <a:moveTo>
                  <a:pt x="0" y="187528"/>
                </a:moveTo>
                <a:lnTo>
                  <a:pt x="328968" y="187528"/>
                </a:lnTo>
                <a:lnTo>
                  <a:pt x="328968" y="0"/>
                </a:lnTo>
                <a:lnTo>
                  <a:pt x="0" y="0"/>
                </a:lnTo>
                <a:lnTo>
                  <a:pt x="0" y="187528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910076" y="5337555"/>
            <a:ext cx="592455" cy="125095"/>
          </a:xfrm>
          <a:custGeom>
            <a:avLst/>
            <a:gdLst/>
            <a:ahLst/>
            <a:cxnLst/>
            <a:rect l="l" t="t" r="r" b="b"/>
            <a:pathLst>
              <a:path w="592454" h="125095">
                <a:moveTo>
                  <a:pt x="571246" y="0"/>
                </a:moveTo>
                <a:lnTo>
                  <a:pt x="20827" y="0"/>
                </a:lnTo>
                <a:lnTo>
                  <a:pt x="12698" y="1647"/>
                </a:lnTo>
                <a:lnTo>
                  <a:pt x="6080" y="6127"/>
                </a:lnTo>
                <a:lnTo>
                  <a:pt x="1629" y="12751"/>
                </a:lnTo>
                <a:lnTo>
                  <a:pt x="0" y="20828"/>
                </a:lnTo>
                <a:lnTo>
                  <a:pt x="0" y="104140"/>
                </a:lnTo>
                <a:lnTo>
                  <a:pt x="1629" y="112289"/>
                </a:lnTo>
                <a:lnTo>
                  <a:pt x="6080" y="118951"/>
                </a:lnTo>
                <a:lnTo>
                  <a:pt x="12698" y="123445"/>
                </a:lnTo>
                <a:lnTo>
                  <a:pt x="20827" y="125095"/>
                </a:lnTo>
                <a:lnTo>
                  <a:pt x="571246" y="125095"/>
                </a:lnTo>
                <a:lnTo>
                  <a:pt x="579375" y="123445"/>
                </a:lnTo>
                <a:lnTo>
                  <a:pt x="585993" y="118951"/>
                </a:lnTo>
                <a:lnTo>
                  <a:pt x="590444" y="112289"/>
                </a:lnTo>
                <a:lnTo>
                  <a:pt x="592074" y="104140"/>
                </a:lnTo>
                <a:lnTo>
                  <a:pt x="592074" y="20828"/>
                </a:lnTo>
                <a:lnTo>
                  <a:pt x="590444" y="12751"/>
                </a:lnTo>
                <a:lnTo>
                  <a:pt x="585993" y="6127"/>
                </a:lnTo>
                <a:lnTo>
                  <a:pt x="579375" y="1647"/>
                </a:lnTo>
                <a:lnTo>
                  <a:pt x="57124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910076" y="5337555"/>
            <a:ext cx="592455" cy="125095"/>
          </a:xfrm>
          <a:custGeom>
            <a:avLst/>
            <a:gdLst/>
            <a:ahLst/>
            <a:cxnLst/>
            <a:rect l="l" t="t" r="r" b="b"/>
            <a:pathLst>
              <a:path w="592454" h="125095">
                <a:moveTo>
                  <a:pt x="0" y="20828"/>
                </a:moveTo>
                <a:lnTo>
                  <a:pt x="1629" y="12751"/>
                </a:lnTo>
                <a:lnTo>
                  <a:pt x="6080" y="6127"/>
                </a:lnTo>
                <a:lnTo>
                  <a:pt x="12698" y="1647"/>
                </a:lnTo>
                <a:lnTo>
                  <a:pt x="20827" y="0"/>
                </a:lnTo>
                <a:lnTo>
                  <a:pt x="571246" y="0"/>
                </a:lnTo>
                <a:lnTo>
                  <a:pt x="579375" y="1647"/>
                </a:lnTo>
                <a:lnTo>
                  <a:pt x="585993" y="6127"/>
                </a:lnTo>
                <a:lnTo>
                  <a:pt x="590444" y="12751"/>
                </a:lnTo>
                <a:lnTo>
                  <a:pt x="592074" y="20828"/>
                </a:lnTo>
                <a:lnTo>
                  <a:pt x="592074" y="104140"/>
                </a:lnTo>
                <a:lnTo>
                  <a:pt x="590444" y="112289"/>
                </a:lnTo>
                <a:lnTo>
                  <a:pt x="585993" y="118951"/>
                </a:lnTo>
                <a:lnTo>
                  <a:pt x="579375" y="123445"/>
                </a:lnTo>
                <a:lnTo>
                  <a:pt x="571246" y="125095"/>
                </a:lnTo>
                <a:lnTo>
                  <a:pt x="20827" y="125095"/>
                </a:lnTo>
                <a:lnTo>
                  <a:pt x="12698" y="123445"/>
                </a:lnTo>
                <a:lnTo>
                  <a:pt x="6080" y="118951"/>
                </a:lnTo>
                <a:lnTo>
                  <a:pt x="1629" y="112289"/>
                </a:lnTo>
                <a:lnTo>
                  <a:pt x="0" y="104140"/>
                </a:lnTo>
                <a:lnTo>
                  <a:pt x="0" y="20828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304791" y="5400040"/>
            <a:ext cx="132080" cy="0"/>
          </a:xfrm>
          <a:custGeom>
            <a:avLst/>
            <a:gdLst/>
            <a:ahLst/>
            <a:cxnLst/>
            <a:rect l="l" t="t" r="r" b="b"/>
            <a:pathLst>
              <a:path w="132079">
                <a:moveTo>
                  <a:pt x="0" y="0"/>
                </a:moveTo>
                <a:lnTo>
                  <a:pt x="13157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041647" y="5306302"/>
            <a:ext cx="329565" cy="0"/>
          </a:xfrm>
          <a:custGeom>
            <a:avLst/>
            <a:gdLst/>
            <a:ahLst/>
            <a:cxnLst/>
            <a:rect l="l" t="t" r="r" b="b"/>
            <a:pathLst>
              <a:path w="329564">
                <a:moveTo>
                  <a:pt x="0" y="0"/>
                </a:moveTo>
                <a:lnTo>
                  <a:pt x="328968" y="0"/>
                </a:lnTo>
              </a:path>
            </a:pathLst>
          </a:custGeom>
          <a:ln w="625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041647" y="5275047"/>
            <a:ext cx="329565" cy="62865"/>
          </a:xfrm>
          <a:custGeom>
            <a:avLst/>
            <a:gdLst/>
            <a:ahLst/>
            <a:cxnLst/>
            <a:rect l="l" t="t" r="r" b="b"/>
            <a:pathLst>
              <a:path w="329564" h="62864">
                <a:moveTo>
                  <a:pt x="0" y="62508"/>
                </a:moveTo>
                <a:lnTo>
                  <a:pt x="328968" y="62508"/>
                </a:lnTo>
                <a:lnTo>
                  <a:pt x="328968" y="0"/>
                </a:lnTo>
                <a:lnTo>
                  <a:pt x="0" y="0"/>
                </a:lnTo>
                <a:lnTo>
                  <a:pt x="0" y="6250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 txBox="1"/>
          <p:nvPr/>
        </p:nvSpPr>
        <p:spPr>
          <a:xfrm>
            <a:off x="4638547" y="5959246"/>
            <a:ext cx="21209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solidFill>
                  <a:srgbClr val="C00000"/>
                </a:solidFill>
                <a:latin typeface="Arial"/>
                <a:cs typeface="Arial"/>
              </a:rPr>
              <a:t>Ressource</a:t>
            </a:r>
            <a:r>
              <a:rPr sz="1600" b="1" i="1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C00000"/>
                </a:solidFill>
                <a:latin typeface="Arial"/>
                <a:cs typeface="Arial"/>
              </a:rPr>
              <a:t>demandée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4552950" y="2114550"/>
            <a:ext cx="3581400" cy="1200150"/>
          </a:xfrm>
          <a:custGeom>
            <a:avLst/>
            <a:gdLst/>
            <a:ahLst/>
            <a:cxnLst/>
            <a:rect l="l" t="t" r="r" b="b"/>
            <a:pathLst>
              <a:path w="3581400" h="1200150">
                <a:moveTo>
                  <a:pt x="0" y="1200150"/>
                </a:moveTo>
                <a:lnTo>
                  <a:pt x="3581400" y="1200150"/>
                </a:lnTo>
                <a:lnTo>
                  <a:pt x="3581400" y="0"/>
                </a:lnTo>
                <a:lnTo>
                  <a:pt x="0" y="0"/>
                </a:lnTo>
                <a:lnTo>
                  <a:pt x="0" y="12001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552950" y="2114550"/>
            <a:ext cx="3581400" cy="1200150"/>
          </a:xfrm>
          <a:custGeom>
            <a:avLst/>
            <a:gdLst/>
            <a:ahLst/>
            <a:cxnLst/>
            <a:rect l="l" t="t" r="r" b="b"/>
            <a:pathLst>
              <a:path w="3581400" h="1200150">
                <a:moveTo>
                  <a:pt x="0" y="1200150"/>
                </a:moveTo>
                <a:lnTo>
                  <a:pt x="3581400" y="1200150"/>
                </a:lnTo>
                <a:lnTo>
                  <a:pt x="3581400" y="0"/>
                </a:lnTo>
                <a:lnTo>
                  <a:pt x="0" y="0"/>
                </a:lnTo>
                <a:lnTo>
                  <a:pt x="0" y="1200150"/>
                </a:lnTo>
                <a:close/>
              </a:path>
            </a:pathLst>
          </a:custGeom>
          <a:ln w="9525">
            <a:solidFill>
              <a:srgbClr val="647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 txBox="1"/>
          <p:nvPr/>
        </p:nvSpPr>
        <p:spPr>
          <a:xfrm>
            <a:off x="4632452" y="2141982"/>
            <a:ext cx="310896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Le nom du serveur dans </a:t>
            </a:r>
            <a:r>
              <a:rPr sz="1800" spc="-10" dirty="0">
                <a:solidFill>
                  <a:srgbClr val="1C1C1C"/>
                </a:solidFill>
                <a:latin typeface="Arial"/>
                <a:cs typeface="Arial"/>
              </a:rPr>
              <a:t>l’URL 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est transformé </a:t>
            </a:r>
            <a:r>
              <a:rPr sz="1800" dirty="0">
                <a:solidFill>
                  <a:srgbClr val="1C1C1C"/>
                </a:solidFill>
                <a:latin typeface="Arial"/>
                <a:cs typeface="Arial"/>
              </a:rPr>
              <a:t>en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adresse </a:t>
            </a:r>
            <a:r>
              <a:rPr sz="1800" dirty="0">
                <a:solidFill>
                  <a:srgbClr val="1C1C1C"/>
                </a:solidFill>
                <a:latin typeface="Arial"/>
                <a:cs typeface="Arial"/>
              </a:rPr>
              <a:t>IP 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(résolution</a:t>
            </a:r>
            <a:r>
              <a:rPr sz="1800" spc="1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DNS).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Le serveur </a:t>
            </a:r>
            <a:r>
              <a:rPr sz="1800" spc="-15" dirty="0">
                <a:solidFill>
                  <a:srgbClr val="1C1C1C"/>
                </a:solidFill>
                <a:latin typeface="Arial"/>
                <a:cs typeface="Arial"/>
              </a:rPr>
              <a:t>Web </a:t>
            </a:r>
            <a:r>
              <a:rPr sz="1800" dirty="0">
                <a:solidFill>
                  <a:srgbClr val="1C1C1C"/>
                </a:solidFill>
                <a:latin typeface="Arial"/>
                <a:cs typeface="Arial"/>
              </a:rPr>
              <a:t>est</a:t>
            </a:r>
            <a:r>
              <a:rPr sz="1800" spc="-1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identifié.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27" name="object 127"/>
          <p:cNvSpPr txBox="1">
            <a:spLocks noGrp="1"/>
          </p:cNvSpPr>
          <p:nvPr>
            <p:ph type="ftr" sz="quarter" idx="5"/>
          </p:nvPr>
        </p:nvSpPr>
        <p:spPr>
          <a:xfrm>
            <a:off x="1161084" y="6554037"/>
            <a:ext cx="333629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fr-FR" dirty="0"/>
              <a:t>web</a:t>
            </a:r>
            <a:endParaRPr spc="-5" dirty="0"/>
          </a:p>
        </p:txBody>
      </p:sp>
      <p:sp>
        <p:nvSpPr>
          <p:cNvPr id="128" name="object 1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World </a:t>
            </a:r>
            <a:r>
              <a:rPr dirty="0"/>
              <a:t>Wide</a:t>
            </a:r>
            <a:r>
              <a:rPr spc="-114" dirty="0"/>
              <a:t> </a:t>
            </a:r>
            <a:r>
              <a:rPr spc="-5" dirty="0"/>
              <a:t>Web</a:t>
            </a:r>
          </a:p>
        </p:txBody>
      </p:sp>
      <p:sp>
        <p:nvSpPr>
          <p:cNvPr id="129" name="object 1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125" name="object 125"/>
          <p:cNvSpPr txBox="1"/>
          <p:nvPr/>
        </p:nvSpPr>
        <p:spPr>
          <a:xfrm>
            <a:off x="2999358" y="28447"/>
            <a:ext cx="15106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 marR="5080" indent="-169545" algn="r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6954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I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tro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d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u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ctio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  <a:p>
            <a:pPr marL="161925" marR="6350" indent="-161925" algn="r">
              <a:lnSpc>
                <a:spcPct val="100000"/>
              </a:lnSpc>
              <a:buAutoNum type="arabicPeriod"/>
              <a:tabLst>
                <a:tab pos="161925" algn="l"/>
              </a:tabLst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Aspects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techniques</a:t>
            </a:r>
            <a:endParaRPr sz="1200">
              <a:latin typeface="Arial"/>
              <a:cs typeface="Arial"/>
            </a:endParaRPr>
          </a:p>
          <a:p>
            <a:pPr marL="448309" indent="-169545">
              <a:lnSpc>
                <a:spcPct val="100000"/>
              </a:lnSpc>
              <a:buAutoNum type="arabicPeriod"/>
              <a:tabLst>
                <a:tab pos="448945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Langage</a:t>
            </a:r>
            <a:r>
              <a:rPr sz="1200" spc="-12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HTML</a:t>
            </a:r>
            <a:endParaRPr sz="1200">
              <a:latin typeface="Arial"/>
              <a:cs typeface="Arial"/>
            </a:endParaRPr>
          </a:p>
          <a:p>
            <a:pPr marL="168910" marR="5080" indent="-168910" algn="r">
              <a:lnSpc>
                <a:spcPct val="100000"/>
              </a:lnSpc>
              <a:buAutoNum type="arabicPeriod"/>
              <a:tabLst>
                <a:tab pos="16891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l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usion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4572000" y="28447"/>
            <a:ext cx="4572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indent="-18796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49885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Fonctionnement</a:t>
            </a:r>
            <a:endParaRPr sz="1200">
              <a:latin typeface="Arial"/>
              <a:cs typeface="Arial"/>
            </a:endParaRPr>
          </a:p>
          <a:p>
            <a:pPr marL="349250" indent="-187960">
              <a:lnSpc>
                <a:spcPct val="100000"/>
              </a:lnSpc>
              <a:buAutoNum type="arabicPeriod"/>
              <a:tabLst>
                <a:tab pos="349885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Serveur</a:t>
            </a:r>
            <a:r>
              <a:rPr sz="1200" spc="-2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Web</a:t>
            </a:r>
            <a:endParaRPr sz="1200">
              <a:latin typeface="Arial"/>
              <a:cs typeface="Arial"/>
            </a:endParaRPr>
          </a:p>
          <a:p>
            <a:pPr marL="349250" indent="-187960">
              <a:lnSpc>
                <a:spcPct val="100000"/>
              </a:lnSpc>
              <a:buAutoNum type="arabicPeriod"/>
              <a:tabLst>
                <a:tab pos="349885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Client</a:t>
            </a:r>
            <a:r>
              <a:rPr sz="1200" spc="-2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Web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3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0" y="349250"/>
                </a:moveTo>
                <a:lnTo>
                  <a:pt x="4572000" y="349250"/>
                </a:lnTo>
                <a:lnTo>
                  <a:pt x="4572000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0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4571999" y="0"/>
                </a:moveTo>
                <a:lnTo>
                  <a:pt x="0" y="0"/>
                </a:lnTo>
                <a:lnTo>
                  <a:pt x="0" y="349247"/>
                </a:lnTo>
                <a:lnTo>
                  <a:pt x="4571999" y="349247"/>
                </a:lnTo>
                <a:lnTo>
                  <a:pt x="4571999" y="0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7436" y="1214340"/>
            <a:ext cx="4391660" cy="529907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625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Côté</a:t>
            </a:r>
            <a:r>
              <a:rPr sz="20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serveur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SzPct val="88888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Serveur</a:t>
            </a:r>
            <a:r>
              <a:rPr sz="1800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Web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0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attend les requêtes HTTP et y</a:t>
            </a:r>
            <a:r>
              <a:rPr sz="1600" spc="4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répond</a:t>
            </a:r>
            <a:endParaRPr sz="1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deux façons de fournir des</a:t>
            </a:r>
            <a:r>
              <a:rPr sz="1600" spc="5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ressources</a:t>
            </a:r>
            <a:endParaRPr sz="1600">
              <a:latin typeface="Arial"/>
              <a:cs typeface="Arial"/>
            </a:endParaRPr>
          </a:p>
          <a:p>
            <a:pPr marL="1155065" lvl="2" indent="-228600">
              <a:lnSpc>
                <a:spcPct val="100000"/>
              </a:lnSpc>
              <a:spcBef>
                <a:spcPts val="705"/>
              </a:spcBef>
              <a:buClr>
                <a:srgbClr val="0000FF"/>
              </a:buClr>
              <a:buSzPct val="75000"/>
              <a:buFont typeface="Wingdings"/>
              <a:buChar char=""/>
              <a:tabLst>
                <a:tab pos="1155065" algn="l"/>
                <a:tab pos="1155700" algn="l"/>
              </a:tabLst>
            </a:pP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statique : le </a:t>
            </a:r>
            <a:r>
              <a:rPr sz="1400" spc="-5" dirty="0">
                <a:solidFill>
                  <a:srgbClr val="1C1C1C"/>
                </a:solidFill>
                <a:latin typeface="Arial"/>
                <a:cs typeface="Arial"/>
              </a:rPr>
              <a:t>serveur renvoie</a:t>
            </a:r>
            <a:r>
              <a:rPr sz="1400" spc="-12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les</a:t>
            </a:r>
            <a:endParaRPr sz="1400">
              <a:latin typeface="Arial"/>
              <a:cs typeface="Arial"/>
            </a:endParaRPr>
          </a:p>
          <a:p>
            <a:pPr marL="1155065">
              <a:lnSpc>
                <a:spcPct val="100000"/>
              </a:lnSpc>
            </a:pPr>
            <a:r>
              <a:rPr sz="1400" spc="-5" dirty="0">
                <a:solidFill>
                  <a:srgbClr val="1C1C1C"/>
                </a:solidFill>
                <a:latin typeface="Arial"/>
                <a:cs typeface="Arial"/>
              </a:rPr>
              <a:t>ressources </a:t>
            </a: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dont il</a:t>
            </a:r>
            <a:r>
              <a:rPr sz="1400" spc="-6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dispose</a:t>
            </a:r>
            <a:endParaRPr sz="1400">
              <a:latin typeface="Arial"/>
              <a:cs typeface="Arial"/>
            </a:endParaRPr>
          </a:p>
          <a:p>
            <a:pPr marL="1155065" marR="116839" lvl="2" indent="-228600">
              <a:lnSpc>
                <a:spcPct val="100000"/>
              </a:lnSpc>
              <a:spcBef>
                <a:spcPts val="505"/>
              </a:spcBef>
              <a:buClr>
                <a:srgbClr val="0000FF"/>
              </a:buClr>
              <a:buSzPct val="75000"/>
              <a:buFont typeface="Wingdings"/>
              <a:buChar char=""/>
              <a:tabLst>
                <a:tab pos="1155065" algn="l"/>
                <a:tab pos="1155700" algn="l"/>
              </a:tabLst>
            </a:pPr>
            <a:r>
              <a:rPr sz="1400" spc="-5" dirty="0">
                <a:solidFill>
                  <a:srgbClr val="1C1C1C"/>
                </a:solidFill>
                <a:latin typeface="Arial"/>
                <a:cs typeface="Arial"/>
              </a:rPr>
              <a:t>dynamique </a:t>
            </a: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: la </a:t>
            </a:r>
            <a:r>
              <a:rPr sz="1400" spc="-5" dirty="0">
                <a:solidFill>
                  <a:srgbClr val="1C1C1C"/>
                </a:solidFill>
                <a:latin typeface="Arial"/>
                <a:cs typeface="Arial"/>
              </a:rPr>
              <a:t>ressource </a:t>
            </a: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est générée</a:t>
            </a:r>
            <a:r>
              <a:rPr sz="1400" spc="-14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à  la réception de la</a:t>
            </a:r>
            <a:r>
              <a:rPr sz="1400" spc="-9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requête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09"/>
              </a:spcBef>
              <a:buSzPct val="88888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Machine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serveur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04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environnement</a:t>
            </a:r>
            <a:r>
              <a:rPr sz="160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contrôlé</a:t>
            </a:r>
            <a:endParaRPr sz="1600">
              <a:latin typeface="Arial"/>
              <a:cs typeface="Arial"/>
            </a:endParaRPr>
          </a:p>
          <a:p>
            <a:pPr marL="756285" marR="26034" lvl="1" indent="-287020">
              <a:lnSpc>
                <a:spcPts val="1630"/>
              </a:lnSpc>
              <a:spcBef>
                <a:spcPts val="775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doit être dimensionnée en fonction de </a:t>
            </a:r>
            <a:r>
              <a:rPr sz="1600" dirty="0">
                <a:solidFill>
                  <a:srgbClr val="1C1C1C"/>
                </a:solidFill>
                <a:latin typeface="Arial"/>
                <a:cs typeface="Arial"/>
              </a:rPr>
              <a:t>la 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charge</a:t>
            </a:r>
            <a:r>
              <a:rPr sz="160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attendue</a:t>
            </a:r>
            <a:endParaRPr sz="1600">
              <a:latin typeface="Arial"/>
              <a:cs typeface="Arial"/>
            </a:endParaRPr>
          </a:p>
          <a:p>
            <a:pPr marL="756285" marR="5080" lvl="1" indent="-287020">
              <a:lnSpc>
                <a:spcPts val="1630"/>
              </a:lnSpc>
              <a:spcBef>
                <a:spcPts val="77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remarque : on parle de serveur Web  pour désigner la machine qui héberge le  programme serveur (abus de</a:t>
            </a:r>
            <a:r>
              <a:rPr sz="1600" spc="4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langage)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15"/>
              </a:spcBef>
              <a:buSzPct val="88888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Utilisateurs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0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Webmaster :</a:t>
            </a:r>
            <a:r>
              <a:rPr sz="1600" spc="2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administration</a:t>
            </a:r>
            <a:endParaRPr sz="1600">
              <a:latin typeface="Arial"/>
              <a:cs typeface="Arial"/>
            </a:endParaRPr>
          </a:p>
          <a:p>
            <a:pPr marL="756285" marR="12700" lvl="1" indent="-287020">
              <a:lnSpc>
                <a:spcPts val="1630"/>
              </a:lnSpc>
              <a:spcBef>
                <a:spcPts val="775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Web designer : conception et réalisation  des</a:t>
            </a:r>
            <a:r>
              <a:rPr sz="160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contenus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91303" y="1280540"/>
            <a:ext cx="13246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Côté</a:t>
            </a:r>
            <a:r>
              <a:rPr sz="2000" b="1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client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43120" y="1700910"/>
            <a:ext cx="1485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88888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Client</a:t>
            </a:r>
            <a:r>
              <a:rPr sz="1800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Web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00320" y="1939823"/>
            <a:ext cx="3912870" cy="145224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58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identifient les serveurs sur</a:t>
            </a:r>
            <a:r>
              <a:rPr sz="1600" spc="1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Internet</a:t>
            </a:r>
            <a:endParaRPr sz="16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48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demandent les ressources aux</a:t>
            </a:r>
            <a:r>
              <a:rPr sz="1600" spc="3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serveurs</a:t>
            </a:r>
            <a:endParaRPr sz="16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48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affichent les ressources aux</a:t>
            </a:r>
            <a:r>
              <a:rPr sz="1600" spc="5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utilisateurs</a:t>
            </a:r>
            <a:endParaRPr sz="1600">
              <a:latin typeface="Arial"/>
              <a:cs typeface="Arial"/>
            </a:endParaRPr>
          </a:p>
          <a:p>
            <a:pPr marL="299085" indent="-287020">
              <a:lnSpc>
                <a:spcPts val="1775"/>
              </a:lnSpc>
              <a:spcBef>
                <a:spcPts val="48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peuvent effectuer des</a:t>
            </a:r>
            <a:r>
              <a:rPr sz="1600" spc="4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traitements</a:t>
            </a:r>
            <a:endParaRPr sz="1600">
              <a:latin typeface="Arial"/>
              <a:cs typeface="Arial"/>
            </a:endParaRPr>
          </a:p>
          <a:p>
            <a:pPr marL="299085">
              <a:lnSpc>
                <a:spcPts val="1775"/>
              </a:lnSpc>
            </a:pP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complémentaires (scripts,</a:t>
            </a:r>
            <a:r>
              <a:rPr sz="1600" spc="2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plugins)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43120" y="3457194"/>
            <a:ext cx="2181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88888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Machines</a:t>
            </a:r>
            <a:r>
              <a:rPr sz="1800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clientes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00320" y="3695852"/>
            <a:ext cx="3968115" cy="842644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58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environnements</a:t>
            </a:r>
            <a:r>
              <a:rPr sz="160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variables</a:t>
            </a:r>
            <a:endParaRPr sz="1600">
              <a:latin typeface="Arial"/>
              <a:cs typeface="Arial"/>
            </a:endParaRPr>
          </a:p>
          <a:p>
            <a:pPr marL="299085" marR="5080" indent="-287020">
              <a:lnSpc>
                <a:spcPts val="1630"/>
              </a:lnSpc>
              <a:spcBef>
                <a:spcPts val="775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600" spc="-10" dirty="0">
                <a:solidFill>
                  <a:srgbClr val="1C1C1C"/>
                </a:solidFill>
                <a:latin typeface="Arial"/>
                <a:cs typeface="Arial"/>
              </a:rPr>
              <a:t>pas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d’accès possible </a:t>
            </a:r>
            <a:r>
              <a:rPr sz="1600" spc="-10" dirty="0">
                <a:solidFill>
                  <a:srgbClr val="1C1C1C"/>
                </a:solidFill>
                <a:latin typeface="Arial"/>
                <a:cs typeface="Arial"/>
              </a:rPr>
              <a:t>aux autres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logiciels  installés (sauf</a:t>
            </a:r>
            <a:r>
              <a:rPr sz="1600" spc="-1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plugins)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43120" y="4574001"/>
            <a:ext cx="2677795" cy="59880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30"/>
              </a:spcBef>
              <a:buSzPct val="88888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Utilisateurs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0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« utilisateurs finaux</a:t>
            </a:r>
            <a:r>
              <a:rPr sz="1600" spc="-2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»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57773" y="5172557"/>
            <a:ext cx="3278504" cy="128460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00"/>
              </a:spcBef>
              <a:buClr>
                <a:srgbClr val="0000FF"/>
              </a:buClr>
              <a:buSzPct val="75000"/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Identifiés ou</a:t>
            </a:r>
            <a:r>
              <a:rPr sz="1400" spc="-6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non</a:t>
            </a:r>
            <a:endParaRPr sz="1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505"/>
              </a:spcBef>
              <a:buClr>
                <a:srgbClr val="0000FF"/>
              </a:buClr>
              <a:buSzPct val="75000"/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400" spc="-5" dirty="0">
                <a:solidFill>
                  <a:srgbClr val="1C1C1C"/>
                </a:solidFill>
                <a:latin typeface="Arial"/>
                <a:cs typeface="Arial"/>
              </a:rPr>
              <a:t>peuvent correspondre </a:t>
            </a: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à des « profils</a:t>
            </a:r>
            <a:r>
              <a:rPr sz="1400" spc="-11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»</a:t>
            </a:r>
            <a:endParaRPr sz="14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modélisés</a:t>
            </a:r>
            <a:endParaRPr sz="1400">
              <a:latin typeface="Arial"/>
              <a:cs typeface="Arial"/>
            </a:endParaRPr>
          </a:p>
          <a:p>
            <a:pPr marL="241300" marR="160655" indent="-228600">
              <a:lnSpc>
                <a:spcPct val="100000"/>
              </a:lnSpc>
              <a:spcBef>
                <a:spcPts val="500"/>
              </a:spcBef>
              <a:buClr>
                <a:srgbClr val="0000FF"/>
              </a:buClr>
              <a:buSzPct val="75000"/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objectifs : utiliser le </a:t>
            </a:r>
            <a:r>
              <a:rPr sz="1400" spc="-5" dirty="0">
                <a:solidFill>
                  <a:srgbClr val="1C1C1C"/>
                </a:solidFill>
                <a:latin typeface="Arial"/>
                <a:cs typeface="Arial"/>
              </a:rPr>
              <a:t>service </a:t>
            </a: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offert</a:t>
            </a:r>
            <a:r>
              <a:rPr sz="1400" spc="-17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par  l’application</a:t>
            </a:r>
            <a:r>
              <a:rPr sz="1400" spc="-5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1C1C1C"/>
                </a:solidFill>
                <a:latin typeface="Arial"/>
                <a:cs typeface="Arial"/>
              </a:rPr>
              <a:t>Web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812291"/>
            <a:ext cx="9134856" cy="460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97991"/>
            <a:ext cx="4373880" cy="803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63" y="793750"/>
            <a:ext cx="9139555" cy="457200"/>
          </a:xfrm>
          <a:custGeom>
            <a:avLst/>
            <a:gdLst/>
            <a:ahLst/>
            <a:cxnLst/>
            <a:rect l="l" t="t" r="r" b="b"/>
            <a:pathLst>
              <a:path w="9139555" h="457200">
                <a:moveTo>
                  <a:pt x="0" y="457200"/>
                </a:moveTo>
                <a:lnTo>
                  <a:pt x="9139236" y="457200"/>
                </a:lnTo>
                <a:lnTo>
                  <a:pt x="9139236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1B07D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763" y="770635"/>
            <a:ext cx="91395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Les forces en</a:t>
            </a:r>
            <a:r>
              <a:rPr sz="3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présence</a:t>
            </a:r>
            <a:endParaRPr sz="3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63" y="28447"/>
            <a:ext cx="45675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 marR="67310" indent="-169545" algn="r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6954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I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tro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d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u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ctio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  <a:p>
            <a:pPr marL="161925" marR="69215" indent="-161925" algn="r">
              <a:lnSpc>
                <a:spcPct val="100000"/>
              </a:lnSpc>
              <a:buAutoNum type="arabicPeriod"/>
              <a:tabLst>
                <a:tab pos="161925" algn="l"/>
              </a:tabLst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Aspects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techniques</a:t>
            </a:r>
            <a:endParaRPr sz="1200">
              <a:latin typeface="Arial"/>
              <a:cs typeface="Arial"/>
            </a:endParaRPr>
          </a:p>
          <a:p>
            <a:pPr marL="169545" marR="69215" indent="-169545" algn="r">
              <a:lnSpc>
                <a:spcPct val="100000"/>
              </a:lnSpc>
              <a:buAutoNum type="arabicPeriod"/>
              <a:tabLst>
                <a:tab pos="169545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Langage</a:t>
            </a:r>
            <a:r>
              <a:rPr sz="1200" spc="-12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HTML</a:t>
            </a:r>
            <a:endParaRPr sz="1200">
              <a:latin typeface="Arial"/>
              <a:cs typeface="Arial"/>
            </a:endParaRPr>
          </a:p>
          <a:p>
            <a:pPr marL="168910" marR="67310" indent="-168910" algn="r">
              <a:lnSpc>
                <a:spcPct val="100000"/>
              </a:lnSpc>
              <a:buAutoNum type="arabicPeriod"/>
              <a:tabLst>
                <a:tab pos="16891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l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usion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72000" y="63"/>
            <a:ext cx="4572000" cy="793750"/>
          </a:xfrm>
          <a:prstGeom prst="rect">
            <a:avLst/>
          </a:prstGeom>
          <a:solidFill>
            <a:srgbClr val="8693FF"/>
          </a:solidFill>
        </p:spPr>
        <p:txBody>
          <a:bodyPr vert="horz" wrap="square" lIns="0" tIns="40640" rIns="0" bIns="0" rtlCol="0">
            <a:spAutoFit/>
          </a:bodyPr>
          <a:lstStyle/>
          <a:p>
            <a:pPr marL="349250" indent="-187960">
              <a:lnSpc>
                <a:spcPct val="100000"/>
              </a:lnSpc>
              <a:spcBef>
                <a:spcPts val="320"/>
              </a:spcBef>
              <a:buAutoNum type="arabicPeriod"/>
              <a:tabLst>
                <a:tab pos="349885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Fonctionnement</a:t>
            </a:r>
            <a:endParaRPr sz="1200">
              <a:latin typeface="Arial"/>
              <a:cs typeface="Arial"/>
            </a:endParaRPr>
          </a:p>
          <a:p>
            <a:pPr marL="349250" indent="-187960">
              <a:lnSpc>
                <a:spcPct val="100000"/>
              </a:lnSpc>
              <a:buAutoNum type="arabicPeriod"/>
              <a:tabLst>
                <a:tab pos="349885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Serveur</a:t>
            </a:r>
            <a:r>
              <a:rPr sz="1200" spc="-2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Web</a:t>
            </a:r>
            <a:endParaRPr sz="1200">
              <a:latin typeface="Arial"/>
              <a:cs typeface="Arial"/>
            </a:endParaRPr>
          </a:p>
          <a:p>
            <a:pPr marL="349250" indent="-187960">
              <a:lnSpc>
                <a:spcPct val="100000"/>
              </a:lnSpc>
              <a:buAutoNum type="arabicPeriod"/>
              <a:tabLst>
                <a:tab pos="349885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Client</a:t>
            </a:r>
            <a:r>
              <a:rPr sz="1200" spc="-2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Web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572000" y="1341500"/>
            <a:ext cx="0" cy="5167630"/>
          </a:xfrm>
          <a:custGeom>
            <a:avLst/>
            <a:gdLst/>
            <a:ahLst/>
            <a:cxnLst/>
            <a:rect l="l" t="t" r="r" b="b"/>
            <a:pathLst>
              <a:path h="5167630">
                <a:moveTo>
                  <a:pt x="0" y="0"/>
                </a:moveTo>
                <a:lnTo>
                  <a:pt x="0" y="5167249"/>
                </a:lnTo>
              </a:path>
            </a:pathLst>
          </a:custGeom>
          <a:ln w="9525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xfrm>
            <a:off x="1161084" y="6554037"/>
            <a:ext cx="333629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fr-FR" dirty="0"/>
              <a:t>web</a:t>
            </a:r>
            <a:endParaRPr spc="-5" dirty="0"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World </a:t>
            </a:r>
            <a:r>
              <a:rPr dirty="0"/>
              <a:t>Wide</a:t>
            </a:r>
            <a:r>
              <a:rPr spc="-114" dirty="0"/>
              <a:t> </a:t>
            </a:r>
            <a:r>
              <a:rPr spc="-5" dirty="0"/>
              <a:t>Web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0" y="63"/>
            <a:ext cx="4572000" cy="793750"/>
          </a:xfrm>
          <a:custGeom>
            <a:avLst/>
            <a:gdLst/>
            <a:ahLst/>
            <a:cxnLst/>
            <a:rect l="l" t="t" r="r" b="b"/>
            <a:pathLst>
              <a:path w="4572000" h="793750">
                <a:moveTo>
                  <a:pt x="0" y="793686"/>
                </a:moveTo>
                <a:lnTo>
                  <a:pt x="4572000" y="793686"/>
                </a:lnTo>
                <a:lnTo>
                  <a:pt x="4572000" y="0"/>
                </a:lnTo>
                <a:lnTo>
                  <a:pt x="0" y="0"/>
                </a:lnTo>
                <a:lnTo>
                  <a:pt x="0" y="793686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0" y="349250"/>
                </a:moveTo>
                <a:lnTo>
                  <a:pt x="4572000" y="349250"/>
                </a:lnTo>
                <a:lnTo>
                  <a:pt x="4572000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0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4571999" y="0"/>
                </a:moveTo>
                <a:lnTo>
                  <a:pt x="0" y="0"/>
                </a:lnTo>
                <a:lnTo>
                  <a:pt x="0" y="349247"/>
                </a:lnTo>
                <a:lnTo>
                  <a:pt x="4571999" y="349247"/>
                </a:lnTo>
                <a:lnTo>
                  <a:pt x="4571999" y="0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12291"/>
            <a:ext cx="9134856" cy="460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720851"/>
            <a:ext cx="5622036" cy="749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63" y="793750"/>
            <a:ext cx="9139555" cy="457200"/>
          </a:xfrm>
          <a:custGeom>
            <a:avLst/>
            <a:gdLst/>
            <a:ahLst/>
            <a:cxnLst/>
            <a:rect l="l" t="t" r="r" b="b"/>
            <a:pathLst>
              <a:path w="9139555" h="457200">
                <a:moveTo>
                  <a:pt x="0" y="457200"/>
                </a:moveTo>
                <a:lnTo>
                  <a:pt x="9139236" y="457200"/>
                </a:lnTo>
                <a:lnTo>
                  <a:pt x="9139236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1B07D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63" y="787399"/>
            <a:ext cx="91395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Pages générées</a:t>
            </a:r>
            <a:r>
              <a:rPr sz="28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dynamiquement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15708" y="3988689"/>
            <a:ext cx="594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i="1" dirty="0">
                <a:solidFill>
                  <a:srgbClr val="009999"/>
                </a:solidFill>
                <a:latin typeface="Arial"/>
                <a:cs typeface="Arial"/>
              </a:rPr>
              <a:t>S</a:t>
            </a:r>
            <a:r>
              <a:rPr sz="1200" b="1" i="1" spc="-5" dirty="0">
                <a:solidFill>
                  <a:srgbClr val="009999"/>
                </a:solidFill>
                <a:latin typeface="Arial"/>
                <a:cs typeface="Arial"/>
              </a:rPr>
              <a:t>erveur  infos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68208" y="4445889"/>
            <a:ext cx="10731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5" dirty="0">
                <a:solidFill>
                  <a:srgbClr val="009999"/>
                </a:solidFill>
                <a:latin typeface="Arial"/>
                <a:cs typeface="Arial"/>
              </a:rPr>
              <a:t>Serveur</a:t>
            </a:r>
            <a:r>
              <a:rPr sz="1200" b="1" i="1" spc="-7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009999"/>
                </a:solidFill>
                <a:latin typeface="Arial"/>
                <a:cs typeface="Arial"/>
              </a:rPr>
              <a:t>Météo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25408" y="5028692"/>
            <a:ext cx="661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i="1" spc="-5" dirty="0">
                <a:solidFill>
                  <a:srgbClr val="009999"/>
                </a:solidFill>
                <a:latin typeface="Arial"/>
                <a:cs typeface="Arial"/>
              </a:rPr>
              <a:t>Serveur  </a:t>
            </a:r>
            <a:r>
              <a:rPr sz="1200" b="1" i="1" dirty="0">
                <a:solidFill>
                  <a:srgbClr val="009999"/>
                </a:solidFill>
                <a:latin typeface="Arial"/>
                <a:cs typeface="Arial"/>
              </a:rPr>
              <a:t>Publi</a:t>
            </a:r>
            <a:r>
              <a:rPr sz="1200" b="1" i="1" spc="5" dirty="0">
                <a:solidFill>
                  <a:srgbClr val="009999"/>
                </a:solidFill>
                <a:latin typeface="Arial"/>
                <a:cs typeface="Arial"/>
              </a:rPr>
              <a:t>c</a:t>
            </a:r>
            <a:r>
              <a:rPr sz="1200" b="1" i="1" spc="-5" dirty="0">
                <a:solidFill>
                  <a:srgbClr val="009999"/>
                </a:solidFill>
                <a:latin typeface="Arial"/>
                <a:cs typeface="Arial"/>
              </a:rPr>
              <a:t>ité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31709" y="5575058"/>
            <a:ext cx="1348105" cy="84264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R="10160" algn="ctr">
              <a:lnSpc>
                <a:spcPct val="100000"/>
              </a:lnSpc>
              <a:spcBef>
                <a:spcPts val="204"/>
              </a:spcBef>
            </a:pPr>
            <a:r>
              <a:rPr sz="1600" b="1" i="1" spc="-5" dirty="0">
                <a:solidFill>
                  <a:srgbClr val="009999"/>
                </a:solidFill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200" b="1" i="1" dirty="0">
                <a:solidFill>
                  <a:srgbClr val="009999"/>
                </a:solidFill>
                <a:latin typeface="Arial"/>
                <a:cs typeface="Arial"/>
              </a:rPr>
              <a:t>Informations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i="1" spc="-5" dirty="0">
                <a:solidFill>
                  <a:srgbClr val="009999"/>
                </a:solidFill>
                <a:latin typeface="Arial"/>
                <a:cs typeface="Arial"/>
              </a:rPr>
              <a:t>client </a:t>
            </a:r>
            <a:r>
              <a:rPr sz="1200" b="1" i="1" dirty="0">
                <a:solidFill>
                  <a:srgbClr val="009999"/>
                </a:solidFill>
                <a:latin typeface="Arial"/>
                <a:cs typeface="Arial"/>
              </a:rPr>
              <a:t>sur</a:t>
            </a:r>
            <a:r>
              <a:rPr sz="1200" b="1" i="1" spc="-2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200" b="1" i="1" dirty="0">
                <a:solidFill>
                  <a:srgbClr val="009999"/>
                </a:solidFill>
                <a:latin typeface="Arial"/>
                <a:cs typeface="Arial"/>
              </a:rPr>
              <a:t>base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i="1" spc="-5" dirty="0">
                <a:solidFill>
                  <a:srgbClr val="009999"/>
                </a:solidFill>
                <a:latin typeface="Arial"/>
                <a:cs typeface="Arial"/>
              </a:rPr>
              <a:t>de données</a:t>
            </a:r>
            <a:r>
              <a:rPr sz="1200" b="1" i="1" spc="-3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009999"/>
                </a:solidFill>
                <a:latin typeface="Arial"/>
                <a:cs typeface="Arial"/>
              </a:rPr>
              <a:t>locale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64026" y="5178425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600" y="0"/>
                </a:lnTo>
              </a:path>
            </a:pathLst>
          </a:custGeom>
          <a:ln w="9525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68698" y="4987925"/>
            <a:ext cx="1143000" cy="76200"/>
          </a:xfrm>
          <a:custGeom>
            <a:avLst/>
            <a:gdLst/>
            <a:ahLst/>
            <a:cxnLst/>
            <a:rect l="l" t="t" r="r" b="b"/>
            <a:pathLst>
              <a:path w="1143000" h="76200">
                <a:moveTo>
                  <a:pt x="1066800" y="0"/>
                </a:moveTo>
                <a:lnTo>
                  <a:pt x="1066800" y="76200"/>
                </a:lnTo>
                <a:lnTo>
                  <a:pt x="1117600" y="50800"/>
                </a:lnTo>
                <a:lnTo>
                  <a:pt x="1079500" y="50800"/>
                </a:lnTo>
                <a:lnTo>
                  <a:pt x="1079500" y="25400"/>
                </a:lnTo>
                <a:lnTo>
                  <a:pt x="1117600" y="25400"/>
                </a:lnTo>
                <a:lnTo>
                  <a:pt x="1066800" y="0"/>
                </a:lnTo>
                <a:close/>
              </a:path>
              <a:path w="1143000" h="76200">
                <a:moveTo>
                  <a:pt x="1066800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1066800" y="50800"/>
                </a:lnTo>
                <a:lnTo>
                  <a:pt x="1066800" y="25400"/>
                </a:lnTo>
                <a:close/>
              </a:path>
              <a:path w="1143000" h="76200">
                <a:moveTo>
                  <a:pt x="1117600" y="25400"/>
                </a:moveTo>
                <a:lnTo>
                  <a:pt x="1079500" y="25400"/>
                </a:lnTo>
                <a:lnTo>
                  <a:pt x="1079500" y="50800"/>
                </a:lnTo>
                <a:lnTo>
                  <a:pt x="1117600" y="50800"/>
                </a:lnTo>
                <a:lnTo>
                  <a:pt x="1143000" y="38100"/>
                </a:lnTo>
                <a:lnTo>
                  <a:pt x="1117600" y="2540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843273" y="4687315"/>
            <a:ext cx="14738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1C1C1C"/>
                </a:solidFill>
                <a:latin typeface="Arial"/>
                <a:cs typeface="Arial"/>
              </a:rPr>
              <a:t>1- demande</a:t>
            </a:r>
            <a:r>
              <a:rPr sz="1400" b="1" spc="-9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C1C1C"/>
                </a:solidFill>
                <a:latin typeface="Arial"/>
                <a:cs typeface="Arial"/>
              </a:rPr>
              <a:t>page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126226" y="4492625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18079" y="44902"/>
                </a:moveTo>
                <a:lnTo>
                  <a:pt x="255270" y="107823"/>
                </a:lnTo>
                <a:lnTo>
                  <a:pt x="273176" y="125730"/>
                </a:lnTo>
                <a:lnTo>
                  <a:pt x="336041" y="62865"/>
                </a:lnTo>
                <a:lnTo>
                  <a:pt x="318079" y="44902"/>
                </a:lnTo>
                <a:close/>
              </a:path>
              <a:path w="381000" h="381000">
                <a:moveTo>
                  <a:pt x="368963" y="35941"/>
                </a:moveTo>
                <a:lnTo>
                  <a:pt x="327025" y="35941"/>
                </a:lnTo>
                <a:lnTo>
                  <a:pt x="345059" y="53848"/>
                </a:lnTo>
                <a:lnTo>
                  <a:pt x="336041" y="62865"/>
                </a:lnTo>
                <a:lnTo>
                  <a:pt x="353949" y="80772"/>
                </a:lnTo>
                <a:lnTo>
                  <a:pt x="368963" y="35941"/>
                </a:lnTo>
                <a:close/>
              </a:path>
              <a:path w="381000" h="381000">
                <a:moveTo>
                  <a:pt x="327025" y="35941"/>
                </a:moveTo>
                <a:lnTo>
                  <a:pt x="318079" y="44902"/>
                </a:lnTo>
                <a:lnTo>
                  <a:pt x="336041" y="62865"/>
                </a:lnTo>
                <a:lnTo>
                  <a:pt x="345059" y="53848"/>
                </a:lnTo>
                <a:lnTo>
                  <a:pt x="327025" y="35941"/>
                </a:lnTo>
                <a:close/>
              </a:path>
              <a:path w="381000" h="381000">
                <a:moveTo>
                  <a:pt x="381000" y="0"/>
                </a:moveTo>
                <a:lnTo>
                  <a:pt x="300100" y="26924"/>
                </a:lnTo>
                <a:lnTo>
                  <a:pt x="318079" y="44902"/>
                </a:lnTo>
                <a:lnTo>
                  <a:pt x="327025" y="35941"/>
                </a:lnTo>
                <a:lnTo>
                  <a:pt x="368963" y="35941"/>
                </a:lnTo>
                <a:lnTo>
                  <a:pt x="381000" y="0"/>
                </a:lnTo>
                <a:close/>
              </a:path>
              <a:path w="381000" h="381000">
                <a:moveTo>
                  <a:pt x="201295" y="161670"/>
                </a:moveTo>
                <a:lnTo>
                  <a:pt x="129539" y="233425"/>
                </a:lnTo>
                <a:lnTo>
                  <a:pt x="147447" y="251460"/>
                </a:lnTo>
                <a:lnTo>
                  <a:pt x="219328" y="179577"/>
                </a:lnTo>
                <a:lnTo>
                  <a:pt x="201295" y="161670"/>
                </a:lnTo>
                <a:close/>
              </a:path>
              <a:path w="381000" h="381000">
                <a:moveTo>
                  <a:pt x="26924" y="300227"/>
                </a:moveTo>
                <a:lnTo>
                  <a:pt x="0" y="381000"/>
                </a:lnTo>
                <a:lnTo>
                  <a:pt x="80772" y="354075"/>
                </a:lnTo>
                <a:lnTo>
                  <a:pt x="71754" y="345058"/>
                </a:lnTo>
                <a:lnTo>
                  <a:pt x="53848" y="345058"/>
                </a:lnTo>
                <a:lnTo>
                  <a:pt x="35813" y="327151"/>
                </a:lnTo>
                <a:lnTo>
                  <a:pt x="44830" y="318134"/>
                </a:lnTo>
                <a:lnTo>
                  <a:pt x="26924" y="300227"/>
                </a:lnTo>
                <a:close/>
              </a:path>
              <a:path w="381000" h="381000">
                <a:moveTo>
                  <a:pt x="44830" y="318134"/>
                </a:moveTo>
                <a:lnTo>
                  <a:pt x="35813" y="327151"/>
                </a:lnTo>
                <a:lnTo>
                  <a:pt x="53848" y="345058"/>
                </a:lnTo>
                <a:lnTo>
                  <a:pt x="62801" y="336105"/>
                </a:lnTo>
                <a:lnTo>
                  <a:pt x="44830" y="318134"/>
                </a:lnTo>
                <a:close/>
              </a:path>
              <a:path w="381000" h="381000">
                <a:moveTo>
                  <a:pt x="62801" y="336105"/>
                </a:moveTo>
                <a:lnTo>
                  <a:pt x="53848" y="345058"/>
                </a:lnTo>
                <a:lnTo>
                  <a:pt x="71754" y="345058"/>
                </a:lnTo>
                <a:lnTo>
                  <a:pt x="62801" y="336105"/>
                </a:lnTo>
                <a:close/>
              </a:path>
              <a:path w="381000" h="381000">
                <a:moveTo>
                  <a:pt x="75564" y="287400"/>
                </a:moveTo>
                <a:lnTo>
                  <a:pt x="44830" y="318134"/>
                </a:lnTo>
                <a:lnTo>
                  <a:pt x="62801" y="336105"/>
                </a:lnTo>
                <a:lnTo>
                  <a:pt x="93599" y="305307"/>
                </a:lnTo>
                <a:lnTo>
                  <a:pt x="75564" y="28740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02426" y="4561713"/>
            <a:ext cx="1143000" cy="471805"/>
          </a:xfrm>
          <a:custGeom>
            <a:avLst/>
            <a:gdLst/>
            <a:ahLst/>
            <a:cxnLst/>
            <a:rect l="l" t="t" r="r" b="b"/>
            <a:pathLst>
              <a:path w="1143000" h="471804">
                <a:moveTo>
                  <a:pt x="1067493" y="23620"/>
                </a:moveTo>
                <a:lnTo>
                  <a:pt x="984884" y="56642"/>
                </a:lnTo>
                <a:lnTo>
                  <a:pt x="994409" y="80263"/>
                </a:lnTo>
                <a:lnTo>
                  <a:pt x="1076945" y="47227"/>
                </a:lnTo>
                <a:lnTo>
                  <a:pt x="1067493" y="23620"/>
                </a:lnTo>
                <a:close/>
              </a:path>
              <a:path w="1143000" h="471804">
                <a:moveTo>
                  <a:pt x="1132485" y="18923"/>
                </a:moveTo>
                <a:lnTo>
                  <a:pt x="1079246" y="18923"/>
                </a:lnTo>
                <a:lnTo>
                  <a:pt x="1088644" y="42544"/>
                </a:lnTo>
                <a:lnTo>
                  <a:pt x="1076945" y="47227"/>
                </a:lnTo>
                <a:lnTo>
                  <a:pt x="1086357" y="70738"/>
                </a:lnTo>
                <a:lnTo>
                  <a:pt x="1132485" y="18923"/>
                </a:lnTo>
                <a:close/>
              </a:path>
              <a:path w="1143000" h="471804">
                <a:moveTo>
                  <a:pt x="1079246" y="18923"/>
                </a:moveTo>
                <a:lnTo>
                  <a:pt x="1067493" y="23620"/>
                </a:lnTo>
                <a:lnTo>
                  <a:pt x="1076945" y="47227"/>
                </a:lnTo>
                <a:lnTo>
                  <a:pt x="1088644" y="42544"/>
                </a:lnTo>
                <a:lnTo>
                  <a:pt x="1079246" y="18923"/>
                </a:lnTo>
                <a:close/>
              </a:path>
              <a:path w="1143000" h="471804">
                <a:moveTo>
                  <a:pt x="1058037" y="0"/>
                </a:moveTo>
                <a:lnTo>
                  <a:pt x="1067493" y="23620"/>
                </a:lnTo>
                <a:lnTo>
                  <a:pt x="1079246" y="18923"/>
                </a:lnTo>
                <a:lnTo>
                  <a:pt x="1132485" y="18923"/>
                </a:lnTo>
                <a:lnTo>
                  <a:pt x="1143000" y="7112"/>
                </a:lnTo>
                <a:lnTo>
                  <a:pt x="1058037" y="0"/>
                </a:lnTo>
                <a:close/>
              </a:path>
              <a:path w="1143000" h="471804">
                <a:moveTo>
                  <a:pt x="914146" y="84962"/>
                </a:moveTo>
                <a:lnTo>
                  <a:pt x="819784" y="122681"/>
                </a:lnTo>
                <a:lnTo>
                  <a:pt x="829309" y="146304"/>
                </a:lnTo>
                <a:lnTo>
                  <a:pt x="923671" y="108457"/>
                </a:lnTo>
                <a:lnTo>
                  <a:pt x="914146" y="84962"/>
                </a:lnTo>
                <a:close/>
              </a:path>
              <a:path w="1143000" h="471804">
                <a:moveTo>
                  <a:pt x="749046" y="151003"/>
                </a:moveTo>
                <a:lnTo>
                  <a:pt x="654812" y="188722"/>
                </a:lnTo>
                <a:lnTo>
                  <a:pt x="664209" y="212344"/>
                </a:lnTo>
                <a:lnTo>
                  <a:pt x="758571" y="174498"/>
                </a:lnTo>
                <a:lnTo>
                  <a:pt x="749046" y="151003"/>
                </a:lnTo>
                <a:close/>
              </a:path>
              <a:path w="1143000" h="471804">
                <a:moveTo>
                  <a:pt x="584073" y="217043"/>
                </a:moveTo>
                <a:lnTo>
                  <a:pt x="489712" y="254762"/>
                </a:lnTo>
                <a:lnTo>
                  <a:pt x="499109" y="278256"/>
                </a:lnTo>
                <a:lnTo>
                  <a:pt x="593471" y="240537"/>
                </a:lnTo>
                <a:lnTo>
                  <a:pt x="584073" y="217043"/>
                </a:lnTo>
                <a:close/>
              </a:path>
              <a:path w="1143000" h="471804">
                <a:moveTo>
                  <a:pt x="418973" y="283082"/>
                </a:moveTo>
                <a:lnTo>
                  <a:pt x="324612" y="320801"/>
                </a:lnTo>
                <a:lnTo>
                  <a:pt x="334009" y="344297"/>
                </a:lnTo>
                <a:lnTo>
                  <a:pt x="428371" y="306578"/>
                </a:lnTo>
                <a:lnTo>
                  <a:pt x="418973" y="283082"/>
                </a:lnTo>
                <a:close/>
              </a:path>
              <a:path w="1143000" h="471804">
                <a:moveTo>
                  <a:pt x="253873" y="349123"/>
                </a:moveTo>
                <a:lnTo>
                  <a:pt x="159512" y="386842"/>
                </a:lnTo>
                <a:lnTo>
                  <a:pt x="168910" y="410337"/>
                </a:lnTo>
                <a:lnTo>
                  <a:pt x="263271" y="372618"/>
                </a:lnTo>
                <a:lnTo>
                  <a:pt x="253873" y="349123"/>
                </a:lnTo>
                <a:close/>
              </a:path>
              <a:path w="1143000" h="471804">
                <a:moveTo>
                  <a:pt x="56514" y="400685"/>
                </a:moveTo>
                <a:lnTo>
                  <a:pt x="0" y="464312"/>
                </a:lnTo>
                <a:lnTo>
                  <a:pt x="84836" y="471424"/>
                </a:lnTo>
                <a:lnTo>
                  <a:pt x="77260" y="452500"/>
                </a:lnTo>
                <a:lnTo>
                  <a:pt x="63626" y="452500"/>
                </a:lnTo>
                <a:lnTo>
                  <a:pt x="54228" y="428879"/>
                </a:lnTo>
                <a:lnTo>
                  <a:pt x="65940" y="424228"/>
                </a:lnTo>
                <a:lnTo>
                  <a:pt x="56514" y="400685"/>
                </a:lnTo>
                <a:close/>
              </a:path>
              <a:path w="1143000" h="471804">
                <a:moveTo>
                  <a:pt x="65940" y="424228"/>
                </a:moveTo>
                <a:lnTo>
                  <a:pt x="54228" y="428879"/>
                </a:lnTo>
                <a:lnTo>
                  <a:pt x="63626" y="452500"/>
                </a:lnTo>
                <a:lnTo>
                  <a:pt x="75375" y="447793"/>
                </a:lnTo>
                <a:lnTo>
                  <a:pt x="65940" y="424228"/>
                </a:lnTo>
                <a:close/>
              </a:path>
              <a:path w="1143000" h="471804">
                <a:moveTo>
                  <a:pt x="75375" y="447793"/>
                </a:moveTo>
                <a:lnTo>
                  <a:pt x="63626" y="452500"/>
                </a:lnTo>
                <a:lnTo>
                  <a:pt x="77260" y="452500"/>
                </a:lnTo>
                <a:lnTo>
                  <a:pt x="75375" y="447793"/>
                </a:lnTo>
                <a:close/>
              </a:path>
              <a:path w="1143000" h="471804">
                <a:moveTo>
                  <a:pt x="88773" y="415163"/>
                </a:moveTo>
                <a:lnTo>
                  <a:pt x="65940" y="424228"/>
                </a:lnTo>
                <a:lnTo>
                  <a:pt x="75375" y="447793"/>
                </a:lnTo>
                <a:lnTo>
                  <a:pt x="98171" y="438657"/>
                </a:lnTo>
                <a:lnTo>
                  <a:pt x="88773" y="415163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78498" y="5140325"/>
            <a:ext cx="1372235" cy="76200"/>
          </a:xfrm>
          <a:custGeom>
            <a:avLst/>
            <a:gdLst/>
            <a:ahLst/>
            <a:cxnLst/>
            <a:rect l="l" t="t" r="r" b="b"/>
            <a:pathLst>
              <a:path w="1372234" h="76200">
                <a:moveTo>
                  <a:pt x="1295527" y="0"/>
                </a:moveTo>
                <a:lnTo>
                  <a:pt x="1295527" y="76200"/>
                </a:lnTo>
                <a:lnTo>
                  <a:pt x="1346327" y="50800"/>
                </a:lnTo>
                <a:lnTo>
                  <a:pt x="1308227" y="50800"/>
                </a:lnTo>
                <a:lnTo>
                  <a:pt x="1308227" y="25400"/>
                </a:lnTo>
                <a:lnTo>
                  <a:pt x="1346327" y="25400"/>
                </a:lnTo>
                <a:lnTo>
                  <a:pt x="1295527" y="0"/>
                </a:lnTo>
                <a:close/>
              </a:path>
              <a:path w="1372234" h="76200">
                <a:moveTo>
                  <a:pt x="1295527" y="25400"/>
                </a:moveTo>
                <a:lnTo>
                  <a:pt x="1206627" y="25400"/>
                </a:lnTo>
                <a:lnTo>
                  <a:pt x="1206627" y="50800"/>
                </a:lnTo>
                <a:lnTo>
                  <a:pt x="1295527" y="50800"/>
                </a:lnTo>
                <a:lnTo>
                  <a:pt x="1295527" y="25400"/>
                </a:lnTo>
                <a:close/>
              </a:path>
              <a:path w="1372234" h="76200">
                <a:moveTo>
                  <a:pt x="1346327" y="25400"/>
                </a:moveTo>
                <a:lnTo>
                  <a:pt x="1308227" y="25400"/>
                </a:lnTo>
                <a:lnTo>
                  <a:pt x="1308227" y="50800"/>
                </a:lnTo>
                <a:lnTo>
                  <a:pt x="1346327" y="50800"/>
                </a:lnTo>
                <a:lnTo>
                  <a:pt x="1371727" y="38100"/>
                </a:lnTo>
                <a:lnTo>
                  <a:pt x="1346327" y="25400"/>
                </a:lnTo>
                <a:close/>
              </a:path>
              <a:path w="1372234" h="76200">
                <a:moveTo>
                  <a:pt x="1130427" y="25400"/>
                </a:moveTo>
                <a:lnTo>
                  <a:pt x="1028826" y="25400"/>
                </a:lnTo>
                <a:lnTo>
                  <a:pt x="1028826" y="50800"/>
                </a:lnTo>
                <a:lnTo>
                  <a:pt x="1130427" y="50800"/>
                </a:lnTo>
                <a:lnTo>
                  <a:pt x="1130427" y="25400"/>
                </a:lnTo>
                <a:close/>
              </a:path>
              <a:path w="1372234" h="76200">
                <a:moveTo>
                  <a:pt x="952626" y="25400"/>
                </a:moveTo>
                <a:lnTo>
                  <a:pt x="851026" y="25400"/>
                </a:lnTo>
                <a:lnTo>
                  <a:pt x="851026" y="50800"/>
                </a:lnTo>
                <a:lnTo>
                  <a:pt x="952626" y="50800"/>
                </a:lnTo>
                <a:lnTo>
                  <a:pt x="952626" y="25400"/>
                </a:lnTo>
                <a:close/>
              </a:path>
              <a:path w="1372234" h="76200">
                <a:moveTo>
                  <a:pt x="774826" y="25400"/>
                </a:moveTo>
                <a:lnTo>
                  <a:pt x="673226" y="25400"/>
                </a:lnTo>
                <a:lnTo>
                  <a:pt x="673226" y="50800"/>
                </a:lnTo>
                <a:lnTo>
                  <a:pt x="774826" y="50800"/>
                </a:lnTo>
                <a:lnTo>
                  <a:pt x="774826" y="25400"/>
                </a:lnTo>
                <a:close/>
              </a:path>
              <a:path w="1372234" h="76200">
                <a:moveTo>
                  <a:pt x="597026" y="25400"/>
                </a:moveTo>
                <a:lnTo>
                  <a:pt x="495426" y="25400"/>
                </a:lnTo>
                <a:lnTo>
                  <a:pt x="495426" y="50800"/>
                </a:lnTo>
                <a:lnTo>
                  <a:pt x="597026" y="50800"/>
                </a:lnTo>
                <a:lnTo>
                  <a:pt x="597026" y="25400"/>
                </a:lnTo>
                <a:close/>
              </a:path>
              <a:path w="1372234" h="76200">
                <a:moveTo>
                  <a:pt x="419226" y="25400"/>
                </a:moveTo>
                <a:lnTo>
                  <a:pt x="317626" y="25400"/>
                </a:lnTo>
                <a:lnTo>
                  <a:pt x="317626" y="50800"/>
                </a:lnTo>
                <a:lnTo>
                  <a:pt x="419226" y="50800"/>
                </a:lnTo>
                <a:lnTo>
                  <a:pt x="419226" y="25400"/>
                </a:lnTo>
                <a:close/>
              </a:path>
              <a:path w="1372234" h="76200">
                <a:moveTo>
                  <a:pt x="241426" y="25400"/>
                </a:moveTo>
                <a:lnTo>
                  <a:pt x="139700" y="25400"/>
                </a:lnTo>
                <a:lnTo>
                  <a:pt x="139826" y="50800"/>
                </a:lnTo>
                <a:lnTo>
                  <a:pt x="241426" y="50800"/>
                </a:lnTo>
                <a:lnTo>
                  <a:pt x="241426" y="25400"/>
                </a:lnTo>
                <a:close/>
              </a:path>
              <a:path w="1372234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50800"/>
                </a:lnTo>
                <a:lnTo>
                  <a:pt x="63500" y="50800"/>
                </a:lnTo>
                <a:lnTo>
                  <a:pt x="63500" y="25400"/>
                </a:lnTo>
                <a:lnTo>
                  <a:pt x="76200" y="25400"/>
                </a:lnTo>
                <a:lnTo>
                  <a:pt x="76200" y="0"/>
                </a:lnTo>
                <a:close/>
              </a:path>
              <a:path w="1372234" h="76200">
                <a:moveTo>
                  <a:pt x="63500" y="25400"/>
                </a:moveTo>
                <a:lnTo>
                  <a:pt x="63500" y="50800"/>
                </a:lnTo>
                <a:lnTo>
                  <a:pt x="63500" y="25400"/>
                </a:lnTo>
                <a:close/>
              </a:path>
              <a:path w="1372234" h="76200">
                <a:moveTo>
                  <a:pt x="76200" y="25400"/>
                </a:moveTo>
                <a:lnTo>
                  <a:pt x="63500" y="25400"/>
                </a:lnTo>
                <a:lnTo>
                  <a:pt x="63626" y="50800"/>
                </a:lnTo>
                <a:lnTo>
                  <a:pt x="76200" y="50800"/>
                </a:lnTo>
                <a:lnTo>
                  <a:pt x="76200" y="2540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02426" y="5559425"/>
            <a:ext cx="533400" cy="304800"/>
          </a:xfrm>
          <a:custGeom>
            <a:avLst/>
            <a:gdLst/>
            <a:ahLst/>
            <a:cxnLst/>
            <a:rect l="l" t="t" r="r" b="b"/>
            <a:pathLst>
              <a:path w="533400" h="304800">
                <a:moveTo>
                  <a:pt x="463685" y="273104"/>
                </a:moveTo>
                <a:lnTo>
                  <a:pt x="448309" y="300075"/>
                </a:lnTo>
                <a:lnTo>
                  <a:pt x="533400" y="304800"/>
                </a:lnTo>
                <a:lnTo>
                  <a:pt x="522045" y="287807"/>
                </a:lnTo>
                <a:lnTo>
                  <a:pt x="478027" y="287807"/>
                </a:lnTo>
                <a:lnTo>
                  <a:pt x="465835" y="280835"/>
                </a:lnTo>
                <a:lnTo>
                  <a:pt x="463685" y="273104"/>
                </a:lnTo>
                <a:close/>
              </a:path>
              <a:path w="533400" h="304800">
                <a:moveTo>
                  <a:pt x="478408" y="258775"/>
                </a:moveTo>
                <a:lnTo>
                  <a:pt x="470662" y="260896"/>
                </a:lnTo>
                <a:lnTo>
                  <a:pt x="469959" y="262098"/>
                </a:lnTo>
                <a:lnTo>
                  <a:pt x="463701" y="273075"/>
                </a:lnTo>
                <a:lnTo>
                  <a:pt x="463797" y="273507"/>
                </a:lnTo>
                <a:lnTo>
                  <a:pt x="465835" y="280835"/>
                </a:lnTo>
                <a:lnTo>
                  <a:pt x="478027" y="287807"/>
                </a:lnTo>
                <a:lnTo>
                  <a:pt x="485775" y="285686"/>
                </a:lnTo>
                <a:lnTo>
                  <a:pt x="489203" y="279590"/>
                </a:lnTo>
                <a:lnTo>
                  <a:pt x="492759" y="273507"/>
                </a:lnTo>
                <a:lnTo>
                  <a:pt x="490600" y="265747"/>
                </a:lnTo>
                <a:lnTo>
                  <a:pt x="478408" y="258775"/>
                </a:lnTo>
                <a:close/>
              </a:path>
              <a:path w="533400" h="304800">
                <a:moveTo>
                  <a:pt x="502645" y="258775"/>
                </a:moveTo>
                <a:lnTo>
                  <a:pt x="478408" y="258775"/>
                </a:lnTo>
                <a:lnTo>
                  <a:pt x="490600" y="265747"/>
                </a:lnTo>
                <a:lnTo>
                  <a:pt x="492759" y="273507"/>
                </a:lnTo>
                <a:lnTo>
                  <a:pt x="489203" y="279590"/>
                </a:lnTo>
                <a:lnTo>
                  <a:pt x="485775" y="285686"/>
                </a:lnTo>
                <a:lnTo>
                  <a:pt x="478027" y="287807"/>
                </a:lnTo>
                <a:lnTo>
                  <a:pt x="522045" y="287807"/>
                </a:lnTo>
                <a:lnTo>
                  <a:pt x="502645" y="258775"/>
                </a:lnTo>
                <a:close/>
              </a:path>
              <a:path w="533400" h="304800">
                <a:moveTo>
                  <a:pt x="469959" y="262098"/>
                </a:moveTo>
                <a:lnTo>
                  <a:pt x="467105" y="266979"/>
                </a:lnTo>
                <a:lnTo>
                  <a:pt x="463676" y="273075"/>
                </a:lnTo>
                <a:lnTo>
                  <a:pt x="469959" y="262098"/>
                </a:lnTo>
                <a:close/>
              </a:path>
              <a:path w="533400" h="304800">
                <a:moveTo>
                  <a:pt x="434213" y="233565"/>
                </a:moveTo>
                <a:lnTo>
                  <a:pt x="426466" y="235673"/>
                </a:lnTo>
                <a:lnTo>
                  <a:pt x="419607" y="247853"/>
                </a:lnTo>
                <a:lnTo>
                  <a:pt x="421640" y="255612"/>
                </a:lnTo>
                <a:lnTo>
                  <a:pt x="433831" y="262585"/>
                </a:lnTo>
                <a:lnTo>
                  <a:pt x="441578" y="260477"/>
                </a:lnTo>
                <a:lnTo>
                  <a:pt x="445134" y="254381"/>
                </a:lnTo>
                <a:lnTo>
                  <a:pt x="448564" y="248297"/>
                </a:lnTo>
                <a:lnTo>
                  <a:pt x="446404" y="240537"/>
                </a:lnTo>
                <a:lnTo>
                  <a:pt x="440435" y="237058"/>
                </a:lnTo>
                <a:lnTo>
                  <a:pt x="434213" y="233565"/>
                </a:lnTo>
                <a:close/>
              </a:path>
              <a:path w="533400" h="304800">
                <a:moveTo>
                  <a:pt x="486028" y="233908"/>
                </a:moveTo>
                <a:lnTo>
                  <a:pt x="469959" y="262098"/>
                </a:lnTo>
                <a:lnTo>
                  <a:pt x="470662" y="260896"/>
                </a:lnTo>
                <a:lnTo>
                  <a:pt x="478408" y="258775"/>
                </a:lnTo>
                <a:lnTo>
                  <a:pt x="502645" y="258775"/>
                </a:lnTo>
                <a:lnTo>
                  <a:pt x="486028" y="233908"/>
                </a:lnTo>
                <a:close/>
              </a:path>
              <a:path w="533400" h="304800">
                <a:moveTo>
                  <a:pt x="390144" y="208343"/>
                </a:moveTo>
                <a:lnTo>
                  <a:pt x="382397" y="210451"/>
                </a:lnTo>
                <a:lnTo>
                  <a:pt x="378841" y="216547"/>
                </a:lnTo>
                <a:lnTo>
                  <a:pt x="375412" y="222631"/>
                </a:lnTo>
                <a:lnTo>
                  <a:pt x="377571" y="230390"/>
                </a:lnTo>
                <a:lnTo>
                  <a:pt x="389763" y="237362"/>
                </a:lnTo>
                <a:lnTo>
                  <a:pt x="397509" y="235254"/>
                </a:lnTo>
                <a:lnTo>
                  <a:pt x="400939" y="229158"/>
                </a:lnTo>
                <a:lnTo>
                  <a:pt x="404495" y="223075"/>
                </a:lnTo>
                <a:lnTo>
                  <a:pt x="402335" y="215315"/>
                </a:lnTo>
                <a:lnTo>
                  <a:pt x="390144" y="208343"/>
                </a:lnTo>
                <a:close/>
              </a:path>
              <a:path w="533400" h="304800">
                <a:moveTo>
                  <a:pt x="345948" y="183121"/>
                </a:moveTo>
                <a:lnTo>
                  <a:pt x="338200" y="185242"/>
                </a:lnTo>
                <a:lnTo>
                  <a:pt x="331343" y="197421"/>
                </a:lnTo>
                <a:lnTo>
                  <a:pt x="333375" y="205181"/>
                </a:lnTo>
                <a:lnTo>
                  <a:pt x="345567" y="212153"/>
                </a:lnTo>
                <a:lnTo>
                  <a:pt x="353314" y="210032"/>
                </a:lnTo>
                <a:lnTo>
                  <a:pt x="356870" y="203949"/>
                </a:lnTo>
                <a:lnTo>
                  <a:pt x="360299" y="197853"/>
                </a:lnTo>
                <a:lnTo>
                  <a:pt x="358267" y="190106"/>
                </a:lnTo>
                <a:lnTo>
                  <a:pt x="352171" y="186626"/>
                </a:lnTo>
                <a:lnTo>
                  <a:pt x="345948" y="183121"/>
                </a:lnTo>
                <a:close/>
              </a:path>
              <a:path w="533400" h="304800">
                <a:moveTo>
                  <a:pt x="301878" y="157911"/>
                </a:moveTo>
                <a:lnTo>
                  <a:pt x="294132" y="160032"/>
                </a:lnTo>
                <a:lnTo>
                  <a:pt x="290575" y="166115"/>
                </a:lnTo>
                <a:lnTo>
                  <a:pt x="287147" y="172212"/>
                </a:lnTo>
                <a:lnTo>
                  <a:pt x="289306" y="179971"/>
                </a:lnTo>
                <a:lnTo>
                  <a:pt x="301498" y="186931"/>
                </a:lnTo>
                <a:lnTo>
                  <a:pt x="309245" y="184823"/>
                </a:lnTo>
                <a:lnTo>
                  <a:pt x="312674" y="178727"/>
                </a:lnTo>
                <a:lnTo>
                  <a:pt x="316229" y="172643"/>
                </a:lnTo>
                <a:lnTo>
                  <a:pt x="314071" y="164884"/>
                </a:lnTo>
                <a:lnTo>
                  <a:pt x="301878" y="157911"/>
                </a:lnTo>
                <a:close/>
              </a:path>
              <a:path w="533400" h="304800">
                <a:moveTo>
                  <a:pt x="257810" y="132689"/>
                </a:moveTo>
                <a:lnTo>
                  <a:pt x="249936" y="134810"/>
                </a:lnTo>
                <a:lnTo>
                  <a:pt x="243077" y="146989"/>
                </a:lnTo>
                <a:lnTo>
                  <a:pt x="245110" y="154749"/>
                </a:lnTo>
                <a:lnTo>
                  <a:pt x="257301" y="161721"/>
                </a:lnTo>
                <a:lnTo>
                  <a:pt x="265049" y="159600"/>
                </a:lnTo>
                <a:lnTo>
                  <a:pt x="268604" y="153517"/>
                </a:lnTo>
                <a:lnTo>
                  <a:pt x="272034" y="147421"/>
                </a:lnTo>
                <a:lnTo>
                  <a:pt x="270001" y="139674"/>
                </a:lnTo>
                <a:lnTo>
                  <a:pt x="263906" y="136182"/>
                </a:lnTo>
                <a:lnTo>
                  <a:pt x="263778" y="136169"/>
                </a:lnTo>
                <a:lnTo>
                  <a:pt x="257810" y="132689"/>
                </a:lnTo>
                <a:close/>
              </a:path>
              <a:path w="533400" h="304800">
                <a:moveTo>
                  <a:pt x="213613" y="107480"/>
                </a:moveTo>
                <a:lnTo>
                  <a:pt x="205866" y="109588"/>
                </a:lnTo>
                <a:lnTo>
                  <a:pt x="202437" y="115684"/>
                </a:lnTo>
                <a:lnTo>
                  <a:pt x="198882" y="121767"/>
                </a:lnTo>
                <a:lnTo>
                  <a:pt x="201040" y="129527"/>
                </a:lnTo>
                <a:lnTo>
                  <a:pt x="213233" y="136499"/>
                </a:lnTo>
                <a:lnTo>
                  <a:pt x="220979" y="134391"/>
                </a:lnTo>
                <a:lnTo>
                  <a:pt x="224409" y="128295"/>
                </a:lnTo>
                <a:lnTo>
                  <a:pt x="227964" y="122212"/>
                </a:lnTo>
                <a:lnTo>
                  <a:pt x="225806" y="114452"/>
                </a:lnTo>
                <a:lnTo>
                  <a:pt x="213613" y="107480"/>
                </a:lnTo>
                <a:close/>
              </a:path>
              <a:path w="533400" h="304800">
                <a:moveTo>
                  <a:pt x="169545" y="82257"/>
                </a:moveTo>
                <a:lnTo>
                  <a:pt x="161798" y="84378"/>
                </a:lnTo>
                <a:lnTo>
                  <a:pt x="158241" y="90462"/>
                </a:lnTo>
                <a:lnTo>
                  <a:pt x="154812" y="96558"/>
                </a:lnTo>
                <a:lnTo>
                  <a:pt x="156845" y="104317"/>
                </a:lnTo>
                <a:lnTo>
                  <a:pt x="169037" y="111290"/>
                </a:lnTo>
                <a:lnTo>
                  <a:pt x="176911" y="109169"/>
                </a:lnTo>
                <a:lnTo>
                  <a:pt x="183769" y="96989"/>
                </a:lnTo>
                <a:lnTo>
                  <a:pt x="181737" y="89230"/>
                </a:lnTo>
                <a:lnTo>
                  <a:pt x="169545" y="82257"/>
                </a:lnTo>
                <a:close/>
              </a:path>
              <a:path w="533400" h="304800">
                <a:moveTo>
                  <a:pt x="125349" y="57048"/>
                </a:moveTo>
                <a:lnTo>
                  <a:pt x="117601" y="59156"/>
                </a:lnTo>
                <a:lnTo>
                  <a:pt x="114173" y="65252"/>
                </a:lnTo>
                <a:lnTo>
                  <a:pt x="110616" y="71335"/>
                </a:lnTo>
                <a:lnTo>
                  <a:pt x="112775" y="79095"/>
                </a:lnTo>
                <a:lnTo>
                  <a:pt x="124968" y="86067"/>
                </a:lnTo>
                <a:lnTo>
                  <a:pt x="132714" y="83959"/>
                </a:lnTo>
                <a:lnTo>
                  <a:pt x="136144" y="77863"/>
                </a:lnTo>
                <a:lnTo>
                  <a:pt x="139700" y="71780"/>
                </a:lnTo>
                <a:lnTo>
                  <a:pt x="137540" y="64020"/>
                </a:lnTo>
                <a:lnTo>
                  <a:pt x="125349" y="57048"/>
                </a:lnTo>
                <a:close/>
              </a:path>
              <a:path w="533400" h="304800">
                <a:moveTo>
                  <a:pt x="0" y="0"/>
                </a:moveTo>
                <a:lnTo>
                  <a:pt x="47244" y="70891"/>
                </a:lnTo>
                <a:lnTo>
                  <a:pt x="84962" y="4699"/>
                </a:lnTo>
                <a:lnTo>
                  <a:pt x="0" y="0"/>
                </a:lnTo>
                <a:close/>
              </a:path>
              <a:path w="533400" h="304800">
                <a:moveTo>
                  <a:pt x="81279" y="31826"/>
                </a:moveTo>
                <a:lnTo>
                  <a:pt x="73533" y="33947"/>
                </a:lnTo>
                <a:lnTo>
                  <a:pt x="69976" y="40030"/>
                </a:lnTo>
                <a:lnTo>
                  <a:pt x="66548" y="46126"/>
                </a:lnTo>
                <a:lnTo>
                  <a:pt x="68579" y="53886"/>
                </a:lnTo>
                <a:lnTo>
                  <a:pt x="74675" y="57365"/>
                </a:lnTo>
                <a:lnTo>
                  <a:pt x="80772" y="60858"/>
                </a:lnTo>
                <a:lnTo>
                  <a:pt x="88646" y="58737"/>
                </a:lnTo>
                <a:lnTo>
                  <a:pt x="95503" y="46558"/>
                </a:lnTo>
                <a:lnTo>
                  <a:pt x="93472" y="38798"/>
                </a:lnTo>
                <a:lnTo>
                  <a:pt x="81279" y="31826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54826" y="5311140"/>
            <a:ext cx="1295400" cy="344170"/>
          </a:xfrm>
          <a:custGeom>
            <a:avLst/>
            <a:gdLst/>
            <a:ahLst/>
            <a:cxnLst/>
            <a:rect l="l" t="t" r="r" b="b"/>
            <a:pathLst>
              <a:path w="1295400" h="344170">
                <a:moveTo>
                  <a:pt x="1218273" y="319394"/>
                </a:moveTo>
                <a:lnTo>
                  <a:pt x="1212469" y="344119"/>
                </a:lnTo>
                <a:lnTo>
                  <a:pt x="1295400" y="324485"/>
                </a:lnTo>
                <a:lnTo>
                  <a:pt x="1292772" y="322300"/>
                </a:lnTo>
                <a:lnTo>
                  <a:pt x="1230629" y="322300"/>
                </a:lnTo>
                <a:lnTo>
                  <a:pt x="1218273" y="319394"/>
                </a:lnTo>
                <a:close/>
              </a:path>
              <a:path w="1295400" h="344170">
                <a:moveTo>
                  <a:pt x="1224079" y="294660"/>
                </a:moveTo>
                <a:lnTo>
                  <a:pt x="1218273" y="319394"/>
                </a:lnTo>
                <a:lnTo>
                  <a:pt x="1230629" y="322300"/>
                </a:lnTo>
                <a:lnTo>
                  <a:pt x="1236472" y="297573"/>
                </a:lnTo>
                <a:lnTo>
                  <a:pt x="1224079" y="294660"/>
                </a:lnTo>
                <a:close/>
              </a:path>
              <a:path w="1295400" h="344170">
                <a:moveTo>
                  <a:pt x="1229868" y="270002"/>
                </a:moveTo>
                <a:lnTo>
                  <a:pt x="1224079" y="294660"/>
                </a:lnTo>
                <a:lnTo>
                  <a:pt x="1236472" y="297573"/>
                </a:lnTo>
                <a:lnTo>
                  <a:pt x="1230629" y="322300"/>
                </a:lnTo>
                <a:lnTo>
                  <a:pt x="1292772" y="322300"/>
                </a:lnTo>
                <a:lnTo>
                  <a:pt x="1229868" y="270002"/>
                </a:lnTo>
                <a:close/>
              </a:path>
              <a:path w="1295400" h="344170">
                <a:moveTo>
                  <a:pt x="1137539" y="274320"/>
                </a:moveTo>
                <a:lnTo>
                  <a:pt x="1131697" y="299034"/>
                </a:lnTo>
                <a:lnTo>
                  <a:pt x="1218273" y="319394"/>
                </a:lnTo>
                <a:lnTo>
                  <a:pt x="1224079" y="294660"/>
                </a:lnTo>
                <a:lnTo>
                  <a:pt x="1137539" y="274320"/>
                </a:lnTo>
                <a:close/>
              </a:path>
              <a:path w="1295400" h="344170">
                <a:moveTo>
                  <a:pt x="964438" y="233553"/>
                </a:moveTo>
                <a:lnTo>
                  <a:pt x="958596" y="258318"/>
                </a:lnTo>
                <a:lnTo>
                  <a:pt x="1057528" y="281584"/>
                </a:lnTo>
                <a:lnTo>
                  <a:pt x="1063371" y="256794"/>
                </a:lnTo>
                <a:lnTo>
                  <a:pt x="964438" y="233553"/>
                </a:lnTo>
                <a:close/>
              </a:path>
              <a:path w="1295400" h="344170">
                <a:moveTo>
                  <a:pt x="791337" y="192913"/>
                </a:moveTo>
                <a:lnTo>
                  <a:pt x="785622" y="217551"/>
                </a:lnTo>
                <a:lnTo>
                  <a:pt x="884427" y="240919"/>
                </a:lnTo>
                <a:lnTo>
                  <a:pt x="890270" y="216154"/>
                </a:lnTo>
                <a:lnTo>
                  <a:pt x="791337" y="192913"/>
                </a:lnTo>
                <a:close/>
              </a:path>
              <a:path w="1295400" h="344170">
                <a:moveTo>
                  <a:pt x="618363" y="152146"/>
                </a:moveTo>
                <a:lnTo>
                  <a:pt x="612521" y="176911"/>
                </a:lnTo>
                <a:lnTo>
                  <a:pt x="711453" y="200152"/>
                </a:lnTo>
                <a:lnTo>
                  <a:pt x="717169" y="175387"/>
                </a:lnTo>
                <a:lnTo>
                  <a:pt x="618363" y="152146"/>
                </a:lnTo>
                <a:close/>
              </a:path>
              <a:path w="1295400" h="344170">
                <a:moveTo>
                  <a:pt x="445262" y="111379"/>
                </a:moveTo>
                <a:lnTo>
                  <a:pt x="439420" y="136144"/>
                </a:lnTo>
                <a:lnTo>
                  <a:pt x="538352" y="159385"/>
                </a:lnTo>
                <a:lnTo>
                  <a:pt x="544195" y="134747"/>
                </a:lnTo>
                <a:lnTo>
                  <a:pt x="445262" y="111379"/>
                </a:lnTo>
                <a:close/>
              </a:path>
              <a:path w="1295400" h="344170">
                <a:moveTo>
                  <a:pt x="272160" y="70739"/>
                </a:moveTo>
                <a:lnTo>
                  <a:pt x="266319" y="95377"/>
                </a:lnTo>
                <a:lnTo>
                  <a:pt x="365251" y="118745"/>
                </a:lnTo>
                <a:lnTo>
                  <a:pt x="371094" y="93980"/>
                </a:lnTo>
                <a:lnTo>
                  <a:pt x="272160" y="70739"/>
                </a:lnTo>
                <a:close/>
              </a:path>
              <a:path w="1295400" h="344170">
                <a:moveTo>
                  <a:pt x="99060" y="29972"/>
                </a:moveTo>
                <a:lnTo>
                  <a:pt x="93218" y="54737"/>
                </a:lnTo>
                <a:lnTo>
                  <a:pt x="192150" y="77978"/>
                </a:lnTo>
                <a:lnTo>
                  <a:pt x="197993" y="53213"/>
                </a:lnTo>
                <a:lnTo>
                  <a:pt x="99060" y="29972"/>
                </a:lnTo>
                <a:close/>
              </a:path>
              <a:path w="1295400" h="344170">
                <a:moveTo>
                  <a:pt x="82803" y="0"/>
                </a:moveTo>
                <a:lnTo>
                  <a:pt x="0" y="19685"/>
                </a:lnTo>
                <a:lnTo>
                  <a:pt x="65404" y="74168"/>
                </a:lnTo>
                <a:lnTo>
                  <a:pt x="82803" y="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185028" y="5643168"/>
            <a:ext cx="144208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1C1C1C"/>
                </a:solidFill>
                <a:latin typeface="Arial"/>
                <a:cs typeface="Arial"/>
              </a:rPr>
              <a:t>2- </a:t>
            </a:r>
            <a:r>
              <a:rPr sz="1400" b="1" dirty="0">
                <a:solidFill>
                  <a:srgbClr val="1C1C1C"/>
                </a:solidFill>
                <a:latin typeface="Arial"/>
                <a:cs typeface="Arial"/>
              </a:rPr>
              <a:t>accès </a:t>
            </a:r>
            <a:r>
              <a:rPr sz="1400" b="1" spc="-5" dirty="0">
                <a:solidFill>
                  <a:srgbClr val="1C1C1C"/>
                </a:solidFill>
                <a:latin typeface="Arial"/>
                <a:cs typeface="Arial"/>
              </a:rPr>
              <a:t>aux  </a:t>
            </a:r>
            <a:r>
              <a:rPr sz="1400" b="1" dirty="0">
                <a:solidFill>
                  <a:srgbClr val="1C1C1C"/>
                </a:solidFill>
                <a:latin typeface="Arial"/>
                <a:cs typeface="Arial"/>
              </a:rPr>
              <a:t>autres serveurs,  calcul </a:t>
            </a:r>
            <a:r>
              <a:rPr sz="1400" b="1" spc="-5" dirty="0">
                <a:solidFill>
                  <a:srgbClr val="1C1C1C"/>
                </a:solidFill>
                <a:latin typeface="Arial"/>
                <a:cs typeface="Arial"/>
              </a:rPr>
              <a:t>de </a:t>
            </a:r>
            <a:r>
              <a:rPr sz="1400" b="1" dirty="0">
                <a:solidFill>
                  <a:srgbClr val="1C1C1C"/>
                </a:solidFill>
                <a:latin typeface="Arial"/>
                <a:cs typeface="Arial"/>
              </a:rPr>
              <a:t>la</a:t>
            </a:r>
            <a:r>
              <a:rPr sz="1400" b="1" spc="-14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C1C1C"/>
                </a:solidFill>
                <a:latin typeface="Arial"/>
                <a:cs typeface="Arial"/>
              </a:rPr>
              <a:t>page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068698" y="5292725"/>
            <a:ext cx="990600" cy="76200"/>
          </a:xfrm>
          <a:custGeom>
            <a:avLst/>
            <a:gdLst/>
            <a:ahLst/>
            <a:cxnLst/>
            <a:rect l="l" t="t" r="r" b="b"/>
            <a:pathLst>
              <a:path w="9906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50800"/>
                </a:lnTo>
                <a:lnTo>
                  <a:pt x="63500" y="50800"/>
                </a:lnTo>
                <a:lnTo>
                  <a:pt x="63500" y="25400"/>
                </a:lnTo>
                <a:lnTo>
                  <a:pt x="76200" y="25400"/>
                </a:lnTo>
                <a:lnTo>
                  <a:pt x="76200" y="0"/>
                </a:lnTo>
                <a:close/>
              </a:path>
              <a:path w="990600" h="76200">
                <a:moveTo>
                  <a:pt x="76200" y="25400"/>
                </a:moveTo>
                <a:lnTo>
                  <a:pt x="63500" y="25400"/>
                </a:lnTo>
                <a:lnTo>
                  <a:pt x="63500" y="50800"/>
                </a:lnTo>
                <a:lnTo>
                  <a:pt x="76200" y="50800"/>
                </a:lnTo>
                <a:lnTo>
                  <a:pt x="76200" y="25400"/>
                </a:lnTo>
                <a:close/>
              </a:path>
              <a:path w="990600" h="76200">
                <a:moveTo>
                  <a:pt x="990600" y="25400"/>
                </a:moveTo>
                <a:lnTo>
                  <a:pt x="76200" y="25400"/>
                </a:lnTo>
                <a:lnTo>
                  <a:pt x="76200" y="50800"/>
                </a:lnTo>
                <a:lnTo>
                  <a:pt x="990600" y="50800"/>
                </a:lnTo>
                <a:lnTo>
                  <a:pt x="990600" y="2540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995673" y="5359146"/>
            <a:ext cx="6940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1C1C1C"/>
                </a:solidFill>
                <a:latin typeface="Arial"/>
                <a:cs typeface="Arial"/>
              </a:rPr>
              <a:t>3-</a:t>
            </a:r>
            <a:r>
              <a:rPr sz="1400" b="1" spc="-9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C1C1C"/>
                </a:solidFill>
                <a:latin typeface="Arial"/>
                <a:cs typeface="Arial"/>
              </a:rPr>
              <a:t>envoi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116326" y="4514215"/>
            <a:ext cx="31330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64105" algn="l"/>
              </a:tabLst>
            </a:pPr>
            <a:r>
              <a:rPr sz="1600" b="1" i="1" spc="-5" dirty="0">
                <a:solidFill>
                  <a:srgbClr val="009999"/>
                </a:solidFill>
                <a:latin typeface="Arial"/>
                <a:cs typeface="Arial"/>
              </a:rPr>
              <a:t>Client	Se</a:t>
            </a:r>
            <a:r>
              <a:rPr sz="1600" b="1" i="1" dirty="0">
                <a:solidFill>
                  <a:srgbClr val="009999"/>
                </a:solidFill>
                <a:latin typeface="Arial"/>
                <a:cs typeface="Arial"/>
              </a:rPr>
              <a:t>r</a:t>
            </a:r>
            <a:r>
              <a:rPr sz="1600" b="1" i="1" spc="-5" dirty="0">
                <a:solidFill>
                  <a:srgbClr val="009999"/>
                </a:solidFill>
                <a:latin typeface="Arial"/>
                <a:cs typeface="Arial"/>
              </a:rPr>
              <a:t>veur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068066" y="4811776"/>
            <a:ext cx="685800" cy="638175"/>
          </a:xfrm>
          <a:custGeom>
            <a:avLst/>
            <a:gdLst/>
            <a:ahLst/>
            <a:cxnLst/>
            <a:rect l="l" t="t" r="r" b="b"/>
            <a:pathLst>
              <a:path w="685800" h="638175">
                <a:moveTo>
                  <a:pt x="0" y="106299"/>
                </a:moveTo>
                <a:lnTo>
                  <a:pt x="8360" y="64883"/>
                </a:lnTo>
                <a:lnTo>
                  <a:pt x="31162" y="31099"/>
                </a:lnTo>
                <a:lnTo>
                  <a:pt x="64990" y="8340"/>
                </a:lnTo>
                <a:lnTo>
                  <a:pt x="106425" y="0"/>
                </a:lnTo>
                <a:lnTo>
                  <a:pt x="578993" y="0"/>
                </a:lnTo>
                <a:lnTo>
                  <a:pt x="620355" y="8340"/>
                </a:lnTo>
                <a:lnTo>
                  <a:pt x="654145" y="31099"/>
                </a:lnTo>
                <a:lnTo>
                  <a:pt x="676933" y="64883"/>
                </a:lnTo>
                <a:lnTo>
                  <a:pt x="685292" y="106299"/>
                </a:lnTo>
                <a:lnTo>
                  <a:pt x="685292" y="531622"/>
                </a:lnTo>
                <a:lnTo>
                  <a:pt x="676933" y="572984"/>
                </a:lnTo>
                <a:lnTo>
                  <a:pt x="654145" y="606774"/>
                </a:lnTo>
                <a:lnTo>
                  <a:pt x="620355" y="629562"/>
                </a:lnTo>
                <a:lnTo>
                  <a:pt x="578993" y="637921"/>
                </a:lnTo>
                <a:lnTo>
                  <a:pt x="106425" y="637921"/>
                </a:lnTo>
                <a:lnTo>
                  <a:pt x="64990" y="629562"/>
                </a:lnTo>
                <a:lnTo>
                  <a:pt x="31162" y="606774"/>
                </a:lnTo>
                <a:lnTo>
                  <a:pt x="8360" y="572984"/>
                </a:lnTo>
                <a:lnTo>
                  <a:pt x="0" y="531622"/>
                </a:lnTo>
                <a:lnTo>
                  <a:pt x="0" y="1062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165982" y="4939271"/>
            <a:ext cx="489584" cy="382905"/>
          </a:xfrm>
          <a:custGeom>
            <a:avLst/>
            <a:gdLst/>
            <a:ahLst/>
            <a:cxnLst/>
            <a:rect l="l" t="t" r="r" b="b"/>
            <a:pathLst>
              <a:path w="489585" h="382904">
                <a:moveTo>
                  <a:pt x="0" y="382790"/>
                </a:moveTo>
                <a:lnTo>
                  <a:pt x="489483" y="382790"/>
                </a:lnTo>
                <a:lnTo>
                  <a:pt x="489483" y="0"/>
                </a:lnTo>
                <a:lnTo>
                  <a:pt x="0" y="0"/>
                </a:lnTo>
                <a:lnTo>
                  <a:pt x="0" y="38279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65982" y="4939271"/>
            <a:ext cx="489584" cy="382905"/>
          </a:xfrm>
          <a:custGeom>
            <a:avLst/>
            <a:gdLst/>
            <a:ahLst/>
            <a:cxnLst/>
            <a:rect l="l" t="t" r="r" b="b"/>
            <a:pathLst>
              <a:path w="489585" h="382904">
                <a:moveTo>
                  <a:pt x="0" y="382790"/>
                </a:moveTo>
                <a:lnTo>
                  <a:pt x="489483" y="382790"/>
                </a:lnTo>
                <a:lnTo>
                  <a:pt x="489483" y="0"/>
                </a:lnTo>
                <a:lnTo>
                  <a:pt x="0" y="0"/>
                </a:lnTo>
                <a:lnTo>
                  <a:pt x="0" y="38279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970276" y="5577332"/>
            <a:ext cx="881380" cy="255270"/>
          </a:xfrm>
          <a:custGeom>
            <a:avLst/>
            <a:gdLst/>
            <a:ahLst/>
            <a:cxnLst/>
            <a:rect l="l" t="t" r="r" b="b"/>
            <a:pathLst>
              <a:path w="881379" h="255270">
                <a:moveTo>
                  <a:pt x="0" y="42481"/>
                </a:moveTo>
                <a:lnTo>
                  <a:pt x="3323" y="25937"/>
                </a:lnTo>
                <a:lnTo>
                  <a:pt x="12398" y="12434"/>
                </a:lnTo>
                <a:lnTo>
                  <a:pt x="25878" y="3335"/>
                </a:lnTo>
                <a:lnTo>
                  <a:pt x="42418" y="0"/>
                </a:lnTo>
                <a:lnTo>
                  <a:pt x="838453" y="0"/>
                </a:lnTo>
                <a:lnTo>
                  <a:pt x="855013" y="3335"/>
                </a:lnTo>
                <a:lnTo>
                  <a:pt x="868537" y="12434"/>
                </a:lnTo>
                <a:lnTo>
                  <a:pt x="877655" y="25937"/>
                </a:lnTo>
                <a:lnTo>
                  <a:pt x="880999" y="42481"/>
                </a:lnTo>
                <a:lnTo>
                  <a:pt x="880999" y="212610"/>
                </a:lnTo>
                <a:lnTo>
                  <a:pt x="877655" y="229168"/>
                </a:lnTo>
                <a:lnTo>
                  <a:pt x="868537" y="242687"/>
                </a:lnTo>
                <a:lnTo>
                  <a:pt x="855013" y="251801"/>
                </a:lnTo>
                <a:lnTo>
                  <a:pt x="838453" y="255143"/>
                </a:lnTo>
                <a:lnTo>
                  <a:pt x="42418" y="255143"/>
                </a:lnTo>
                <a:lnTo>
                  <a:pt x="25878" y="251801"/>
                </a:lnTo>
                <a:lnTo>
                  <a:pt x="12398" y="242687"/>
                </a:lnTo>
                <a:lnTo>
                  <a:pt x="3323" y="229168"/>
                </a:lnTo>
                <a:lnTo>
                  <a:pt x="0" y="212610"/>
                </a:lnTo>
                <a:lnTo>
                  <a:pt x="0" y="42481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57651" y="5704878"/>
            <a:ext cx="196215" cy="0"/>
          </a:xfrm>
          <a:custGeom>
            <a:avLst/>
            <a:gdLst/>
            <a:ahLst/>
            <a:cxnLst/>
            <a:rect l="l" t="t" r="r" b="b"/>
            <a:pathLst>
              <a:path w="196214">
                <a:moveTo>
                  <a:pt x="0" y="0"/>
                </a:moveTo>
                <a:lnTo>
                  <a:pt x="19570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165982" y="5449735"/>
            <a:ext cx="489584" cy="127635"/>
          </a:xfrm>
          <a:custGeom>
            <a:avLst/>
            <a:gdLst/>
            <a:ahLst/>
            <a:cxnLst/>
            <a:rect l="l" t="t" r="r" b="b"/>
            <a:pathLst>
              <a:path w="489585" h="127635">
                <a:moveTo>
                  <a:pt x="0" y="127596"/>
                </a:moveTo>
                <a:lnTo>
                  <a:pt x="489483" y="127596"/>
                </a:lnTo>
                <a:lnTo>
                  <a:pt x="489483" y="0"/>
                </a:lnTo>
                <a:lnTo>
                  <a:pt x="0" y="0"/>
                </a:lnTo>
                <a:lnTo>
                  <a:pt x="0" y="12759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25851" y="4882070"/>
            <a:ext cx="574598" cy="4934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92826" y="4873625"/>
            <a:ext cx="533400" cy="375285"/>
          </a:xfrm>
          <a:custGeom>
            <a:avLst/>
            <a:gdLst/>
            <a:ahLst/>
            <a:cxnLst/>
            <a:rect l="l" t="t" r="r" b="b"/>
            <a:pathLst>
              <a:path w="533400" h="375285">
                <a:moveTo>
                  <a:pt x="0" y="62483"/>
                </a:moveTo>
                <a:lnTo>
                  <a:pt x="4905" y="38147"/>
                </a:lnTo>
                <a:lnTo>
                  <a:pt x="18287" y="18287"/>
                </a:lnTo>
                <a:lnTo>
                  <a:pt x="38147" y="4905"/>
                </a:lnTo>
                <a:lnTo>
                  <a:pt x="62484" y="0"/>
                </a:lnTo>
                <a:lnTo>
                  <a:pt x="470788" y="0"/>
                </a:lnTo>
                <a:lnTo>
                  <a:pt x="495145" y="4905"/>
                </a:lnTo>
                <a:lnTo>
                  <a:pt x="515048" y="18287"/>
                </a:lnTo>
                <a:lnTo>
                  <a:pt x="528474" y="38147"/>
                </a:lnTo>
                <a:lnTo>
                  <a:pt x="533400" y="62483"/>
                </a:lnTo>
                <a:lnTo>
                  <a:pt x="533400" y="312547"/>
                </a:lnTo>
                <a:lnTo>
                  <a:pt x="528474" y="336883"/>
                </a:lnTo>
                <a:lnTo>
                  <a:pt x="515048" y="356743"/>
                </a:lnTo>
                <a:lnTo>
                  <a:pt x="495145" y="370125"/>
                </a:lnTo>
                <a:lnTo>
                  <a:pt x="470788" y="375031"/>
                </a:lnTo>
                <a:lnTo>
                  <a:pt x="62484" y="375031"/>
                </a:lnTo>
                <a:lnTo>
                  <a:pt x="38147" y="370125"/>
                </a:lnTo>
                <a:lnTo>
                  <a:pt x="18287" y="356743"/>
                </a:lnTo>
                <a:lnTo>
                  <a:pt x="4905" y="336883"/>
                </a:lnTo>
                <a:lnTo>
                  <a:pt x="0" y="312547"/>
                </a:lnTo>
                <a:lnTo>
                  <a:pt x="0" y="6248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69026" y="4948567"/>
            <a:ext cx="381000" cy="225425"/>
          </a:xfrm>
          <a:custGeom>
            <a:avLst/>
            <a:gdLst/>
            <a:ahLst/>
            <a:cxnLst/>
            <a:rect l="l" t="t" r="r" b="b"/>
            <a:pathLst>
              <a:path w="381000" h="225425">
                <a:moveTo>
                  <a:pt x="0" y="225031"/>
                </a:moveTo>
                <a:lnTo>
                  <a:pt x="381000" y="225031"/>
                </a:lnTo>
                <a:lnTo>
                  <a:pt x="381000" y="0"/>
                </a:lnTo>
                <a:lnTo>
                  <a:pt x="0" y="0"/>
                </a:lnTo>
                <a:lnTo>
                  <a:pt x="0" y="22503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669026" y="4948567"/>
            <a:ext cx="381000" cy="225425"/>
          </a:xfrm>
          <a:custGeom>
            <a:avLst/>
            <a:gdLst/>
            <a:ahLst/>
            <a:cxnLst/>
            <a:rect l="l" t="t" r="r" b="b"/>
            <a:pathLst>
              <a:path w="381000" h="225425">
                <a:moveTo>
                  <a:pt x="0" y="225031"/>
                </a:moveTo>
                <a:lnTo>
                  <a:pt x="381000" y="225031"/>
                </a:lnTo>
                <a:lnTo>
                  <a:pt x="381000" y="0"/>
                </a:lnTo>
                <a:lnTo>
                  <a:pt x="0" y="0"/>
                </a:lnTo>
                <a:lnTo>
                  <a:pt x="0" y="22503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16626" y="5323713"/>
            <a:ext cx="685800" cy="150495"/>
          </a:xfrm>
          <a:custGeom>
            <a:avLst/>
            <a:gdLst/>
            <a:ahLst/>
            <a:cxnLst/>
            <a:rect l="l" t="t" r="r" b="b"/>
            <a:pathLst>
              <a:path w="685800" h="150495">
                <a:moveTo>
                  <a:pt x="0" y="25018"/>
                </a:moveTo>
                <a:lnTo>
                  <a:pt x="1960" y="15269"/>
                </a:lnTo>
                <a:lnTo>
                  <a:pt x="7302" y="7318"/>
                </a:lnTo>
                <a:lnTo>
                  <a:pt x="15216" y="1962"/>
                </a:lnTo>
                <a:lnTo>
                  <a:pt x="24891" y="0"/>
                </a:lnTo>
                <a:lnTo>
                  <a:pt x="660781" y="0"/>
                </a:lnTo>
                <a:lnTo>
                  <a:pt x="670476" y="1962"/>
                </a:lnTo>
                <a:lnTo>
                  <a:pt x="678434" y="7318"/>
                </a:lnTo>
                <a:lnTo>
                  <a:pt x="683819" y="15269"/>
                </a:lnTo>
                <a:lnTo>
                  <a:pt x="685800" y="25018"/>
                </a:lnTo>
                <a:lnTo>
                  <a:pt x="685800" y="124968"/>
                </a:lnTo>
                <a:lnTo>
                  <a:pt x="683819" y="134717"/>
                </a:lnTo>
                <a:lnTo>
                  <a:pt x="678434" y="142668"/>
                </a:lnTo>
                <a:lnTo>
                  <a:pt x="670476" y="148024"/>
                </a:lnTo>
                <a:lnTo>
                  <a:pt x="660781" y="149987"/>
                </a:lnTo>
                <a:lnTo>
                  <a:pt x="24891" y="149987"/>
                </a:lnTo>
                <a:lnTo>
                  <a:pt x="15216" y="148024"/>
                </a:lnTo>
                <a:lnTo>
                  <a:pt x="7302" y="142668"/>
                </a:lnTo>
                <a:lnTo>
                  <a:pt x="1960" y="134717"/>
                </a:lnTo>
                <a:lnTo>
                  <a:pt x="0" y="124968"/>
                </a:lnTo>
                <a:lnTo>
                  <a:pt x="0" y="2501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973826" y="5398642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69026" y="5248704"/>
            <a:ext cx="381000" cy="75565"/>
          </a:xfrm>
          <a:custGeom>
            <a:avLst/>
            <a:gdLst/>
            <a:ahLst/>
            <a:cxnLst/>
            <a:rect l="l" t="t" r="r" b="b"/>
            <a:pathLst>
              <a:path w="381000" h="75564">
                <a:moveTo>
                  <a:pt x="0" y="75008"/>
                </a:moveTo>
                <a:lnTo>
                  <a:pt x="381000" y="75008"/>
                </a:lnTo>
                <a:lnTo>
                  <a:pt x="381000" y="0"/>
                </a:lnTo>
                <a:lnTo>
                  <a:pt x="0" y="0"/>
                </a:lnTo>
                <a:lnTo>
                  <a:pt x="0" y="7500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397116" y="4035425"/>
            <a:ext cx="296545" cy="208915"/>
          </a:xfrm>
          <a:custGeom>
            <a:avLst/>
            <a:gdLst/>
            <a:ahLst/>
            <a:cxnLst/>
            <a:rect l="l" t="t" r="r" b="b"/>
            <a:pathLst>
              <a:path w="296545" h="208914">
                <a:moveTo>
                  <a:pt x="0" y="34670"/>
                </a:moveTo>
                <a:lnTo>
                  <a:pt x="2720" y="21163"/>
                </a:lnTo>
                <a:lnTo>
                  <a:pt x="10144" y="10144"/>
                </a:lnTo>
                <a:lnTo>
                  <a:pt x="21163" y="2720"/>
                </a:lnTo>
                <a:lnTo>
                  <a:pt x="34671" y="0"/>
                </a:lnTo>
                <a:lnTo>
                  <a:pt x="261619" y="0"/>
                </a:lnTo>
                <a:lnTo>
                  <a:pt x="275127" y="2720"/>
                </a:lnTo>
                <a:lnTo>
                  <a:pt x="286146" y="10144"/>
                </a:lnTo>
                <a:lnTo>
                  <a:pt x="293570" y="21163"/>
                </a:lnTo>
                <a:lnTo>
                  <a:pt x="296290" y="34670"/>
                </a:lnTo>
                <a:lnTo>
                  <a:pt x="296290" y="173608"/>
                </a:lnTo>
                <a:lnTo>
                  <a:pt x="293570" y="187136"/>
                </a:lnTo>
                <a:lnTo>
                  <a:pt x="286146" y="198199"/>
                </a:lnTo>
                <a:lnTo>
                  <a:pt x="275127" y="205666"/>
                </a:lnTo>
                <a:lnTo>
                  <a:pt x="261619" y="208406"/>
                </a:lnTo>
                <a:lnTo>
                  <a:pt x="34671" y="208406"/>
                </a:lnTo>
                <a:lnTo>
                  <a:pt x="21163" y="205666"/>
                </a:lnTo>
                <a:lnTo>
                  <a:pt x="10144" y="198199"/>
                </a:lnTo>
                <a:lnTo>
                  <a:pt x="2720" y="187136"/>
                </a:lnTo>
                <a:lnTo>
                  <a:pt x="0" y="173608"/>
                </a:lnTo>
                <a:lnTo>
                  <a:pt x="0" y="3467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439408" y="4077159"/>
            <a:ext cx="212090" cy="125095"/>
          </a:xfrm>
          <a:custGeom>
            <a:avLst/>
            <a:gdLst/>
            <a:ahLst/>
            <a:cxnLst/>
            <a:rect l="l" t="t" r="r" b="b"/>
            <a:pathLst>
              <a:path w="212090" h="125095">
                <a:moveTo>
                  <a:pt x="0" y="125016"/>
                </a:moveTo>
                <a:lnTo>
                  <a:pt x="211670" y="125016"/>
                </a:lnTo>
                <a:lnTo>
                  <a:pt x="211670" y="0"/>
                </a:lnTo>
                <a:lnTo>
                  <a:pt x="0" y="0"/>
                </a:lnTo>
                <a:lnTo>
                  <a:pt x="0" y="125016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439408" y="4077159"/>
            <a:ext cx="212090" cy="125095"/>
          </a:xfrm>
          <a:custGeom>
            <a:avLst/>
            <a:gdLst/>
            <a:ahLst/>
            <a:cxnLst/>
            <a:rect l="l" t="t" r="r" b="b"/>
            <a:pathLst>
              <a:path w="212090" h="125095">
                <a:moveTo>
                  <a:pt x="0" y="125016"/>
                </a:moveTo>
                <a:lnTo>
                  <a:pt x="211670" y="125016"/>
                </a:lnTo>
                <a:lnTo>
                  <a:pt x="211670" y="0"/>
                </a:lnTo>
                <a:lnTo>
                  <a:pt x="0" y="0"/>
                </a:lnTo>
                <a:lnTo>
                  <a:pt x="0" y="12501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354826" y="4285488"/>
            <a:ext cx="381000" cy="83820"/>
          </a:xfrm>
          <a:custGeom>
            <a:avLst/>
            <a:gdLst/>
            <a:ahLst/>
            <a:cxnLst/>
            <a:rect l="l" t="t" r="r" b="b"/>
            <a:pathLst>
              <a:path w="381000" h="83820">
                <a:moveTo>
                  <a:pt x="0" y="13843"/>
                </a:moveTo>
                <a:lnTo>
                  <a:pt x="0" y="6223"/>
                </a:lnTo>
                <a:lnTo>
                  <a:pt x="6096" y="0"/>
                </a:lnTo>
                <a:lnTo>
                  <a:pt x="13843" y="0"/>
                </a:lnTo>
                <a:lnTo>
                  <a:pt x="367029" y="0"/>
                </a:lnTo>
                <a:lnTo>
                  <a:pt x="374776" y="0"/>
                </a:lnTo>
                <a:lnTo>
                  <a:pt x="381000" y="6223"/>
                </a:lnTo>
                <a:lnTo>
                  <a:pt x="381000" y="13843"/>
                </a:lnTo>
                <a:lnTo>
                  <a:pt x="381000" y="69468"/>
                </a:lnTo>
                <a:lnTo>
                  <a:pt x="381000" y="77088"/>
                </a:lnTo>
                <a:lnTo>
                  <a:pt x="374776" y="83312"/>
                </a:lnTo>
                <a:lnTo>
                  <a:pt x="367029" y="83312"/>
                </a:lnTo>
                <a:lnTo>
                  <a:pt x="13843" y="83312"/>
                </a:lnTo>
                <a:lnTo>
                  <a:pt x="6096" y="83312"/>
                </a:lnTo>
                <a:lnTo>
                  <a:pt x="0" y="77088"/>
                </a:lnTo>
                <a:lnTo>
                  <a:pt x="0" y="69468"/>
                </a:lnTo>
                <a:lnTo>
                  <a:pt x="0" y="1384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608826" y="4327144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>
                <a:moveTo>
                  <a:pt x="0" y="0"/>
                </a:moveTo>
                <a:lnTo>
                  <a:pt x="8458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439408" y="4264651"/>
            <a:ext cx="212090" cy="0"/>
          </a:xfrm>
          <a:custGeom>
            <a:avLst/>
            <a:gdLst/>
            <a:ahLst/>
            <a:cxnLst/>
            <a:rect l="l" t="t" r="r" b="b"/>
            <a:pathLst>
              <a:path w="212090">
                <a:moveTo>
                  <a:pt x="0" y="0"/>
                </a:moveTo>
                <a:lnTo>
                  <a:pt x="211670" y="0"/>
                </a:lnTo>
              </a:path>
            </a:pathLst>
          </a:custGeom>
          <a:ln w="4167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439408" y="4243815"/>
            <a:ext cx="212090" cy="41910"/>
          </a:xfrm>
          <a:custGeom>
            <a:avLst/>
            <a:gdLst/>
            <a:ahLst/>
            <a:cxnLst/>
            <a:rect l="l" t="t" r="r" b="b"/>
            <a:pathLst>
              <a:path w="212090" h="41910">
                <a:moveTo>
                  <a:pt x="0" y="41672"/>
                </a:moveTo>
                <a:lnTo>
                  <a:pt x="211670" y="41672"/>
                </a:lnTo>
                <a:lnTo>
                  <a:pt x="211670" y="0"/>
                </a:lnTo>
                <a:lnTo>
                  <a:pt x="0" y="0"/>
                </a:lnTo>
                <a:lnTo>
                  <a:pt x="0" y="4167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463917" y="4416425"/>
            <a:ext cx="296545" cy="208915"/>
          </a:xfrm>
          <a:custGeom>
            <a:avLst/>
            <a:gdLst/>
            <a:ahLst/>
            <a:cxnLst/>
            <a:rect l="l" t="t" r="r" b="b"/>
            <a:pathLst>
              <a:path w="296545" h="208914">
                <a:moveTo>
                  <a:pt x="0" y="34670"/>
                </a:moveTo>
                <a:lnTo>
                  <a:pt x="2720" y="21163"/>
                </a:lnTo>
                <a:lnTo>
                  <a:pt x="10144" y="10144"/>
                </a:lnTo>
                <a:lnTo>
                  <a:pt x="21163" y="2720"/>
                </a:lnTo>
                <a:lnTo>
                  <a:pt x="34671" y="0"/>
                </a:lnTo>
                <a:lnTo>
                  <a:pt x="261619" y="0"/>
                </a:lnTo>
                <a:lnTo>
                  <a:pt x="275127" y="2720"/>
                </a:lnTo>
                <a:lnTo>
                  <a:pt x="286146" y="10144"/>
                </a:lnTo>
                <a:lnTo>
                  <a:pt x="293570" y="21163"/>
                </a:lnTo>
                <a:lnTo>
                  <a:pt x="296290" y="34670"/>
                </a:lnTo>
                <a:lnTo>
                  <a:pt x="296290" y="173608"/>
                </a:lnTo>
                <a:lnTo>
                  <a:pt x="293570" y="187136"/>
                </a:lnTo>
                <a:lnTo>
                  <a:pt x="286146" y="198199"/>
                </a:lnTo>
                <a:lnTo>
                  <a:pt x="275127" y="205666"/>
                </a:lnTo>
                <a:lnTo>
                  <a:pt x="261619" y="208406"/>
                </a:lnTo>
                <a:lnTo>
                  <a:pt x="34671" y="208406"/>
                </a:lnTo>
                <a:lnTo>
                  <a:pt x="21163" y="205666"/>
                </a:lnTo>
                <a:lnTo>
                  <a:pt x="10144" y="198199"/>
                </a:lnTo>
                <a:lnTo>
                  <a:pt x="2720" y="187136"/>
                </a:lnTo>
                <a:lnTo>
                  <a:pt x="0" y="173608"/>
                </a:lnTo>
                <a:lnTo>
                  <a:pt x="0" y="3467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506207" y="4458159"/>
            <a:ext cx="212090" cy="125095"/>
          </a:xfrm>
          <a:custGeom>
            <a:avLst/>
            <a:gdLst/>
            <a:ahLst/>
            <a:cxnLst/>
            <a:rect l="l" t="t" r="r" b="b"/>
            <a:pathLst>
              <a:path w="212090" h="125095">
                <a:moveTo>
                  <a:pt x="0" y="125016"/>
                </a:moveTo>
                <a:lnTo>
                  <a:pt x="211670" y="125016"/>
                </a:lnTo>
                <a:lnTo>
                  <a:pt x="211670" y="0"/>
                </a:lnTo>
                <a:lnTo>
                  <a:pt x="0" y="0"/>
                </a:lnTo>
                <a:lnTo>
                  <a:pt x="0" y="125016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506207" y="4458159"/>
            <a:ext cx="212090" cy="125095"/>
          </a:xfrm>
          <a:custGeom>
            <a:avLst/>
            <a:gdLst/>
            <a:ahLst/>
            <a:cxnLst/>
            <a:rect l="l" t="t" r="r" b="b"/>
            <a:pathLst>
              <a:path w="212090" h="125095">
                <a:moveTo>
                  <a:pt x="0" y="125016"/>
                </a:moveTo>
                <a:lnTo>
                  <a:pt x="211670" y="125016"/>
                </a:lnTo>
                <a:lnTo>
                  <a:pt x="211670" y="0"/>
                </a:lnTo>
                <a:lnTo>
                  <a:pt x="0" y="0"/>
                </a:lnTo>
                <a:lnTo>
                  <a:pt x="0" y="12501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421626" y="4666488"/>
            <a:ext cx="381000" cy="83820"/>
          </a:xfrm>
          <a:custGeom>
            <a:avLst/>
            <a:gdLst/>
            <a:ahLst/>
            <a:cxnLst/>
            <a:rect l="l" t="t" r="r" b="b"/>
            <a:pathLst>
              <a:path w="381000" h="83820">
                <a:moveTo>
                  <a:pt x="0" y="13843"/>
                </a:moveTo>
                <a:lnTo>
                  <a:pt x="0" y="6223"/>
                </a:lnTo>
                <a:lnTo>
                  <a:pt x="6096" y="0"/>
                </a:lnTo>
                <a:lnTo>
                  <a:pt x="13843" y="0"/>
                </a:lnTo>
                <a:lnTo>
                  <a:pt x="367029" y="0"/>
                </a:lnTo>
                <a:lnTo>
                  <a:pt x="374776" y="0"/>
                </a:lnTo>
                <a:lnTo>
                  <a:pt x="381000" y="6223"/>
                </a:lnTo>
                <a:lnTo>
                  <a:pt x="381000" y="13843"/>
                </a:lnTo>
                <a:lnTo>
                  <a:pt x="381000" y="69468"/>
                </a:lnTo>
                <a:lnTo>
                  <a:pt x="381000" y="77088"/>
                </a:lnTo>
                <a:lnTo>
                  <a:pt x="374776" y="83312"/>
                </a:lnTo>
                <a:lnTo>
                  <a:pt x="367029" y="83312"/>
                </a:lnTo>
                <a:lnTo>
                  <a:pt x="13843" y="83312"/>
                </a:lnTo>
                <a:lnTo>
                  <a:pt x="6096" y="83312"/>
                </a:lnTo>
                <a:lnTo>
                  <a:pt x="0" y="77088"/>
                </a:lnTo>
                <a:lnTo>
                  <a:pt x="0" y="69468"/>
                </a:lnTo>
                <a:lnTo>
                  <a:pt x="0" y="1384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675626" y="4708144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>
                <a:moveTo>
                  <a:pt x="0" y="0"/>
                </a:moveTo>
                <a:lnTo>
                  <a:pt x="8458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506207" y="4645651"/>
            <a:ext cx="212090" cy="0"/>
          </a:xfrm>
          <a:custGeom>
            <a:avLst/>
            <a:gdLst/>
            <a:ahLst/>
            <a:cxnLst/>
            <a:rect l="l" t="t" r="r" b="b"/>
            <a:pathLst>
              <a:path w="212090">
                <a:moveTo>
                  <a:pt x="0" y="0"/>
                </a:moveTo>
                <a:lnTo>
                  <a:pt x="211670" y="0"/>
                </a:lnTo>
              </a:path>
            </a:pathLst>
          </a:custGeom>
          <a:ln w="4167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506207" y="4624815"/>
            <a:ext cx="212090" cy="41910"/>
          </a:xfrm>
          <a:custGeom>
            <a:avLst/>
            <a:gdLst/>
            <a:ahLst/>
            <a:cxnLst/>
            <a:rect l="l" t="t" r="r" b="b"/>
            <a:pathLst>
              <a:path w="212090" h="41910">
                <a:moveTo>
                  <a:pt x="0" y="41672"/>
                </a:moveTo>
                <a:lnTo>
                  <a:pt x="211670" y="41672"/>
                </a:lnTo>
                <a:lnTo>
                  <a:pt x="211670" y="0"/>
                </a:lnTo>
                <a:lnTo>
                  <a:pt x="0" y="0"/>
                </a:lnTo>
                <a:lnTo>
                  <a:pt x="0" y="4167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844917" y="5026025"/>
            <a:ext cx="296545" cy="208915"/>
          </a:xfrm>
          <a:custGeom>
            <a:avLst/>
            <a:gdLst/>
            <a:ahLst/>
            <a:cxnLst/>
            <a:rect l="l" t="t" r="r" b="b"/>
            <a:pathLst>
              <a:path w="296545" h="208914">
                <a:moveTo>
                  <a:pt x="0" y="34670"/>
                </a:moveTo>
                <a:lnTo>
                  <a:pt x="2720" y="21163"/>
                </a:lnTo>
                <a:lnTo>
                  <a:pt x="10144" y="10144"/>
                </a:lnTo>
                <a:lnTo>
                  <a:pt x="21163" y="2720"/>
                </a:lnTo>
                <a:lnTo>
                  <a:pt x="34671" y="0"/>
                </a:lnTo>
                <a:lnTo>
                  <a:pt x="261619" y="0"/>
                </a:lnTo>
                <a:lnTo>
                  <a:pt x="275127" y="2720"/>
                </a:lnTo>
                <a:lnTo>
                  <a:pt x="286146" y="10144"/>
                </a:lnTo>
                <a:lnTo>
                  <a:pt x="293570" y="21163"/>
                </a:lnTo>
                <a:lnTo>
                  <a:pt x="296290" y="34670"/>
                </a:lnTo>
                <a:lnTo>
                  <a:pt x="296290" y="173608"/>
                </a:lnTo>
                <a:lnTo>
                  <a:pt x="293570" y="187136"/>
                </a:lnTo>
                <a:lnTo>
                  <a:pt x="286146" y="198199"/>
                </a:lnTo>
                <a:lnTo>
                  <a:pt x="275127" y="205666"/>
                </a:lnTo>
                <a:lnTo>
                  <a:pt x="261619" y="208406"/>
                </a:lnTo>
                <a:lnTo>
                  <a:pt x="34671" y="208406"/>
                </a:lnTo>
                <a:lnTo>
                  <a:pt x="21163" y="205666"/>
                </a:lnTo>
                <a:lnTo>
                  <a:pt x="10144" y="198199"/>
                </a:lnTo>
                <a:lnTo>
                  <a:pt x="2720" y="187136"/>
                </a:lnTo>
                <a:lnTo>
                  <a:pt x="0" y="173608"/>
                </a:lnTo>
                <a:lnTo>
                  <a:pt x="0" y="3467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887207" y="5067759"/>
            <a:ext cx="212090" cy="125095"/>
          </a:xfrm>
          <a:custGeom>
            <a:avLst/>
            <a:gdLst/>
            <a:ahLst/>
            <a:cxnLst/>
            <a:rect l="l" t="t" r="r" b="b"/>
            <a:pathLst>
              <a:path w="212090" h="125095">
                <a:moveTo>
                  <a:pt x="0" y="125016"/>
                </a:moveTo>
                <a:lnTo>
                  <a:pt x="211670" y="125016"/>
                </a:lnTo>
                <a:lnTo>
                  <a:pt x="211670" y="0"/>
                </a:lnTo>
                <a:lnTo>
                  <a:pt x="0" y="0"/>
                </a:lnTo>
                <a:lnTo>
                  <a:pt x="0" y="125016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887207" y="5067759"/>
            <a:ext cx="212090" cy="125095"/>
          </a:xfrm>
          <a:custGeom>
            <a:avLst/>
            <a:gdLst/>
            <a:ahLst/>
            <a:cxnLst/>
            <a:rect l="l" t="t" r="r" b="b"/>
            <a:pathLst>
              <a:path w="212090" h="125095">
                <a:moveTo>
                  <a:pt x="0" y="125016"/>
                </a:moveTo>
                <a:lnTo>
                  <a:pt x="211670" y="125016"/>
                </a:lnTo>
                <a:lnTo>
                  <a:pt x="211670" y="0"/>
                </a:lnTo>
                <a:lnTo>
                  <a:pt x="0" y="0"/>
                </a:lnTo>
                <a:lnTo>
                  <a:pt x="0" y="12501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802626" y="5276088"/>
            <a:ext cx="381000" cy="83820"/>
          </a:xfrm>
          <a:custGeom>
            <a:avLst/>
            <a:gdLst/>
            <a:ahLst/>
            <a:cxnLst/>
            <a:rect l="l" t="t" r="r" b="b"/>
            <a:pathLst>
              <a:path w="381000" h="83820">
                <a:moveTo>
                  <a:pt x="0" y="13843"/>
                </a:moveTo>
                <a:lnTo>
                  <a:pt x="0" y="6223"/>
                </a:lnTo>
                <a:lnTo>
                  <a:pt x="6096" y="0"/>
                </a:lnTo>
                <a:lnTo>
                  <a:pt x="13843" y="0"/>
                </a:lnTo>
                <a:lnTo>
                  <a:pt x="367029" y="0"/>
                </a:lnTo>
                <a:lnTo>
                  <a:pt x="374776" y="0"/>
                </a:lnTo>
                <a:lnTo>
                  <a:pt x="381000" y="6223"/>
                </a:lnTo>
                <a:lnTo>
                  <a:pt x="381000" y="13843"/>
                </a:lnTo>
                <a:lnTo>
                  <a:pt x="381000" y="69468"/>
                </a:lnTo>
                <a:lnTo>
                  <a:pt x="381000" y="77089"/>
                </a:lnTo>
                <a:lnTo>
                  <a:pt x="374776" y="83312"/>
                </a:lnTo>
                <a:lnTo>
                  <a:pt x="367029" y="83312"/>
                </a:lnTo>
                <a:lnTo>
                  <a:pt x="13843" y="83312"/>
                </a:lnTo>
                <a:lnTo>
                  <a:pt x="6096" y="83312"/>
                </a:lnTo>
                <a:lnTo>
                  <a:pt x="0" y="77089"/>
                </a:lnTo>
                <a:lnTo>
                  <a:pt x="0" y="69468"/>
                </a:lnTo>
                <a:lnTo>
                  <a:pt x="0" y="1384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056626" y="5317744"/>
            <a:ext cx="85090" cy="0"/>
          </a:xfrm>
          <a:custGeom>
            <a:avLst/>
            <a:gdLst/>
            <a:ahLst/>
            <a:cxnLst/>
            <a:rect l="l" t="t" r="r" b="b"/>
            <a:pathLst>
              <a:path w="85090">
                <a:moveTo>
                  <a:pt x="0" y="0"/>
                </a:moveTo>
                <a:lnTo>
                  <a:pt x="8458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887207" y="5255251"/>
            <a:ext cx="212090" cy="0"/>
          </a:xfrm>
          <a:custGeom>
            <a:avLst/>
            <a:gdLst/>
            <a:ahLst/>
            <a:cxnLst/>
            <a:rect l="l" t="t" r="r" b="b"/>
            <a:pathLst>
              <a:path w="212090">
                <a:moveTo>
                  <a:pt x="0" y="0"/>
                </a:moveTo>
                <a:lnTo>
                  <a:pt x="211670" y="0"/>
                </a:lnTo>
              </a:path>
            </a:pathLst>
          </a:custGeom>
          <a:ln w="4167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887207" y="5234415"/>
            <a:ext cx="212090" cy="41910"/>
          </a:xfrm>
          <a:custGeom>
            <a:avLst/>
            <a:gdLst/>
            <a:ahLst/>
            <a:cxnLst/>
            <a:rect l="l" t="t" r="r" b="b"/>
            <a:pathLst>
              <a:path w="212090" h="41910">
                <a:moveTo>
                  <a:pt x="0" y="41672"/>
                </a:moveTo>
                <a:lnTo>
                  <a:pt x="211670" y="41672"/>
                </a:lnTo>
                <a:lnTo>
                  <a:pt x="211670" y="0"/>
                </a:lnTo>
                <a:lnTo>
                  <a:pt x="0" y="0"/>
                </a:lnTo>
                <a:lnTo>
                  <a:pt x="0" y="4167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888098" y="5864225"/>
            <a:ext cx="414655" cy="125730"/>
          </a:xfrm>
          <a:custGeom>
            <a:avLst/>
            <a:gdLst/>
            <a:ahLst/>
            <a:cxnLst/>
            <a:rect l="l" t="t" r="r" b="b"/>
            <a:pathLst>
              <a:path w="414654" h="125729">
                <a:moveTo>
                  <a:pt x="414400" y="62699"/>
                </a:moveTo>
                <a:lnTo>
                  <a:pt x="374443" y="99736"/>
                </a:lnTo>
                <a:lnTo>
                  <a:pt x="329608" y="113311"/>
                </a:lnTo>
                <a:lnTo>
                  <a:pt x="272746" y="122215"/>
                </a:lnTo>
                <a:lnTo>
                  <a:pt x="207264" y="125412"/>
                </a:lnTo>
                <a:lnTo>
                  <a:pt x="141768" y="122215"/>
                </a:lnTo>
                <a:lnTo>
                  <a:pt x="84874" y="113311"/>
                </a:lnTo>
                <a:lnTo>
                  <a:pt x="40001" y="99736"/>
                </a:lnTo>
                <a:lnTo>
                  <a:pt x="10570" y="82521"/>
                </a:lnTo>
                <a:lnTo>
                  <a:pt x="0" y="62699"/>
                </a:lnTo>
                <a:lnTo>
                  <a:pt x="10570" y="42884"/>
                </a:lnTo>
                <a:lnTo>
                  <a:pt x="40001" y="25673"/>
                </a:lnTo>
                <a:lnTo>
                  <a:pt x="84874" y="12099"/>
                </a:lnTo>
                <a:lnTo>
                  <a:pt x="141768" y="3197"/>
                </a:lnTo>
                <a:lnTo>
                  <a:pt x="207264" y="0"/>
                </a:lnTo>
                <a:lnTo>
                  <a:pt x="272746" y="3197"/>
                </a:lnTo>
                <a:lnTo>
                  <a:pt x="329608" y="12099"/>
                </a:lnTo>
                <a:lnTo>
                  <a:pt x="374443" y="25673"/>
                </a:lnTo>
                <a:lnTo>
                  <a:pt x="403843" y="42884"/>
                </a:lnTo>
                <a:lnTo>
                  <a:pt x="414400" y="62699"/>
                </a:lnTo>
                <a:close/>
              </a:path>
            </a:pathLst>
          </a:custGeom>
          <a:ln w="9525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888098" y="5926925"/>
            <a:ext cx="414655" cy="439420"/>
          </a:xfrm>
          <a:custGeom>
            <a:avLst/>
            <a:gdLst/>
            <a:ahLst/>
            <a:cxnLst/>
            <a:rect l="l" t="t" r="r" b="b"/>
            <a:pathLst>
              <a:path w="414654" h="439420">
                <a:moveTo>
                  <a:pt x="414400" y="0"/>
                </a:moveTo>
                <a:lnTo>
                  <a:pt x="414400" y="376250"/>
                </a:lnTo>
                <a:lnTo>
                  <a:pt x="403843" y="396065"/>
                </a:lnTo>
                <a:lnTo>
                  <a:pt x="374443" y="413276"/>
                </a:lnTo>
                <a:lnTo>
                  <a:pt x="329608" y="426850"/>
                </a:lnTo>
                <a:lnTo>
                  <a:pt x="272746" y="435752"/>
                </a:lnTo>
                <a:lnTo>
                  <a:pt x="207264" y="438950"/>
                </a:lnTo>
                <a:lnTo>
                  <a:pt x="141768" y="435752"/>
                </a:lnTo>
                <a:lnTo>
                  <a:pt x="84874" y="426850"/>
                </a:lnTo>
                <a:lnTo>
                  <a:pt x="40001" y="413276"/>
                </a:lnTo>
                <a:lnTo>
                  <a:pt x="10570" y="396065"/>
                </a:lnTo>
                <a:lnTo>
                  <a:pt x="0" y="376250"/>
                </a:lnTo>
                <a:lnTo>
                  <a:pt x="126" y="0"/>
                </a:lnTo>
              </a:path>
            </a:pathLst>
          </a:custGeom>
          <a:ln w="9525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78739" y="1382979"/>
            <a:ext cx="7040245" cy="2610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2325"/>
              </a:lnSpc>
              <a:spcBef>
                <a:spcPts val="105"/>
              </a:spcBef>
              <a:buSzPct val="90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Le serveur doit calculer la ressource avant de la</a:t>
            </a:r>
            <a:r>
              <a:rPr sz="2000" spc="-1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renvoyer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ts val="2085"/>
              </a:lnSpc>
              <a:buClr>
                <a:srgbClr val="0000FF"/>
              </a:buClr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en exécutant des « modules »</a:t>
            </a:r>
            <a:r>
              <a:rPr sz="1800" spc="6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(programmes)</a:t>
            </a:r>
            <a:endParaRPr sz="1800">
              <a:latin typeface="Arial"/>
              <a:cs typeface="Arial"/>
            </a:endParaRPr>
          </a:p>
          <a:p>
            <a:pPr marL="1155700" lvl="2" indent="-229235">
              <a:lnSpc>
                <a:spcPts val="1860"/>
              </a:lnSpc>
              <a:spcBef>
                <a:spcPts val="130"/>
              </a:spcBef>
              <a:buClr>
                <a:srgbClr val="0000FF"/>
              </a:buClr>
              <a:buSzPct val="75000"/>
              <a:buFont typeface="Wingdings"/>
              <a:buChar char=""/>
              <a:tabLst>
                <a:tab pos="1155700" algn="l"/>
                <a:tab pos="1156335" algn="l"/>
              </a:tabLst>
            </a:pP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sécurité, scripting,</a:t>
            </a:r>
            <a:r>
              <a:rPr sz="1600" spc="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redirection…</a:t>
            </a:r>
            <a:endParaRPr sz="1600">
              <a:latin typeface="Arial"/>
              <a:cs typeface="Arial"/>
            </a:endParaRPr>
          </a:p>
          <a:p>
            <a:pPr marL="756285" lvl="1" indent="-287020">
              <a:lnSpc>
                <a:spcPts val="2100"/>
              </a:lnSpc>
              <a:buClr>
                <a:srgbClr val="0000FF"/>
              </a:buClr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avec un langage de programmation </a:t>
            </a:r>
            <a:r>
              <a:rPr sz="1800" dirty="0">
                <a:solidFill>
                  <a:srgbClr val="1C1C1C"/>
                </a:solidFill>
                <a:latin typeface="Arial"/>
                <a:cs typeface="Arial"/>
              </a:rPr>
              <a:t>côté</a:t>
            </a:r>
            <a:r>
              <a:rPr sz="1800" spc="4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serveur</a:t>
            </a:r>
            <a:endParaRPr sz="18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125"/>
              </a:spcBef>
              <a:buClr>
                <a:srgbClr val="0000FF"/>
              </a:buClr>
              <a:buSzPct val="75000"/>
              <a:buFont typeface="Wingdings"/>
              <a:buChar char=""/>
              <a:tabLst>
                <a:tab pos="1155700" algn="l"/>
                <a:tab pos="1156335" algn="l"/>
              </a:tabLst>
            </a:pP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PHP, ASP, Java,</a:t>
            </a:r>
            <a:r>
              <a:rPr sz="1600" spc="-1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Python…</a:t>
            </a:r>
            <a:endParaRPr sz="1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5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en fonction </a:t>
            </a:r>
            <a:r>
              <a:rPr sz="1800" spc="-10" dirty="0">
                <a:solidFill>
                  <a:srgbClr val="1C1C1C"/>
                </a:solidFill>
                <a:latin typeface="Arial"/>
                <a:cs typeface="Arial"/>
              </a:rPr>
              <a:t>des</a:t>
            </a:r>
            <a:r>
              <a:rPr sz="1800" spc="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C1C1C"/>
                </a:solidFill>
                <a:latin typeface="Arial"/>
                <a:cs typeface="Arial"/>
              </a:rPr>
              <a:t>données</a:t>
            </a:r>
            <a:endParaRPr sz="1800">
              <a:latin typeface="Arial"/>
              <a:cs typeface="Arial"/>
            </a:endParaRPr>
          </a:p>
          <a:p>
            <a:pPr marL="1155700" lvl="2" indent="-229235">
              <a:lnSpc>
                <a:spcPts val="1870"/>
              </a:lnSpc>
              <a:spcBef>
                <a:spcPts val="190"/>
              </a:spcBef>
              <a:buClr>
                <a:srgbClr val="0000FF"/>
              </a:buClr>
              <a:buSzPct val="75000"/>
              <a:buFont typeface="Wingdings"/>
              <a:buChar char=""/>
              <a:tabLst>
                <a:tab pos="1155700" algn="l"/>
                <a:tab pos="1156335" algn="l"/>
              </a:tabLst>
            </a:pP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indiquées par le client (formulaires,</a:t>
            </a:r>
            <a:r>
              <a:rPr sz="1600" spc="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cookies)</a:t>
            </a:r>
            <a:endParaRPr sz="1600">
              <a:latin typeface="Arial"/>
              <a:cs typeface="Arial"/>
            </a:endParaRPr>
          </a:p>
          <a:p>
            <a:pPr marL="1155700" lvl="2" indent="-229235">
              <a:lnSpc>
                <a:spcPts val="1825"/>
              </a:lnSpc>
              <a:buClr>
                <a:srgbClr val="0000FF"/>
              </a:buClr>
              <a:buSzPct val="75000"/>
              <a:buFont typeface="Wingdings"/>
              <a:buChar char=""/>
              <a:tabLst>
                <a:tab pos="1155700" algn="l"/>
                <a:tab pos="1156335" algn="l"/>
              </a:tabLst>
            </a:pP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présentes sur le serveur (fichiers de données, pages</a:t>
            </a:r>
            <a:r>
              <a:rPr sz="1600" spc="12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statiques)</a:t>
            </a:r>
            <a:endParaRPr sz="1600">
              <a:latin typeface="Arial"/>
              <a:cs typeface="Arial"/>
            </a:endParaRPr>
          </a:p>
          <a:p>
            <a:pPr marL="1155700" lvl="2" indent="-229235">
              <a:lnSpc>
                <a:spcPts val="1775"/>
              </a:lnSpc>
              <a:buClr>
                <a:srgbClr val="0000FF"/>
              </a:buClr>
              <a:buSzPct val="75000"/>
              <a:buFont typeface="Wingdings"/>
              <a:buChar char=""/>
              <a:tabLst>
                <a:tab pos="1155700" algn="l"/>
                <a:tab pos="1156335" algn="l"/>
              </a:tabLst>
            </a:pP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présentes sur </a:t>
            </a:r>
            <a:r>
              <a:rPr sz="1600" spc="-10" dirty="0">
                <a:solidFill>
                  <a:srgbClr val="1C1C1C"/>
                </a:solidFill>
                <a:latin typeface="Arial"/>
                <a:cs typeface="Arial"/>
              </a:rPr>
              <a:t>d’autres serveurs (web,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bases de </a:t>
            </a:r>
            <a:r>
              <a:rPr sz="1600" spc="-10" dirty="0">
                <a:solidFill>
                  <a:srgbClr val="1C1C1C"/>
                </a:solidFill>
                <a:latin typeface="Arial"/>
                <a:cs typeface="Arial"/>
              </a:rPr>
              <a:t>données,</a:t>
            </a:r>
            <a:r>
              <a:rPr sz="1600" spc="15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mail…)</a:t>
            </a:r>
            <a:endParaRPr sz="1600">
              <a:latin typeface="Arial"/>
              <a:cs typeface="Arial"/>
            </a:endParaRPr>
          </a:p>
          <a:p>
            <a:pPr marL="1574800" lvl="3" indent="-229235">
              <a:lnSpc>
                <a:spcPts val="1825"/>
              </a:lnSpc>
              <a:buClr>
                <a:srgbClr val="0000FF"/>
              </a:buClr>
              <a:buSzPct val="75000"/>
              <a:buFont typeface="Wingdings"/>
              <a:buChar char=""/>
              <a:tabLst>
                <a:tab pos="1575435" algn="l"/>
              </a:tabLst>
            </a:pP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le </a:t>
            </a:r>
            <a:r>
              <a:rPr sz="1600" spc="-10" dirty="0">
                <a:solidFill>
                  <a:srgbClr val="1C1C1C"/>
                </a:solidFill>
                <a:latin typeface="Arial"/>
                <a:cs typeface="Arial"/>
              </a:rPr>
              <a:t>serveur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considéré est le client </a:t>
            </a:r>
            <a:r>
              <a:rPr sz="1600" spc="-10" dirty="0">
                <a:solidFill>
                  <a:srgbClr val="1C1C1C"/>
                </a:solidFill>
                <a:latin typeface="Arial"/>
                <a:cs typeface="Arial"/>
              </a:rPr>
              <a:t>d’autres</a:t>
            </a:r>
            <a:r>
              <a:rPr sz="1600" spc="1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1C1C1C"/>
                </a:solidFill>
                <a:latin typeface="Arial"/>
                <a:cs typeface="Arial"/>
              </a:rPr>
              <a:t>serveurs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5" name="object 65"/>
          <p:cNvSpPr txBox="1">
            <a:spLocks noGrp="1"/>
          </p:cNvSpPr>
          <p:nvPr>
            <p:ph type="ftr" sz="quarter" idx="5"/>
          </p:nvPr>
        </p:nvSpPr>
        <p:spPr>
          <a:xfrm>
            <a:off x="1161084" y="6554037"/>
            <a:ext cx="333629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fr-FR" dirty="0"/>
              <a:t>web</a:t>
            </a:r>
            <a:endParaRPr spc="-5" dirty="0"/>
          </a:p>
        </p:txBody>
      </p:sp>
      <p:sp>
        <p:nvSpPr>
          <p:cNvPr id="66" name="object 6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World </a:t>
            </a:r>
            <a:r>
              <a:rPr dirty="0"/>
              <a:t>Wide</a:t>
            </a:r>
            <a:r>
              <a:rPr spc="-114" dirty="0"/>
              <a:t> </a:t>
            </a:r>
            <a:r>
              <a:rPr spc="-5" dirty="0"/>
              <a:t>Web</a:t>
            </a:r>
          </a:p>
        </p:txBody>
      </p:sp>
      <p:sp>
        <p:nvSpPr>
          <p:cNvPr id="67" name="object 6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2" name="object 62"/>
          <p:cNvSpPr txBox="1"/>
          <p:nvPr/>
        </p:nvSpPr>
        <p:spPr>
          <a:xfrm>
            <a:off x="1412494" y="3931665"/>
            <a:ext cx="47377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0000FF"/>
              </a:buClr>
              <a:buSzPct val="75000"/>
              <a:buFont typeface="Wingdings"/>
              <a:buChar char=""/>
              <a:tabLst>
                <a:tab pos="241300" algn="l"/>
              </a:tabLst>
            </a:pP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Le mécanisme de requête/réponse reste le</a:t>
            </a:r>
            <a:r>
              <a:rPr sz="1600" spc="6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même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999358" y="28447"/>
            <a:ext cx="15106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 marR="5080" indent="-169545" algn="r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6954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I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tro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d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u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ctio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  <a:p>
            <a:pPr marL="161925" marR="6350" indent="-161925" algn="r">
              <a:lnSpc>
                <a:spcPct val="100000"/>
              </a:lnSpc>
              <a:buAutoNum type="arabicPeriod"/>
              <a:tabLst>
                <a:tab pos="161925" algn="l"/>
              </a:tabLst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Aspects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techniques</a:t>
            </a:r>
            <a:endParaRPr sz="1200">
              <a:latin typeface="Arial"/>
              <a:cs typeface="Arial"/>
            </a:endParaRPr>
          </a:p>
          <a:p>
            <a:pPr marL="448309" indent="-169545">
              <a:lnSpc>
                <a:spcPct val="100000"/>
              </a:lnSpc>
              <a:buAutoNum type="arabicPeriod"/>
              <a:tabLst>
                <a:tab pos="448945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Langage</a:t>
            </a:r>
            <a:r>
              <a:rPr sz="1200" spc="-12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HTML</a:t>
            </a:r>
            <a:endParaRPr sz="1200">
              <a:latin typeface="Arial"/>
              <a:cs typeface="Arial"/>
            </a:endParaRPr>
          </a:p>
          <a:p>
            <a:pPr marL="168910" marR="5080" indent="-168910" algn="r">
              <a:lnSpc>
                <a:spcPct val="100000"/>
              </a:lnSpc>
              <a:buAutoNum type="arabicPeriod"/>
              <a:tabLst>
                <a:tab pos="16891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l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usion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572000" y="28447"/>
            <a:ext cx="4572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indent="-18796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49885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Fonctionnement</a:t>
            </a:r>
            <a:endParaRPr sz="1200">
              <a:latin typeface="Arial"/>
              <a:cs typeface="Arial"/>
            </a:endParaRPr>
          </a:p>
          <a:p>
            <a:pPr marL="349250" indent="-187960">
              <a:lnSpc>
                <a:spcPct val="100000"/>
              </a:lnSpc>
              <a:buAutoNum type="arabicPeriod"/>
              <a:tabLst>
                <a:tab pos="349885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Serveur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endParaRPr sz="1200">
              <a:latin typeface="Arial"/>
              <a:cs typeface="Arial"/>
            </a:endParaRPr>
          </a:p>
          <a:p>
            <a:pPr marL="349250" indent="-187960">
              <a:lnSpc>
                <a:spcPct val="100000"/>
              </a:lnSpc>
              <a:buAutoNum type="arabicPeriod"/>
              <a:tabLst>
                <a:tab pos="349885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Client</a:t>
            </a:r>
            <a:r>
              <a:rPr sz="1200" spc="-2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Web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0" y="63"/>
            <a:ext cx="4572000" cy="793750"/>
          </a:xfrm>
          <a:custGeom>
            <a:avLst/>
            <a:gdLst/>
            <a:ahLst/>
            <a:cxnLst/>
            <a:rect l="l" t="t" r="r" b="b"/>
            <a:pathLst>
              <a:path w="4572000" h="793750">
                <a:moveTo>
                  <a:pt x="0" y="793686"/>
                </a:moveTo>
                <a:lnTo>
                  <a:pt x="4572000" y="793686"/>
                </a:lnTo>
                <a:lnTo>
                  <a:pt x="4572000" y="0"/>
                </a:lnTo>
                <a:lnTo>
                  <a:pt x="0" y="0"/>
                </a:lnTo>
                <a:lnTo>
                  <a:pt x="0" y="793686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0" y="349250"/>
                </a:moveTo>
                <a:lnTo>
                  <a:pt x="4572000" y="349250"/>
                </a:lnTo>
                <a:lnTo>
                  <a:pt x="4572000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0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4571999" y="0"/>
                </a:moveTo>
                <a:lnTo>
                  <a:pt x="0" y="0"/>
                </a:lnTo>
                <a:lnTo>
                  <a:pt x="0" y="349247"/>
                </a:lnTo>
                <a:lnTo>
                  <a:pt x="4571999" y="349247"/>
                </a:lnTo>
                <a:lnTo>
                  <a:pt x="4571999" y="0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12291"/>
            <a:ext cx="9134856" cy="460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720851"/>
            <a:ext cx="7101840" cy="749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63" y="793750"/>
            <a:ext cx="9139555" cy="457200"/>
          </a:xfrm>
          <a:custGeom>
            <a:avLst/>
            <a:gdLst/>
            <a:ahLst/>
            <a:cxnLst/>
            <a:rect l="l" t="t" r="r" b="b"/>
            <a:pathLst>
              <a:path w="9139555" h="457200">
                <a:moveTo>
                  <a:pt x="0" y="457200"/>
                </a:moveTo>
                <a:lnTo>
                  <a:pt x="9139236" y="457200"/>
                </a:lnTo>
                <a:lnTo>
                  <a:pt x="9139236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1B07D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63" y="787399"/>
            <a:ext cx="91395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5"/>
              </a:spcBef>
            </a:pPr>
            <a:r>
              <a:rPr sz="2800" spc="-5" dirty="0" err="1" smtClean="0">
                <a:solidFill>
                  <a:srgbClr val="FFFFFF"/>
                </a:solidFill>
                <a:latin typeface="Arial"/>
                <a:cs typeface="Arial"/>
              </a:rPr>
              <a:t>Objectifs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1161084" y="6554037"/>
            <a:ext cx="333629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fr-FR" dirty="0"/>
              <a:t>web</a:t>
            </a:r>
            <a:endParaRPr spc="-5" dirty="0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World </a:t>
            </a:r>
            <a:r>
              <a:rPr dirty="0"/>
              <a:t>Wide</a:t>
            </a:r>
            <a:r>
              <a:rPr spc="-114" dirty="0"/>
              <a:t> </a:t>
            </a:r>
            <a:r>
              <a:rPr spc="-5" dirty="0"/>
              <a:t>Web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925052" y="6554037"/>
            <a:ext cx="15049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Arial"/>
                <a:cs typeface="Arial"/>
              </a:rPr>
              <a:t>2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0588" y="1310995"/>
            <a:ext cx="6678930" cy="51409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340"/>
              </a:spcBef>
              <a:buSzPct val="90000"/>
              <a:buFont typeface="Wingdings"/>
              <a:buChar char=""/>
              <a:tabLst>
                <a:tab pos="355600" algn="l"/>
                <a:tab pos="356235" algn="l"/>
              </a:tabLst>
            </a:pP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Découvrir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ce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qu’est le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Web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et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comment ça</a:t>
            </a:r>
            <a:r>
              <a:rPr sz="2000" spc="-1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marche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environnement</a:t>
            </a:r>
            <a:r>
              <a:rPr sz="2000" spc="-5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réseau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mécanismes de base du</a:t>
            </a:r>
            <a:r>
              <a:rPr sz="2000" spc="-9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Web</a:t>
            </a:r>
            <a:endParaRPr sz="20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840"/>
              </a:spcBef>
              <a:buSzPct val="90000"/>
              <a:buFont typeface="Wingdings"/>
              <a:buChar char=""/>
              <a:tabLst>
                <a:tab pos="355600" algn="l"/>
                <a:tab pos="356235" algn="l"/>
              </a:tabLst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Être capable</a:t>
            </a:r>
            <a:r>
              <a:rPr sz="2000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de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créer une page Web</a:t>
            </a:r>
            <a:r>
              <a:rPr sz="2000" spc="-9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simple</a:t>
            </a:r>
            <a:endParaRPr sz="20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910"/>
              </a:spcBef>
              <a:buClr>
                <a:srgbClr val="0000FF"/>
              </a:buClr>
              <a:buSzPct val="75000"/>
              <a:buFont typeface="Wingdings"/>
              <a:buChar char=""/>
              <a:tabLst>
                <a:tab pos="1155700" algn="l"/>
                <a:tab pos="1156335" algn="l"/>
              </a:tabLst>
            </a:pP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langage</a:t>
            </a:r>
            <a:r>
              <a:rPr sz="1800" spc="1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XHTML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34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mettre en forme une page ou un ensemble de</a:t>
            </a:r>
            <a:r>
              <a:rPr sz="2000" spc="-18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pages</a:t>
            </a:r>
            <a:endParaRPr sz="20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910"/>
              </a:spcBef>
              <a:buClr>
                <a:srgbClr val="0000FF"/>
              </a:buClr>
              <a:buSzPct val="75000"/>
              <a:buFont typeface="Wingdings"/>
              <a:buChar char=""/>
              <a:tabLst>
                <a:tab pos="1155700" algn="l"/>
                <a:tab pos="1156335" algn="l"/>
              </a:tabLst>
            </a:pP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langage </a:t>
            </a:r>
            <a:r>
              <a:rPr sz="1800" dirty="0">
                <a:solidFill>
                  <a:srgbClr val="1C1C1C"/>
                </a:solidFill>
                <a:latin typeface="Arial"/>
                <a:cs typeface="Arial"/>
              </a:rPr>
              <a:t>CSS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niveaux 1 et</a:t>
            </a:r>
            <a:r>
              <a:rPr sz="1800" spc="4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34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rajouter des contenus dynamiques dans une</a:t>
            </a:r>
            <a:r>
              <a:rPr sz="2000" spc="-16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page</a:t>
            </a:r>
            <a:endParaRPr sz="20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905"/>
              </a:spcBef>
              <a:buClr>
                <a:srgbClr val="0000FF"/>
              </a:buClr>
              <a:buSzPct val="75000"/>
              <a:buFont typeface="Wingdings"/>
              <a:buChar char=""/>
              <a:tabLst>
                <a:tab pos="1155700" algn="l"/>
                <a:tab pos="1156335" algn="l"/>
              </a:tabLst>
            </a:pP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scripting </a:t>
            </a:r>
            <a:r>
              <a:rPr sz="1800" dirty="0">
                <a:solidFill>
                  <a:srgbClr val="1C1C1C"/>
                </a:solidFill>
                <a:latin typeface="Arial"/>
                <a:cs typeface="Arial"/>
              </a:rPr>
              <a:t>côté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 client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345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créer un site Web</a:t>
            </a:r>
            <a:r>
              <a:rPr sz="2000" spc="-8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basique</a:t>
            </a:r>
            <a:endParaRPr sz="20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905"/>
              </a:spcBef>
              <a:buClr>
                <a:srgbClr val="0000FF"/>
              </a:buClr>
              <a:buSzPct val="75000"/>
              <a:buFont typeface="Wingdings"/>
              <a:buChar char=""/>
              <a:tabLst>
                <a:tab pos="1155700" algn="l"/>
                <a:tab pos="1156335" algn="l"/>
              </a:tabLst>
            </a:pP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installation d’un</a:t>
            </a:r>
            <a:r>
              <a:rPr sz="1800" spc="-4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serveur</a:t>
            </a:r>
            <a:endParaRPr sz="18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650"/>
              </a:spcBef>
              <a:buClr>
                <a:srgbClr val="0000FF"/>
              </a:buClr>
              <a:buSzPct val="75000"/>
              <a:buFont typeface="Wingdings"/>
              <a:buChar char=""/>
              <a:tabLst>
                <a:tab pos="1155700" algn="l"/>
                <a:tab pos="1156335" algn="l"/>
              </a:tabLst>
            </a:pP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publication de</a:t>
            </a:r>
            <a:r>
              <a:rPr sz="1800" spc="-2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contenus</a:t>
            </a:r>
            <a:endParaRPr sz="18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650"/>
              </a:spcBef>
              <a:buClr>
                <a:srgbClr val="0000FF"/>
              </a:buClr>
              <a:buSzPct val="75000"/>
              <a:buFont typeface="Wingdings"/>
              <a:buChar char=""/>
              <a:tabLst>
                <a:tab pos="1155700" algn="l"/>
                <a:tab pos="1156335" algn="l"/>
              </a:tabLst>
            </a:pP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scripting </a:t>
            </a:r>
            <a:r>
              <a:rPr sz="1800" dirty="0">
                <a:solidFill>
                  <a:srgbClr val="1C1C1C"/>
                </a:solidFill>
                <a:latin typeface="Arial"/>
                <a:cs typeface="Arial"/>
              </a:rPr>
              <a:t>côté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 serveur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63" y="28447"/>
            <a:ext cx="45675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 marR="67310" indent="-169545" algn="r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69545" algn="l"/>
              </a:tabLst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tro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ctio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  <a:p>
            <a:pPr marL="161925" marR="68580" indent="-161925" algn="r">
              <a:lnSpc>
                <a:spcPct val="100000"/>
              </a:lnSpc>
              <a:buAutoNum type="arabicPeriod"/>
              <a:tabLst>
                <a:tab pos="16192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Aspects</a:t>
            </a:r>
            <a:r>
              <a:rPr sz="1200" spc="-8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techniques</a:t>
            </a:r>
            <a:endParaRPr sz="1200">
              <a:latin typeface="Arial"/>
              <a:cs typeface="Arial"/>
            </a:endParaRPr>
          </a:p>
          <a:p>
            <a:pPr marL="169545" marR="69215" indent="-169545" algn="r">
              <a:lnSpc>
                <a:spcPct val="100000"/>
              </a:lnSpc>
              <a:buAutoNum type="arabicPeriod"/>
              <a:tabLst>
                <a:tab pos="169545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Langage</a:t>
            </a:r>
            <a:r>
              <a:rPr sz="1200" spc="-12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HTML</a:t>
            </a:r>
            <a:endParaRPr sz="1200">
              <a:latin typeface="Arial"/>
              <a:cs typeface="Arial"/>
            </a:endParaRPr>
          </a:p>
          <a:p>
            <a:pPr marL="168910" marR="67310" indent="-168910" algn="r">
              <a:lnSpc>
                <a:spcPct val="100000"/>
              </a:lnSpc>
              <a:buAutoNum type="arabicPeriod"/>
              <a:tabLst>
                <a:tab pos="16891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l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usion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72000" y="28447"/>
            <a:ext cx="45720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indent="-18796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49885" algn="l"/>
              </a:tabLst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Objectifs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du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cours</a:t>
            </a:r>
            <a:endParaRPr sz="1200">
              <a:latin typeface="Arial"/>
              <a:cs typeface="Arial"/>
            </a:endParaRPr>
          </a:p>
          <a:p>
            <a:pPr marL="349250" indent="-187960">
              <a:lnSpc>
                <a:spcPct val="100000"/>
              </a:lnSpc>
              <a:buAutoNum type="arabicPeriod"/>
              <a:tabLst>
                <a:tab pos="349885" algn="l"/>
              </a:tabLst>
            </a:pPr>
            <a:r>
              <a:rPr sz="1200" spc="-5" dirty="0">
                <a:solidFill>
                  <a:srgbClr val="333333"/>
                </a:solidFill>
                <a:latin typeface="Arial"/>
                <a:cs typeface="Arial"/>
              </a:rPr>
              <a:t>Historique</a:t>
            </a:r>
            <a:endParaRPr sz="1200">
              <a:latin typeface="Arial"/>
              <a:cs typeface="Arial"/>
            </a:endParaRPr>
          </a:p>
          <a:p>
            <a:pPr marL="349250" indent="-187960">
              <a:lnSpc>
                <a:spcPts val="1435"/>
              </a:lnSpc>
              <a:buAutoNum type="arabicPeriod"/>
              <a:tabLst>
                <a:tab pos="349885" algn="l"/>
              </a:tabLst>
            </a:pPr>
            <a:r>
              <a:rPr sz="1200" spc="-5" dirty="0">
                <a:solidFill>
                  <a:srgbClr val="333333"/>
                </a:solidFill>
                <a:latin typeface="Arial"/>
                <a:cs typeface="Arial"/>
              </a:rPr>
              <a:t>Principes</a:t>
            </a:r>
            <a:r>
              <a:rPr sz="120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Arial"/>
                <a:cs typeface="Arial"/>
              </a:rPr>
              <a:t>généraux</a:t>
            </a:r>
            <a:endParaRPr sz="1200">
              <a:latin typeface="Arial"/>
              <a:cs typeface="Arial"/>
            </a:endParaRPr>
          </a:p>
          <a:p>
            <a:pPr marL="349250" indent="-187960">
              <a:lnSpc>
                <a:spcPts val="1675"/>
              </a:lnSpc>
              <a:buAutoNum type="arabicPeriod"/>
              <a:tabLst>
                <a:tab pos="349885" algn="l"/>
              </a:tabLst>
            </a:pPr>
            <a:r>
              <a:rPr sz="1400" dirty="0">
                <a:solidFill>
                  <a:srgbClr val="333333"/>
                </a:solidFill>
                <a:latin typeface="Arial"/>
                <a:cs typeface="Arial"/>
              </a:rPr>
              <a:t>Usages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0" y="63"/>
            <a:ext cx="4572000" cy="793750"/>
          </a:xfrm>
          <a:custGeom>
            <a:avLst/>
            <a:gdLst/>
            <a:ahLst/>
            <a:cxnLst/>
            <a:rect l="l" t="t" r="r" b="b"/>
            <a:pathLst>
              <a:path w="4572000" h="793750">
                <a:moveTo>
                  <a:pt x="0" y="793686"/>
                </a:moveTo>
                <a:lnTo>
                  <a:pt x="4572000" y="793686"/>
                </a:lnTo>
                <a:lnTo>
                  <a:pt x="4572000" y="0"/>
                </a:lnTo>
                <a:lnTo>
                  <a:pt x="0" y="0"/>
                </a:lnTo>
                <a:lnTo>
                  <a:pt x="0" y="793686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0" y="349250"/>
                </a:moveTo>
                <a:lnTo>
                  <a:pt x="4572000" y="349250"/>
                </a:lnTo>
                <a:lnTo>
                  <a:pt x="4572000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0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4571999" y="0"/>
                </a:moveTo>
                <a:lnTo>
                  <a:pt x="0" y="0"/>
                </a:lnTo>
                <a:lnTo>
                  <a:pt x="0" y="349247"/>
                </a:lnTo>
                <a:lnTo>
                  <a:pt x="4571999" y="349247"/>
                </a:lnTo>
                <a:lnTo>
                  <a:pt x="4571999" y="0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12291"/>
            <a:ext cx="9134856" cy="460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97991"/>
            <a:ext cx="7306056" cy="803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63" y="793750"/>
            <a:ext cx="9139555" cy="457200"/>
          </a:xfrm>
          <a:custGeom>
            <a:avLst/>
            <a:gdLst/>
            <a:ahLst/>
            <a:cxnLst/>
            <a:rect l="l" t="t" r="r" b="b"/>
            <a:pathLst>
              <a:path w="9139555" h="457200">
                <a:moveTo>
                  <a:pt x="0" y="457200"/>
                </a:moveTo>
                <a:lnTo>
                  <a:pt x="9139236" y="457200"/>
                </a:lnTo>
                <a:lnTo>
                  <a:pt x="9139236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1B07D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63" y="770635"/>
            <a:ext cx="91395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Comment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choisir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une solution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logicielle</a:t>
            </a:r>
            <a:r>
              <a:rPr sz="30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30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1161084" y="6554037"/>
            <a:ext cx="333629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fr-FR" dirty="0"/>
              <a:t>web</a:t>
            </a:r>
            <a:endParaRPr spc="-5" dirty="0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World </a:t>
            </a:r>
            <a:r>
              <a:rPr dirty="0"/>
              <a:t>Wide</a:t>
            </a:r>
            <a:r>
              <a:rPr spc="-114" dirty="0"/>
              <a:t> </a:t>
            </a:r>
            <a:r>
              <a:rPr spc="-5" dirty="0"/>
              <a:t>Web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78739" y="1306473"/>
            <a:ext cx="6651625" cy="510413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90"/>
              </a:spcBef>
              <a:buSzPct val="90625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En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fonction</a:t>
            </a:r>
            <a:endParaRPr sz="1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95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du </a:t>
            </a:r>
            <a:r>
              <a:rPr sz="1600" spc="-10" dirty="0">
                <a:solidFill>
                  <a:srgbClr val="1C1C1C"/>
                </a:solidFill>
                <a:latin typeface="Arial"/>
                <a:cs typeface="Arial"/>
              </a:rPr>
              <a:t>type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d’application</a:t>
            </a:r>
            <a:r>
              <a:rPr sz="160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visé</a:t>
            </a:r>
            <a:endParaRPr sz="1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de ses préférences (langage / environnement de</a:t>
            </a:r>
            <a:r>
              <a:rPr sz="1600" spc="12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développement)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SzPct val="90625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Exemples</a:t>
            </a:r>
            <a:endParaRPr sz="1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95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Site</a:t>
            </a:r>
            <a:r>
              <a:rPr sz="1600" spc="-1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statique</a:t>
            </a:r>
            <a:endParaRPr sz="16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705"/>
              </a:spcBef>
              <a:buClr>
                <a:srgbClr val="0000FF"/>
              </a:buClr>
              <a:buSzPct val="75000"/>
              <a:buFont typeface="Wingdings"/>
              <a:buChar char=""/>
              <a:tabLst>
                <a:tab pos="1155700" algn="l"/>
                <a:tab pos="1156335" algn="l"/>
              </a:tabLst>
            </a:pPr>
            <a:r>
              <a:rPr sz="1400" spc="-5" dirty="0">
                <a:solidFill>
                  <a:srgbClr val="1C1C1C"/>
                </a:solidFill>
                <a:latin typeface="Arial"/>
                <a:cs typeface="Arial"/>
              </a:rPr>
              <a:t>Serveur </a:t>
            </a: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« simple » : Apache,</a:t>
            </a:r>
            <a:r>
              <a:rPr sz="1400" spc="-10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Node.JS</a:t>
            </a:r>
            <a:endParaRPr sz="1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8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Application « simple » (scripting côté serveur)</a:t>
            </a:r>
            <a:endParaRPr sz="16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700"/>
              </a:spcBef>
              <a:buClr>
                <a:srgbClr val="0000FF"/>
              </a:buClr>
              <a:buSzPct val="75000"/>
              <a:buFont typeface="Wingdings"/>
              <a:buChar char=""/>
              <a:tabLst>
                <a:tab pos="1155700" algn="l"/>
                <a:tab pos="1156335" algn="l"/>
              </a:tabLst>
            </a:pPr>
            <a:r>
              <a:rPr sz="1400" spc="-5" dirty="0">
                <a:solidFill>
                  <a:srgbClr val="1C1C1C"/>
                </a:solidFill>
                <a:latin typeface="Arial"/>
                <a:cs typeface="Arial"/>
              </a:rPr>
              <a:t>Serveur simple </a:t>
            </a: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+ </a:t>
            </a:r>
            <a:r>
              <a:rPr sz="1400" spc="-5" dirty="0">
                <a:solidFill>
                  <a:srgbClr val="1C1C1C"/>
                </a:solidFill>
                <a:latin typeface="Arial"/>
                <a:cs typeface="Arial"/>
              </a:rPr>
              <a:t>langage de </a:t>
            </a: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scripts (PHP,</a:t>
            </a:r>
            <a:r>
              <a:rPr sz="1400" spc="-12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C1C1C"/>
                </a:solidFill>
                <a:latin typeface="Arial"/>
                <a:cs typeface="Arial"/>
              </a:rPr>
              <a:t>Servlets/JSP…)</a:t>
            </a:r>
            <a:endParaRPr sz="1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85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Site</a:t>
            </a:r>
            <a:r>
              <a:rPr sz="1600" spc="-1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éditorial</a:t>
            </a:r>
            <a:endParaRPr sz="16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705"/>
              </a:spcBef>
              <a:buClr>
                <a:srgbClr val="0000FF"/>
              </a:buClr>
              <a:buSzPct val="75000"/>
              <a:buFont typeface="Wingdings"/>
              <a:buChar char=""/>
              <a:tabLst>
                <a:tab pos="1155700" algn="l"/>
                <a:tab pos="1156335" algn="l"/>
              </a:tabLst>
            </a:pP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Articles simples : Drupal, </a:t>
            </a:r>
            <a:r>
              <a:rPr sz="1400" spc="-5" dirty="0">
                <a:solidFill>
                  <a:srgbClr val="1C1C1C"/>
                </a:solidFill>
                <a:latin typeface="Arial"/>
                <a:cs typeface="Arial"/>
              </a:rPr>
              <a:t>PHP </a:t>
            </a: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nuke, SPIP, </a:t>
            </a:r>
            <a:r>
              <a:rPr sz="1400" spc="-5" dirty="0">
                <a:solidFill>
                  <a:srgbClr val="1C1C1C"/>
                </a:solidFill>
                <a:latin typeface="Arial"/>
                <a:cs typeface="Arial"/>
              </a:rPr>
              <a:t>CMS Made</a:t>
            </a:r>
            <a:r>
              <a:rPr sz="1400" spc="-17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Simple</a:t>
            </a:r>
            <a:endParaRPr sz="14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505"/>
              </a:spcBef>
              <a:buClr>
                <a:srgbClr val="0000FF"/>
              </a:buClr>
              <a:buSzPct val="75000"/>
              <a:buFont typeface="Wingdings"/>
              <a:buChar char=""/>
              <a:tabLst>
                <a:tab pos="1155700" algn="l"/>
                <a:tab pos="1156335" algn="l"/>
              </a:tabLst>
            </a:pPr>
            <a:r>
              <a:rPr sz="1400" spc="5" dirty="0">
                <a:solidFill>
                  <a:srgbClr val="1C1C1C"/>
                </a:solidFill>
                <a:latin typeface="Arial"/>
                <a:cs typeface="Arial"/>
              </a:rPr>
              <a:t>Wiki </a:t>
            </a: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: WikiMedia,</a:t>
            </a:r>
            <a:r>
              <a:rPr sz="1400" spc="-8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DokuWiki</a:t>
            </a:r>
            <a:endParaRPr sz="14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500"/>
              </a:spcBef>
              <a:buClr>
                <a:srgbClr val="0000FF"/>
              </a:buClr>
              <a:buSzPct val="75000"/>
              <a:buFont typeface="Wingdings"/>
              <a:buChar char=""/>
              <a:tabLst>
                <a:tab pos="1155700" algn="l"/>
                <a:tab pos="1156335" algn="l"/>
              </a:tabLst>
            </a:pP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Blog : WordPress,</a:t>
            </a:r>
            <a:r>
              <a:rPr sz="1400" spc="-7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C1C1C"/>
                </a:solidFill>
                <a:latin typeface="Arial"/>
                <a:cs typeface="Arial"/>
              </a:rPr>
              <a:t>Over-Blog</a:t>
            </a:r>
            <a:endParaRPr sz="1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8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Application</a:t>
            </a:r>
            <a:r>
              <a:rPr sz="1600" spc="-4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complexe</a:t>
            </a:r>
            <a:endParaRPr sz="16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710"/>
              </a:spcBef>
              <a:buClr>
                <a:srgbClr val="0000FF"/>
              </a:buClr>
              <a:buSzPct val="75000"/>
              <a:buFont typeface="Wingdings"/>
              <a:buChar char=""/>
              <a:tabLst>
                <a:tab pos="1155700" algn="l"/>
                <a:tab pos="1156335" algn="l"/>
              </a:tabLst>
            </a:pPr>
            <a:r>
              <a:rPr sz="1400" spc="-5" dirty="0">
                <a:solidFill>
                  <a:srgbClr val="1C1C1C"/>
                </a:solidFill>
                <a:latin typeface="Arial"/>
                <a:cs typeface="Arial"/>
              </a:rPr>
              <a:t>Système </a:t>
            </a: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de gestion de contenus </a:t>
            </a:r>
            <a:r>
              <a:rPr sz="1400" spc="-5" dirty="0">
                <a:solidFill>
                  <a:srgbClr val="1C1C1C"/>
                </a:solidFill>
                <a:latin typeface="Arial"/>
                <a:cs typeface="Arial"/>
              </a:rPr>
              <a:t>(CMS) </a:t>
            </a: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+ « </a:t>
            </a:r>
            <a:r>
              <a:rPr sz="1400" spc="-5" dirty="0">
                <a:solidFill>
                  <a:srgbClr val="1C1C1C"/>
                </a:solidFill>
                <a:latin typeface="Arial"/>
                <a:cs typeface="Arial"/>
              </a:rPr>
              <a:t>frameworks </a:t>
            </a:r>
            <a:r>
              <a:rPr sz="1400" spc="5" dirty="0">
                <a:solidFill>
                  <a:srgbClr val="1C1C1C"/>
                </a:solidFill>
                <a:latin typeface="Arial"/>
                <a:cs typeface="Arial"/>
              </a:rPr>
              <a:t>Web</a:t>
            </a:r>
            <a:r>
              <a:rPr sz="1400" spc="-18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»</a:t>
            </a:r>
            <a:endParaRPr sz="1400">
              <a:latin typeface="Arial"/>
              <a:cs typeface="Arial"/>
            </a:endParaRPr>
          </a:p>
          <a:p>
            <a:pPr marL="1574800" lvl="3" indent="-229235">
              <a:lnSpc>
                <a:spcPct val="100000"/>
              </a:lnSpc>
              <a:spcBef>
                <a:spcPts val="420"/>
              </a:spcBef>
              <a:buClr>
                <a:srgbClr val="0000FF"/>
              </a:buClr>
              <a:buSzPct val="75000"/>
              <a:buFont typeface="Wingdings"/>
              <a:buChar char=""/>
              <a:tabLst>
                <a:tab pos="1575435" algn="l"/>
              </a:tabLst>
            </a:pPr>
            <a:r>
              <a:rPr sz="1400" spc="-5" dirty="0">
                <a:solidFill>
                  <a:srgbClr val="1C1C1C"/>
                </a:solidFill>
                <a:latin typeface="Arial"/>
                <a:cs typeface="Arial"/>
              </a:rPr>
              <a:t>PHP </a:t>
            </a: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: </a:t>
            </a:r>
            <a:r>
              <a:rPr sz="1400" spc="-5" dirty="0">
                <a:solidFill>
                  <a:srgbClr val="1C1C1C"/>
                </a:solidFill>
                <a:latin typeface="Arial"/>
                <a:cs typeface="Arial"/>
              </a:rPr>
              <a:t>Joomla!,</a:t>
            </a:r>
            <a:r>
              <a:rPr sz="1400" spc="-1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Moodle</a:t>
            </a:r>
            <a:endParaRPr sz="1400">
              <a:latin typeface="Arial"/>
              <a:cs typeface="Arial"/>
            </a:endParaRPr>
          </a:p>
          <a:p>
            <a:pPr marL="1574800" lvl="3" indent="-229235">
              <a:lnSpc>
                <a:spcPct val="100000"/>
              </a:lnSpc>
              <a:spcBef>
                <a:spcPts val="335"/>
              </a:spcBef>
              <a:buClr>
                <a:srgbClr val="0000FF"/>
              </a:buClr>
              <a:buSzPct val="75000"/>
              <a:buFont typeface="Wingdings"/>
              <a:buChar char=""/>
              <a:tabLst>
                <a:tab pos="1575435" algn="l"/>
              </a:tabLst>
            </a:pPr>
            <a:r>
              <a:rPr sz="1400" spc="-5" dirty="0">
                <a:solidFill>
                  <a:srgbClr val="1C1C1C"/>
                </a:solidFill>
                <a:latin typeface="Arial"/>
                <a:cs typeface="Arial"/>
              </a:rPr>
              <a:t>Java </a:t>
            </a: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: </a:t>
            </a:r>
            <a:r>
              <a:rPr sz="1400" spc="-5" dirty="0">
                <a:solidFill>
                  <a:srgbClr val="1C1C1C"/>
                </a:solidFill>
                <a:latin typeface="Arial"/>
                <a:cs typeface="Arial"/>
              </a:rPr>
              <a:t>OpenCMS,</a:t>
            </a:r>
            <a:r>
              <a:rPr sz="1400" spc="-4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Alfresco</a:t>
            </a:r>
            <a:endParaRPr sz="1400">
              <a:latin typeface="Arial"/>
              <a:cs typeface="Arial"/>
            </a:endParaRPr>
          </a:p>
          <a:p>
            <a:pPr marL="1574800" lvl="3" indent="-229235">
              <a:lnSpc>
                <a:spcPct val="100000"/>
              </a:lnSpc>
              <a:spcBef>
                <a:spcPts val="335"/>
              </a:spcBef>
              <a:buClr>
                <a:srgbClr val="0000FF"/>
              </a:buClr>
              <a:buSzPct val="75000"/>
              <a:buFont typeface="Wingdings"/>
              <a:buChar char=""/>
              <a:tabLst>
                <a:tab pos="1575435" algn="l"/>
              </a:tabLst>
            </a:pPr>
            <a:r>
              <a:rPr sz="1400" spc="-5" dirty="0">
                <a:solidFill>
                  <a:srgbClr val="1C1C1C"/>
                </a:solidFill>
                <a:latin typeface="Arial"/>
                <a:cs typeface="Arial"/>
              </a:rPr>
              <a:t>Python </a:t>
            </a: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: Zope,</a:t>
            </a:r>
            <a:r>
              <a:rPr sz="1400" spc="-4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Plone</a:t>
            </a:r>
            <a:endParaRPr sz="1400">
              <a:latin typeface="Arial"/>
              <a:cs typeface="Arial"/>
            </a:endParaRPr>
          </a:p>
          <a:p>
            <a:pPr marL="1574800" lvl="3" indent="-229235">
              <a:lnSpc>
                <a:spcPct val="100000"/>
              </a:lnSpc>
              <a:spcBef>
                <a:spcPts val="335"/>
              </a:spcBef>
              <a:buClr>
                <a:srgbClr val="0000FF"/>
              </a:buClr>
              <a:buSzPct val="75000"/>
              <a:buFont typeface="Wingdings"/>
              <a:buChar char=""/>
              <a:tabLst>
                <a:tab pos="1575435" algn="l"/>
              </a:tabLst>
            </a:pPr>
            <a:r>
              <a:rPr sz="1400" spc="-5" dirty="0">
                <a:solidFill>
                  <a:srgbClr val="1C1C1C"/>
                </a:solidFill>
                <a:latin typeface="Arial"/>
                <a:cs typeface="Arial"/>
              </a:rPr>
              <a:t>Ruby </a:t>
            </a: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on </a:t>
            </a:r>
            <a:r>
              <a:rPr sz="1400" spc="-5" dirty="0">
                <a:solidFill>
                  <a:srgbClr val="1C1C1C"/>
                </a:solidFill>
                <a:latin typeface="Arial"/>
                <a:cs typeface="Arial"/>
              </a:rPr>
              <a:t>Rails </a:t>
            </a: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:</a:t>
            </a:r>
            <a:r>
              <a:rPr sz="1400" spc="-4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C1C1C"/>
                </a:solidFill>
                <a:latin typeface="Arial"/>
                <a:cs typeface="Arial"/>
              </a:rPr>
              <a:t>BrowserCMS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63" y="28447"/>
            <a:ext cx="45675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 marR="67310" indent="-169545" algn="r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6954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I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tro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d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u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ctio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  <a:p>
            <a:pPr marL="161925" marR="69215" indent="-161925" algn="r">
              <a:lnSpc>
                <a:spcPct val="100000"/>
              </a:lnSpc>
              <a:buAutoNum type="arabicPeriod"/>
              <a:tabLst>
                <a:tab pos="161925" algn="l"/>
              </a:tabLst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Aspects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techniques</a:t>
            </a:r>
            <a:endParaRPr sz="1200">
              <a:latin typeface="Arial"/>
              <a:cs typeface="Arial"/>
            </a:endParaRPr>
          </a:p>
          <a:p>
            <a:pPr marL="169545" marR="69215" indent="-169545" algn="r">
              <a:lnSpc>
                <a:spcPct val="100000"/>
              </a:lnSpc>
              <a:buAutoNum type="arabicPeriod"/>
              <a:tabLst>
                <a:tab pos="169545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Langage</a:t>
            </a:r>
            <a:r>
              <a:rPr sz="1200" spc="-12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HTML</a:t>
            </a:r>
            <a:endParaRPr sz="1200">
              <a:latin typeface="Arial"/>
              <a:cs typeface="Arial"/>
            </a:endParaRPr>
          </a:p>
          <a:p>
            <a:pPr marL="168910" marR="67310" indent="-168910" algn="r">
              <a:lnSpc>
                <a:spcPct val="100000"/>
              </a:lnSpc>
              <a:buAutoNum type="arabicPeriod"/>
              <a:tabLst>
                <a:tab pos="16891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l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usion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72000" y="28447"/>
            <a:ext cx="4572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indent="-18796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49885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Fonctionnement</a:t>
            </a:r>
            <a:endParaRPr sz="1200">
              <a:latin typeface="Arial"/>
              <a:cs typeface="Arial"/>
            </a:endParaRPr>
          </a:p>
          <a:p>
            <a:pPr marL="349250" indent="-187960">
              <a:lnSpc>
                <a:spcPct val="100000"/>
              </a:lnSpc>
              <a:buAutoNum type="arabicPeriod"/>
              <a:tabLst>
                <a:tab pos="349885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Serveur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endParaRPr sz="1200">
              <a:latin typeface="Arial"/>
              <a:cs typeface="Arial"/>
            </a:endParaRPr>
          </a:p>
          <a:p>
            <a:pPr marL="349250" indent="-187960">
              <a:lnSpc>
                <a:spcPct val="100000"/>
              </a:lnSpc>
              <a:buAutoNum type="arabicPeriod"/>
              <a:tabLst>
                <a:tab pos="349885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Client</a:t>
            </a:r>
            <a:r>
              <a:rPr sz="1200" spc="-2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Web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0" y="63"/>
            <a:ext cx="4572000" cy="793750"/>
          </a:xfrm>
          <a:custGeom>
            <a:avLst/>
            <a:gdLst/>
            <a:ahLst/>
            <a:cxnLst/>
            <a:rect l="l" t="t" r="r" b="b"/>
            <a:pathLst>
              <a:path w="4572000" h="793750">
                <a:moveTo>
                  <a:pt x="0" y="793686"/>
                </a:moveTo>
                <a:lnTo>
                  <a:pt x="4572000" y="793686"/>
                </a:lnTo>
                <a:lnTo>
                  <a:pt x="4572000" y="0"/>
                </a:lnTo>
                <a:lnTo>
                  <a:pt x="0" y="0"/>
                </a:lnTo>
                <a:lnTo>
                  <a:pt x="0" y="793686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0" y="349250"/>
                </a:moveTo>
                <a:lnTo>
                  <a:pt x="4572000" y="349250"/>
                </a:lnTo>
                <a:lnTo>
                  <a:pt x="4572000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0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4571999" y="0"/>
                </a:moveTo>
                <a:lnTo>
                  <a:pt x="0" y="0"/>
                </a:lnTo>
                <a:lnTo>
                  <a:pt x="0" y="349247"/>
                </a:lnTo>
                <a:lnTo>
                  <a:pt x="4571999" y="349247"/>
                </a:lnTo>
                <a:lnTo>
                  <a:pt x="4571999" y="0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12291"/>
            <a:ext cx="9134856" cy="460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97991"/>
            <a:ext cx="6263640" cy="803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63" y="793750"/>
            <a:ext cx="9139555" cy="457200"/>
          </a:xfrm>
          <a:custGeom>
            <a:avLst/>
            <a:gdLst/>
            <a:ahLst/>
            <a:cxnLst/>
            <a:rect l="l" t="t" r="r" b="b"/>
            <a:pathLst>
              <a:path w="9139555" h="457200">
                <a:moveTo>
                  <a:pt x="0" y="457200"/>
                </a:moveTo>
                <a:lnTo>
                  <a:pt x="9139236" y="457200"/>
                </a:lnTo>
                <a:lnTo>
                  <a:pt x="9139236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1B07D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63" y="770635"/>
            <a:ext cx="91395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Navigateur Web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(browser,</a:t>
            </a:r>
            <a:r>
              <a:rPr sz="30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butineur)</a:t>
            </a:r>
            <a:endParaRPr sz="3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39" y="2228850"/>
            <a:ext cx="3776979" cy="2828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88888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Fonctionnalités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lr>
                <a:srgbClr val="0000FF"/>
              </a:buClr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de</a:t>
            </a:r>
            <a:r>
              <a:rPr sz="1800" spc="-1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base</a:t>
            </a:r>
            <a:endParaRPr sz="18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330"/>
              </a:spcBef>
              <a:buClr>
                <a:srgbClr val="0000FF"/>
              </a:buClr>
              <a:buSzPct val="75000"/>
              <a:buFont typeface="Wingdings"/>
              <a:buChar char=""/>
              <a:tabLst>
                <a:tab pos="1155700" algn="l"/>
                <a:tab pos="1156335" algn="l"/>
              </a:tabLst>
            </a:pP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client</a:t>
            </a:r>
            <a:r>
              <a:rPr sz="1600" spc="-2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HTTP(S)</a:t>
            </a:r>
            <a:endParaRPr sz="16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100"/>
              </a:spcBef>
              <a:buClr>
                <a:srgbClr val="0000FF"/>
              </a:buClr>
              <a:buSzPct val="75000"/>
              <a:buFont typeface="Wingdings"/>
              <a:buChar char=""/>
              <a:tabLst>
                <a:tab pos="1155700" algn="l"/>
                <a:tab pos="1156335" algn="l"/>
              </a:tabLst>
            </a:pP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moteur de rendu</a:t>
            </a:r>
            <a:r>
              <a:rPr sz="1600" spc="3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HTML</a:t>
            </a:r>
            <a:endParaRPr sz="16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95"/>
              </a:spcBef>
              <a:buClr>
                <a:srgbClr val="0000FF"/>
              </a:buClr>
              <a:buSzPct val="75000"/>
              <a:buFont typeface="Wingdings"/>
              <a:buChar char=""/>
              <a:tabLst>
                <a:tab pos="1155700" algn="l"/>
                <a:tab pos="1156335" algn="l"/>
              </a:tabLst>
            </a:pP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moteur de</a:t>
            </a:r>
            <a:r>
              <a:rPr sz="1600" spc="2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scripts</a:t>
            </a:r>
            <a:endParaRPr sz="1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9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extensions</a:t>
            </a:r>
            <a:endParaRPr sz="18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330"/>
              </a:spcBef>
              <a:buClr>
                <a:srgbClr val="0000FF"/>
              </a:buClr>
              <a:buSzPct val="75000"/>
              <a:buFont typeface="Wingdings"/>
              <a:buChar char=""/>
              <a:tabLst>
                <a:tab pos="1155700" algn="l"/>
                <a:tab pos="1156335" algn="l"/>
              </a:tabLst>
            </a:pP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support de</a:t>
            </a:r>
            <a:r>
              <a:rPr sz="1600" spc="1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plugins</a:t>
            </a:r>
            <a:endParaRPr sz="1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9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« cosmétiques</a:t>
            </a:r>
            <a:r>
              <a:rPr sz="1800" spc="1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»</a:t>
            </a:r>
            <a:endParaRPr sz="18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330"/>
              </a:spcBef>
              <a:buClr>
                <a:srgbClr val="0000FF"/>
              </a:buClr>
              <a:buSzPct val="75000"/>
              <a:buFont typeface="Wingdings"/>
              <a:buChar char=""/>
              <a:tabLst>
                <a:tab pos="1155700" algn="l"/>
                <a:tab pos="1156335" algn="l"/>
              </a:tabLst>
            </a:pP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historique, signets,</a:t>
            </a:r>
            <a:r>
              <a:rPr sz="1600" spc="-5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onglets…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05"/>
              </a:spcBef>
              <a:buSzPct val="88888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Offre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logicielle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5031994"/>
            <a:ext cx="7828280" cy="505459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99085" marR="5080" indent="-287020">
              <a:lnSpc>
                <a:spcPct val="75000"/>
              </a:lnSpc>
              <a:spcBef>
                <a:spcPts val="64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Mozilla Firefox, Google Chrome/Chromium, Opera, Apple Safari, Microsoft  Internet Explorer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081653" y="2702801"/>
            <a:ext cx="734060" cy="1096645"/>
          </a:xfrm>
          <a:custGeom>
            <a:avLst/>
            <a:gdLst/>
            <a:ahLst/>
            <a:cxnLst/>
            <a:rect l="l" t="t" r="r" b="b"/>
            <a:pathLst>
              <a:path w="734060" h="1096645">
                <a:moveTo>
                  <a:pt x="0" y="1096403"/>
                </a:moveTo>
                <a:lnTo>
                  <a:pt x="733475" y="1096403"/>
                </a:lnTo>
                <a:lnTo>
                  <a:pt x="733475" y="0"/>
                </a:lnTo>
                <a:lnTo>
                  <a:pt x="0" y="0"/>
                </a:lnTo>
                <a:lnTo>
                  <a:pt x="0" y="1096403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81653" y="2702801"/>
            <a:ext cx="734060" cy="1096645"/>
          </a:xfrm>
          <a:custGeom>
            <a:avLst/>
            <a:gdLst/>
            <a:ahLst/>
            <a:cxnLst/>
            <a:rect l="l" t="t" r="r" b="b"/>
            <a:pathLst>
              <a:path w="734060" h="1096645">
                <a:moveTo>
                  <a:pt x="0" y="1096403"/>
                </a:moveTo>
                <a:lnTo>
                  <a:pt x="733475" y="1096403"/>
                </a:lnTo>
                <a:lnTo>
                  <a:pt x="733475" y="0"/>
                </a:lnTo>
                <a:lnTo>
                  <a:pt x="0" y="0"/>
                </a:lnTo>
                <a:lnTo>
                  <a:pt x="0" y="1096403"/>
                </a:lnTo>
                <a:close/>
              </a:path>
            </a:pathLst>
          </a:custGeom>
          <a:ln w="1270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087748" y="2670428"/>
            <a:ext cx="722630" cy="1141730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4"/>
              </a:spcBef>
            </a:pPr>
            <a:r>
              <a:rPr sz="600" b="1" spc="-5" dirty="0">
                <a:solidFill>
                  <a:srgbClr val="1C1C1C"/>
                </a:solidFill>
                <a:latin typeface="Arial Narrow"/>
                <a:cs typeface="Arial Narrow"/>
              </a:rPr>
              <a:t>&lt;html&gt;</a:t>
            </a:r>
            <a:endParaRPr sz="6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600" b="1" dirty="0">
                <a:solidFill>
                  <a:srgbClr val="1C1C1C"/>
                </a:solidFill>
                <a:latin typeface="Arial Narrow"/>
                <a:cs typeface="Arial Narrow"/>
              </a:rPr>
              <a:t>&lt;head&gt;</a:t>
            </a:r>
            <a:endParaRPr sz="6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600" b="1" spc="-5" dirty="0">
                <a:solidFill>
                  <a:srgbClr val="1C1C1C"/>
                </a:solidFill>
                <a:latin typeface="Arial Narrow"/>
                <a:cs typeface="Arial Narrow"/>
              </a:rPr>
              <a:t>&lt;title&gt;Universit&amp;eacute</a:t>
            </a:r>
            <a:endParaRPr sz="600">
              <a:latin typeface="Arial Narrow"/>
              <a:cs typeface="Arial Narrow"/>
            </a:endParaRPr>
          </a:p>
          <a:p>
            <a:pPr marL="12700" marR="33020">
              <a:lnSpc>
                <a:spcPct val="100000"/>
              </a:lnSpc>
            </a:pPr>
            <a:r>
              <a:rPr sz="600" b="1" dirty="0">
                <a:solidFill>
                  <a:srgbClr val="1C1C1C"/>
                </a:solidFill>
                <a:latin typeface="Arial Narrow"/>
                <a:cs typeface="Arial Narrow"/>
              </a:rPr>
              <a:t>; </a:t>
            </a:r>
            <a:r>
              <a:rPr sz="600" b="1" spc="-5" dirty="0">
                <a:solidFill>
                  <a:srgbClr val="1C1C1C"/>
                </a:solidFill>
                <a:latin typeface="Arial Narrow"/>
                <a:cs typeface="Arial Narrow"/>
              </a:rPr>
              <a:t>Claude </a:t>
            </a:r>
            <a:r>
              <a:rPr sz="600" b="1" dirty="0">
                <a:solidFill>
                  <a:srgbClr val="1C1C1C"/>
                </a:solidFill>
                <a:latin typeface="Arial Narrow"/>
                <a:cs typeface="Arial Narrow"/>
              </a:rPr>
              <a:t>Bernard</a:t>
            </a:r>
            <a:r>
              <a:rPr sz="600" b="1" spc="-95" dirty="0">
                <a:solidFill>
                  <a:srgbClr val="1C1C1C"/>
                </a:solidFill>
                <a:latin typeface="Arial Narrow"/>
                <a:cs typeface="Arial Narrow"/>
              </a:rPr>
              <a:t> </a:t>
            </a:r>
            <a:r>
              <a:rPr sz="600" b="1" dirty="0">
                <a:solidFill>
                  <a:srgbClr val="1C1C1C"/>
                </a:solidFill>
                <a:latin typeface="Arial Narrow"/>
                <a:cs typeface="Arial Narrow"/>
              </a:rPr>
              <a:t>Lyon  </a:t>
            </a:r>
            <a:r>
              <a:rPr sz="600" b="1" spc="-5" dirty="0">
                <a:solidFill>
                  <a:srgbClr val="1C1C1C"/>
                </a:solidFill>
                <a:latin typeface="Arial Narrow"/>
                <a:cs typeface="Arial Narrow"/>
              </a:rPr>
              <a:t>1&lt;/title&gt;</a:t>
            </a:r>
            <a:endParaRPr sz="600">
              <a:latin typeface="Arial Narrow"/>
              <a:cs typeface="Arial Narrow"/>
            </a:endParaRPr>
          </a:p>
          <a:p>
            <a:pPr marL="12700" marR="38100">
              <a:lnSpc>
                <a:spcPct val="100000"/>
              </a:lnSpc>
              <a:spcBef>
                <a:spcPts val="145"/>
              </a:spcBef>
            </a:pPr>
            <a:r>
              <a:rPr sz="600" b="1" spc="-5" dirty="0">
                <a:solidFill>
                  <a:srgbClr val="1C1C1C"/>
                </a:solidFill>
                <a:latin typeface="Arial Narrow"/>
                <a:cs typeface="Arial Narrow"/>
              </a:rPr>
              <a:t>&lt;meta </a:t>
            </a:r>
            <a:r>
              <a:rPr sz="600" b="1" dirty="0">
                <a:solidFill>
                  <a:srgbClr val="1C1C1C"/>
                </a:solidFill>
                <a:latin typeface="Arial Narrow"/>
                <a:cs typeface="Arial Narrow"/>
              </a:rPr>
              <a:t>http-  </a:t>
            </a:r>
            <a:r>
              <a:rPr sz="600" b="1" spc="-5" dirty="0">
                <a:solidFill>
                  <a:srgbClr val="1C1C1C"/>
                </a:solidFill>
                <a:latin typeface="Arial Narrow"/>
                <a:cs typeface="Arial Narrow"/>
              </a:rPr>
              <a:t>equiv="Content-Type"  content="text/html;  charset=iso-8859-1"&gt;</a:t>
            </a:r>
            <a:endParaRPr sz="6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600" b="1" spc="-5" dirty="0">
                <a:solidFill>
                  <a:srgbClr val="1C1C1C"/>
                </a:solidFill>
                <a:latin typeface="Arial Narrow"/>
                <a:cs typeface="Arial Narrow"/>
              </a:rPr>
              <a:t>&lt;/head&gt;</a:t>
            </a:r>
            <a:endParaRPr sz="6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600" b="1" spc="-5" dirty="0">
                <a:solidFill>
                  <a:srgbClr val="1C1C1C"/>
                </a:solidFill>
                <a:latin typeface="Arial Narrow"/>
                <a:cs typeface="Arial Narrow"/>
              </a:rPr>
              <a:t>&lt;/html&gt;</a:t>
            </a:r>
            <a:endParaRPr sz="600">
              <a:latin typeface="Arial Narrow"/>
              <a:cs typeface="Arial Narro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84803" y="2430906"/>
            <a:ext cx="13125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1C1C1C"/>
                </a:solidFill>
                <a:latin typeface="Arial"/>
                <a:cs typeface="Arial"/>
              </a:rPr>
              <a:t>Fichier</a:t>
            </a:r>
            <a:r>
              <a:rPr sz="1600" b="1" spc="-4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C1C1C"/>
                </a:solidFill>
                <a:latin typeface="Arial"/>
                <a:cs typeface="Arial"/>
              </a:rPr>
              <a:t>HTML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24046" y="3811015"/>
            <a:ext cx="10534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72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Description  du</a:t>
            </a:r>
            <a:r>
              <a:rPr sz="1400" spc="-10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document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752715" y="2430906"/>
            <a:ext cx="1016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1C1C1C"/>
                </a:solidFill>
                <a:latin typeface="Arial"/>
                <a:cs typeface="Arial"/>
              </a:rPr>
              <a:t>Utilisa</a:t>
            </a:r>
            <a:r>
              <a:rPr sz="1600" b="1" spc="-10" dirty="0">
                <a:solidFill>
                  <a:srgbClr val="1C1C1C"/>
                </a:solidFill>
                <a:latin typeface="Arial"/>
                <a:cs typeface="Arial"/>
              </a:rPr>
              <a:t>t</a:t>
            </a:r>
            <a:r>
              <a:rPr sz="1600" b="1" spc="-5" dirty="0">
                <a:solidFill>
                  <a:srgbClr val="1C1C1C"/>
                </a:solidFill>
                <a:latin typeface="Arial"/>
                <a:cs typeface="Arial"/>
              </a:rPr>
              <a:t>eur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503411" y="2770251"/>
            <a:ext cx="314960" cy="258445"/>
          </a:xfrm>
          <a:custGeom>
            <a:avLst/>
            <a:gdLst/>
            <a:ahLst/>
            <a:cxnLst/>
            <a:rect l="l" t="t" r="r" b="b"/>
            <a:pathLst>
              <a:path w="314959" h="258444">
                <a:moveTo>
                  <a:pt x="272537" y="169672"/>
                </a:moveTo>
                <a:lnTo>
                  <a:pt x="75438" y="169672"/>
                </a:lnTo>
                <a:lnTo>
                  <a:pt x="71882" y="215519"/>
                </a:lnTo>
                <a:lnTo>
                  <a:pt x="85979" y="249936"/>
                </a:lnTo>
                <a:lnTo>
                  <a:pt x="102870" y="258190"/>
                </a:lnTo>
                <a:lnTo>
                  <a:pt x="140335" y="252349"/>
                </a:lnTo>
                <a:lnTo>
                  <a:pt x="184785" y="235076"/>
                </a:lnTo>
                <a:lnTo>
                  <a:pt x="225679" y="209550"/>
                </a:lnTo>
                <a:lnTo>
                  <a:pt x="263017" y="180975"/>
                </a:lnTo>
                <a:lnTo>
                  <a:pt x="272537" y="169672"/>
                </a:lnTo>
                <a:close/>
              </a:path>
              <a:path w="314959" h="258444">
                <a:moveTo>
                  <a:pt x="252603" y="0"/>
                </a:moveTo>
                <a:lnTo>
                  <a:pt x="222123" y="3048"/>
                </a:lnTo>
                <a:lnTo>
                  <a:pt x="184785" y="17272"/>
                </a:lnTo>
                <a:lnTo>
                  <a:pt x="153797" y="49275"/>
                </a:lnTo>
                <a:lnTo>
                  <a:pt x="123317" y="74802"/>
                </a:lnTo>
                <a:lnTo>
                  <a:pt x="95885" y="109220"/>
                </a:lnTo>
                <a:lnTo>
                  <a:pt x="78994" y="143637"/>
                </a:lnTo>
                <a:lnTo>
                  <a:pt x="10033" y="146558"/>
                </a:lnTo>
                <a:lnTo>
                  <a:pt x="0" y="163829"/>
                </a:lnTo>
                <a:lnTo>
                  <a:pt x="10033" y="172212"/>
                </a:lnTo>
                <a:lnTo>
                  <a:pt x="75438" y="169672"/>
                </a:lnTo>
                <a:lnTo>
                  <a:pt x="272537" y="169672"/>
                </a:lnTo>
                <a:lnTo>
                  <a:pt x="296926" y="140715"/>
                </a:lnTo>
                <a:lnTo>
                  <a:pt x="310388" y="106299"/>
                </a:lnTo>
                <a:lnTo>
                  <a:pt x="314452" y="66421"/>
                </a:lnTo>
                <a:lnTo>
                  <a:pt x="300482" y="29083"/>
                </a:lnTo>
                <a:lnTo>
                  <a:pt x="283464" y="8382"/>
                </a:lnTo>
                <a:lnTo>
                  <a:pt x="2526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486520" y="3042285"/>
            <a:ext cx="218440" cy="379730"/>
          </a:xfrm>
          <a:custGeom>
            <a:avLst/>
            <a:gdLst/>
            <a:ahLst/>
            <a:cxnLst/>
            <a:rect l="l" t="t" r="r" b="b"/>
            <a:pathLst>
              <a:path w="218440" h="379729">
                <a:moveTo>
                  <a:pt x="139700" y="0"/>
                </a:moveTo>
                <a:lnTo>
                  <a:pt x="92328" y="8889"/>
                </a:lnTo>
                <a:lnTo>
                  <a:pt x="61975" y="32003"/>
                </a:lnTo>
                <a:lnTo>
                  <a:pt x="41528" y="66420"/>
                </a:lnTo>
                <a:lnTo>
                  <a:pt x="20447" y="120903"/>
                </a:lnTo>
                <a:lnTo>
                  <a:pt x="6984" y="175513"/>
                </a:lnTo>
                <a:lnTo>
                  <a:pt x="0" y="227202"/>
                </a:lnTo>
                <a:lnTo>
                  <a:pt x="6984" y="284225"/>
                </a:lnTo>
                <a:lnTo>
                  <a:pt x="26924" y="321563"/>
                </a:lnTo>
                <a:lnTo>
                  <a:pt x="58420" y="364870"/>
                </a:lnTo>
                <a:lnTo>
                  <a:pt x="88773" y="379602"/>
                </a:lnTo>
                <a:lnTo>
                  <a:pt x="129794" y="379602"/>
                </a:lnTo>
                <a:lnTo>
                  <a:pt x="163575" y="376681"/>
                </a:lnTo>
                <a:lnTo>
                  <a:pt x="191134" y="362457"/>
                </a:lnTo>
                <a:lnTo>
                  <a:pt x="210947" y="335914"/>
                </a:lnTo>
                <a:lnTo>
                  <a:pt x="214502" y="304418"/>
                </a:lnTo>
                <a:lnTo>
                  <a:pt x="204597" y="270001"/>
                </a:lnTo>
                <a:lnTo>
                  <a:pt x="177037" y="235585"/>
                </a:lnTo>
                <a:lnTo>
                  <a:pt x="167131" y="198119"/>
                </a:lnTo>
                <a:lnTo>
                  <a:pt x="170687" y="164211"/>
                </a:lnTo>
                <a:lnTo>
                  <a:pt x="180594" y="123951"/>
                </a:lnTo>
                <a:lnTo>
                  <a:pt x="204597" y="89535"/>
                </a:lnTo>
                <a:lnTo>
                  <a:pt x="218058" y="69341"/>
                </a:lnTo>
                <a:lnTo>
                  <a:pt x="218058" y="46227"/>
                </a:lnTo>
                <a:lnTo>
                  <a:pt x="210947" y="28955"/>
                </a:lnTo>
                <a:lnTo>
                  <a:pt x="180594" y="5841"/>
                </a:lnTo>
                <a:lnTo>
                  <a:pt x="139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660638" y="3054604"/>
            <a:ext cx="242570" cy="341630"/>
          </a:xfrm>
          <a:custGeom>
            <a:avLst/>
            <a:gdLst/>
            <a:ahLst/>
            <a:cxnLst/>
            <a:rect l="l" t="t" r="r" b="b"/>
            <a:pathLst>
              <a:path w="242570" h="341629">
                <a:moveTo>
                  <a:pt x="40385" y="0"/>
                </a:moveTo>
                <a:lnTo>
                  <a:pt x="2920" y="2412"/>
                </a:lnTo>
                <a:lnTo>
                  <a:pt x="0" y="16637"/>
                </a:lnTo>
                <a:lnTo>
                  <a:pt x="2920" y="33909"/>
                </a:lnTo>
                <a:lnTo>
                  <a:pt x="19938" y="60451"/>
                </a:lnTo>
                <a:lnTo>
                  <a:pt x="111632" y="131699"/>
                </a:lnTo>
                <a:lnTo>
                  <a:pt x="160146" y="172085"/>
                </a:lnTo>
                <a:lnTo>
                  <a:pt x="190626" y="195199"/>
                </a:lnTo>
                <a:lnTo>
                  <a:pt x="194055" y="203581"/>
                </a:lnTo>
                <a:lnTo>
                  <a:pt x="184150" y="211962"/>
                </a:lnTo>
                <a:lnTo>
                  <a:pt x="163702" y="217805"/>
                </a:lnTo>
                <a:lnTo>
                  <a:pt x="122173" y="223774"/>
                </a:lnTo>
                <a:lnTo>
                  <a:pt x="88264" y="223774"/>
                </a:lnTo>
                <a:lnTo>
                  <a:pt x="57276" y="226695"/>
                </a:lnTo>
                <a:lnTo>
                  <a:pt x="36829" y="232029"/>
                </a:lnTo>
                <a:lnTo>
                  <a:pt x="23367" y="246380"/>
                </a:lnTo>
                <a:lnTo>
                  <a:pt x="23367" y="266446"/>
                </a:lnTo>
                <a:lnTo>
                  <a:pt x="43814" y="292608"/>
                </a:lnTo>
                <a:lnTo>
                  <a:pt x="77723" y="321056"/>
                </a:lnTo>
                <a:lnTo>
                  <a:pt x="118744" y="341249"/>
                </a:lnTo>
                <a:lnTo>
                  <a:pt x="149097" y="341249"/>
                </a:lnTo>
                <a:lnTo>
                  <a:pt x="163702" y="332359"/>
                </a:lnTo>
                <a:lnTo>
                  <a:pt x="156717" y="321056"/>
                </a:lnTo>
                <a:lnTo>
                  <a:pt x="122173" y="312293"/>
                </a:lnTo>
                <a:lnTo>
                  <a:pt x="74294" y="277875"/>
                </a:lnTo>
                <a:lnTo>
                  <a:pt x="60832" y="258191"/>
                </a:lnTo>
                <a:lnTo>
                  <a:pt x="67817" y="246380"/>
                </a:lnTo>
                <a:lnTo>
                  <a:pt x="88264" y="243840"/>
                </a:lnTo>
                <a:lnTo>
                  <a:pt x="146176" y="240919"/>
                </a:lnTo>
                <a:lnTo>
                  <a:pt x="194055" y="232029"/>
                </a:lnTo>
                <a:lnTo>
                  <a:pt x="227964" y="220725"/>
                </a:lnTo>
                <a:lnTo>
                  <a:pt x="242061" y="211962"/>
                </a:lnTo>
                <a:lnTo>
                  <a:pt x="238505" y="197612"/>
                </a:lnTo>
                <a:lnTo>
                  <a:pt x="170179" y="134747"/>
                </a:lnTo>
                <a:lnTo>
                  <a:pt x="132079" y="100330"/>
                </a:lnTo>
                <a:lnTo>
                  <a:pt x="60832" y="14224"/>
                </a:lnTo>
                <a:lnTo>
                  <a:pt x="403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03411" y="3340734"/>
            <a:ext cx="262890" cy="514984"/>
          </a:xfrm>
          <a:custGeom>
            <a:avLst/>
            <a:gdLst/>
            <a:ahLst/>
            <a:cxnLst/>
            <a:rect l="l" t="t" r="r" b="b"/>
            <a:pathLst>
              <a:path w="262890" h="514985">
                <a:moveTo>
                  <a:pt x="129794" y="0"/>
                </a:moveTo>
                <a:lnTo>
                  <a:pt x="119888" y="14859"/>
                </a:lnTo>
                <a:lnTo>
                  <a:pt x="105791" y="37464"/>
                </a:lnTo>
                <a:lnTo>
                  <a:pt x="105791" y="92455"/>
                </a:lnTo>
                <a:lnTo>
                  <a:pt x="109347" y="149605"/>
                </a:lnTo>
                <a:lnTo>
                  <a:pt x="122809" y="201167"/>
                </a:lnTo>
                <a:lnTo>
                  <a:pt x="153797" y="258699"/>
                </a:lnTo>
                <a:lnTo>
                  <a:pt x="191135" y="324612"/>
                </a:lnTo>
                <a:lnTo>
                  <a:pt x="215138" y="376808"/>
                </a:lnTo>
                <a:lnTo>
                  <a:pt x="225044" y="425450"/>
                </a:lnTo>
                <a:lnTo>
                  <a:pt x="218059" y="442721"/>
                </a:lnTo>
                <a:lnTo>
                  <a:pt x="187706" y="442721"/>
                </a:lnTo>
                <a:lnTo>
                  <a:pt x="136779" y="445642"/>
                </a:lnTo>
                <a:lnTo>
                  <a:pt x="65532" y="454025"/>
                </a:lnTo>
                <a:lnTo>
                  <a:pt x="3556" y="471169"/>
                </a:lnTo>
                <a:lnTo>
                  <a:pt x="0" y="477138"/>
                </a:lnTo>
                <a:lnTo>
                  <a:pt x="30988" y="514476"/>
                </a:lnTo>
                <a:lnTo>
                  <a:pt x="51435" y="514476"/>
                </a:lnTo>
                <a:lnTo>
                  <a:pt x="71882" y="502665"/>
                </a:lnTo>
                <a:lnTo>
                  <a:pt x="112903" y="482472"/>
                </a:lnTo>
                <a:lnTo>
                  <a:pt x="174244" y="471169"/>
                </a:lnTo>
                <a:lnTo>
                  <a:pt x="261903" y="471169"/>
                </a:lnTo>
                <a:lnTo>
                  <a:pt x="258953" y="456945"/>
                </a:lnTo>
                <a:lnTo>
                  <a:pt x="245491" y="439673"/>
                </a:lnTo>
                <a:lnTo>
                  <a:pt x="245491" y="422528"/>
                </a:lnTo>
                <a:lnTo>
                  <a:pt x="249047" y="376808"/>
                </a:lnTo>
                <a:lnTo>
                  <a:pt x="234950" y="324612"/>
                </a:lnTo>
                <a:lnTo>
                  <a:pt x="208153" y="273050"/>
                </a:lnTo>
                <a:lnTo>
                  <a:pt x="174244" y="201167"/>
                </a:lnTo>
                <a:lnTo>
                  <a:pt x="174244" y="141224"/>
                </a:lnTo>
                <a:lnTo>
                  <a:pt x="180594" y="83692"/>
                </a:lnTo>
                <a:lnTo>
                  <a:pt x="184150" y="29082"/>
                </a:lnTo>
                <a:lnTo>
                  <a:pt x="167259" y="5968"/>
                </a:lnTo>
                <a:lnTo>
                  <a:pt x="129794" y="0"/>
                </a:lnTo>
                <a:close/>
              </a:path>
              <a:path w="262890" h="514985">
                <a:moveTo>
                  <a:pt x="261903" y="471169"/>
                </a:moveTo>
                <a:lnTo>
                  <a:pt x="174244" y="471169"/>
                </a:lnTo>
                <a:lnTo>
                  <a:pt x="225044" y="477138"/>
                </a:lnTo>
                <a:lnTo>
                  <a:pt x="252603" y="482472"/>
                </a:lnTo>
                <a:lnTo>
                  <a:pt x="262509" y="474090"/>
                </a:lnTo>
                <a:lnTo>
                  <a:pt x="261903" y="4711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374253" y="3355594"/>
            <a:ext cx="218440" cy="427990"/>
          </a:xfrm>
          <a:custGeom>
            <a:avLst/>
            <a:gdLst/>
            <a:ahLst/>
            <a:cxnLst/>
            <a:rect l="l" t="t" r="r" b="b"/>
            <a:pathLst>
              <a:path w="218440" h="427989">
                <a:moveTo>
                  <a:pt x="194055" y="0"/>
                </a:moveTo>
                <a:lnTo>
                  <a:pt x="163702" y="0"/>
                </a:lnTo>
                <a:lnTo>
                  <a:pt x="150241" y="17144"/>
                </a:lnTo>
                <a:lnTo>
                  <a:pt x="146685" y="49148"/>
                </a:lnTo>
                <a:lnTo>
                  <a:pt x="150241" y="117982"/>
                </a:lnTo>
                <a:lnTo>
                  <a:pt x="156718" y="180975"/>
                </a:lnTo>
                <a:lnTo>
                  <a:pt x="163702" y="221233"/>
                </a:lnTo>
                <a:lnTo>
                  <a:pt x="177165" y="284225"/>
                </a:lnTo>
                <a:lnTo>
                  <a:pt x="177165" y="332866"/>
                </a:lnTo>
                <a:lnTo>
                  <a:pt x="170688" y="344169"/>
                </a:lnTo>
                <a:lnTo>
                  <a:pt x="132715" y="355980"/>
                </a:lnTo>
                <a:lnTo>
                  <a:pt x="50926" y="373252"/>
                </a:lnTo>
                <a:lnTo>
                  <a:pt x="3555" y="390397"/>
                </a:lnTo>
                <a:lnTo>
                  <a:pt x="0" y="402208"/>
                </a:lnTo>
                <a:lnTo>
                  <a:pt x="37465" y="427862"/>
                </a:lnTo>
                <a:lnTo>
                  <a:pt x="54355" y="427862"/>
                </a:lnTo>
                <a:lnTo>
                  <a:pt x="95250" y="404748"/>
                </a:lnTo>
                <a:lnTo>
                  <a:pt x="135636" y="387476"/>
                </a:lnTo>
                <a:lnTo>
                  <a:pt x="177165" y="379094"/>
                </a:lnTo>
                <a:lnTo>
                  <a:pt x="208152" y="373252"/>
                </a:lnTo>
                <a:lnTo>
                  <a:pt x="218058" y="364870"/>
                </a:lnTo>
                <a:lnTo>
                  <a:pt x="218058" y="327024"/>
                </a:lnTo>
                <a:lnTo>
                  <a:pt x="211074" y="278256"/>
                </a:lnTo>
                <a:lnTo>
                  <a:pt x="190626" y="209422"/>
                </a:lnTo>
                <a:lnTo>
                  <a:pt x="187705" y="175005"/>
                </a:lnTo>
                <a:lnTo>
                  <a:pt x="204597" y="94868"/>
                </a:lnTo>
                <a:lnTo>
                  <a:pt x="211074" y="54990"/>
                </a:lnTo>
                <a:lnTo>
                  <a:pt x="204597" y="17144"/>
                </a:lnTo>
                <a:lnTo>
                  <a:pt x="1940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367268" y="2726054"/>
            <a:ext cx="358140" cy="381635"/>
          </a:xfrm>
          <a:custGeom>
            <a:avLst/>
            <a:gdLst/>
            <a:ahLst/>
            <a:cxnLst/>
            <a:rect l="l" t="t" r="r" b="b"/>
            <a:pathLst>
              <a:path w="358140" h="381635">
                <a:moveTo>
                  <a:pt x="333755" y="0"/>
                </a:moveTo>
                <a:lnTo>
                  <a:pt x="302767" y="0"/>
                </a:lnTo>
                <a:lnTo>
                  <a:pt x="265302" y="14224"/>
                </a:lnTo>
                <a:lnTo>
                  <a:pt x="241934" y="51562"/>
                </a:lnTo>
                <a:lnTo>
                  <a:pt x="210947" y="69342"/>
                </a:lnTo>
                <a:lnTo>
                  <a:pt x="77724" y="83566"/>
                </a:lnTo>
                <a:lnTo>
                  <a:pt x="9905" y="100837"/>
                </a:lnTo>
                <a:lnTo>
                  <a:pt x="0" y="115062"/>
                </a:lnTo>
                <a:lnTo>
                  <a:pt x="6476" y="160782"/>
                </a:lnTo>
                <a:lnTo>
                  <a:pt x="30352" y="223774"/>
                </a:lnTo>
                <a:lnTo>
                  <a:pt x="64261" y="275336"/>
                </a:lnTo>
                <a:lnTo>
                  <a:pt x="98171" y="321183"/>
                </a:lnTo>
                <a:lnTo>
                  <a:pt x="129158" y="352552"/>
                </a:lnTo>
                <a:lnTo>
                  <a:pt x="160147" y="375666"/>
                </a:lnTo>
                <a:lnTo>
                  <a:pt x="190500" y="381635"/>
                </a:lnTo>
                <a:lnTo>
                  <a:pt x="207517" y="363855"/>
                </a:lnTo>
                <a:lnTo>
                  <a:pt x="201040" y="338328"/>
                </a:lnTo>
                <a:lnTo>
                  <a:pt x="187578" y="303911"/>
                </a:lnTo>
                <a:lnTo>
                  <a:pt x="135635" y="263525"/>
                </a:lnTo>
                <a:lnTo>
                  <a:pt x="84708" y="226695"/>
                </a:lnTo>
                <a:lnTo>
                  <a:pt x="60832" y="186436"/>
                </a:lnTo>
                <a:lnTo>
                  <a:pt x="50800" y="123444"/>
                </a:lnTo>
                <a:lnTo>
                  <a:pt x="108711" y="106172"/>
                </a:lnTo>
                <a:lnTo>
                  <a:pt x="201040" y="97790"/>
                </a:lnTo>
                <a:lnTo>
                  <a:pt x="261865" y="97790"/>
                </a:lnTo>
                <a:lnTo>
                  <a:pt x="265302" y="94869"/>
                </a:lnTo>
                <a:lnTo>
                  <a:pt x="258952" y="80645"/>
                </a:lnTo>
                <a:lnTo>
                  <a:pt x="268858" y="54610"/>
                </a:lnTo>
                <a:lnTo>
                  <a:pt x="296290" y="31496"/>
                </a:lnTo>
                <a:lnTo>
                  <a:pt x="316737" y="25527"/>
                </a:lnTo>
                <a:lnTo>
                  <a:pt x="357758" y="25527"/>
                </a:lnTo>
                <a:lnTo>
                  <a:pt x="333755" y="0"/>
                </a:lnTo>
                <a:close/>
              </a:path>
              <a:path w="358140" h="381635">
                <a:moveTo>
                  <a:pt x="261865" y="97790"/>
                </a:moveTo>
                <a:lnTo>
                  <a:pt x="201040" y="97790"/>
                </a:lnTo>
                <a:lnTo>
                  <a:pt x="238505" y="100837"/>
                </a:lnTo>
                <a:lnTo>
                  <a:pt x="248411" y="109220"/>
                </a:lnTo>
                <a:lnTo>
                  <a:pt x="261865" y="97790"/>
                </a:lnTo>
                <a:close/>
              </a:path>
              <a:path w="358140" h="381635">
                <a:moveTo>
                  <a:pt x="357758" y="25527"/>
                </a:moveTo>
                <a:lnTo>
                  <a:pt x="316737" y="25527"/>
                </a:lnTo>
                <a:lnTo>
                  <a:pt x="343661" y="39878"/>
                </a:lnTo>
                <a:lnTo>
                  <a:pt x="357758" y="25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685658" y="2869438"/>
            <a:ext cx="518795" cy="353060"/>
          </a:xfrm>
          <a:custGeom>
            <a:avLst/>
            <a:gdLst/>
            <a:ahLst/>
            <a:cxnLst/>
            <a:rect l="l" t="t" r="r" b="b"/>
            <a:pathLst>
              <a:path w="518795" h="353060">
                <a:moveTo>
                  <a:pt x="0" y="58800"/>
                </a:moveTo>
                <a:lnTo>
                  <a:pt x="4615" y="35897"/>
                </a:lnTo>
                <a:lnTo>
                  <a:pt x="17208" y="17208"/>
                </a:lnTo>
                <a:lnTo>
                  <a:pt x="35897" y="4615"/>
                </a:lnTo>
                <a:lnTo>
                  <a:pt x="58800" y="0"/>
                </a:lnTo>
                <a:lnTo>
                  <a:pt x="459867" y="0"/>
                </a:lnTo>
                <a:lnTo>
                  <a:pt x="482717" y="4615"/>
                </a:lnTo>
                <a:lnTo>
                  <a:pt x="501411" y="17208"/>
                </a:lnTo>
                <a:lnTo>
                  <a:pt x="514034" y="35897"/>
                </a:lnTo>
                <a:lnTo>
                  <a:pt x="518668" y="58800"/>
                </a:lnTo>
                <a:lnTo>
                  <a:pt x="518668" y="294004"/>
                </a:lnTo>
                <a:lnTo>
                  <a:pt x="514034" y="316835"/>
                </a:lnTo>
                <a:lnTo>
                  <a:pt x="501411" y="335486"/>
                </a:lnTo>
                <a:lnTo>
                  <a:pt x="482717" y="348065"/>
                </a:lnTo>
                <a:lnTo>
                  <a:pt x="459867" y="352678"/>
                </a:lnTo>
                <a:lnTo>
                  <a:pt x="58800" y="352678"/>
                </a:lnTo>
                <a:lnTo>
                  <a:pt x="35897" y="348065"/>
                </a:lnTo>
                <a:lnTo>
                  <a:pt x="17208" y="335486"/>
                </a:lnTo>
                <a:lnTo>
                  <a:pt x="4615" y="316835"/>
                </a:lnTo>
                <a:lnTo>
                  <a:pt x="0" y="294004"/>
                </a:lnTo>
                <a:lnTo>
                  <a:pt x="0" y="58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59700" y="2940011"/>
            <a:ext cx="370840" cy="212090"/>
          </a:xfrm>
          <a:custGeom>
            <a:avLst/>
            <a:gdLst/>
            <a:ahLst/>
            <a:cxnLst/>
            <a:rect l="l" t="t" r="r" b="b"/>
            <a:pathLst>
              <a:path w="370840" h="212089">
                <a:moveTo>
                  <a:pt x="0" y="211620"/>
                </a:moveTo>
                <a:lnTo>
                  <a:pt x="370446" y="211620"/>
                </a:lnTo>
                <a:lnTo>
                  <a:pt x="370446" y="0"/>
                </a:lnTo>
                <a:lnTo>
                  <a:pt x="0" y="0"/>
                </a:lnTo>
                <a:lnTo>
                  <a:pt x="0" y="21162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759700" y="2940011"/>
            <a:ext cx="370840" cy="212090"/>
          </a:xfrm>
          <a:custGeom>
            <a:avLst/>
            <a:gdLst/>
            <a:ahLst/>
            <a:cxnLst/>
            <a:rect l="l" t="t" r="r" b="b"/>
            <a:pathLst>
              <a:path w="370840" h="212089">
                <a:moveTo>
                  <a:pt x="0" y="211620"/>
                </a:moveTo>
                <a:lnTo>
                  <a:pt x="370446" y="211620"/>
                </a:lnTo>
                <a:lnTo>
                  <a:pt x="370446" y="0"/>
                </a:lnTo>
                <a:lnTo>
                  <a:pt x="0" y="0"/>
                </a:lnTo>
                <a:lnTo>
                  <a:pt x="0" y="21162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11618" y="3292728"/>
            <a:ext cx="666750" cy="141605"/>
          </a:xfrm>
          <a:custGeom>
            <a:avLst/>
            <a:gdLst/>
            <a:ahLst/>
            <a:cxnLst/>
            <a:rect l="l" t="t" r="r" b="b"/>
            <a:pathLst>
              <a:path w="666750" h="141604">
                <a:moveTo>
                  <a:pt x="0" y="23495"/>
                </a:moveTo>
                <a:lnTo>
                  <a:pt x="1831" y="14358"/>
                </a:lnTo>
                <a:lnTo>
                  <a:pt x="6842" y="6889"/>
                </a:lnTo>
                <a:lnTo>
                  <a:pt x="14305" y="1849"/>
                </a:lnTo>
                <a:lnTo>
                  <a:pt x="23495" y="0"/>
                </a:lnTo>
                <a:lnTo>
                  <a:pt x="643254" y="0"/>
                </a:lnTo>
                <a:lnTo>
                  <a:pt x="652391" y="1849"/>
                </a:lnTo>
                <a:lnTo>
                  <a:pt x="659860" y="6889"/>
                </a:lnTo>
                <a:lnTo>
                  <a:pt x="664900" y="14358"/>
                </a:lnTo>
                <a:lnTo>
                  <a:pt x="666750" y="23495"/>
                </a:lnTo>
                <a:lnTo>
                  <a:pt x="666750" y="117601"/>
                </a:lnTo>
                <a:lnTo>
                  <a:pt x="664900" y="126738"/>
                </a:lnTo>
                <a:lnTo>
                  <a:pt x="659860" y="134207"/>
                </a:lnTo>
                <a:lnTo>
                  <a:pt x="652391" y="139247"/>
                </a:lnTo>
                <a:lnTo>
                  <a:pt x="643254" y="141097"/>
                </a:lnTo>
                <a:lnTo>
                  <a:pt x="23495" y="141097"/>
                </a:lnTo>
                <a:lnTo>
                  <a:pt x="14305" y="139247"/>
                </a:lnTo>
                <a:lnTo>
                  <a:pt x="6842" y="134207"/>
                </a:lnTo>
                <a:lnTo>
                  <a:pt x="1831" y="126738"/>
                </a:lnTo>
                <a:lnTo>
                  <a:pt x="0" y="117601"/>
                </a:lnTo>
                <a:lnTo>
                  <a:pt x="0" y="2349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056118" y="3363214"/>
            <a:ext cx="148590" cy="0"/>
          </a:xfrm>
          <a:custGeom>
            <a:avLst/>
            <a:gdLst/>
            <a:ahLst/>
            <a:cxnLst/>
            <a:rect l="l" t="t" r="r" b="b"/>
            <a:pathLst>
              <a:path w="148590">
                <a:moveTo>
                  <a:pt x="0" y="0"/>
                </a:moveTo>
                <a:lnTo>
                  <a:pt x="148208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759700" y="3222188"/>
            <a:ext cx="370840" cy="71120"/>
          </a:xfrm>
          <a:custGeom>
            <a:avLst/>
            <a:gdLst/>
            <a:ahLst/>
            <a:cxnLst/>
            <a:rect l="l" t="t" r="r" b="b"/>
            <a:pathLst>
              <a:path w="370840" h="71120">
                <a:moveTo>
                  <a:pt x="0" y="70540"/>
                </a:moveTo>
                <a:lnTo>
                  <a:pt x="370446" y="70540"/>
                </a:lnTo>
                <a:lnTo>
                  <a:pt x="370446" y="0"/>
                </a:lnTo>
                <a:lnTo>
                  <a:pt x="0" y="0"/>
                </a:lnTo>
                <a:lnTo>
                  <a:pt x="0" y="7054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992115" y="3301746"/>
            <a:ext cx="6337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1C1C1C"/>
                </a:solidFill>
                <a:latin typeface="Arial"/>
                <a:cs typeface="Arial"/>
              </a:rPr>
              <a:t>Calcul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995798" y="2991739"/>
            <a:ext cx="577850" cy="322580"/>
          </a:xfrm>
          <a:custGeom>
            <a:avLst/>
            <a:gdLst/>
            <a:ahLst/>
            <a:cxnLst/>
            <a:rect l="l" t="t" r="r" b="b"/>
            <a:pathLst>
              <a:path w="577850" h="322579">
                <a:moveTo>
                  <a:pt x="438150" y="0"/>
                </a:moveTo>
                <a:lnTo>
                  <a:pt x="438150" y="80645"/>
                </a:lnTo>
                <a:lnTo>
                  <a:pt x="0" y="80645"/>
                </a:lnTo>
                <a:lnTo>
                  <a:pt x="0" y="241808"/>
                </a:lnTo>
                <a:lnTo>
                  <a:pt x="438150" y="241808"/>
                </a:lnTo>
                <a:lnTo>
                  <a:pt x="438150" y="322452"/>
                </a:lnTo>
                <a:lnTo>
                  <a:pt x="577850" y="161289"/>
                </a:lnTo>
                <a:lnTo>
                  <a:pt x="438150" y="0"/>
                </a:lnTo>
                <a:close/>
              </a:path>
            </a:pathLst>
          </a:custGeom>
          <a:solidFill>
            <a:srgbClr val="C7B8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995798" y="2991739"/>
            <a:ext cx="577850" cy="322580"/>
          </a:xfrm>
          <a:custGeom>
            <a:avLst/>
            <a:gdLst/>
            <a:ahLst/>
            <a:cxnLst/>
            <a:rect l="l" t="t" r="r" b="b"/>
            <a:pathLst>
              <a:path w="577850" h="322579">
                <a:moveTo>
                  <a:pt x="0" y="80645"/>
                </a:moveTo>
                <a:lnTo>
                  <a:pt x="438150" y="80645"/>
                </a:lnTo>
                <a:lnTo>
                  <a:pt x="438150" y="0"/>
                </a:lnTo>
                <a:lnTo>
                  <a:pt x="577850" y="161289"/>
                </a:lnTo>
                <a:lnTo>
                  <a:pt x="438150" y="322452"/>
                </a:lnTo>
                <a:lnTo>
                  <a:pt x="438150" y="241808"/>
                </a:lnTo>
                <a:lnTo>
                  <a:pt x="0" y="241808"/>
                </a:lnTo>
                <a:lnTo>
                  <a:pt x="0" y="80645"/>
                </a:lnTo>
                <a:close/>
              </a:path>
            </a:pathLst>
          </a:custGeom>
          <a:ln w="9525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978397" y="2430906"/>
            <a:ext cx="10680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1C1C1C"/>
                </a:solidFill>
                <a:latin typeface="Arial"/>
                <a:cs typeface="Arial"/>
              </a:rPr>
              <a:t>Navigateur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905627" y="3750386"/>
            <a:ext cx="104330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Présentation</a:t>
            </a:r>
            <a:endParaRPr sz="1400">
              <a:latin typeface="Arial"/>
              <a:cs typeface="Arial"/>
            </a:endParaRPr>
          </a:p>
          <a:p>
            <a:pPr marL="40005">
              <a:lnSpc>
                <a:spcPct val="100000"/>
              </a:lnSpc>
            </a:pP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à</a:t>
            </a:r>
            <a:r>
              <a:rPr sz="1400" spc="-7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C1C1C"/>
                </a:solidFill>
                <a:latin typeface="Arial"/>
                <a:cs typeface="Arial"/>
              </a:rPr>
              <a:t>l’utilisateur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140575" y="2694813"/>
            <a:ext cx="612775" cy="243204"/>
          </a:xfrm>
          <a:custGeom>
            <a:avLst/>
            <a:gdLst/>
            <a:ahLst/>
            <a:cxnLst/>
            <a:rect l="l" t="t" r="r" b="b"/>
            <a:pathLst>
              <a:path w="612775" h="243205">
                <a:moveTo>
                  <a:pt x="0" y="0"/>
                </a:moveTo>
                <a:lnTo>
                  <a:pt x="612648" y="243204"/>
                </a:lnTo>
              </a:path>
            </a:pathLst>
          </a:custGeom>
          <a:ln w="1270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132319" y="3158363"/>
            <a:ext cx="629285" cy="528320"/>
          </a:xfrm>
          <a:custGeom>
            <a:avLst/>
            <a:gdLst/>
            <a:ahLst/>
            <a:cxnLst/>
            <a:rect l="l" t="t" r="r" b="b"/>
            <a:pathLst>
              <a:path w="629284" h="528320">
                <a:moveTo>
                  <a:pt x="0" y="528066"/>
                </a:moveTo>
                <a:lnTo>
                  <a:pt x="629284" y="0"/>
                </a:lnTo>
              </a:path>
            </a:pathLst>
          </a:custGeom>
          <a:ln w="1270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39003" y="2704198"/>
            <a:ext cx="1351660" cy="10453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999358" y="28447"/>
            <a:ext cx="15106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 marR="5080" indent="-169545" algn="r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6954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I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tro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d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u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ctio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  <a:p>
            <a:pPr marL="161925" marR="6350" indent="-161925" algn="r">
              <a:lnSpc>
                <a:spcPct val="100000"/>
              </a:lnSpc>
              <a:buAutoNum type="arabicPeriod"/>
              <a:tabLst>
                <a:tab pos="161925" algn="l"/>
              </a:tabLst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Aspects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techniques</a:t>
            </a:r>
            <a:endParaRPr sz="1200">
              <a:latin typeface="Arial"/>
              <a:cs typeface="Arial"/>
            </a:endParaRPr>
          </a:p>
          <a:p>
            <a:pPr marL="448309" indent="-169545">
              <a:lnSpc>
                <a:spcPct val="100000"/>
              </a:lnSpc>
              <a:buAutoNum type="arabicPeriod"/>
              <a:tabLst>
                <a:tab pos="448945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Langage</a:t>
            </a:r>
            <a:r>
              <a:rPr sz="1200" spc="-12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HTML</a:t>
            </a:r>
            <a:endParaRPr sz="1200">
              <a:latin typeface="Arial"/>
              <a:cs typeface="Arial"/>
            </a:endParaRPr>
          </a:p>
          <a:p>
            <a:pPr marL="168910" marR="5080" indent="-168910" algn="r">
              <a:lnSpc>
                <a:spcPct val="100000"/>
              </a:lnSpc>
              <a:buAutoNum type="arabicPeriod"/>
              <a:tabLst>
                <a:tab pos="16891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l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usion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xfrm>
            <a:off x="1161084" y="6554037"/>
            <a:ext cx="333629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fr-FR" dirty="0"/>
              <a:t>web</a:t>
            </a:r>
            <a:endParaRPr spc="-5" dirty="0"/>
          </a:p>
        </p:txBody>
      </p:sp>
      <p:sp>
        <p:nvSpPr>
          <p:cNvPr id="40" name="object 4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World </a:t>
            </a:r>
            <a:r>
              <a:rPr dirty="0"/>
              <a:t>Wide</a:t>
            </a:r>
            <a:r>
              <a:rPr spc="-114" dirty="0"/>
              <a:t> </a:t>
            </a:r>
            <a:r>
              <a:rPr spc="-5" dirty="0"/>
              <a:t>Web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4572000" y="28447"/>
            <a:ext cx="4572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indent="-18796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49885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Fonctionnement</a:t>
            </a:r>
            <a:endParaRPr sz="1200">
              <a:latin typeface="Arial"/>
              <a:cs typeface="Arial"/>
            </a:endParaRPr>
          </a:p>
          <a:p>
            <a:pPr marL="349250" indent="-187960">
              <a:lnSpc>
                <a:spcPct val="100000"/>
              </a:lnSpc>
              <a:buAutoNum type="arabicPeriod"/>
              <a:tabLst>
                <a:tab pos="349885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Serveur</a:t>
            </a:r>
            <a:r>
              <a:rPr sz="1200" spc="-2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Web</a:t>
            </a:r>
            <a:endParaRPr sz="1200">
              <a:latin typeface="Arial"/>
              <a:cs typeface="Arial"/>
            </a:endParaRPr>
          </a:p>
          <a:p>
            <a:pPr marL="349250" indent="-187960">
              <a:lnSpc>
                <a:spcPct val="100000"/>
              </a:lnSpc>
              <a:buAutoNum type="arabicPeriod"/>
              <a:tabLst>
                <a:tab pos="349885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Client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3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0" y="349250"/>
                </a:moveTo>
                <a:lnTo>
                  <a:pt x="4572000" y="349250"/>
                </a:lnTo>
                <a:lnTo>
                  <a:pt x="4572000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0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4571999" y="0"/>
                </a:moveTo>
                <a:lnTo>
                  <a:pt x="0" y="0"/>
                </a:lnTo>
                <a:lnTo>
                  <a:pt x="0" y="349247"/>
                </a:lnTo>
                <a:lnTo>
                  <a:pt x="4571999" y="349247"/>
                </a:lnTo>
                <a:lnTo>
                  <a:pt x="4571999" y="0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12291"/>
            <a:ext cx="9134856" cy="460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720851"/>
            <a:ext cx="4040124" cy="749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63" y="793750"/>
            <a:ext cx="9139555" cy="457200"/>
          </a:xfrm>
          <a:custGeom>
            <a:avLst/>
            <a:gdLst/>
            <a:ahLst/>
            <a:cxnLst/>
            <a:rect l="l" t="t" r="r" b="b"/>
            <a:pathLst>
              <a:path w="9139555" h="457200">
                <a:moveTo>
                  <a:pt x="0" y="457200"/>
                </a:moveTo>
                <a:lnTo>
                  <a:pt x="9139236" y="457200"/>
                </a:lnTo>
                <a:lnTo>
                  <a:pt x="9139236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1B07D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763" y="688043"/>
            <a:ext cx="9139555" cy="573278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75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Interpréteurs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scripts</a:t>
            </a:r>
            <a:endParaRPr sz="2800">
              <a:latin typeface="Arial"/>
              <a:cs typeface="Arial"/>
            </a:endParaRPr>
          </a:p>
          <a:p>
            <a:pPr marL="434340" indent="-343535">
              <a:lnSpc>
                <a:spcPct val="100000"/>
              </a:lnSpc>
              <a:spcBef>
                <a:spcPts val="570"/>
              </a:spcBef>
              <a:buSzPct val="90000"/>
              <a:buFont typeface="Wingdings"/>
              <a:buChar char=""/>
              <a:tabLst>
                <a:tab pos="434340" algn="l"/>
                <a:tab pos="434975" algn="l"/>
              </a:tabLst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Scripts</a:t>
            </a:r>
            <a:endParaRPr sz="2000">
              <a:latin typeface="Arial"/>
              <a:cs typeface="Arial"/>
            </a:endParaRPr>
          </a:p>
          <a:p>
            <a:pPr marL="835025" lvl="1" indent="-287020">
              <a:lnSpc>
                <a:spcPct val="100000"/>
              </a:lnSpc>
              <a:spcBef>
                <a:spcPts val="24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835025" algn="l"/>
                <a:tab pos="835660" algn="l"/>
              </a:tabLst>
            </a:pPr>
            <a:r>
              <a:rPr sz="2000" spc="-5" dirty="0">
                <a:solidFill>
                  <a:srgbClr val="1C1C1C"/>
                </a:solidFill>
                <a:latin typeface="Arial"/>
                <a:cs typeface="Arial"/>
              </a:rPr>
              <a:t>éléments de programmes (identifiés par l’élément</a:t>
            </a:r>
            <a:r>
              <a:rPr sz="2000" spc="-3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&lt;script&gt;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1234440" lvl="2" indent="-229235">
              <a:lnSpc>
                <a:spcPct val="100000"/>
              </a:lnSpc>
              <a:spcBef>
                <a:spcPts val="905"/>
              </a:spcBef>
              <a:buClr>
                <a:srgbClr val="0000FF"/>
              </a:buClr>
              <a:buSzPct val="75000"/>
              <a:buFont typeface="Wingdings"/>
              <a:buChar char=""/>
              <a:tabLst>
                <a:tab pos="1234440" algn="l"/>
                <a:tab pos="1235075" algn="l"/>
              </a:tabLst>
            </a:pPr>
            <a:r>
              <a:rPr sz="1800" dirty="0">
                <a:solidFill>
                  <a:srgbClr val="1C1C1C"/>
                </a:solidFill>
                <a:latin typeface="Arial"/>
                <a:cs typeface="Arial"/>
              </a:rPr>
              <a:t>à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l’intérieur des </a:t>
            </a:r>
            <a:r>
              <a:rPr sz="1800" spc="-10" dirty="0">
                <a:solidFill>
                  <a:srgbClr val="1C1C1C"/>
                </a:solidFill>
                <a:latin typeface="Arial"/>
                <a:cs typeface="Arial"/>
              </a:rPr>
              <a:t>pages </a:t>
            </a:r>
            <a:r>
              <a:rPr sz="1800" dirty="0">
                <a:solidFill>
                  <a:srgbClr val="1C1C1C"/>
                </a:solidFill>
                <a:latin typeface="Arial"/>
                <a:cs typeface="Arial"/>
              </a:rPr>
              <a:t>HTML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ou dans des fichiers</a:t>
            </a:r>
            <a:r>
              <a:rPr sz="1800" spc="1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séparés</a:t>
            </a:r>
            <a:endParaRPr sz="1800">
              <a:latin typeface="Arial"/>
              <a:cs typeface="Arial"/>
            </a:endParaRPr>
          </a:p>
          <a:p>
            <a:pPr marL="1234440" marR="977900" lvl="2" indent="-228600">
              <a:lnSpc>
                <a:spcPct val="100000"/>
              </a:lnSpc>
              <a:spcBef>
                <a:spcPts val="650"/>
              </a:spcBef>
              <a:buClr>
                <a:srgbClr val="0000FF"/>
              </a:buClr>
              <a:buSzPct val="75000"/>
              <a:buFont typeface="Wingdings"/>
              <a:buChar char=""/>
              <a:tabLst>
                <a:tab pos="1234440" algn="l"/>
                <a:tab pos="1235075" algn="l"/>
              </a:tabLst>
            </a:pP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écrits dans des langages de programmation spécifiques (JavaScript,  VBScript)</a:t>
            </a:r>
            <a:endParaRPr sz="1800">
              <a:latin typeface="Arial"/>
              <a:cs typeface="Arial"/>
            </a:endParaRPr>
          </a:p>
          <a:p>
            <a:pPr marL="1234440" lvl="2" indent="-229235">
              <a:lnSpc>
                <a:spcPct val="100000"/>
              </a:lnSpc>
              <a:spcBef>
                <a:spcPts val="650"/>
              </a:spcBef>
              <a:buClr>
                <a:srgbClr val="0000FF"/>
              </a:buClr>
              <a:buSzPct val="75000"/>
              <a:buFont typeface="Wingdings"/>
              <a:buChar char=""/>
              <a:tabLst>
                <a:tab pos="1234440" algn="l"/>
                <a:tab pos="1235075" algn="l"/>
              </a:tabLst>
            </a:pPr>
            <a:r>
              <a:rPr sz="1800" spc="-10" dirty="0">
                <a:solidFill>
                  <a:srgbClr val="1C1C1C"/>
                </a:solidFill>
                <a:latin typeface="Arial"/>
                <a:cs typeface="Arial"/>
              </a:rPr>
              <a:t>exécutés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(interprétés) par le </a:t>
            </a:r>
            <a:r>
              <a:rPr sz="1800" spc="-10" dirty="0">
                <a:solidFill>
                  <a:srgbClr val="1C1C1C"/>
                </a:solidFill>
                <a:latin typeface="Arial"/>
                <a:cs typeface="Arial"/>
              </a:rPr>
              <a:t>navigateur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de l’ordinateur</a:t>
            </a:r>
            <a:r>
              <a:rPr sz="1800" spc="12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client</a:t>
            </a:r>
            <a:endParaRPr sz="1800">
              <a:latin typeface="Arial"/>
              <a:cs typeface="Arial"/>
            </a:endParaRPr>
          </a:p>
          <a:p>
            <a:pPr marL="835025" lvl="1" indent="-287020">
              <a:lnSpc>
                <a:spcPts val="2220"/>
              </a:lnSpc>
              <a:spcBef>
                <a:spcPts val="34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835025" algn="l"/>
                <a:tab pos="835660" algn="l"/>
              </a:tabLst>
            </a:pP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soumis à </a:t>
            </a:r>
            <a:r>
              <a:rPr sz="2000" spc="-5" dirty="0">
                <a:solidFill>
                  <a:srgbClr val="1C1C1C"/>
                </a:solidFill>
                <a:latin typeface="Arial"/>
                <a:cs typeface="Arial"/>
              </a:rPr>
              <a:t>des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restrictions </a:t>
            </a:r>
            <a:r>
              <a:rPr sz="2000" spc="-5" dirty="0">
                <a:solidFill>
                  <a:srgbClr val="1C1C1C"/>
                </a:solidFill>
                <a:latin typeface="Arial"/>
                <a:cs typeface="Arial"/>
              </a:rPr>
              <a:t>de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sécurité (pas d’accès </a:t>
            </a:r>
            <a:r>
              <a:rPr sz="2000" spc="-5" dirty="0">
                <a:solidFill>
                  <a:srgbClr val="1C1C1C"/>
                </a:solidFill>
                <a:latin typeface="Arial"/>
                <a:cs typeface="Arial"/>
              </a:rPr>
              <a:t>aux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fichiers </a:t>
            </a:r>
            <a:r>
              <a:rPr sz="2000" spc="-5" dirty="0">
                <a:solidFill>
                  <a:srgbClr val="1C1C1C"/>
                </a:solidFill>
                <a:latin typeface="Arial"/>
                <a:cs typeface="Arial"/>
              </a:rPr>
              <a:t>du</a:t>
            </a:r>
            <a:r>
              <a:rPr sz="2000" spc="-21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client,</a:t>
            </a:r>
            <a:endParaRPr sz="2000">
              <a:latin typeface="Arial"/>
              <a:cs typeface="Arial"/>
            </a:endParaRPr>
          </a:p>
          <a:p>
            <a:pPr marL="835025">
              <a:lnSpc>
                <a:spcPts val="2220"/>
              </a:lnSpc>
            </a:pP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pas </a:t>
            </a:r>
            <a:r>
              <a:rPr sz="2000" spc="-5" dirty="0">
                <a:solidFill>
                  <a:srgbClr val="1C1C1C"/>
                </a:solidFill>
                <a:latin typeface="Arial"/>
                <a:cs typeface="Arial"/>
              </a:rPr>
              <a:t>d’exécution d’autres</a:t>
            </a:r>
            <a:r>
              <a:rPr sz="2000" spc="-6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1C1C1C"/>
                </a:solidFill>
                <a:latin typeface="Arial"/>
                <a:cs typeface="Arial"/>
              </a:rPr>
              <a:t>programmes…)</a:t>
            </a:r>
            <a:endParaRPr sz="2000">
              <a:latin typeface="Arial"/>
              <a:cs typeface="Arial"/>
            </a:endParaRPr>
          </a:p>
          <a:p>
            <a:pPr marL="434340" indent="-343535">
              <a:lnSpc>
                <a:spcPct val="100000"/>
              </a:lnSpc>
              <a:spcBef>
                <a:spcPts val="845"/>
              </a:spcBef>
              <a:buSzPct val="90000"/>
              <a:buFont typeface="Wingdings"/>
              <a:buChar char=""/>
              <a:tabLst>
                <a:tab pos="434340" algn="l"/>
                <a:tab pos="434975" algn="l"/>
              </a:tabLst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Exemples</a:t>
            </a:r>
            <a:endParaRPr sz="2000">
              <a:latin typeface="Arial"/>
              <a:cs typeface="Arial"/>
            </a:endParaRPr>
          </a:p>
          <a:p>
            <a:pPr marL="835025" lvl="1" indent="-287020">
              <a:lnSpc>
                <a:spcPct val="100000"/>
              </a:lnSpc>
              <a:spcBef>
                <a:spcPts val="24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835025" algn="l"/>
                <a:tab pos="835660" algn="l"/>
              </a:tabLst>
            </a:pP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gestion du navigateur (lancer des fenêtres, créer des</a:t>
            </a:r>
            <a:r>
              <a:rPr sz="2000" spc="-204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info-bulles…)</a:t>
            </a:r>
            <a:endParaRPr sz="2000">
              <a:latin typeface="Arial"/>
              <a:cs typeface="Arial"/>
            </a:endParaRPr>
          </a:p>
          <a:p>
            <a:pPr marL="835025" lvl="1" indent="-287020">
              <a:lnSpc>
                <a:spcPts val="2220"/>
              </a:lnSpc>
              <a:spcBef>
                <a:spcPts val="60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835025" algn="l"/>
                <a:tab pos="835660" algn="l"/>
              </a:tabLst>
            </a:pP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gestion </a:t>
            </a:r>
            <a:r>
              <a:rPr sz="2000" spc="-5" dirty="0">
                <a:solidFill>
                  <a:srgbClr val="1C1C1C"/>
                </a:solidFill>
                <a:latin typeface="Arial"/>
                <a:cs typeface="Arial"/>
              </a:rPr>
              <a:t>de la navigation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(vérifier </a:t>
            </a:r>
            <a:r>
              <a:rPr sz="2000" spc="-5" dirty="0">
                <a:solidFill>
                  <a:srgbClr val="1C1C1C"/>
                </a:solidFill>
                <a:latin typeface="Arial"/>
                <a:cs typeface="Arial"/>
              </a:rPr>
              <a:t>qu’un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formulaire est </a:t>
            </a:r>
            <a:r>
              <a:rPr sz="2000" spc="-5" dirty="0">
                <a:solidFill>
                  <a:srgbClr val="1C1C1C"/>
                </a:solidFill>
                <a:latin typeface="Arial"/>
                <a:cs typeface="Arial"/>
              </a:rPr>
              <a:t>bien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rempli</a:t>
            </a:r>
            <a:r>
              <a:rPr sz="2000" spc="-14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1C1C1C"/>
                </a:solidFill>
                <a:latin typeface="Arial"/>
                <a:cs typeface="Arial"/>
              </a:rPr>
              <a:t>avant</a:t>
            </a:r>
            <a:endParaRPr sz="2000">
              <a:latin typeface="Arial"/>
              <a:cs typeface="Arial"/>
            </a:endParaRPr>
          </a:p>
          <a:p>
            <a:pPr marL="835025">
              <a:lnSpc>
                <a:spcPts val="2220"/>
              </a:lnSpc>
            </a:pP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de</a:t>
            </a:r>
            <a:r>
              <a:rPr sz="2000" spc="-2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1C1C1C"/>
                </a:solidFill>
                <a:latin typeface="Arial"/>
                <a:cs typeface="Arial"/>
              </a:rPr>
              <a:t>l’envoyer…)</a:t>
            </a:r>
            <a:endParaRPr sz="2000">
              <a:latin typeface="Arial"/>
              <a:cs typeface="Arial"/>
            </a:endParaRPr>
          </a:p>
          <a:p>
            <a:pPr marL="54864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1C1C1C"/>
                </a:solidFill>
                <a:latin typeface="Wingdings"/>
                <a:cs typeface="Wingdings"/>
              </a:rPr>
              <a:t></a:t>
            </a:r>
            <a:r>
              <a:rPr sz="2000" dirty="0">
                <a:solidFill>
                  <a:srgbClr val="1C1C1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1C1C1C"/>
                </a:solidFill>
                <a:latin typeface="Arial"/>
                <a:cs typeface="Arial"/>
              </a:rPr>
              <a:t>documents plus interactifs et dynamiques qu’avec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(X)HTML</a:t>
            </a:r>
            <a:r>
              <a:rPr sz="2000" spc="-8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seul</a:t>
            </a:r>
            <a:endParaRPr sz="2000">
              <a:latin typeface="Arial"/>
              <a:cs typeface="Arial"/>
            </a:endParaRPr>
          </a:p>
          <a:p>
            <a:pPr marL="434340" marR="1036319" indent="-342900">
              <a:lnSpc>
                <a:spcPct val="100000"/>
              </a:lnSpc>
              <a:spcBef>
                <a:spcPts val="840"/>
              </a:spcBef>
              <a:buSzPct val="90000"/>
              <a:buFont typeface="Wingdings"/>
              <a:buChar char=""/>
              <a:tabLst>
                <a:tab pos="434340" algn="l"/>
                <a:tab pos="434975" algn="l"/>
              </a:tabLst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Il est possible – mais pas recommandé –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de désactiver l’interpréteur 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Javascript du</a:t>
            </a:r>
            <a:r>
              <a:rPr sz="2000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navigateur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1161084" y="6554037"/>
            <a:ext cx="333629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fr-FR" dirty="0"/>
              <a:t>web</a:t>
            </a:r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World </a:t>
            </a:r>
            <a:r>
              <a:rPr dirty="0"/>
              <a:t>Wide</a:t>
            </a:r>
            <a:r>
              <a:rPr spc="-114" dirty="0"/>
              <a:t> </a:t>
            </a:r>
            <a:r>
              <a:rPr spc="-5" dirty="0"/>
              <a:t>Web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4763" y="28447"/>
            <a:ext cx="45675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 marR="67310" indent="-169545" algn="r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6954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I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tro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d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u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ctio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  <a:p>
            <a:pPr marL="161925" marR="69215" indent="-161925" algn="r">
              <a:lnSpc>
                <a:spcPct val="100000"/>
              </a:lnSpc>
              <a:buAutoNum type="arabicPeriod"/>
              <a:tabLst>
                <a:tab pos="161925" algn="l"/>
              </a:tabLst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Aspects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techniques</a:t>
            </a:r>
            <a:endParaRPr sz="1200">
              <a:latin typeface="Arial"/>
              <a:cs typeface="Arial"/>
            </a:endParaRPr>
          </a:p>
          <a:p>
            <a:pPr marL="169545" marR="69215" indent="-169545" algn="r">
              <a:lnSpc>
                <a:spcPct val="100000"/>
              </a:lnSpc>
              <a:buAutoNum type="arabicPeriod"/>
              <a:tabLst>
                <a:tab pos="169545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Langage</a:t>
            </a:r>
            <a:r>
              <a:rPr sz="1200" spc="-12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HTML</a:t>
            </a:r>
            <a:endParaRPr sz="1200">
              <a:latin typeface="Arial"/>
              <a:cs typeface="Arial"/>
            </a:endParaRPr>
          </a:p>
          <a:p>
            <a:pPr marL="168910" marR="67310" indent="-168910" algn="r">
              <a:lnSpc>
                <a:spcPct val="100000"/>
              </a:lnSpc>
              <a:buAutoNum type="arabicPeriod"/>
              <a:tabLst>
                <a:tab pos="16891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l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usion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72000" y="63"/>
            <a:ext cx="4572000" cy="793750"/>
          </a:xfrm>
          <a:prstGeom prst="rect">
            <a:avLst/>
          </a:prstGeom>
          <a:solidFill>
            <a:srgbClr val="8693FF"/>
          </a:solidFill>
        </p:spPr>
        <p:txBody>
          <a:bodyPr vert="horz" wrap="square" lIns="0" tIns="40640" rIns="0" bIns="0" rtlCol="0">
            <a:spAutoFit/>
          </a:bodyPr>
          <a:lstStyle/>
          <a:p>
            <a:pPr marL="349250" indent="-187960">
              <a:lnSpc>
                <a:spcPct val="100000"/>
              </a:lnSpc>
              <a:spcBef>
                <a:spcPts val="320"/>
              </a:spcBef>
              <a:buAutoNum type="arabicPeriod"/>
              <a:tabLst>
                <a:tab pos="349885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Fonctionnement</a:t>
            </a:r>
            <a:endParaRPr sz="1200">
              <a:latin typeface="Arial"/>
              <a:cs typeface="Arial"/>
            </a:endParaRPr>
          </a:p>
          <a:p>
            <a:pPr marL="349250" indent="-187960">
              <a:lnSpc>
                <a:spcPct val="100000"/>
              </a:lnSpc>
              <a:buAutoNum type="arabicPeriod"/>
              <a:tabLst>
                <a:tab pos="349885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Serveur</a:t>
            </a:r>
            <a:r>
              <a:rPr sz="1200" spc="-2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Web</a:t>
            </a:r>
            <a:endParaRPr sz="1200">
              <a:latin typeface="Arial"/>
              <a:cs typeface="Arial"/>
            </a:endParaRPr>
          </a:p>
          <a:p>
            <a:pPr marL="349250" indent="-187960">
              <a:lnSpc>
                <a:spcPct val="100000"/>
              </a:lnSpc>
              <a:buAutoNum type="arabicPeriod"/>
              <a:tabLst>
                <a:tab pos="349885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Client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3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0" y="349250"/>
                </a:moveTo>
                <a:lnTo>
                  <a:pt x="4572000" y="349250"/>
                </a:lnTo>
                <a:lnTo>
                  <a:pt x="4572000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0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4571999" y="0"/>
                </a:moveTo>
                <a:lnTo>
                  <a:pt x="0" y="0"/>
                </a:lnTo>
                <a:lnTo>
                  <a:pt x="0" y="349247"/>
                </a:lnTo>
                <a:lnTo>
                  <a:pt x="4571999" y="349247"/>
                </a:lnTo>
                <a:lnTo>
                  <a:pt x="4571999" y="0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1716" y="1588465"/>
            <a:ext cx="5312410" cy="3547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90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Java</a:t>
            </a:r>
            <a:endParaRPr sz="2000">
              <a:latin typeface="Arial"/>
              <a:cs typeface="Arial"/>
            </a:endParaRPr>
          </a:p>
          <a:p>
            <a:pPr marL="756285" marR="444500" lvl="1" indent="-287020">
              <a:lnSpc>
                <a:spcPct val="75000"/>
              </a:lnSpc>
              <a:spcBef>
                <a:spcPts val="61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langage de programmation qui peut  fonctionner sur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tout </a:t>
            </a:r>
            <a:r>
              <a:rPr sz="2000" spc="-5" dirty="0">
                <a:solidFill>
                  <a:srgbClr val="1C1C1C"/>
                </a:solidFill>
                <a:latin typeface="Arial"/>
                <a:cs typeface="Arial"/>
              </a:rPr>
              <a:t>type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de</a:t>
            </a:r>
            <a:r>
              <a:rPr sz="2000" spc="-14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machine  (matériels </a:t>
            </a:r>
            <a:r>
              <a:rPr sz="2000" spc="-5" dirty="0">
                <a:solidFill>
                  <a:srgbClr val="1C1C1C"/>
                </a:solidFill>
                <a:latin typeface="Arial"/>
                <a:cs typeface="Arial"/>
              </a:rPr>
              <a:t>et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systèmes </a:t>
            </a:r>
            <a:r>
              <a:rPr sz="2000" spc="-5" dirty="0">
                <a:solidFill>
                  <a:srgbClr val="1C1C1C"/>
                </a:solidFill>
                <a:latin typeface="Arial"/>
                <a:cs typeface="Arial"/>
              </a:rPr>
              <a:t>d’exploitation 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différents)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ts val="2100"/>
              </a:lnSpc>
              <a:spcBef>
                <a:spcPts val="365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doit </a:t>
            </a:r>
            <a:r>
              <a:rPr sz="2000" spc="-5" dirty="0">
                <a:solidFill>
                  <a:srgbClr val="1C1C1C"/>
                </a:solidFill>
                <a:latin typeface="Arial"/>
                <a:cs typeface="Arial"/>
              </a:rPr>
              <a:t>être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installé sur la machine avant</a:t>
            </a:r>
            <a:r>
              <a:rPr sz="2000" spc="-12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de</a:t>
            </a:r>
            <a:endParaRPr sz="2000">
              <a:latin typeface="Arial"/>
              <a:cs typeface="Arial"/>
            </a:endParaRPr>
          </a:p>
          <a:p>
            <a:pPr marL="756285">
              <a:lnSpc>
                <a:spcPts val="2100"/>
              </a:lnSpc>
            </a:pP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pouvoir exécuter des</a:t>
            </a:r>
            <a:r>
              <a:rPr sz="2000" spc="-8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programmes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5"/>
              </a:spcBef>
              <a:buSzPct val="90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Applet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5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élément de programme</a:t>
            </a:r>
            <a:r>
              <a:rPr sz="2000" spc="-8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Java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ts val="2100"/>
              </a:lnSpc>
              <a:spcBef>
                <a:spcPts val="36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restrictions de sécurité au niveau</a:t>
            </a:r>
            <a:r>
              <a:rPr sz="2000" spc="-14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des</a:t>
            </a:r>
            <a:endParaRPr sz="2000">
              <a:latin typeface="Arial"/>
              <a:cs typeface="Arial"/>
            </a:endParaRPr>
          </a:p>
          <a:p>
            <a:pPr marL="756285">
              <a:lnSpc>
                <a:spcPts val="2100"/>
              </a:lnSpc>
            </a:pP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fonctionnalités</a:t>
            </a:r>
            <a:r>
              <a:rPr sz="2000" spc="-4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autorisées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90"/>
              </a:spcBef>
              <a:buSzPct val="90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Utilisation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8916" y="5111241"/>
            <a:ext cx="5478780" cy="113919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99085" marR="102870" indent="-287020">
              <a:lnSpc>
                <a:spcPct val="75000"/>
              </a:lnSpc>
              <a:spcBef>
                <a:spcPts val="70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dans une page Web, on spécifie le nom de  </a:t>
            </a:r>
            <a:r>
              <a:rPr sz="2000" spc="-5" dirty="0">
                <a:solidFill>
                  <a:srgbClr val="1C1C1C"/>
                </a:solidFill>
                <a:latin typeface="Arial"/>
                <a:cs typeface="Arial"/>
              </a:rPr>
              <a:t>l’applet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à </a:t>
            </a:r>
            <a:r>
              <a:rPr sz="2000" spc="-5" dirty="0">
                <a:solidFill>
                  <a:srgbClr val="1C1C1C"/>
                </a:solidFill>
                <a:latin typeface="Arial"/>
                <a:cs typeface="Arial"/>
              </a:rPr>
              <a:t>exécuter dans un élément</a:t>
            </a:r>
            <a:r>
              <a:rPr sz="2000" spc="-6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&lt;applet&gt;</a:t>
            </a:r>
            <a:endParaRPr sz="2000">
              <a:latin typeface="Arial"/>
              <a:cs typeface="Arial"/>
            </a:endParaRPr>
          </a:p>
          <a:p>
            <a:pPr marL="299085" marR="5080" indent="-287020">
              <a:lnSpc>
                <a:spcPct val="75000"/>
              </a:lnSpc>
              <a:spcBef>
                <a:spcPts val="965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2000" spc="-5" dirty="0">
                <a:solidFill>
                  <a:srgbClr val="1C1C1C"/>
                </a:solidFill>
                <a:latin typeface="Arial"/>
                <a:cs typeface="Arial"/>
              </a:rPr>
              <a:t>l’applet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s’exécute </a:t>
            </a:r>
            <a:r>
              <a:rPr sz="2000" spc="-5" dirty="0">
                <a:solidFill>
                  <a:srgbClr val="1C1C1C"/>
                </a:solidFill>
                <a:latin typeface="Arial"/>
                <a:cs typeface="Arial"/>
              </a:rPr>
              <a:t>dans une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portion </a:t>
            </a:r>
            <a:r>
              <a:rPr sz="2000" spc="-5" dirty="0">
                <a:solidFill>
                  <a:srgbClr val="1C1C1C"/>
                </a:solidFill>
                <a:latin typeface="Arial"/>
                <a:cs typeface="Arial"/>
              </a:rPr>
              <a:t>de la page  présentée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à</a:t>
            </a:r>
            <a:r>
              <a:rPr sz="2000" spc="-5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1C1C1C"/>
                </a:solidFill>
                <a:latin typeface="Arial"/>
                <a:cs typeface="Arial"/>
              </a:rPr>
              <a:t>l’utilisateur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812291"/>
            <a:ext cx="9134856" cy="460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720851"/>
            <a:ext cx="4335780" cy="749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3" y="793750"/>
            <a:ext cx="9139555" cy="457200"/>
          </a:xfrm>
          <a:custGeom>
            <a:avLst/>
            <a:gdLst/>
            <a:ahLst/>
            <a:cxnLst/>
            <a:rect l="l" t="t" r="r" b="b"/>
            <a:pathLst>
              <a:path w="9139555" h="457200">
                <a:moveTo>
                  <a:pt x="0" y="457200"/>
                </a:moveTo>
                <a:lnTo>
                  <a:pt x="9139236" y="457200"/>
                </a:lnTo>
                <a:lnTo>
                  <a:pt x="9139236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1B07D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63" y="787399"/>
            <a:ext cx="91395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Exécution d’applets</a:t>
            </a:r>
            <a:r>
              <a:rPr sz="28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Java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38800" y="1371600"/>
            <a:ext cx="2971800" cy="21494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64200" y="1828800"/>
            <a:ext cx="2921000" cy="1600200"/>
          </a:xfrm>
          <a:custGeom>
            <a:avLst/>
            <a:gdLst/>
            <a:ahLst/>
            <a:cxnLst/>
            <a:rect l="l" t="t" r="r" b="b"/>
            <a:pathLst>
              <a:path w="2921000" h="1600200">
                <a:moveTo>
                  <a:pt x="0" y="1600200"/>
                </a:moveTo>
                <a:lnTo>
                  <a:pt x="2921000" y="1600200"/>
                </a:lnTo>
                <a:lnTo>
                  <a:pt x="2921000" y="0"/>
                </a:lnTo>
                <a:lnTo>
                  <a:pt x="0" y="0"/>
                </a:lnTo>
                <a:lnTo>
                  <a:pt x="0" y="160020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64200" y="1828800"/>
            <a:ext cx="2921000" cy="1600200"/>
          </a:xfrm>
          <a:custGeom>
            <a:avLst/>
            <a:gdLst/>
            <a:ahLst/>
            <a:cxnLst/>
            <a:rect l="l" t="t" r="r" b="b"/>
            <a:pathLst>
              <a:path w="2921000" h="1600200">
                <a:moveTo>
                  <a:pt x="0" y="1600200"/>
                </a:moveTo>
                <a:lnTo>
                  <a:pt x="2921000" y="1600200"/>
                </a:lnTo>
                <a:lnTo>
                  <a:pt x="2921000" y="0"/>
                </a:lnTo>
                <a:lnTo>
                  <a:pt x="0" y="0"/>
                </a:lnTo>
                <a:lnTo>
                  <a:pt x="0" y="1600200"/>
                </a:lnTo>
                <a:close/>
              </a:path>
            </a:pathLst>
          </a:custGeom>
          <a:ln w="9525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53300" y="2057400"/>
            <a:ext cx="1143000" cy="609600"/>
          </a:xfrm>
          <a:custGeom>
            <a:avLst/>
            <a:gdLst/>
            <a:ahLst/>
            <a:cxnLst/>
            <a:rect l="l" t="t" r="r" b="b"/>
            <a:pathLst>
              <a:path w="1143000" h="609600">
                <a:moveTo>
                  <a:pt x="0" y="609600"/>
                </a:moveTo>
                <a:lnTo>
                  <a:pt x="1143000" y="609600"/>
                </a:lnTo>
                <a:lnTo>
                  <a:pt x="11430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66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908928" y="2162682"/>
            <a:ext cx="106553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solidFill>
                  <a:srgbClr val="009999"/>
                </a:solidFill>
                <a:latin typeface="Arial"/>
                <a:cs typeface="Arial"/>
              </a:rPr>
              <a:t>La page  </a:t>
            </a:r>
            <a:r>
              <a:rPr sz="1600" b="1" i="1" spc="-10" dirty="0">
                <a:solidFill>
                  <a:srgbClr val="009999"/>
                </a:solidFill>
                <a:latin typeface="Arial"/>
                <a:cs typeface="Arial"/>
              </a:rPr>
              <a:t>Web </a:t>
            </a:r>
            <a:r>
              <a:rPr sz="1600" b="1" i="1" spc="-5" dirty="0">
                <a:solidFill>
                  <a:srgbClr val="009999"/>
                </a:solidFill>
                <a:latin typeface="Arial"/>
                <a:cs typeface="Arial"/>
              </a:rPr>
              <a:t>est  calculée</a:t>
            </a:r>
            <a:r>
              <a:rPr sz="1600" b="1" i="1" spc="-5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009999"/>
                </a:solidFill>
                <a:latin typeface="Arial"/>
                <a:cs typeface="Arial"/>
              </a:rPr>
              <a:t>et  présentée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53300" y="2057400"/>
            <a:ext cx="1143000" cy="609600"/>
          </a:xfrm>
          <a:prstGeom prst="rect">
            <a:avLst/>
          </a:prstGeom>
          <a:ln w="22225">
            <a:solidFill>
              <a:srgbClr val="1C1C1C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2075" marR="118745">
              <a:lnSpc>
                <a:spcPct val="100000"/>
              </a:lnSpc>
              <a:spcBef>
                <a:spcPts val="325"/>
              </a:spcBef>
            </a:pPr>
            <a:r>
              <a:rPr sz="1600" b="1" i="1" spc="-20" dirty="0">
                <a:solidFill>
                  <a:srgbClr val="1C1C1C"/>
                </a:solidFill>
                <a:latin typeface="Arial"/>
                <a:cs typeface="Arial"/>
              </a:rPr>
              <a:t>L’applet  </a:t>
            </a:r>
            <a:r>
              <a:rPr sz="1600" b="1" i="1" spc="-10" dirty="0">
                <a:solidFill>
                  <a:srgbClr val="1C1C1C"/>
                </a:solidFill>
                <a:latin typeface="Arial"/>
                <a:cs typeface="Arial"/>
              </a:rPr>
              <a:t>s’exécute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829675" y="5934075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17145" y="17144"/>
                </a:lnTo>
                <a:lnTo>
                  <a:pt x="0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543800" y="5334000"/>
            <a:ext cx="1371600" cy="685800"/>
          </a:xfrm>
          <a:custGeom>
            <a:avLst/>
            <a:gdLst/>
            <a:ahLst/>
            <a:cxnLst/>
            <a:rect l="l" t="t" r="r" b="b"/>
            <a:pathLst>
              <a:path w="1371600" h="685800">
                <a:moveTo>
                  <a:pt x="1285875" y="685800"/>
                </a:moveTo>
                <a:lnTo>
                  <a:pt x="1303020" y="617219"/>
                </a:lnTo>
                <a:lnTo>
                  <a:pt x="1371600" y="600075"/>
                </a:lnTo>
                <a:lnTo>
                  <a:pt x="1285875" y="685800"/>
                </a:lnTo>
                <a:lnTo>
                  <a:pt x="0" y="685800"/>
                </a:lnTo>
                <a:lnTo>
                  <a:pt x="0" y="0"/>
                </a:lnTo>
                <a:lnTo>
                  <a:pt x="1371600" y="0"/>
                </a:lnTo>
                <a:lnTo>
                  <a:pt x="1371600" y="600075"/>
                </a:lnTo>
              </a:path>
            </a:pathLst>
          </a:custGeom>
          <a:ln w="9525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884921" y="5374335"/>
            <a:ext cx="6896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4615" marR="5080" indent="-8255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1C1C1C"/>
                </a:solidFill>
                <a:latin typeface="Arial"/>
                <a:cs typeface="Arial"/>
              </a:rPr>
              <a:t>Fic</a:t>
            </a:r>
            <a:r>
              <a:rPr sz="1600" b="1" spc="-10" dirty="0">
                <a:solidFill>
                  <a:srgbClr val="1C1C1C"/>
                </a:solidFill>
                <a:latin typeface="Arial"/>
                <a:cs typeface="Arial"/>
              </a:rPr>
              <a:t>h</a:t>
            </a:r>
            <a:r>
              <a:rPr sz="1600" b="1" spc="-5" dirty="0">
                <a:solidFill>
                  <a:srgbClr val="1C1C1C"/>
                </a:solidFill>
                <a:latin typeface="Arial"/>
                <a:cs typeface="Arial"/>
              </a:rPr>
              <a:t>ier  </a:t>
            </a:r>
            <a:r>
              <a:rPr sz="1600" b="1" spc="-75" dirty="0">
                <a:solidFill>
                  <a:srgbClr val="1C1C1C"/>
                </a:solidFill>
                <a:latin typeface="Arial"/>
                <a:cs typeface="Arial"/>
              </a:rPr>
              <a:t>JAVA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315200" y="4657725"/>
            <a:ext cx="533400" cy="375285"/>
          </a:xfrm>
          <a:custGeom>
            <a:avLst/>
            <a:gdLst/>
            <a:ahLst/>
            <a:cxnLst/>
            <a:rect l="l" t="t" r="r" b="b"/>
            <a:pathLst>
              <a:path w="533400" h="375285">
                <a:moveTo>
                  <a:pt x="0" y="62483"/>
                </a:moveTo>
                <a:lnTo>
                  <a:pt x="4905" y="38147"/>
                </a:lnTo>
                <a:lnTo>
                  <a:pt x="18288" y="18287"/>
                </a:lnTo>
                <a:lnTo>
                  <a:pt x="38147" y="4905"/>
                </a:lnTo>
                <a:lnTo>
                  <a:pt x="62483" y="0"/>
                </a:lnTo>
                <a:lnTo>
                  <a:pt x="470916" y="0"/>
                </a:lnTo>
                <a:lnTo>
                  <a:pt x="495252" y="4905"/>
                </a:lnTo>
                <a:lnTo>
                  <a:pt x="515112" y="18287"/>
                </a:lnTo>
                <a:lnTo>
                  <a:pt x="528494" y="38147"/>
                </a:lnTo>
                <a:lnTo>
                  <a:pt x="533400" y="62483"/>
                </a:lnTo>
                <a:lnTo>
                  <a:pt x="533400" y="312547"/>
                </a:lnTo>
                <a:lnTo>
                  <a:pt x="528494" y="336883"/>
                </a:lnTo>
                <a:lnTo>
                  <a:pt x="515111" y="356743"/>
                </a:lnTo>
                <a:lnTo>
                  <a:pt x="495252" y="370125"/>
                </a:lnTo>
                <a:lnTo>
                  <a:pt x="470916" y="375031"/>
                </a:lnTo>
                <a:lnTo>
                  <a:pt x="62483" y="375031"/>
                </a:lnTo>
                <a:lnTo>
                  <a:pt x="38147" y="370125"/>
                </a:lnTo>
                <a:lnTo>
                  <a:pt x="18287" y="356743"/>
                </a:lnTo>
                <a:lnTo>
                  <a:pt x="4905" y="336883"/>
                </a:lnTo>
                <a:lnTo>
                  <a:pt x="0" y="312547"/>
                </a:lnTo>
                <a:lnTo>
                  <a:pt x="0" y="6248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91400" y="4732667"/>
            <a:ext cx="381000" cy="225425"/>
          </a:xfrm>
          <a:custGeom>
            <a:avLst/>
            <a:gdLst/>
            <a:ahLst/>
            <a:cxnLst/>
            <a:rect l="l" t="t" r="r" b="b"/>
            <a:pathLst>
              <a:path w="381000" h="225425">
                <a:moveTo>
                  <a:pt x="0" y="225031"/>
                </a:moveTo>
                <a:lnTo>
                  <a:pt x="381000" y="225031"/>
                </a:lnTo>
                <a:lnTo>
                  <a:pt x="381000" y="0"/>
                </a:lnTo>
                <a:lnTo>
                  <a:pt x="0" y="0"/>
                </a:lnTo>
                <a:lnTo>
                  <a:pt x="0" y="22503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91400" y="4732667"/>
            <a:ext cx="381000" cy="225425"/>
          </a:xfrm>
          <a:custGeom>
            <a:avLst/>
            <a:gdLst/>
            <a:ahLst/>
            <a:cxnLst/>
            <a:rect l="l" t="t" r="r" b="b"/>
            <a:pathLst>
              <a:path w="381000" h="225425">
                <a:moveTo>
                  <a:pt x="0" y="225031"/>
                </a:moveTo>
                <a:lnTo>
                  <a:pt x="381000" y="225031"/>
                </a:lnTo>
                <a:lnTo>
                  <a:pt x="381000" y="0"/>
                </a:lnTo>
                <a:lnTo>
                  <a:pt x="0" y="0"/>
                </a:lnTo>
                <a:lnTo>
                  <a:pt x="0" y="22503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239000" y="5107813"/>
            <a:ext cx="685800" cy="150495"/>
          </a:xfrm>
          <a:custGeom>
            <a:avLst/>
            <a:gdLst/>
            <a:ahLst/>
            <a:cxnLst/>
            <a:rect l="l" t="t" r="r" b="b"/>
            <a:pathLst>
              <a:path w="685800" h="150495">
                <a:moveTo>
                  <a:pt x="0" y="25018"/>
                </a:moveTo>
                <a:lnTo>
                  <a:pt x="1962" y="15269"/>
                </a:lnTo>
                <a:lnTo>
                  <a:pt x="7318" y="7318"/>
                </a:lnTo>
                <a:lnTo>
                  <a:pt x="15269" y="1962"/>
                </a:lnTo>
                <a:lnTo>
                  <a:pt x="25019" y="0"/>
                </a:lnTo>
                <a:lnTo>
                  <a:pt x="660780" y="0"/>
                </a:lnTo>
                <a:lnTo>
                  <a:pt x="670530" y="1962"/>
                </a:lnTo>
                <a:lnTo>
                  <a:pt x="678481" y="7318"/>
                </a:lnTo>
                <a:lnTo>
                  <a:pt x="683837" y="15269"/>
                </a:lnTo>
                <a:lnTo>
                  <a:pt x="685800" y="25018"/>
                </a:lnTo>
                <a:lnTo>
                  <a:pt x="685800" y="124968"/>
                </a:lnTo>
                <a:lnTo>
                  <a:pt x="683837" y="134717"/>
                </a:lnTo>
                <a:lnTo>
                  <a:pt x="678481" y="142668"/>
                </a:lnTo>
                <a:lnTo>
                  <a:pt x="670530" y="148024"/>
                </a:lnTo>
                <a:lnTo>
                  <a:pt x="660780" y="149987"/>
                </a:lnTo>
                <a:lnTo>
                  <a:pt x="25019" y="149987"/>
                </a:lnTo>
                <a:lnTo>
                  <a:pt x="15269" y="148024"/>
                </a:lnTo>
                <a:lnTo>
                  <a:pt x="7318" y="142668"/>
                </a:lnTo>
                <a:lnTo>
                  <a:pt x="1962" y="134717"/>
                </a:lnTo>
                <a:lnTo>
                  <a:pt x="0" y="124968"/>
                </a:lnTo>
                <a:lnTo>
                  <a:pt x="0" y="2501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696200" y="5182742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391400" y="5032804"/>
            <a:ext cx="381000" cy="75565"/>
          </a:xfrm>
          <a:custGeom>
            <a:avLst/>
            <a:gdLst/>
            <a:ahLst/>
            <a:cxnLst/>
            <a:rect l="l" t="t" r="r" b="b"/>
            <a:pathLst>
              <a:path w="381000" h="75564">
                <a:moveTo>
                  <a:pt x="0" y="75008"/>
                </a:moveTo>
                <a:lnTo>
                  <a:pt x="381000" y="75008"/>
                </a:lnTo>
                <a:lnTo>
                  <a:pt x="381000" y="0"/>
                </a:lnTo>
                <a:lnTo>
                  <a:pt x="0" y="0"/>
                </a:lnTo>
                <a:lnTo>
                  <a:pt x="0" y="7500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791575" y="5141976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104775" y="0"/>
                </a:moveTo>
                <a:lnTo>
                  <a:pt x="20954" y="20955"/>
                </a:lnTo>
                <a:lnTo>
                  <a:pt x="0" y="104775"/>
                </a:lnTo>
                <a:lnTo>
                  <a:pt x="104775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981950" y="4408551"/>
            <a:ext cx="914400" cy="838200"/>
          </a:xfrm>
          <a:custGeom>
            <a:avLst/>
            <a:gdLst/>
            <a:ahLst/>
            <a:cxnLst/>
            <a:rect l="l" t="t" r="r" b="b"/>
            <a:pathLst>
              <a:path w="914400" h="838200">
                <a:moveTo>
                  <a:pt x="809625" y="838200"/>
                </a:moveTo>
                <a:lnTo>
                  <a:pt x="830579" y="754380"/>
                </a:lnTo>
                <a:lnTo>
                  <a:pt x="914400" y="733425"/>
                </a:lnTo>
                <a:lnTo>
                  <a:pt x="809625" y="838200"/>
                </a:lnTo>
                <a:lnTo>
                  <a:pt x="0" y="838200"/>
                </a:lnTo>
                <a:lnTo>
                  <a:pt x="0" y="0"/>
                </a:lnTo>
                <a:lnTo>
                  <a:pt x="914400" y="0"/>
                </a:lnTo>
                <a:lnTo>
                  <a:pt x="914400" y="733425"/>
                </a:lnTo>
              </a:path>
            </a:pathLst>
          </a:custGeom>
          <a:ln w="9525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094726" y="4515103"/>
            <a:ext cx="6896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1C1C1C"/>
                </a:solidFill>
                <a:latin typeface="Arial"/>
                <a:cs typeface="Arial"/>
              </a:rPr>
              <a:t>Fic</a:t>
            </a:r>
            <a:r>
              <a:rPr sz="1600" b="1" spc="-10" dirty="0">
                <a:solidFill>
                  <a:srgbClr val="1C1C1C"/>
                </a:solidFill>
                <a:latin typeface="Arial"/>
                <a:cs typeface="Arial"/>
              </a:rPr>
              <a:t>h</a:t>
            </a:r>
            <a:r>
              <a:rPr sz="1600" b="1" spc="-5" dirty="0">
                <a:solidFill>
                  <a:srgbClr val="1C1C1C"/>
                </a:solidFill>
                <a:latin typeface="Arial"/>
                <a:cs typeface="Arial"/>
              </a:rPr>
              <a:t>ier</a:t>
            </a:r>
            <a:endParaRPr sz="1600">
              <a:latin typeface="Arial"/>
              <a:cs typeface="Arial"/>
            </a:endParaRPr>
          </a:p>
          <a:p>
            <a:pPr marL="64135">
              <a:lnSpc>
                <a:spcPct val="100000"/>
              </a:lnSpc>
            </a:pPr>
            <a:r>
              <a:rPr sz="1600" b="1" spc="-5" dirty="0">
                <a:solidFill>
                  <a:srgbClr val="1C1C1C"/>
                </a:solidFill>
                <a:latin typeface="Arial"/>
                <a:cs typeface="Arial"/>
              </a:rPr>
              <a:t>HTML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196708" y="4409313"/>
            <a:ext cx="7766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9999"/>
                </a:solidFill>
                <a:latin typeface="Arial"/>
                <a:cs typeface="Arial"/>
              </a:rPr>
              <a:t>Se</a:t>
            </a:r>
            <a:r>
              <a:rPr sz="1600" b="1" dirty="0">
                <a:solidFill>
                  <a:srgbClr val="009999"/>
                </a:solidFill>
                <a:latin typeface="Arial"/>
                <a:cs typeface="Arial"/>
              </a:rPr>
              <a:t>r</a:t>
            </a:r>
            <a:r>
              <a:rPr sz="1600" b="1" spc="-45" dirty="0">
                <a:solidFill>
                  <a:srgbClr val="009999"/>
                </a:solidFill>
                <a:latin typeface="Arial"/>
                <a:cs typeface="Arial"/>
              </a:rPr>
              <a:t>v</a:t>
            </a:r>
            <a:r>
              <a:rPr sz="1600" b="1" spc="-5" dirty="0">
                <a:solidFill>
                  <a:srgbClr val="009999"/>
                </a:solidFill>
                <a:latin typeface="Arial"/>
                <a:cs typeface="Arial"/>
              </a:rPr>
              <a:t>eur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432800" y="2309748"/>
            <a:ext cx="298450" cy="2098675"/>
          </a:xfrm>
          <a:custGeom>
            <a:avLst/>
            <a:gdLst/>
            <a:ahLst/>
            <a:cxnLst/>
            <a:rect l="l" t="t" r="r" b="b"/>
            <a:pathLst>
              <a:path w="298450" h="2098675">
                <a:moveTo>
                  <a:pt x="285750" y="1738376"/>
                </a:moveTo>
                <a:lnTo>
                  <a:pt x="0" y="1738376"/>
                </a:lnTo>
                <a:lnTo>
                  <a:pt x="0" y="2098675"/>
                </a:lnTo>
                <a:lnTo>
                  <a:pt x="12700" y="2098675"/>
                </a:lnTo>
                <a:lnTo>
                  <a:pt x="12700" y="1751076"/>
                </a:lnTo>
                <a:lnTo>
                  <a:pt x="6350" y="1751076"/>
                </a:lnTo>
                <a:lnTo>
                  <a:pt x="12700" y="1744726"/>
                </a:lnTo>
                <a:lnTo>
                  <a:pt x="285750" y="1744726"/>
                </a:lnTo>
                <a:lnTo>
                  <a:pt x="285750" y="1738376"/>
                </a:lnTo>
                <a:close/>
              </a:path>
              <a:path w="298450" h="2098675">
                <a:moveTo>
                  <a:pt x="12700" y="1744726"/>
                </a:moveTo>
                <a:lnTo>
                  <a:pt x="6350" y="1751076"/>
                </a:lnTo>
                <a:lnTo>
                  <a:pt x="12700" y="1751076"/>
                </a:lnTo>
                <a:lnTo>
                  <a:pt x="12700" y="1744726"/>
                </a:lnTo>
                <a:close/>
              </a:path>
              <a:path w="298450" h="2098675">
                <a:moveTo>
                  <a:pt x="298450" y="1738376"/>
                </a:moveTo>
                <a:lnTo>
                  <a:pt x="292100" y="1738376"/>
                </a:lnTo>
                <a:lnTo>
                  <a:pt x="285750" y="1744726"/>
                </a:lnTo>
                <a:lnTo>
                  <a:pt x="12700" y="1744726"/>
                </a:lnTo>
                <a:lnTo>
                  <a:pt x="12700" y="1751076"/>
                </a:lnTo>
                <a:lnTo>
                  <a:pt x="298450" y="1751076"/>
                </a:lnTo>
                <a:lnTo>
                  <a:pt x="298450" y="1738376"/>
                </a:lnTo>
                <a:close/>
              </a:path>
              <a:path w="298450" h="2098675">
                <a:moveTo>
                  <a:pt x="285750" y="38100"/>
                </a:moveTo>
                <a:lnTo>
                  <a:pt x="285750" y="1744726"/>
                </a:lnTo>
                <a:lnTo>
                  <a:pt x="292100" y="1738376"/>
                </a:lnTo>
                <a:lnTo>
                  <a:pt x="298450" y="1738376"/>
                </a:lnTo>
                <a:lnTo>
                  <a:pt x="298450" y="44450"/>
                </a:lnTo>
                <a:lnTo>
                  <a:pt x="292100" y="44450"/>
                </a:lnTo>
                <a:lnTo>
                  <a:pt x="285750" y="38100"/>
                </a:lnTo>
                <a:close/>
              </a:path>
              <a:path w="298450" h="2098675">
                <a:moveTo>
                  <a:pt x="139700" y="0"/>
                </a:moveTo>
                <a:lnTo>
                  <a:pt x="63500" y="38100"/>
                </a:lnTo>
                <a:lnTo>
                  <a:pt x="139700" y="76200"/>
                </a:lnTo>
                <a:lnTo>
                  <a:pt x="118533" y="44450"/>
                </a:lnTo>
                <a:lnTo>
                  <a:pt x="114300" y="44450"/>
                </a:lnTo>
                <a:lnTo>
                  <a:pt x="114300" y="31750"/>
                </a:lnTo>
                <a:lnTo>
                  <a:pt x="118533" y="31750"/>
                </a:lnTo>
                <a:lnTo>
                  <a:pt x="139700" y="0"/>
                </a:lnTo>
                <a:close/>
              </a:path>
              <a:path w="298450" h="2098675">
                <a:moveTo>
                  <a:pt x="114300" y="38100"/>
                </a:moveTo>
                <a:lnTo>
                  <a:pt x="114300" y="44450"/>
                </a:lnTo>
                <a:lnTo>
                  <a:pt x="118533" y="44450"/>
                </a:lnTo>
                <a:lnTo>
                  <a:pt x="114300" y="38100"/>
                </a:lnTo>
                <a:close/>
              </a:path>
              <a:path w="298450" h="2098675">
                <a:moveTo>
                  <a:pt x="298450" y="31750"/>
                </a:moveTo>
                <a:lnTo>
                  <a:pt x="118533" y="31750"/>
                </a:lnTo>
                <a:lnTo>
                  <a:pt x="114300" y="38100"/>
                </a:lnTo>
                <a:lnTo>
                  <a:pt x="118533" y="44450"/>
                </a:lnTo>
                <a:lnTo>
                  <a:pt x="285750" y="44450"/>
                </a:lnTo>
                <a:lnTo>
                  <a:pt x="285750" y="38100"/>
                </a:lnTo>
                <a:lnTo>
                  <a:pt x="298450" y="38100"/>
                </a:lnTo>
                <a:lnTo>
                  <a:pt x="298450" y="31750"/>
                </a:lnTo>
                <a:close/>
              </a:path>
              <a:path w="298450" h="2098675">
                <a:moveTo>
                  <a:pt x="298450" y="38100"/>
                </a:moveTo>
                <a:lnTo>
                  <a:pt x="285750" y="38100"/>
                </a:lnTo>
                <a:lnTo>
                  <a:pt x="292100" y="44450"/>
                </a:lnTo>
                <a:lnTo>
                  <a:pt x="298450" y="44450"/>
                </a:lnTo>
                <a:lnTo>
                  <a:pt x="298450" y="38100"/>
                </a:lnTo>
                <a:close/>
              </a:path>
              <a:path w="298450" h="2098675">
                <a:moveTo>
                  <a:pt x="118533" y="31750"/>
                </a:moveTo>
                <a:lnTo>
                  <a:pt x="114300" y="31750"/>
                </a:lnTo>
                <a:lnTo>
                  <a:pt x="114300" y="38100"/>
                </a:lnTo>
                <a:lnTo>
                  <a:pt x="118533" y="3175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041388" y="2678938"/>
            <a:ext cx="920750" cy="3005455"/>
          </a:xfrm>
          <a:custGeom>
            <a:avLst/>
            <a:gdLst/>
            <a:ahLst/>
            <a:cxnLst/>
            <a:rect l="l" t="t" r="r" b="b"/>
            <a:pathLst>
              <a:path w="920750" h="3005454">
                <a:moveTo>
                  <a:pt x="876300" y="1315974"/>
                </a:moveTo>
                <a:lnTo>
                  <a:pt x="0" y="1315974"/>
                </a:lnTo>
                <a:lnTo>
                  <a:pt x="0" y="3005099"/>
                </a:lnTo>
                <a:lnTo>
                  <a:pt x="501650" y="3005099"/>
                </a:lnTo>
                <a:lnTo>
                  <a:pt x="501650" y="2998749"/>
                </a:lnTo>
                <a:lnTo>
                  <a:pt x="12700" y="2998749"/>
                </a:lnTo>
                <a:lnTo>
                  <a:pt x="6350" y="2992399"/>
                </a:lnTo>
                <a:lnTo>
                  <a:pt x="12700" y="2992399"/>
                </a:lnTo>
                <a:lnTo>
                  <a:pt x="12700" y="1328674"/>
                </a:lnTo>
                <a:lnTo>
                  <a:pt x="6350" y="1328674"/>
                </a:lnTo>
                <a:lnTo>
                  <a:pt x="12700" y="1322324"/>
                </a:lnTo>
                <a:lnTo>
                  <a:pt x="876300" y="1322324"/>
                </a:lnTo>
                <a:lnTo>
                  <a:pt x="876300" y="1315974"/>
                </a:lnTo>
                <a:close/>
              </a:path>
              <a:path w="920750" h="3005454">
                <a:moveTo>
                  <a:pt x="12700" y="2992399"/>
                </a:moveTo>
                <a:lnTo>
                  <a:pt x="6350" y="2992399"/>
                </a:lnTo>
                <a:lnTo>
                  <a:pt x="12700" y="2998749"/>
                </a:lnTo>
                <a:lnTo>
                  <a:pt x="12700" y="2992399"/>
                </a:lnTo>
                <a:close/>
              </a:path>
              <a:path w="920750" h="3005454">
                <a:moveTo>
                  <a:pt x="501650" y="2992399"/>
                </a:moveTo>
                <a:lnTo>
                  <a:pt x="12700" y="2992399"/>
                </a:lnTo>
                <a:lnTo>
                  <a:pt x="12700" y="2998749"/>
                </a:lnTo>
                <a:lnTo>
                  <a:pt x="501650" y="2998749"/>
                </a:lnTo>
                <a:lnTo>
                  <a:pt x="501650" y="2992399"/>
                </a:lnTo>
                <a:close/>
              </a:path>
              <a:path w="920750" h="3005454">
                <a:moveTo>
                  <a:pt x="12700" y="1322324"/>
                </a:moveTo>
                <a:lnTo>
                  <a:pt x="6350" y="1328674"/>
                </a:lnTo>
                <a:lnTo>
                  <a:pt x="12700" y="1328674"/>
                </a:lnTo>
                <a:lnTo>
                  <a:pt x="12700" y="1322324"/>
                </a:lnTo>
                <a:close/>
              </a:path>
              <a:path w="920750" h="3005454">
                <a:moveTo>
                  <a:pt x="889000" y="1315974"/>
                </a:moveTo>
                <a:lnTo>
                  <a:pt x="882650" y="1315974"/>
                </a:lnTo>
                <a:lnTo>
                  <a:pt x="876300" y="1322324"/>
                </a:lnTo>
                <a:lnTo>
                  <a:pt x="12700" y="1322324"/>
                </a:lnTo>
                <a:lnTo>
                  <a:pt x="12700" y="1328674"/>
                </a:lnTo>
                <a:lnTo>
                  <a:pt x="889000" y="1328674"/>
                </a:lnTo>
                <a:lnTo>
                  <a:pt x="889000" y="1315974"/>
                </a:lnTo>
                <a:close/>
              </a:path>
              <a:path w="920750" h="3005454">
                <a:moveTo>
                  <a:pt x="882650" y="50800"/>
                </a:moveTo>
                <a:lnTo>
                  <a:pt x="876300" y="55033"/>
                </a:lnTo>
                <a:lnTo>
                  <a:pt x="876300" y="1322324"/>
                </a:lnTo>
                <a:lnTo>
                  <a:pt x="882650" y="1315974"/>
                </a:lnTo>
                <a:lnTo>
                  <a:pt x="889000" y="1315974"/>
                </a:lnTo>
                <a:lnTo>
                  <a:pt x="889000" y="55033"/>
                </a:lnTo>
                <a:lnTo>
                  <a:pt x="882650" y="50800"/>
                </a:lnTo>
                <a:close/>
              </a:path>
              <a:path w="920750" h="3005454">
                <a:moveTo>
                  <a:pt x="882650" y="0"/>
                </a:moveTo>
                <a:lnTo>
                  <a:pt x="844550" y="76200"/>
                </a:lnTo>
                <a:lnTo>
                  <a:pt x="876300" y="55033"/>
                </a:lnTo>
                <a:lnTo>
                  <a:pt x="876300" y="50800"/>
                </a:lnTo>
                <a:lnTo>
                  <a:pt x="908050" y="50800"/>
                </a:lnTo>
                <a:lnTo>
                  <a:pt x="882650" y="0"/>
                </a:lnTo>
                <a:close/>
              </a:path>
              <a:path w="920750" h="3005454">
                <a:moveTo>
                  <a:pt x="908050" y="50800"/>
                </a:moveTo>
                <a:lnTo>
                  <a:pt x="889000" y="50800"/>
                </a:lnTo>
                <a:lnTo>
                  <a:pt x="889000" y="55033"/>
                </a:lnTo>
                <a:lnTo>
                  <a:pt x="920750" y="76200"/>
                </a:lnTo>
                <a:lnTo>
                  <a:pt x="908050" y="50800"/>
                </a:lnTo>
                <a:close/>
              </a:path>
              <a:path w="920750" h="3005454">
                <a:moveTo>
                  <a:pt x="882650" y="50800"/>
                </a:moveTo>
                <a:lnTo>
                  <a:pt x="876300" y="50800"/>
                </a:lnTo>
                <a:lnTo>
                  <a:pt x="876300" y="55033"/>
                </a:lnTo>
                <a:lnTo>
                  <a:pt x="882650" y="50800"/>
                </a:lnTo>
                <a:close/>
              </a:path>
              <a:path w="920750" h="3005454">
                <a:moveTo>
                  <a:pt x="889000" y="50800"/>
                </a:moveTo>
                <a:lnTo>
                  <a:pt x="882650" y="50800"/>
                </a:lnTo>
                <a:lnTo>
                  <a:pt x="889000" y="55033"/>
                </a:lnTo>
                <a:lnTo>
                  <a:pt x="889000" y="5080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999358" y="28447"/>
            <a:ext cx="15106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 marR="5080" indent="-169545" algn="r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6954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I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tro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d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u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ctio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  <a:p>
            <a:pPr marL="161925" marR="6350" indent="-161925" algn="r">
              <a:lnSpc>
                <a:spcPct val="100000"/>
              </a:lnSpc>
              <a:buAutoNum type="arabicPeriod"/>
              <a:tabLst>
                <a:tab pos="161925" algn="l"/>
              </a:tabLst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Aspects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techniques</a:t>
            </a:r>
            <a:endParaRPr sz="1200">
              <a:latin typeface="Arial"/>
              <a:cs typeface="Arial"/>
            </a:endParaRPr>
          </a:p>
          <a:p>
            <a:pPr marL="448309" indent="-169545">
              <a:lnSpc>
                <a:spcPct val="100000"/>
              </a:lnSpc>
              <a:buAutoNum type="arabicPeriod"/>
              <a:tabLst>
                <a:tab pos="448945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Langage</a:t>
            </a:r>
            <a:r>
              <a:rPr sz="1200" spc="-12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HTML</a:t>
            </a:r>
            <a:endParaRPr sz="1200">
              <a:latin typeface="Arial"/>
              <a:cs typeface="Arial"/>
            </a:endParaRPr>
          </a:p>
          <a:p>
            <a:pPr marL="168910" marR="5080" indent="-168910" algn="r">
              <a:lnSpc>
                <a:spcPct val="100000"/>
              </a:lnSpc>
              <a:buAutoNum type="arabicPeriod"/>
              <a:tabLst>
                <a:tab pos="16891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l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usion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xfrm>
            <a:off x="1161084" y="6554037"/>
            <a:ext cx="333629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fr-FR" dirty="0"/>
              <a:t>web</a:t>
            </a:r>
            <a:endParaRPr spc="-5" dirty="0"/>
          </a:p>
        </p:txBody>
      </p:sp>
      <p:sp>
        <p:nvSpPr>
          <p:cNvPr id="34" name="object 3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World </a:t>
            </a:r>
            <a:r>
              <a:rPr dirty="0"/>
              <a:t>Wide</a:t>
            </a:r>
            <a:r>
              <a:rPr spc="-114" dirty="0"/>
              <a:t> </a:t>
            </a:r>
            <a:r>
              <a:rPr spc="-5" dirty="0"/>
              <a:t>Web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2" name="object 32"/>
          <p:cNvSpPr txBox="1"/>
          <p:nvPr/>
        </p:nvSpPr>
        <p:spPr>
          <a:xfrm>
            <a:off x="4572000" y="63"/>
            <a:ext cx="4572000" cy="793750"/>
          </a:xfrm>
          <a:prstGeom prst="rect">
            <a:avLst/>
          </a:prstGeom>
          <a:solidFill>
            <a:srgbClr val="8693FF"/>
          </a:solidFill>
        </p:spPr>
        <p:txBody>
          <a:bodyPr vert="horz" wrap="square" lIns="0" tIns="40640" rIns="0" bIns="0" rtlCol="0">
            <a:spAutoFit/>
          </a:bodyPr>
          <a:lstStyle/>
          <a:p>
            <a:pPr marL="349250" indent="-187960">
              <a:lnSpc>
                <a:spcPct val="100000"/>
              </a:lnSpc>
              <a:spcBef>
                <a:spcPts val="320"/>
              </a:spcBef>
              <a:buAutoNum type="arabicPeriod"/>
              <a:tabLst>
                <a:tab pos="349885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Fonctionnement</a:t>
            </a:r>
            <a:endParaRPr sz="1200">
              <a:latin typeface="Arial"/>
              <a:cs typeface="Arial"/>
            </a:endParaRPr>
          </a:p>
          <a:p>
            <a:pPr marL="349250" indent="-187960">
              <a:lnSpc>
                <a:spcPct val="100000"/>
              </a:lnSpc>
              <a:buAutoNum type="arabicPeriod"/>
              <a:tabLst>
                <a:tab pos="349885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Serveur</a:t>
            </a:r>
            <a:r>
              <a:rPr sz="1200" spc="-2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Web</a:t>
            </a:r>
            <a:endParaRPr sz="1200">
              <a:latin typeface="Arial"/>
              <a:cs typeface="Arial"/>
            </a:endParaRPr>
          </a:p>
          <a:p>
            <a:pPr marL="349250" indent="-187960">
              <a:lnSpc>
                <a:spcPct val="100000"/>
              </a:lnSpc>
              <a:buAutoNum type="arabicPeriod"/>
              <a:tabLst>
                <a:tab pos="349885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Client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3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0" y="349250"/>
                </a:moveTo>
                <a:lnTo>
                  <a:pt x="4572000" y="349250"/>
                </a:lnTo>
                <a:lnTo>
                  <a:pt x="4572000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0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4571999" y="0"/>
                </a:moveTo>
                <a:lnTo>
                  <a:pt x="0" y="0"/>
                </a:lnTo>
                <a:lnTo>
                  <a:pt x="0" y="349247"/>
                </a:lnTo>
                <a:lnTo>
                  <a:pt x="4571999" y="349247"/>
                </a:lnTo>
                <a:lnTo>
                  <a:pt x="4571999" y="0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8000" y="4860925"/>
            <a:ext cx="1601851" cy="1158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44825" y="5064125"/>
            <a:ext cx="1600200" cy="914400"/>
          </a:xfrm>
          <a:custGeom>
            <a:avLst/>
            <a:gdLst/>
            <a:ahLst/>
            <a:cxnLst/>
            <a:rect l="l" t="t" r="r" b="b"/>
            <a:pathLst>
              <a:path w="1600200" h="914400">
                <a:moveTo>
                  <a:pt x="0" y="914400"/>
                </a:moveTo>
                <a:lnTo>
                  <a:pt x="1600200" y="914400"/>
                </a:lnTo>
                <a:lnTo>
                  <a:pt x="16002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4825" y="5064125"/>
            <a:ext cx="1600200" cy="914400"/>
          </a:xfrm>
          <a:custGeom>
            <a:avLst/>
            <a:gdLst/>
            <a:ahLst/>
            <a:cxnLst/>
            <a:rect l="l" t="t" r="r" b="b"/>
            <a:pathLst>
              <a:path w="1600200" h="914400">
                <a:moveTo>
                  <a:pt x="0" y="914400"/>
                </a:moveTo>
                <a:lnTo>
                  <a:pt x="1600200" y="914400"/>
                </a:lnTo>
                <a:lnTo>
                  <a:pt x="16002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22225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81400" y="5381625"/>
            <a:ext cx="558800" cy="409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30825" y="5097398"/>
            <a:ext cx="2743200" cy="85725"/>
          </a:xfrm>
          <a:custGeom>
            <a:avLst/>
            <a:gdLst/>
            <a:ahLst/>
            <a:cxnLst/>
            <a:rect l="l" t="t" r="r" b="b"/>
            <a:pathLst>
              <a:path w="2743200" h="85725">
                <a:moveTo>
                  <a:pt x="85725" y="0"/>
                </a:moveTo>
                <a:lnTo>
                  <a:pt x="0" y="42925"/>
                </a:lnTo>
                <a:lnTo>
                  <a:pt x="85725" y="85725"/>
                </a:lnTo>
                <a:lnTo>
                  <a:pt x="85725" y="57150"/>
                </a:lnTo>
                <a:lnTo>
                  <a:pt x="71374" y="57150"/>
                </a:lnTo>
                <a:lnTo>
                  <a:pt x="71374" y="28575"/>
                </a:lnTo>
                <a:lnTo>
                  <a:pt x="85725" y="28575"/>
                </a:lnTo>
                <a:lnTo>
                  <a:pt x="85725" y="0"/>
                </a:lnTo>
                <a:close/>
              </a:path>
              <a:path w="2743200" h="85725">
                <a:moveTo>
                  <a:pt x="85725" y="28575"/>
                </a:moveTo>
                <a:lnTo>
                  <a:pt x="71374" y="28575"/>
                </a:lnTo>
                <a:lnTo>
                  <a:pt x="71374" y="57150"/>
                </a:lnTo>
                <a:lnTo>
                  <a:pt x="85725" y="57150"/>
                </a:lnTo>
                <a:lnTo>
                  <a:pt x="85725" y="28575"/>
                </a:lnTo>
                <a:close/>
              </a:path>
              <a:path w="2743200" h="85725">
                <a:moveTo>
                  <a:pt x="2743200" y="28575"/>
                </a:moveTo>
                <a:lnTo>
                  <a:pt x="85725" y="28575"/>
                </a:lnTo>
                <a:lnTo>
                  <a:pt x="85725" y="57150"/>
                </a:lnTo>
                <a:lnTo>
                  <a:pt x="2743200" y="57150"/>
                </a:lnTo>
                <a:lnTo>
                  <a:pt x="2743200" y="28575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89400" y="5520054"/>
            <a:ext cx="1016000" cy="244475"/>
          </a:xfrm>
          <a:custGeom>
            <a:avLst/>
            <a:gdLst/>
            <a:ahLst/>
            <a:cxnLst/>
            <a:rect l="l" t="t" r="r" b="b"/>
            <a:pathLst>
              <a:path w="1016000" h="244475">
                <a:moveTo>
                  <a:pt x="86814" y="28086"/>
                </a:moveTo>
                <a:lnTo>
                  <a:pt x="81197" y="56047"/>
                </a:lnTo>
                <a:lnTo>
                  <a:pt x="1010030" y="243878"/>
                </a:lnTo>
                <a:lnTo>
                  <a:pt x="1015619" y="215861"/>
                </a:lnTo>
                <a:lnTo>
                  <a:pt x="86814" y="28086"/>
                </a:lnTo>
                <a:close/>
              </a:path>
              <a:path w="1016000" h="244475">
                <a:moveTo>
                  <a:pt x="92455" y="0"/>
                </a:moveTo>
                <a:lnTo>
                  <a:pt x="0" y="25146"/>
                </a:lnTo>
                <a:lnTo>
                  <a:pt x="75564" y="84086"/>
                </a:lnTo>
                <a:lnTo>
                  <a:pt x="81197" y="56047"/>
                </a:lnTo>
                <a:lnTo>
                  <a:pt x="67183" y="53213"/>
                </a:lnTo>
                <a:lnTo>
                  <a:pt x="72898" y="25273"/>
                </a:lnTo>
                <a:lnTo>
                  <a:pt x="87379" y="25273"/>
                </a:lnTo>
                <a:lnTo>
                  <a:pt x="92455" y="0"/>
                </a:lnTo>
                <a:close/>
              </a:path>
              <a:path w="1016000" h="244475">
                <a:moveTo>
                  <a:pt x="72898" y="25273"/>
                </a:moveTo>
                <a:lnTo>
                  <a:pt x="67183" y="53213"/>
                </a:lnTo>
                <a:lnTo>
                  <a:pt x="81197" y="56047"/>
                </a:lnTo>
                <a:lnTo>
                  <a:pt x="86814" y="28086"/>
                </a:lnTo>
                <a:lnTo>
                  <a:pt x="72898" y="25273"/>
                </a:lnTo>
                <a:close/>
              </a:path>
              <a:path w="1016000" h="244475">
                <a:moveTo>
                  <a:pt x="87379" y="25273"/>
                </a:moveTo>
                <a:lnTo>
                  <a:pt x="72898" y="25273"/>
                </a:lnTo>
                <a:lnTo>
                  <a:pt x="86814" y="28086"/>
                </a:lnTo>
                <a:lnTo>
                  <a:pt x="87379" y="25273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75050" y="5387975"/>
            <a:ext cx="558800" cy="403225"/>
          </a:xfrm>
          <a:custGeom>
            <a:avLst/>
            <a:gdLst/>
            <a:ahLst/>
            <a:cxnLst/>
            <a:rect l="l" t="t" r="r" b="b"/>
            <a:pathLst>
              <a:path w="558800" h="403225">
                <a:moveTo>
                  <a:pt x="0" y="403225"/>
                </a:moveTo>
                <a:lnTo>
                  <a:pt x="558800" y="403225"/>
                </a:lnTo>
                <a:lnTo>
                  <a:pt x="558800" y="0"/>
                </a:lnTo>
                <a:lnTo>
                  <a:pt x="0" y="0"/>
                </a:lnTo>
                <a:lnTo>
                  <a:pt x="0" y="403225"/>
                </a:lnTo>
                <a:close/>
              </a:path>
            </a:pathLst>
          </a:custGeom>
          <a:ln w="22225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77276" y="4970526"/>
            <a:ext cx="533400" cy="375285"/>
          </a:xfrm>
          <a:custGeom>
            <a:avLst/>
            <a:gdLst/>
            <a:ahLst/>
            <a:cxnLst/>
            <a:rect l="l" t="t" r="r" b="b"/>
            <a:pathLst>
              <a:path w="533400" h="375285">
                <a:moveTo>
                  <a:pt x="0" y="62484"/>
                </a:moveTo>
                <a:lnTo>
                  <a:pt x="4905" y="38147"/>
                </a:lnTo>
                <a:lnTo>
                  <a:pt x="18288" y="18288"/>
                </a:lnTo>
                <a:lnTo>
                  <a:pt x="38147" y="4905"/>
                </a:lnTo>
                <a:lnTo>
                  <a:pt x="62483" y="0"/>
                </a:lnTo>
                <a:lnTo>
                  <a:pt x="470789" y="0"/>
                </a:lnTo>
                <a:lnTo>
                  <a:pt x="495145" y="4905"/>
                </a:lnTo>
                <a:lnTo>
                  <a:pt x="515048" y="18287"/>
                </a:lnTo>
                <a:lnTo>
                  <a:pt x="528474" y="38147"/>
                </a:lnTo>
                <a:lnTo>
                  <a:pt x="533400" y="62484"/>
                </a:lnTo>
                <a:lnTo>
                  <a:pt x="533400" y="312420"/>
                </a:lnTo>
                <a:lnTo>
                  <a:pt x="528474" y="336776"/>
                </a:lnTo>
                <a:lnTo>
                  <a:pt x="515048" y="356679"/>
                </a:lnTo>
                <a:lnTo>
                  <a:pt x="495145" y="370105"/>
                </a:lnTo>
                <a:lnTo>
                  <a:pt x="470789" y="375031"/>
                </a:lnTo>
                <a:lnTo>
                  <a:pt x="62483" y="375031"/>
                </a:lnTo>
                <a:lnTo>
                  <a:pt x="38147" y="370105"/>
                </a:lnTo>
                <a:lnTo>
                  <a:pt x="18287" y="356679"/>
                </a:lnTo>
                <a:lnTo>
                  <a:pt x="4905" y="336776"/>
                </a:lnTo>
                <a:lnTo>
                  <a:pt x="0" y="312420"/>
                </a:lnTo>
                <a:lnTo>
                  <a:pt x="0" y="6248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53476" y="5045468"/>
            <a:ext cx="381000" cy="225425"/>
          </a:xfrm>
          <a:custGeom>
            <a:avLst/>
            <a:gdLst/>
            <a:ahLst/>
            <a:cxnLst/>
            <a:rect l="l" t="t" r="r" b="b"/>
            <a:pathLst>
              <a:path w="381000" h="225425">
                <a:moveTo>
                  <a:pt x="0" y="225031"/>
                </a:moveTo>
                <a:lnTo>
                  <a:pt x="381000" y="225031"/>
                </a:lnTo>
                <a:lnTo>
                  <a:pt x="381000" y="0"/>
                </a:lnTo>
                <a:lnTo>
                  <a:pt x="0" y="0"/>
                </a:lnTo>
                <a:lnTo>
                  <a:pt x="0" y="22503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53476" y="5045468"/>
            <a:ext cx="381000" cy="225425"/>
          </a:xfrm>
          <a:custGeom>
            <a:avLst/>
            <a:gdLst/>
            <a:ahLst/>
            <a:cxnLst/>
            <a:rect l="l" t="t" r="r" b="b"/>
            <a:pathLst>
              <a:path w="381000" h="225425">
                <a:moveTo>
                  <a:pt x="0" y="225031"/>
                </a:moveTo>
                <a:lnTo>
                  <a:pt x="381000" y="225031"/>
                </a:lnTo>
                <a:lnTo>
                  <a:pt x="381000" y="0"/>
                </a:lnTo>
                <a:lnTo>
                  <a:pt x="0" y="0"/>
                </a:lnTo>
                <a:lnTo>
                  <a:pt x="0" y="22503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101076" y="5420486"/>
            <a:ext cx="685800" cy="150495"/>
          </a:xfrm>
          <a:custGeom>
            <a:avLst/>
            <a:gdLst/>
            <a:ahLst/>
            <a:cxnLst/>
            <a:rect l="l" t="t" r="r" b="b"/>
            <a:pathLst>
              <a:path w="685800" h="150495">
                <a:moveTo>
                  <a:pt x="0" y="25018"/>
                </a:moveTo>
                <a:lnTo>
                  <a:pt x="1960" y="15269"/>
                </a:lnTo>
                <a:lnTo>
                  <a:pt x="7302" y="7318"/>
                </a:lnTo>
                <a:lnTo>
                  <a:pt x="15216" y="1962"/>
                </a:lnTo>
                <a:lnTo>
                  <a:pt x="24892" y="0"/>
                </a:lnTo>
                <a:lnTo>
                  <a:pt x="660780" y="0"/>
                </a:lnTo>
                <a:lnTo>
                  <a:pt x="670476" y="1962"/>
                </a:lnTo>
                <a:lnTo>
                  <a:pt x="678433" y="7318"/>
                </a:lnTo>
                <a:lnTo>
                  <a:pt x="683819" y="15269"/>
                </a:lnTo>
                <a:lnTo>
                  <a:pt x="685800" y="25018"/>
                </a:lnTo>
                <a:lnTo>
                  <a:pt x="685800" y="125094"/>
                </a:lnTo>
                <a:lnTo>
                  <a:pt x="683819" y="134790"/>
                </a:lnTo>
                <a:lnTo>
                  <a:pt x="678433" y="142747"/>
                </a:lnTo>
                <a:lnTo>
                  <a:pt x="670476" y="148133"/>
                </a:lnTo>
                <a:lnTo>
                  <a:pt x="660780" y="150113"/>
                </a:lnTo>
                <a:lnTo>
                  <a:pt x="24892" y="150113"/>
                </a:lnTo>
                <a:lnTo>
                  <a:pt x="15216" y="148133"/>
                </a:lnTo>
                <a:lnTo>
                  <a:pt x="7302" y="142747"/>
                </a:lnTo>
                <a:lnTo>
                  <a:pt x="1960" y="134790"/>
                </a:lnTo>
                <a:lnTo>
                  <a:pt x="0" y="125094"/>
                </a:lnTo>
                <a:lnTo>
                  <a:pt x="0" y="2501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58276" y="5495544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253476" y="5345478"/>
            <a:ext cx="381000" cy="75565"/>
          </a:xfrm>
          <a:custGeom>
            <a:avLst/>
            <a:gdLst/>
            <a:ahLst/>
            <a:cxnLst/>
            <a:rect l="l" t="t" r="r" b="b"/>
            <a:pathLst>
              <a:path w="381000" h="75564">
                <a:moveTo>
                  <a:pt x="0" y="75008"/>
                </a:moveTo>
                <a:lnTo>
                  <a:pt x="381000" y="75008"/>
                </a:lnTo>
                <a:lnTo>
                  <a:pt x="381000" y="0"/>
                </a:lnTo>
                <a:lnTo>
                  <a:pt x="0" y="0"/>
                </a:lnTo>
                <a:lnTo>
                  <a:pt x="0" y="7500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724527" y="4711065"/>
            <a:ext cx="41065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42004" algn="l"/>
              </a:tabLst>
            </a:pPr>
            <a:r>
              <a:rPr sz="1600" b="1" spc="-5" dirty="0">
                <a:solidFill>
                  <a:srgbClr val="009999"/>
                </a:solidFill>
                <a:latin typeface="Arial"/>
                <a:cs typeface="Arial"/>
              </a:rPr>
              <a:t>Client	Se</a:t>
            </a:r>
            <a:r>
              <a:rPr sz="1600" b="1" dirty="0">
                <a:solidFill>
                  <a:srgbClr val="009999"/>
                </a:solidFill>
                <a:latin typeface="Arial"/>
                <a:cs typeface="Arial"/>
              </a:rPr>
              <a:t>r</a:t>
            </a:r>
            <a:r>
              <a:rPr sz="1600" b="1" spc="-45" dirty="0">
                <a:solidFill>
                  <a:srgbClr val="009999"/>
                </a:solidFill>
                <a:latin typeface="Arial"/>
                <a:cs typeface="Arial"/>
              </a:rPr>
              <a:t>v</a:t>
            </a:r>
            <a:r>
              <a:rPr sz="1600" b="1" spc="-5" dirty="0">
                <a:solidFill>
                  <a:srgbClr val="009999"/>
                </a:solidFill>
                <a:latin typeface="Arial"/>
                <a:cs typeface="Arial"/>
              </a:rPr>
              <a:t>eur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812284" y="4987925"/>
            <a:ext cx="415290" cy="285750"/>
          </a:xfrm>
          <a:custGeom>
            <a:avLst/>
            <a:gdLst/>
            <a:ahLst/>
            <a:cxnLst/>
            <a:rect l="l" t="t" r="r" b="b"/>
            <a:pathLst>
              <a:path w="415289" h="285750">
                <a:moveTo>
                  <a:pt x="0" y="47625"/>
                </a:moveTo>
                <a:lnTo>
                  <a:pt x="3744" y="29092"/>
                </a:lnTo>
                <a:lnTo>
                  <a:pt x="13954" y="13954"/>
                </a:lnTo>
                <a:lnTo>
                  <a:pt x="29092" y="3744"/>
                </a:lnTo>
                <a:lnTo>
                  <a:pt x="47625" y="0"/>
                </a:lnTo>
                <a:lnTo>
                  <a:pt x="367156" y="0"/>
                </a:lnTo>
                <a:lnTo>
                  <a:pt x="385689" y="3744"/>
                </a:lnTo>
                <a:lnTo>
                  <a:pt x="400827" y="13954"/>
                </a:lnTo>
                <a:lnTo>
                  <a:pt x="411037" y="29092"/>
                </a:lnTo>
                <a:lnTo>
                  <a:pt x="414781" y="47625"/>
                </a:lnTo>
                <a:lnTo>
                  <a:pt x="414781" y="238125"/>
                </a:lnTo>
                <a:lnTo>
                  <a:pt x="411037" y="256657"/>
                </a:lnTo>
                <a:lnTo>
                  <a:pt x="400827" y="271795"/>
                </a:lnTo>
                <a:lnTo>
                  <a:pt x="385689" y="282005"/>
                </a:lnTo>
                <a:lnTo>
                  <a:pt x="367156" y="285750"/>
                </a:lnTo>
                <a:lnTo>
                  <a:pt x="47625" y="285750"/>
                </a:lnTo>
                <a:lnTo>
                  <a:pt x="29092" y="282005"/>
                </a:lnTo>
                <a:lnTo>
                  <a:pt x="13954" y="271795"/>
                </a:lnTo>
                <a:lnTo>
                  <a:pt x="3744" y="256657"/>
                </a:lnTo>
                <a:lnTo>
                  <a:pt x="0" y="238125"/>
                </a:lnTo>
                <a:lnTo>
                  <a:pt x="0" y="476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71465" y="5045075"/>
            <a:ext cx="296545" cy="171450"/>
          </a:xfrm>
          <a:custGeom>
            <a:avLst/>
            <a:gdLst/>
            <a:ahLst/>
            <a:cxnLst/>
            <a:rect l="l" t="t" r="r" b="b"/>
            <a:pathLst>
              <a:path w="296545" h="171450">
                <a:moveTo>
                  <a:pt x="0" y="171450"/>
                </a:moveTo>
                <a:lnTo>
                  <a:pt x="296329" y="171450"/>
                </a:lnTo>
                <a:lnTo>
                  <a:pt x="296329" y="0"/>
                </a:lnTo>
                <a:lnTo>
                  <a:pt x="0" y="0"/>
                </a:lnTo>
                <a:lnTo>
                  <a:pt x="0" y="17145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871465" y="5045075"/>
            <a:ext cx="296545" cy="171450"/>
          </a:xfrm>
          <a:custGeom>
            <a:avLst/>
            <a:gdLst/>
            <a:ahLst/>
            <a:cxnLst/>
            <a:rect l="l" t="t" r="r" b="b"/>
            <a:pathLst>
              <a:path w="296545" h="171450">
                <a:moveTo>
                  <a:pt x="0" y="171450"/>
                </a:moveTo>
                <a:lnTo>
                  <a:pt x="296329" y="171450"/>
                </a:lnTo>
                <a:lnTo>
                  <a:pt x="296329" y="0"/>
                </a:lnTo>
                <a:lnTo>
                  <a:pt x="0" y="0"/>
                </a:lnTo>
                <a:lnTo>
                  <a:pt x="0" y="1714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52975" y="5330825"/>
            <a:ext cx="533400" cy="114300"/>
          </a:xfrm>
          <a:custGeom>
            <a:avLst/>
            <a:gdLst/>
            <a:ahLst/>
            <a:cxnLst/>
            <a:rect l="l" t="t" r="r" b="b"/>
            <a:pathLst>
              <a:path w="533400" h="114300">
                <a:moveTo>
                  <a:pt x="0" y="19050"/>
                </a:moveTo>
                <a:lnTo>
                  <a:pt x="1494" y="11626"/>
                </a:lnTo>
                <a:lnTo>
                  <a:pt x="5572" y="5572"/>
                </a:lnTo>
                <a:lnTo>
                  <a:pt x="11626" y="1494"/>
                </a:lnTo>
                <a:lnTo>
                  <a:pt x="19050" y="0"/>
                </a:lnTo>
                <a:lnTo>
                  <a:pt x="514350" y="0"/>
                </a:lnTo>
                <a:lnTo>
                  <a:pt x="521773" y="1494"/>
                </a:lnTo>
                <a:lnTo>
                  <a:pt x="527827" y="5572"/>
                </a:lnTo>
                <a:lnTo>
                  <a:pt x="531905" y="11626"/>
                </a:lnTo>
                <a:lnTo>
                  <a:pt x="533400" y="19050"/>
                </a:lnTo>
                <a:lnTo>
                  <a:pt x="533400" y="95250"/>
                </a:lnTo>
                <a:lnTo>
                  <a:pt x="531905" y="102673"/>
                </a:lnTo>
                <a:lnTo>
                  <a:pt x="527827" y="108727"/>
                </a:lnTo>
                <a:lnTo>
                  <a:pt x="521773" y="112805"/>
                </a:lnTo>
                <a:lnTo>
                  <a:pt x="514350" y="114300"/>
                </a:lnTo>
                <a:lnTo>
                  <a:pt x="19050" y="114300"/>
                </a:lnTo>
                <a:lnTo>
                  <a:pt x="11626" y="112805"/>
                </a:lnTo>
                <a:lnTo>
                  <a:pt x="5572" y="108727"/>
                </a:lnTo>
                <a:lnTo>
                  <a:pt x="1494" y="102673"/>
                </a:lnTo>
                <a:lnTo>
                  <a:pt x="0" y="95250"/>
                </a:lnTo>
                <a:lnTo>
                  <a:pt x="0" y="190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08575" y="5387975"/>
            <a:ext cx="118745" cy="0"/>
          </a:xfrm>
          <a:custGeom>
            <a:avLst/>
            <a:gdLst/>
            <a:ahLst/>
            <a:cxnLst/>
            <a:rect l="l" t="t" r="r" b="b"/>
            <a:pathLst>
              <a:path w="118745">
                <a:moveTo>
                  <a:pt x="0" y="0"/>
                </a:moveTo>
                <a:lnTo>
                  <a:pt x="11849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71465" y="5302250"/>
            <a:ext cx="296545" cy="0"/>
          </a:xfrm>
          <a:custGeom>
            <a:avLst/>
            <a:gdLst/>
            <a:ahLst/>
            <a:cxnLst/>
            <a:rect l="l" t="t" r="r" b="b"/>
            <a:pathLst>
              <a:path w="296545">
                <a:moveTo>
                  <a:pt x="0" y="0"/>
                </a:moveTo>
                <a:lnTo>
                  <a:pt x="296329" y="0"/>
                </a:lnTo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71465" y="5273675"/>
            <a:ext cx="296545" cy="57150"/>
          </a:xfrm>
          <a:custGeom>
            <a:avLst/>
            <a:gdLst/>
            <a:ahLst/>
            <a:cxnLst/>
            <a:rect l="l" t="t" r="r" b="b"/>
            <a:pathLst>
              <a:path w="296545" h="57150">
                <a:moveTo>
                  <a:pt x="0" y="57150"/>
                </a:moveTo>
                <a:lnTo>
                  <a:pt x="296329" y="57150"/>
                </a:lnTo>
                <a:lnTo>
                  <a:pt x="296329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639180" y="4799754"/>
            <a:ext cx="2127885" cy="64516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70"/>
              </a:spcBef>
            </a:pP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Fichier</a:t>
            </a:r>
            <a:r>
              <a:rPr sz="1600" spc="-3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HTML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25"/>
              </a:spcBef>
            </a:pPr>
            <a:r>
              <a:rPr sz="1800" dirty="0">
                <a:solidFill>
                  <a:srgbClr val="1C1C1C"/>
                </a:solidFill>
                <a:latin typeface="Arial"/>
                <a:cs typeface="Arial"/>
              </a:rPr>
              <a:t>+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fichier flash,</a:t>
            </a:r>
            <a:r>
              <a:rPr sz="1800" spc="-35" dirty="0">
                <a:solidFill>
                  <a:srgbClr val="1C1C1C"/>
                </a:solidFill>
                <a:latin typeface="Arial"/>
                <a:cs typeface="Arial"/>
              </a:rPr>
              <a:t> PDF...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0" y="812291"/>
            <a:ext cx="9134856" cy="460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720851"/>
            <a:ext cx="1502664" cy="7498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63" y="793750"/>
            <a:ext cx="9139555" cy="457200"/>
          </a:xfrm>
          <a:custGeom>
            <a:avLst/>
            <a:gdLst/>
            <a:ahLst/>
            <a:cxnLst/>
            <a:rect l="l" t="t" r="r" b="b"/>
            <a:pathLst>
              <a:path w="9139555" h="457200">
                <a:moveTo>
                  <a:pt x="0" y="457200"/>
                </a:moveTo>
                <a:lnTo>
                  <a:pt x="9139236" y="457200"/>
                </a:lnTo>
                <a:lnTo>
                  <a:pt x="9139236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1B07D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763" y="758578"/>
            <a:ext cx="9139555" cy="401955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Plug-in</a:t>
            </a:r>
            <a:endParaRPr sz="2800">
              <a:latin typeface="Arial"/>
              <a:cs typeface="Arial"/>
            </a:endParaRPr>
          </a:p>
          <a:p>
            <a:pPr marL="408305" indent="-343535">
              <a:lnSpc>
                <a:spcPct val="100000"/>
              </a:lnSpc>
              <a:spcBef>
                <a:spcPts val="195"/>
              </a:spcBef>
              <a:buSzPct val="89583"/>
              <a:buFont typeface="Wingdings"/>
              <a:buChar char=""/>
              <a:tabLst>
                <a:tab pos="408940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Principe</a:t>
            </a:r>
            <a:endParaRPr sz="2400">
              <a:latin typeface="Arial"/>
              <a:cs typeface="Arial"/>
            </a:endParaRPr>
          </a:p>
          <a:p>
            <a:pPr marL="286385" marR="845185" lvl="1" indent="-286385" algn="r">
              <a:lnSpc>
                <a:spcPts val="2100"/>
              </a:lnSpc>
              <a:spcBef>
                <a:spcPts val="15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286385" algn="l"/>
                <a:tab pos="287020" algn="l"/>
              </a:tabLst>
            </a:pP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étendre les possibilités du navigateur pour présenter des</a:t>
            </a:r>
            <a:r>
              <a:rPr sz="2000" spc="-20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éléments</a:t>
            </a:r>
            <a:endParaRPr sz="2000">
              <a:latin typeface="Arial"/>
              <a:cs typeface="Arial"/>
            </a:endParaRPr>
          </a:p>
          <a:p>
            <a:pPr marR="844550" algn="r">
              <a:lnSpc>
                <a:spcPts val="2100"/>
              </a:lnSpc>
            </a:pP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HTML (décrits </a:t>
            </a:r>
            <a:r>
              <a:rPr sz="2000" spc="-5" dirty="0">
                <a:solidFill>
                  <a:srgbClr val="1C1C1C"/>
                </a:solidFill>
                <a:latin typeface="Arial"/>
                <a:cs typeface="Arial"/>
              </a:rPr>
              <a:t>par l’élément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&lt;object&gt;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) non gérés par le</a:t>
            </a:r>
            <a:r>
              <a:rPr sz="2000" spc="-16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navigateur</a:t>
            </a:r>
            <a:endParaRPr sz="2000">
              <a:latin typeface="Arial"/>
              <a:cs typeface="Arial"/>
            </a:endParaRPr>
          </a:p>
          <a:p>
            <a:pPr marL="809625" marR="661670" lvl="1" indent="-287020">
              <a:lnSpc>
                <a:spcPct val="75000"/>
              </a:lnSpc>
              <a:spcBef>
                <a:spcPts val="96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809625" algn="l"/>
                <a:tab pos="810260" algn="l"/>
              </a:tabLst>
            </a:pP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le navigateur donne </a:t>
            </a:r>
            <a:r>
              <a:rPr sz="2000" spc="-5" dirty="0">
                <a:solidFill>
                  <a:srgbClr val="1C1C1C"/>
                </a:solidFill>
                <a:latin typeface="Arial"/>
                <a:cs typeface="Arial"/>
              </a:rPr>
              <a:t>toute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ou une portion de la page Web à un  programme « branché » (plug-in) </a:t>
            </a:r>
            <a:r>
              <a:rPr sz="2000" spc="-5" dirty="0">
                <a:solidFill>
                  <a:srgbClr val="1C1C1C"/>
                </a:solidFill>
                <a:latin typeface="Arial"/>
                <a:cs typeface="Arial"/>
              </a:rPr>
              <a:t>qui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prend </a:t>
            </a:r>
            <a:r>
              <a:rPr sz="2000" spc="-5" dirty="0">
                <a:solidFill>
                  <a:srgbClr val="1C1C1C"/>
                </a:solidFill>
                <a:latin typeface="Arial"/>
                <a:cs typeface="Arial"/>
              </a:rPr>
              <a:t>en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charge </a:t>
            </a:r>
            <a:r>
              <a:rPr sz="2000" spc="-5" dirty="0">
                <a:solidFill>
                  <a:srgbClr val="1C1C1C"/>
                </a:solidFill>
                <a:latin typeface="Arial"/>
                <a:cs typeface="Arial"/>
              </a:rPr>
              <a:t>l’exécution</a:t>
            </a:r>
            <a:r>
              <a:rPr sz="2000" spc="-21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1C1C1C"/>
                </a:solidFill>
                <a:latin typeface="Arial"/>
                <a:cs typeface="Arial"/>
              </a:rPr>
              <a:t>ou  l’affichage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(cf. </a:t>
            </a:r>
            <a:r>
              <a:rPr sz="2000" spc="-5" dirty="0">
                <a:solidFill>
                  <a:srgbClr val="1C1C1C"/>
                </a:solidFill>
                <a:latin typeface="Arial"/>
                <a:cs typeface="Arial"/>
              </a:rPr>
              <a:t>applet</a:t>
            </a:r>
            <a:r>
              <a:rPr sz="2000" spc="-7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Java)</a:t>
            </a:r>
            <a:endParaRPr sz="2000">
              <a:latin typeface="Arial"/>
              <a:cs typeface="Arial"/>
            </a:endParaRPr>
          </a:p>
          <a:p>
            <a:pPr marL="809625" lvl="1" indent="-287020">
              <a:lnSpc>
                <a:spcPct val="100000"/>
              </a:lnSpc>
              <a:spcBef>
                <a:spcPts val="36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809625" algn="l"/>
                <a:tab pos="810260" algn="l"/>
              </a:tabLst>
            </a:pPr>
            <a:r>
              <a:rPr sz="2000" spc="-5" dirty="0">
                <a:solidFill>
                  <a:srgbClr val="1C1C1C"/>
                </a:solidFill>
                <a:latin typeface="Arial"/>
                <a:cs typeface="Arial"/>
              </a:rPr>
              <a:t>S’il n’est pas disponible, on peut en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général </a:t>
            </a:r>
            <a:r>
              <a:rPr sz="2000" spc="-5" dirty="0">
                <a:solidFill>
                  <a:srgbClr val="1C1C1C"/>
                </a:solidFill>
                <a:latin typeface="Arial"/>
                <a:cs typeface="Arial"/>
              </a:rPr>
              <a:t>le télécharger et</a:t>
            </a:r>
            <a:r>
              <a:rPr sz="2000" spc="-9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1C1C1C"/>
                </a:solidFill>
                <a:latin typeface="Arial"/>
                <a:cs typeface="Arial"/>
              </a:rPr>
              <a:t>l’installer</a:t>
            </a:r>
            <a:endParaRPr sz="2000">
              <a:latin typeface="Arial"/>
              <a:cs typeface="Arial"/>
            </a:endParaRPr>
          </a:p>
          <a:p>
            <a:pPr marL="408305" indent="-343535">
              <a:lnSpc>
                <a:spcPct val="100000"/>
              </a:lnSpc>
              <a:spcBef>
                <a:spcPts val="635"/>
              </a:spcBef>
              <a:buSzPct val="89583"/>
              <a:buFont typeface="Wingdings"/>
              <a:buChar char=""/>
              <a:tabLst>
                <a:tab pos="408940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Exemples</a:t>
            </a:r>
            <a:endParaRPr sz="2400">
              <a:latin typeface="Arial"/>
              <a:cs typeface="Arial"/>
            </a:endParaRPr>
          </a:p>
          <a:p>
            <a:pPr marL="809625" lvl="1" indent="-287020">
              <a:lnSpc>
                <a:spcPct val="100000"/>
              </a:lnSpc>
              <a:spcBef>
                <a:spcPts val="15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809625" algn="l"/>
                <a:tab pos="810260" algn="l"/>
              </a:tabLst>
            </a:pP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Flash / Shockwave : documents</a:t>
            </a:r>
            <a:r>
              <a:rPr sz="2000" spc="-12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multimédias</a:t>
            </a:r>
            <a:endParaRPr sz="2000">
              <a:latin typeface="Arial"/>
              <a:cs typeface="Arial"/>
            </a:endParaRPr>
          </a:p>
          <a:p>
            <a:pPr marL="809625" lvl="1" indent="-287020">
              <a:lnSpc>
                <a:spcPct val="100000"/>
              </a:lnSpc>
              <a:spcBef>
                <a:spcPts val="36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809625" algn="l"/>
                <a:tab pos="810260" algn="l"/>
              </a:tabLst>
            </a:pP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Real </a:t>
            </a:r>
            <a:r>
              <a:rPr sz="2000" spc="-5" dirty="0">
                <a:solidFill>
                  <a:srgbClr val="1C1C1C"/>
                </a:solidFill>
                <a:latin typeface="Arial"/>
                <a:cs typeface="Arial"/>
              </a:rPr>
              <a:t>Audio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/ Vidéo : sons ou</a:t>
            </a:r>
            <a:r>
              <a:rPr sz="2000" spc="-7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vidéos</a:t>
            </a:r>
            <a:endParaRPr sz="2000">
              <a:latin typeface="Arial"/>
              <a:cs typeface="Arial"/>
            </a:endParaRPr>
          </a:p>
          <a:p>
            <a:pPr marL="809625" lvl="1" indent="-287020">
              <a:lnSpc>
                <a:spcPct val="100000"/>
              </a:lnSpc>
              <a:spcBef>
                <a:spcPts val="365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809625" algn="l"/>
                <a:tab pos="810260" algn="l"/>
              </a:tabLst>
            </a:pP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Acrobat : documents</a:t>
            </a:r>
            <a:r>
              <a:rPr sz="2000" spc="-10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PDF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177154" y="5463946"/>
            <a:ext cx="3080385" cy="737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5900"/>
              </a:lnSpc>
              <a:spcBef>
                <a:spcPts val="100"/>
              </a:spcBef>
            </a:pPr>
            <a:r>
              <a:rPr sz="1600" b="1" i="1" spc="-10" dirty="0">
                <a:solidFill>
                  <a:srgbClr val="009999"/>
                </a:solidFill>
                <a:latin typeface="Arial"/>
                <a:cs typeface="Arial"/>
              </a:rPr>
              <a:t>affichage </a:t>
            </a:r>
            <a:r>
              <a:rPr sz="1600" b="1" i="1" spc="-5" dirty="0">
                <a:solidFill>
                  <a:srgbClr val="009999"/>
                </a:solidFill>
                <a:latin typeface="Arial"/>
                <a:cs typeface="Arial"/>
              </a:rPr>
              <a:t>géré par le plug-in  </a:t>
            </a:r>
            <a:r>
              <a:rPr sz="1600" b="1" i="1" spc="-10" dirty="0">
                <a:solidFill>
                  <a:srgbClr val="009999"/>
                </a:solidFill>
                <a:latin typeface="Arial"/>
                <a:cs typeface="Arial"/>
              </a:rPr>
              <a:t>affichage </a:t>
            </a:r>
            <a:r>
              <a:rPr sz="1600" b="1" i="1" spc="-5" dirty="0">
                <a:solidFill>
                  <a:srgbClr val="009999"/>
                </a:solidFill>
                <a:latin typeface="Arial"/>
                <a:cs typeface="Arial"/>
              </a:rPr>
              <a:t>géré par le</a:t>
            </a:r>
            <a:r>
              <a:rPr sz="1600" b="1" i="1" spc="4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009999"/>
                </a:solidFill>
                <a:latin typeface="Arial"/>
                <a:cs typeface="Arial"/>
              </a:rPr>
              <a:t>navigateur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594225" y="5887453"/>
            <a:ext cx="511809" cy="175260"/>
          </a:xfrm>
          <a:custGeom>
            <a:avLst/>
            <a:gdLst/>
            <a:ahLst/>
            <a:cxnLst/>
            <a:rect l="l" t="t" r="r" b="b"/>
            <a:pathLst>
              <a:path w="511810" h="175260">
                <a:moveTo>
                  <a:pt x="86362" y="27493"/>
                </a:moveTo>
                <a:lnTo>
                  <a:pt x="78615" y="55000"/>
                </a:lnTo>
                <a:lnTo>
                  <a:pt x="504189" y="174675"/>
                </a:lnTo>
                <a:lnTo>
                  <a:pt x="511810" y="147167"/>
                </a:lnTo>
                <a:lnTo>
                  <a:pt x="86362" y="27493"/>
                </a:lnTo>
                <a:close/>
              </a:path>
              <a:path w="511810" h="175260">
                <a:moveTo>
                  <a:pt x="94107" y="0"/>
                </a:moveTo>
                <a:lnTo>
                  <a:pt x="0" y="18046"/>
                </a:lnTo>
                <a:lnTo>
                  <a:pt x="70865" y="82511"/>
                </a:lnTo>
                <a:lnTo>
                  <a:pt x="78615" y="55000"/>
                </a:lnTo>
                <a:lnTo>
                  <a:pt x="64897" y="51142"/>
                </a:lnTo>
                <a:lnTo>
                  <a:pt x="72644" y="23634"/>
                </a:lnTo>
                <a:lnTo>
                  <a:pt x="87449" y="23634"/>
                </a:lnTo>
                <a:lnTo>
                  <a:pt x="94107" y="0"/>
                </a:lnTo>
                <a:close/>
              </a:path>
              <a:path w="511810" h="175260">
                <a:moveTo>
                  <a:pt x="72644" y="23634"/>
                </a:moveTo>
                <a:lnTo>
                  <a:pt x="64897" y="51142"/>
                </a:lnTo>
                <a:lnTo>
                  <a:pt x="78615" y="55000"/>
                </a:lnTo>
                <a:lnTo>
                  <a:pt x="86362" y="27493"/>
                </a:lnTo>
                <a:lnTo>
                  <a:pt x="72644" y="23634"/>
                </a:lnTo>
                <a:close/>
              </a:path>
              <a:path w="511810" h="175260">
                <a:moveTo>
                  <a:pt x="87449" y="23634"/>
                </a:moveTo>
                <a:lnTo>
                  <a:pt x="72644" y="23634"/>
                </a:lnTo>
                <a:lnTo>
                  <a:pt x="86362" y="27493"/>
                </a:lnTo>
                <a:lnTo>
                  <a:pt x="87449" y="23634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123945" y="5136641"/>
            <a:ext cx="75882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1C1C1C"/>
                </a:solidFill>
                <a:latin typeface="Arial"/>
                <a:cs typeface="Arial"/>
              </a:rPr>
              <a:t>Oh ! </a:t>
            </a:r>
            <a:r>
              <a:rPr sz="800" spc="-5" dirty="0">
                <a:solidFill>
                  <a:srgbClr val="1C1C1C"/>
                </a:solidFill>
                <a:latin typeface="Arial"/>
                <a:cs typeface="Arial"/>
              </a:rPr>
              <a:t>le plug</a:t>
            </a:r>
            <a:r>
              <a:rPr sz="800" spc="-5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800" spc="-5" dirty="0">
                <a:solidFill>
                  <a:srgbClr val="1C1C1C"/>
                </a:solidFill>
                <a:latin typeface="Arial"/>
                <a:cs typeface="Arial"/>
              </a:rPr>
              <a:t>in…</a:t>
            </a:r>
            <a:endParaRPr sz="800">
              <a:latin typeface="Arial"/>
              <a:cs typeface="Arial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xfrm>
            <a:off x="1161084" y="6554037"/>
            <a:ext cx="333629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fr-FR" dirty="0"/>
              <a:t>web</a:t>
            </a:r>
            <a:endParaRPr spc="-5" dirty="0"/>
          </a:p>
        </p:txBody>
      </p:sp>
      <p:sp>
        <p:nvSpPr>
          <p:cNvPr id="36" name="object 3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World </a:t>
            </a:r>
            <a:r>
              <a:rPr dirty="0"/>
              <a:t>Wide</a:t>
            </a:r>
            <a:r>
              <a:rPr spc="-114" dirty="0"/>
              <a:t> </a:t>
            </a:r>
            <a:r>
              <a:rPr spc="-5" dirty="0"/>
              <a:t>Web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3" name="object 33"/>
          <p:cNvSpPr txBox="1"/>
          <p:nvPr/>
        </p:nvSpPr>
        <p:spPr>
          <a:xfrm>
            <a:off x="2999358" y="28447"/>
            <a:ext cx="15106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 marR="5080" indent="-169545" algn="r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6954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I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tro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d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u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ctio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  <a:p>
            <a:pPr marL="161925" marR="6350" indent="-161925" algn="r">
              <a:lnSpc>
                <a:spcPct val="100000"/>
              </a:lnSpc>
              <a:buAutoNum type="arabicPeriod"/>
              <a:tabLst>
                <a:tab pos="161925" algn="l"/>
              </a:tabLst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Aspects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techniques</a:t>
            </a:r>
            <a:endParaRPr sz="1200">
              <a:latin typeface="Arial"/>
              <a:cs typeface="Arial"/>
            </a:endParaRPr>
          </a:p>
          <a:p>
            <a:pPr marL="448309" indent="-169545">
              <a:lnSpc>
                <a:spcPct val="100000"/>
              </a:lnSpc>
              <a:buAutoNum type="arabicPeriod"/>
              <a:tabLst>
                <a:tab pos="448945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Langage</a:t>
            </a:r>
            <a:r>
              <a:rPr sz="1200" spc="-12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HTML</a:t>
            </a:r>
            <a:endParaRPr sz="1200">
              <a:latin typeface="Arial"/>
              <a:cs typeface="Arial"/>
            </a:endParaRPr>
          </a:p>
          <a:p>
            <a:pPr marL="168910" marR="5080" indent="-168910" algn="r">
              <a:lnSpc>
                <a:spcPct val="100000"/>
              </a:lnSpc>
              <a:buAutoNum type="arabicPeriod"/>
              <a:tabLst>
                <a:tab pos="16891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l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usion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572000" y="63"/>
            <a:ext cx="4572000" cy="793750"/>
          </a:xfrm>
          <a:prstGeom prst="rect">
            <a:avLst/>
          </a:prstGeom>
          <a:solidFill>
            <a:srgbClr val="8693FF"/>
          </a:solidFill>
        </p:spPr>
        <p:txBody>
          <a:bodyPr vert="horz" wrap="square" lIns="0" tIns="40640" rIns="0" bIns="0" rtlCol="0">
            <a:spAutoFit/>
          </a:bodyPr>
          <a:lstStyle/>
          <a:p>
            <a:pPr marL="349250" indent="-187960">
              <a:lnSpc>
                <a:spcPct val="100000"/>
              </a:lnSpc>
              <a:spcBef>
                <a:spcPts val="320"/>
              </a:spcBef>
              <a:buAutoNum type="arabicPeriod"/>
              <a:tabLst>
                <a:tab pos="349885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Fonctionnement</a:t>
            </a:r>
            <a:endParaRPr sz="1200">
              <a:latin typeface="Arial"/>
              <a:cs typeface="Arial"/>
            </a:endParaRPr>
          </a:p>
          <a:p>
            <a:pPr marL="349250" indent="-187960">
              <a:lnSpc>
                <a:spcPct val="100000"/>
              </a:lnSpc>
              <a:buAutoNum type="arabicPeriod"/>
              <a:tabLst>
                <a:tab pos="349885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Serveur</a:t>
            </a:r>
            <a:r>
              <a:rPr sz="1200" spc="-2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Web</a:t>
            </a:r>
            <a:endParaRPr sz="1200">
              <a:latin typeface="Arial"/>
              <a:cs typeface="Arial"/>
            </a:endParaRPr>
          </a:p>
          <a:p>
            <a:pPr marL="349250" indent="-187960">
              <a:lnSpc>
                <a:spcPct val="100000"/>
              </a:lnSpc>
              <a:buAutoNum type="arabicPeriod"/>
              <a:tabLst>
                <a:tab pos="349885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Client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0" y="63"/>
            <a:ext cx="4572000" cy="793750"/>
          </a:xfrm>
          <a:custGeom>
            <a:avLst/>
            <a:gdLst/>
            <a:ahLst/>
            <a:cxnLst/>
            <a:rect l="l" t="t" r="r" b="b"/>
            <a:pathLst>
              <a:path w="4572000" h="793750">
                <a:moveTo>
                  <a:pt x="0" y="793686"/>
                </a:moveTo>
                <a:lnTo>
                  <a:pt x="4572000" y="793686"/>
                </a:lnTo>
                <a:lnTo>
                  <a:pt x="4572000" y="0"/>
                </a:lnTo>
                <a:lnTo>
                  <a:pt x="0" y="0"/>
                </a:lnTo>
                <a:lnTo>
                  <a:pt x="0" y="793686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0" y="349250"/>
                </a:moveTo>
                <a:lnTo>
                  <a:pt x="4572000" y="349250"/>
                </a:lnTo>
                <a:lnTo>
                  <a:pt x="4572000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0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4571999" y="0"/>
                </a:moveTo>
                <a:lnTo>
                  <a:pt x="0" y="0"/>
                </a:lnTo>
                <a:lnTo>
                  <a:pt x="0" y="349247"/>
                </a:lnTo>
                <a:lnTo>
                  <a:pt x="4571999" y="349247"/>
                </a:lnTo>
                <a:lnTo>
                  <a:pt x="4571999" y="0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12291"/>
            <a:ext cx="9134856" cy="460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97991"/>
            <a:ext cx="6380988" cy="803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63" y="793750"/>
            <a:ext cx="9139555" cy="457200"/>
          </a:xfrm>
          <a:custGeom>
            <a:avLst/>
            <a:gdLst/>
            <a:ahLst/>
            <a:cxnLst/>
            <a:rect l="l" t="t" r="r" b="b"/>
            <a:pathLst>
              <a:path w="9139555" h="457200">
                <a:moveTo>
                  <a:pt x="0" y="457200"/>
                </a:moveTo>
                <a:lnTo>
                  <a:pt x="9139236" y="457200"/>
                </a:lnTo>
                <a:lnTo>
                  <a:pt x="9139236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1B07D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63" y="770635"/>
            <a:ext cx="9139555" cy="5335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Introduction aux langages à</a:t>
            </a:r>
            <a:r>
              <a:rPr sz="3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balises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Times New Roman"/>
              <a:cs typeface="Times New Roman"/>
            </a:endParaRPr>
          </a:p>
          <a:p>
            <a:pPr marL="969010" indent="-343535">
              <a:lnSpc>
                <a:spcPct val="100000"/>
              </a:lnSpc>
              <a:buSzPct val="89583"/>
              <a:buFont typeface="Wingdings"/>
              <a:buChar char=""/>
              <a:tabLst>
                <a:tab pos="969644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Donnée</a:t>
            </a:r>
            <a:endParaRPr sz="2400">
              <a:latin typeface="Arial"/>
              <a:cs typeface="Arial"/>
            </a:endParaRPr>
          </a:p>
          <a:p>
            <a:pPr marL="1370330" lvl="1" indent="-287655">
              <a:lnSpc>
                <a:spcPct val="100000"/>
              </a:lnSpc>
              <a:spcBef>
                <a:spcPts val="265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1370965" algn="l"/>
              </a:tabLst>
            </a:pP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valeur </a:t>
            </a:r>
            <a:r>
              <a:rPr sz="2200" dirty="0">
                <a:solidFill>
                  <a:srgbClr val="1C1C1C"/>
                </a:solidFill>
                <a:latin typeface="Arial"/>
                <a:cs typeface="Arial"/>
              </a:rPr>
              <a:t>associée 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à un type de</a:t>
            </a:r>
            <a:r>
              <a:rPr sz="2200" spc="2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données</a:t>
            </a:r>
            <a:endParaRPr sz="2200">
              <a:latin typeface="Arial"/>
              <a:cs typeface="Arial"/>
            </a:endParaRPr>
          </a:p>
          <a:p>
            <a:pPr marL="1769745" lvl="2" indent="-229235">
              <a:lnSpc>
                <a:spcPct val="100000"/>
              </a:lnSpc>
              <a:spcBef>
                <a:spcPts val="1000"/>
              </a:spcBef>
              <a:buClr>
                <a:srgbClr val="0000FF"/>
              </a:buClr>
              <a:buSzPct val="75000"/>
              <a:buFont typeface="Wingdings"/>
              <a:buChar char=""/>
              <a:tabLst>
                <a:tab pos="1769745" algn="l"/>
                <a:tab pos="1770380" algn="l"/>
              </a:tabLst>
            </a:pP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Décrite par des caractéristiques de</a:t>
            </a:r>
            <a:r>
              <a:rPr sz="2000" spc="-12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forme</a:t>
            </a:r>
            <a:endParaRPr sz="2000">
              <a:latin typeface="Arial"/>
              <a:cs typeface="Arial"/>
            </a:endParaRPr>
          </a:p>
          <a:p>
            <a:pPr marL="1769745" lvl="2" indent="-229235">
              <a:lnSpc>
                <a:spcPct val="100000"/>
              </a:lnSpc>
              <a:spcBef>
                <a:spcPts val="720"/>
              </a:spcBef>
              <a:buClr>
                <a:srgbClr val="0000FF"/>
              </a:buClr>
              <a:buSzPct val="75000"/>
              <a:buFont typeface="Wingdings"/>
              <a:buChar char=""/>
              <a:tabLst>
                <a:tab pos="1769745" algn="l"/>
                <a:tab pos="1770380" algn="l"/>
              </a:tabLst>
            </a:pP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Indépendante de son interprétation : donnée « brute</a:t>
            </a:r>
            <a:r>
              <a:rPr sz="2000" spc="-21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»</a:t>
            </a:r>
            <a:endParaRPr sz="2000">
              <a:latin typeface="Arial"/>
              <a:cs typeface="Arial"/>
            </a:endParaRPr>
          </a:p>
          <a:p>
            <a:pPr marL="969010" indent="-343535">
              <a:lnSpc>
                <a:spcPct val="100000"/>
              </a:lnSpc>
              <a:spcBef>
                <a:spcPts val="695"/>
              </a:spcBef>
              <a:buSzPct val="89583"/>
              <a:buFont typeface="Wingdings"/>
              <a:buChar char=""/>
              <a:tabLst>
                <a:tab pos="969644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Élément</a:t>
            </a:r>
            <a:r>
              <a:rPr sz="2400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d’information</a:t>
            </a:r>
            <a:endParaRPr sz="2400">
              <a:latin typeface="Arial"/>
              <a:cs typeface="Arial"/>
            </a:endParaRPr>
          </a:p>
          <a:p>
            <a:pPr marL="1370330" lvl="1" indent="-287655">
              <a:lnSpc>
                <a:spcPct val="100000"/>
              </a:lnSpc>
              <a:spcBef>
                <a:spcPts val="26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1370965" algn="l"/>
              </a:tabLst>
            </a:pP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ensemble de données faisant « sens</a:t>
            </a:r>
            <a:r>
              <a:rPr sz="2200" spc="4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»</a:t>
            </a:r>
            <a:endParaRPr sz="2200">
              <a:latin typeface="Arial"/>
              <a:cs typeface="Arial"/>
            </a:endParaRPr>
          </a:p>
          <a:p>
            <a:pPr marL="1769745" lvl="2" indent="-229235">
              <a:lnSpc>
                <a:spcPct val="100000"/>
              </a:lnSpc>
              <a:spcBef>
                <a:spcPts val="1005"/>
              </a:spcBef>
              <a:buClr>
                <a:srgbClr val="0000FF"/>
              </a:buClr>
              <a:buSzPct val="75000"/>
              <a:buFont typeface="Wingdings"/>
              <a:buChar char=""/>
              <a:tabLst>
                <a:tab pos="1769745" algn="l"/>
                <a:tab pos="1770380" algn="l"/>
              </a:tabLst>
            </a:pP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On </a:t>
            </a:r>
            <a:r>
              <a:rPr sz="2000" spc="-5" dirty="0">
                <a:solidFill>
                  <a:srgbClr val="1C1C1C"/>
                </a:solidFill>
                <a:latin typeface="Arial"/>
                <a:cs typeface="Arial"/>
              </a:rPr>
              <a:t>parle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aussi </a:t>
            </a:r>
            <a:r>
              <a:rPr sz="2000" spc="-5" dirty="0">
                <a:solidFill>
                  <a:srgbClr val="1C1C1C"/>
                </a:solidFill>
                <a:latin typeface="Arial"/>
                <a:cs typeface="Arial"/>
              </a:rPr>
              <a:t>de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« </a:t>
            </a:r>
            <a:r>
              <a:rPr sz="2000" spc="-5" dirty="0">
                <a:solidFill>
                  <a:srgbClr val="1C1C1C"/>
                </a:solidFill>
                <a:latin typeface="Arial"/>
                <a:cs typeface="Arial"/>
              </a:rPr>
              <a:t>grains d’information</a:t>
            </a:r>
            <a:r>
              <a:rPr sz="2000" spc="-114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»</a:t>
            </a:r>
            <a:endParaRPr sz="2000">
              <a:latin typeface="Arial"/>
              <a:cs typeface="Arial"/>
            </a:endParaRPr>
          </a:p>
          <a:p>
            <a:pPr marL="969010" indent="-343535">
              <a:lnSpc>
                <a:spcPct val="100000"/>
              </a:lnSpc>
              <a:spcBef>
                <a:spcPts val="695"/>
              </a:spcBef>
              <a:buSzPct val="89583"/>
              <a:buFont typeface="Wingdings"/>
              <a:buChar char=""/>
              <a:tabLst>
                <a:tab pos="969644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Document</a:t>
            </a:r>
            <a:endParaRPr sz="2400">
              <a:latin typeface="Arial"/>
              <a:cs typeface="Arial"/>
            </a:endParaRPr>
          </a:p>
          <a:p>
            <a:pPr marL="1370330" lvl="1" indent="-287655">
              <a:lnSpc>
                <a:spcPct val="100000"/>
              </a:lnSpc>
              <a:spcBef>
                <a:spcPts val="26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1370965" algn="l"/>
              </a:tabLst>
            </a:pP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regroupement cohérent d’éléments</a:t>
            </a:r>
            <a:r>
              <a:rPr sz="2200" spc="5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d’information</a:t>
            </a:r>
            <a:endParaRPr sz="2200">
              <a:latin typeface="Arial"/>
              <a:cs typeface="Arial"/>
            </a:endParaRPr>
          </a:p>
          <a:p>
            <a:pPr marL="1769745" lvl="2" indent="-229235">
              <a:lnSpc>
                <a:spcPct val="100000"/>
              </a:lnSpc>
              <a:spcBef>
                <a:spcPts val="1005"/>
              </a:spcBef>
              <a:buClr>
                <a:srgbClr val="0000FF"/>
              </a:buClr>
              <a:buSzPct val="75000"/>
              <a:buFont typeface="Wingdings"/>
              <a:buChar char=""/>
              <a:tabLst>
                <a:tab pos="1769745" algn="l"/>
                <a:tab pos="1770380" algn="l"/>
              </a:tabLst>
            </a:pPr>
            <a:r>
              <a:rPr sz="2000" spc="-5" dirty="0">
                <a:solidFill>
                  <a:srgbClr val="1C1C1C"/>
                </a:solidFill>
                <a:latin typeface="Arial"/>
                <a:cs typeface="Arial"/>
              </a:rPr>
              <a:t>Autour d’une thématique</a:t>
            </a:r>
            <a:r>
              <a:rPr sz="2000" spc="-5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commune</a:t>
            </a:r>
            <a:endParaRPr sz="2000">
              <a:latin typeface="Arial"/>
              <a:cs typeface="Arial"/>
            </a:endParaRPr>
          </a:p>
          <a:p>
            <a:pPr marL="1769745" lvl="2" indent="-229235">
              <a:lnSpc>
                <a:spcPct val="100000"/>
              </a:lnSpc>
              <a:spcBef>
                <a:spcPts val="720"/>
              </a:spcBef>
              <a:buClr>
                <a:srgbClr val="0000FF"/>
              </a:buClr>
              <a:buSzPct val="75000"/>
              <a:buFont typeface="Wingdings"/>
              <a:buChar char=""/>
              <a:tabLst>
                <a:tab pos="1769745" algn="l"/>
                <a:tab pos="1770380" algn="l"/>
              </a:tabLst>
            </a:pP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Selon une structure</a:t>
            </a:r>
            <a:r>
              <a:rPr sz="2000" spc="-7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donnée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1161084" y="6554037"/>
            <a:ext cx="333629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fr-FR" dirty="0"/>
              <a:t>web</a:t>
            </a:r>
            <a:endParaRPr spc="-5" dirty="0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World </a:t>
            </a:r>
            <a:r>
              <a:rPr dirty="0"/>
              <a:t>Wide</a:t>
            </a:r>
            <a:r>
              <a:rPr spc="-114" dirty="0"/>
              <a:t> </a:t>
            </a:r>
            <a:r>
              <a:rPr spc="-5" dirty="0"/>
              <a:t>Web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4734178" y="28447"/>
            <a:ext cx="9131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indent="-18796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Dé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initi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Historique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Syntaxe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Structure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60413" y="28447"/>
            <a:ext cx="8108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indent="-187960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Prologue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En-tête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Corps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Cadres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63" y="28447"/>
            <a:ext cx="45675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 marR="67310" indent="-169545" algn="r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6954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I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tro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d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u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ctio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  <a:p>
            <a:pPr marL="161925" marR="68580" indent="-161925" algn="r">
              <a:lnSpc>
                <a:spcPct val="100000"/>
              </a:lnSpc>
              <a:buAutoNum type="arabicPeriod"/>
              <a:tabLst>
                <a:tab pos="16192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Aspects</a:t>
            </a:r>
            <a:r>
              <a:rPr sz="1200" spc="-8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techniques</a:t>
            </a:r>
            <a:endParaRPr sz="1200">
              <a:latin typeface="Arial"/>
              <a:cs typeface="Arial"/>
            </a:endParaRPr>
          </a:p>
          <a:p>
            <a:pPr marL="169545" marR="69215" indent="-169545" algn="r">
              <a:lnSpc>
                <a:spcPct val="100000"/>
              </a:lnSpc>
              <a:buAutoNum type="arabicPeriod"/>
              <a:tabLst>
                <a:tab pos="169545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Langage</a:t>
            </a:r>
            <a:r>
              <a:rPr sz="12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endParaRPr sz="1200">
              <a:latin typeface="Arial"/>
              <a:cs typeface="Arial"/>
            </a:endParaRPr>
          </a:p>
          <a:p>
            <a:pPr marL="168910" marR="67310" indent="-168910" algn="r">
              <a:lnSpc>
                <a:spcPct val="100000"/>
              </a:lnSpc>
              <a:buAutoNum type="arabicPeriod"/>
              <a:tabLst>
                <a:tab pos="16891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l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usion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0" y="63"/>
            <a:ext cx="4572000" cy="793750"/>
          </a:xfrm>
          <a:custGeom>
            <a:avLst/>
            <a:gdLst/>
            <a:ahLst/>
            <a:cxnLst/>
            <a:rect l="l" t="t" r="r" b="b"/>
            <a:pathLst>
              <a:path w="4572000" h="793750">
                <a:moveTo>
                  <a:pt x="0" y="793686"/>
                </a:moveTo>
                <a:lnTo>
                  <a:pt x="4572000" y="793686"/>
                </a:lnTo>
                <a:lnTo>
                  <a:pt x="4572000" y="0"/>
                </a:lnTo>
                <a:lnTo>
                  <a:pt x="0" y="0"/>
                </a:lnTo>
                <a:lnTo>
                  <a:pt x="0" y="793686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0" y="349250"/>
                </a:moveTo>
                <a:lnTo>
                  <a:pt x="4572000" y="349250"/>
                </a:lnTo>
                <a:lnTo>
                  <a:pt x="4572000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0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4571999" y="0"/>
                </a:moveTo>
                <a:lnTo>
                  <a:pt x="0" y="0"/>
                </a:lnTo>
                <a:lnTo>
                  <a:pt x="0" y="349247"/>
                </a:lnTo>
                <a:lnTo>
                  <a:pt x="4571999" y="349247"/>
                </a:lnTo>
                <a:lnTo>
                  <a:pt x="4571999" y="0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12291"/>
            <a:ext cx="9134856" cy="460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97991"/>
            <a:ext cx="6380988" cy="803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63" y="793750"/>
            <a:ext cx="9139555" cy="457200"/>
          </a:xfrm>
          <a:custGeom>
            <a:avLst/>
            <a:gdLst/>
            <a:ahLst/>
            <a:cxnLst/>
            <a:rect l="l" t="t" r="r" b="b"/>
            <a:pathLst>
              <a:path w="9139555" h="457200">
                <a:moveTo>
                  <a:pt x="0" y="457200"/>
                </a:moveTo>
                <a:lnTo>
                  <a:pt x="9139236" y="457200"/>
                </a:lnTo>
                <a:lnTo>
                  <a:pt x="9139236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1B07D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63" y="770635"/>
            <a:ext cx="9139555" cy="5390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Introduction aux langages à</a:t>
            </a:r>
            <a:r>
              <a:rPr sz="3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balises</a:t>
            </a:r>
            <a:endParaRPr sz="3000">
              <a:latin typeface="Arial"/>
              <a:cs typeface="Arial"/>
            </a:endParaRPr>
          </a:p>
          <a:p>
            <a:pPr marL="886460" indent="-343535">
              <a:lnSpc>
                <a:spcPct val="100000"/>
              </a:lnSpc>
              <a:spcBef>
                <a:spcPts val="2845"/>
              </a:spcBef>
              <a:buSzPct val="89583"/>
              <a:buFont typeface="Wingdings"/>
              <a:buChar char=""/>
              <a:tabLst>
                <a:tab pos="887094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Information structurée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: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bases de données</a:t>
            </a:r>
            <a:endParaRPr sz="2400">
              <a:latin typeface="Arial"/>
              <a:cs typeface="Arial"/>
            </a:endParaRPr>
          </a:p>
          <a:p>
            <a:pPr marL="1287780" lvl="1" indent="-287655">
              <a:lnSpc>
                <a:spcPct val="100000"/>
              </a:lnSpc>
              <a:spcBef>
                <a:spcPts val="26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1288415" algn="l"/>
              </a:tabLst>
            </a:pP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Éléments d’information stockés</a:t>
            </a:r>
            <a:r>
              <a:rPr sz="2200" spc="3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séparément</a:t>
            </a:r>
            <a:endParaRPr sz="2200">
              <a:latin typeface="Arial"/>
              <a:cs typeface="Arial"/>
            </a:endParaRPr>
          </a:p>
          <a:p>
            <a:pPr marL="1287780" lvl="1" indent="-287655">
              <a:lnSpc>
                <a:spcPct val="100000"/>
              </a:lnSpc>
              <a:spcBef>
                <a:spcPts val="665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1288415" algn="l"/>
              </a:tabLst>
            </a:pP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Accès par</a:t>
            </a:r>
            <a:r>
              <a:rPr sz="220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requêtes</a:t>
            </a:r>
            <a:endParaRPr sz="2200">
              <a:latin typeface="Arial"/>
              <a:cs typeface="Arial"/>
            </a:endParaRPr>
          </a:p>
          <a:p>
            <a:pPr marL="1287780" lvl="1" indent="-287655">
              <a:lnSpc>
                <a:spcPct val="100000"/>
              </a:lnSpc>
              <a:spcBef>
                <a:spcPts val="66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1288415" algn="l"/>
              </a:tabLst>
            </a:pP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Traitements</a:t>
            </a:r>
            <a:r>
              <a:rPr sz="2200" spc="2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1C1C1C"/>
                </a:solidFill>
                <a:latin typeface="Arial"/>
                <a:cs typeface="Arial"/>
              </a:rPr>
              <a:t>facilités</a:t>
            </a:r>
            <a:endParaRPr sz="2200">
              <a:latin typeface="Arial"/>
              <a:cs typeface="Arial"/>
            </a:endParaRPr>
          </a:p>
          <a:p>
            <a:pPr marL="886460" indent="-343535">
              <a:lnSpc>
                <a:spcPct val="100000"/>
              </a:lnSpc>
              <a:spcBef>
                <a:spcPts val="975"/>
              </a:spcBef>
              <a:buSzPct val="89583"/>
              <a:buFont typeface="Wingdings"/>
              <a:buChar char=""/>
              <a:tabLst>
                <a:tab pos="887094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Information non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structurée :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corpus documentaires</a:t>
            </a:r>
            <a:endParaRPr sz="2400">
              <a:latin typeface="Arial"/>
              <a:cs typeface="Arial"/>
            </a:endParaRPr>
          </a:p>
          <a:p>
            <a:pPr marL="1287780" lvl="1" indent="-287655">
              <a:lnSpc>
                <a:spcPct val="100000"/>
              </a:lnSpc>
              <a:spcBef>
                <a:spcPts val="26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1288415" algn="l"/>
              </a:tabLst>
            </a:pP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Éléments d’information stockés sous forme de</a:t>
            </a:r>
            <a:r>
              <a:rPr sz="2200" spc="6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textes</a:t>
            </a:r>
            <a:endParaRPr sz="2200">
              <a:latin typeface="Arial"/>
              <a:cs typeface="Arial"/>
            </a:endParaRPr>
          </a:p>
          <a:p>
            <a:pPr marL="1287780" lvl="1" indent="-287655">
              <a:lnSpc>
                <a:spcPct val="100000"/>
              </a:lnSpc>
              <a:spcBef>
                <a:spcPts val="66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1288415" algn="l"/>
              </a:tabLst>
            </a:pP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Accès </a:t>
            </a:r>
            <a:r>
              <a:rPr sz="2200" spc="-10" dirty="0">
                <a:solidFill>
                  <a:srgbClr val="1C1C1C"/>
                </a:solidFill>
                <a:latin typeface="Arial"/>
                <a:cs typeface="Arial"/>
              </a:rPr>
              <a:t>par 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recherche</a:t>
            </a:r>
            <a:r>
              <a:rPr sz="2200" spc="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d’information</a:t>
            </a:r>
            <a:endParaRPr sz="2200">
              <a:latin typeface="Arial"/>
              <a:cs typeface="Arial"/>
            </a:endParaRPr>
          </a:p>
          <a:p>
            <a:pPr marL="1287780" lvl="1" indent="-287655">
              <a:lnSpc>
                <a:spcPct val="100000"/>
              </a:lnSpc>
              <a:spcBef>
                <a:spcPts val="66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1288415" algn="l"/>
              </a:tabLst>
            </a:pP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Traitements</a:t>
            </a:r>
            <a:r>
              <a:rPr sz="2200" spc="2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complexes</a:t>
            </a:r>
            <a:endParaRPr sz="2200">
              <a:latin typeface="Arial"/>
              <a:cs typeface="Arial"/>
            </a:endParaRPr>
          </a:p>
          <a:p>
            <a:pPr marL="886460" indent="-343535">
              <a:lnSpc>
                <a:spcPct val="100000"/>
              </a:lnSpc>
              <a:spcBef>
                <a:spcPts val="980"/>
              </a:spcBef>
              <a:buSzPct val="89583"/>
              <a:buFont typeface="Wingdings"/>
              <a:buChar char=""/>
              <a:tabLst>
                <a:tab pos="887094" algn="l"/>
              </a:tabLst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Information semi-structurée :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langages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à</a:t>
            </a:r>
            <a:r>
              <a:rPr sz="24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balises</a:t>
            </a:r>
            <a:endParaRPr sz="2400">
              <a:latin typeface="Arial"/>
              <a:cs typeface="Arial"/>
            </a:endParaRPr>
          </a:p>
          <a:p>
            <a:pPr marL="1287780" lvl="1" indent="-287655">
              <a:lnSpc>
                <a:spcPct val="100000"/>
              </a:lnSpc>
              <a:spcBef>
                <a:spcPts val="26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1288415" algn="l"/>
              </a:tabLst>
            </a:pP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Éléments d’information stockés </a:t>
            </a:r>
            <a:r>
              <a:rPr sz="2200" spc="-10" dirty="0">
                <a:solidFill>
                  <a:srgbClr val="1C1C1C"/>
                </a:solidFill>
                <a:latin typeface="Arial"/>
                <a:cs typeface="Arial"/>
              </a:rPr>
              <a:t>dans 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des</a:t>
            </a:r>
            <a:r>
              <a:rPr sz="2200" spc="5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1C1C1C"/>
                </a:solidFill>
                <a:latin typeface="Arial"/>
                <a:cs typeface="Arial"/>
              </a:rPr>
              <a:t>documents</a:t>
            </a:r>
            <a:endParaRPr sz="2200">
              <a:latin typeface="Arial"/>
              <a:cs typeface="Arial"/>
            </a:endParaRPr>
          </a:p>
          <a:p>
            <a:pPr marL="1287780" lvl="1" indent="-287655">
              <a:lnSpc>
                <a:spcPct val="100000"/>
              </a:lnSpc>
              <a:spcBef>
                <a:spcPts val="66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1288415" algn="l"/>
              </a:tabLst>
            </a:pP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Permet les </a:t>
            </a:r>
            <a:r>
              <a:rPr sz="2200" spc="-10" dirty="0">
                <a:solidFill>
                  <a:srgbClr val="1C1C1C"/>
                </a:solidFill>
                <a:latin typeface="Arial"/>
                <a:cs typeface="Arial"/>
              </a:rPr>
              <a:t>deux 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types d’accès et de</a:t>
            </a:r>
            <a:r>
              <a:rPr sz="2200" spc="6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traitements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1161084" y="6554037"/>
            <a:ext cx="333629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fr-FR" dirty="0"/>
              <a:t>web</a:t>
            </a:r>
            <a:endParaRPr spc="-5" dirty="0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World </a:t>
            </a:r>
            <a:r>
              <a:rPr dirty="0"/>
              <a:t>Wide</a:t>
            </a:r>
            <a:r>
              <a:rPr spc="-114" dirty="0"/>
              <a:t> </a:t>
            </a:r>
            <a:r>
              <a:rPr spc="-5" dirty="0"/>
              <a:t>Web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4763" y="28447"/>
            <a:ext cx="45675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 marR="67310" indent="-169545" algn="r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6954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I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tro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d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u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ctio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  <a:p>
            <a:pPr marL="161925" marR="68580" indent="-161925" algn="r">
              <a:lnSpc>
                <a:spcPct val="100000"/>
              </a:lnSpc>
              <a:buAutoNum type="arabicPeriod"/>
              <a:tabLst>
                <a:tab pos="16192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Aspects</a:t>
            </a:r>
            <a:r>
              <a:rPr sz="1200" spc="-8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techniques</a:t>
            </a:r>
            <a:endParaRPr sz="1200">
              <a:latin typeface="Arial"/>
              <a:cs typeface="Arial"/>
            </a:endParaRPr>
          </a:p>
          <a:p>
            <a:pPr marL="169545" marR="69215" indent="-169545" algn="r">
              <a:lnSpc>
                <a:spcPct val="100000"/>
              </a:lnSpc>
              <a:buAutoNum type="arabicPeriod"/>
              <a:tabLst>
                <a:tab pos="169545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Langage</a:t>
            </a:r>
            <a:r>
              <a:rPr sz="12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endParaRPr sz="1200">
              <a:latin typeface="Arial"/>
              <a:cs typeface="Arial"/>
            </a:endParaRPr>
          </a:p>
          <a:p>
            <a:pPr marL="168910" marR="67310" indent="-168910" algn="r">
              <a:lnSpc>
                <a:spcPct val="100000"/>
              </a:lnSpc>
              <a:buAutoNum type="arabicPeriod"/>
              <a:tabLst>
                <a:tab pos="16891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l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usion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34178" y="28447"/>
            <a:ext cx="9131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indent="-18796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Dé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initi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Historique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Syntaxe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Structure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60413" y="28447"/>
            <a:ext cx="8108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indent="-187960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Prologue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En-tête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Corps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Cadres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0" y="63"/>
            <a:ext cx="4572000" cy="793750"/>
          </a:xfrm>
          <a:custGeom>
            <a:avLst/>
            <a:gdLst/>
            <a:ahLst/>
            <a:cxnLst/>
            <a:rect l="l" t="t" r="r" b="b"/>
            <a:pathLst>
              <a:path w="4572000" h="793750">
                <a:moveTo>
                  <a:pt x="0" y="793686"/>
                </a:moveTo>
                <a:lnTo>
                  <a:pt x="4572000" y="793686"/>
                </a:lnTo>
                <a:lnTo>
                  <a:pt x="4572000" y="0"/>
                </a:lnTo>
                <a:lnTo>
                  <a:pt x="0" y="0"/>
                </a:lnTo>
                <a:lnTo>
                  <a:pt x="0" y="793686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0" y="349250"/>
                </a:moveTo>
                <a:lnTo>
                  <a:pt x="4572000" y="349250"/>
                </a:lnTo>
                <a:lnTo>
                  <a:pt x="4572000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0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4571999" y="0"/>
                </a:moveTo>
                <a:lnTo>
                  <a:pt x="0" y="0"/>
                </a:lnTo>
                <a:lnTo>
                  <a:pt x="0" y="349247"/>
                </a:lnTo>
                <a:lnTo>
                  <a:pt x="4571999" y="349247"/>
                </a:lnTo>
                <a:lnTo>
                  <a:pt x="4571999" y="0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12291"/>
            <a:ext cx="9134856" cy="460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97991"/>
            <a:ext cx="6380988" cy="803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63" y="793750"/>
            <a:ext cx="9139555" cy="457200"/>
          </a:xfrm>
          <a:custGeom>
            <a:avLst/>
            <a:gdLst/>
            <a:ahLst/>
            <a:cxnLst/>
            <a:rect l="l" t="t" r="r" b="b"/>
            <a:pathLst>
              <a:path w="9139555" h="457200">
                <a:moveTo>
                  <a:pt x="0" y="457200"/>
                </a:moveTo>
                <a:lnTo>
                  <a:pt x="9139236" y="457200"/>
                </a:lnTo>
                <a:lnTo>
                  <a:pt x="9139236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1B07D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63" y="770635"/>
            <a:ext cx="9139555" cy="5417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Introduction aux langages à</a:t>
            </a:r>
            <a:r>
              <a:rPr sz="3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balises</a:t>
            </a:r>
            <a:endParaRPr sz="3000">
              <a:latin typeface="Arial"/>
              <a:cs typeface="Arial"/>
            </a:endParaRPr>
          </a:p>
          <a:p>
            <a:pPr marL="886460" indent="-343535">
              <a:lnSpc>
                <a:spcPct val="100000"/>
              </a:lnSpc>
              <a:spcBef>
                <a:spcPts val="2880"/>
              </a:spcBef>
              <a:buSzPct val="89583"/>
              <a:buFont typeface="Wingdings"/>
              <a:buChar char=""/>
              <a:tabLst>
                <a:tab pos="887094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Balise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: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signe marquant une position</a:t>
            </a:r>
            <a:r>
              <a:rPr sz="2400" spc="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particulière</a:t>
            </a:r>
            <a:endParaRPr sz="2400">
              <a:latin typeface="Arial"/>
              <a:cs typeface="Arial"/>
            </a:endParaRPr>
          </a:p>
          <a:p>
            <a:pPr marL="1287780" lvl="1" indent="-287655">
              <a:lnSpc>
                <a:spcPct val="100000"/>
              </a:lnSpc>
              <a:spcBef>
                <a:spcPts val="26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1288415" algn="l"/>
              </a:tabLst>
            </a:pP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Signe = élément</a:t>
            </a:r>
            <a:r>
              <a:rPr sz="2200" spc="1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d’information</a:t>
            </a:r>
            <a:endParaRPr sz="2200">
              <a:latin typeface="Arial"/>
              <a:cs typeface="Arial"/>
            </a:endParaRPr>
          </a:p>
          <a:p>
            <a:pPr marL="1287780" lvl="1" indent="-287655">
              <a:lnSpc>
                <a:spcPct val="100000"/>
              </a:lnSpc>
              <a:spcBef>
                <a:spcPts val="66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1288415" algn="l"/>
              </a:tabLst>
            </a:pP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Marquer = permettre la</a:t>
            </a:r>
            <a:r>
              <a:rPr sz="2200" spc="6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distinction</a:t>
            </a:r>
            <a:endParaRPr sz="2200">
              <a:latin typeface="Arial"/>
              <a:cs typeface="Arial"/>
            </a:endParaRPr>
          </a:p>
          <a:p>
            <a:pPr marL="1686560" lvl="2" indent="-229235">
              <a:lnSpc>
                <a:spcPct val="100000"/>
              </a:lnSpc>
              <a:spcBef>
                <a:spcPts val="955"/>
              </a:spcBef>
              <a:buClr>
                <a:srgbClr val="0000FF"/>
              </a:buClr>
              <a:buSzPct val="75000"/>
              <a:buFont typeface="Wingdings"/>
              <a:buChar char=""/>
              <a:tabLst>
                <a:tab pos="1686560" algn="l"/>
                <a:tab pos="1687195" algn="l"/>
              </a:tabLst>
            </a:pPr>
            <a:r>
              <a:rPr sz="1800" dirty="0">
                <a:solidFill>
                  <a:srgbClr val="1C1C1C"/>
                </a:solidFill>
                <a:latin typeface="Arial"/>
                <a:cs typeface="Arial"/>
              </a:rPr>
              <a:t>Ex :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fusée de détresse, signal radio, « </a:t>
            </a:r>
            <a:r>
              <a:rPr sz="1800" dirty="0">
                <a:solidFill>
                  <a:srgbClr val="1C1C1C"/>
                </a:solidFill>
                <a:latin typeface="Arial"/>
                <a:cs typeface="Arial"/>
              </a:rPr>
              <a:t>tag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»</a:t>
            </a:r>
            <a:r>
              <a:rPr sz="1800" spc="4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C1C1C"/>
                </a:solidFill>
                <a:latin typeface="Arial"/>
                <a:cs typeface="Arial"/>
              </a:rPr>
              <a:t>HTML</a:t>
            </a:r>
            <a:endParaRPr sz="1800">
              <a:latin typeface="Arial"/>
              <a:cs typeface="Arial"/>
            </a:endParaRPr>
          </a:p>
          <a:p>
            <a:pPr marL="1287780" lvl="1" indent="-287655">
              <a:lnSpc>
                <a:spcPct val="100000"/>
              </a:lnSpc>
              <a:spcBef>
                <a:spcPts val="355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1288415" algn="l"/>
              </a:tabLst>
            </a:pP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Position = par rapport à l’espace</a:t>
            </a:r>
            <a:r>
              <a:rPr sz="2200" spc="4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considéré</a:t>
            </a:r>
            <a:endParaRPr sz="2200">
              <a:latin typeface="Arial"/>
              <a:cs typeface="Arial"/>
            </a:endParaRPr>
          </a:p>
          <a:p>
            <a:pPr marL="1686560" lvl="2" indent="-229235">
              <a:lnSpc>
                <a:spcPct val="100000"/>
              </a:lnSpc>
              <a:spcBef>
                <a:spcPts val="955"/>
              </a:spcBef>
              <a:buClr>
                <a:srgbClr val="0000FF"/>
              </a:buClr>
              <a:buSzPct val="75000"/>
              <a:buFont typeface="Wingdings"/>
              <a:buChar char=""/>
              <a:tabLst>
                <a:tab pos="1686560" algn="l"/>
                <a:tab pos="1687195" algn="l"/>
              </a:tabLst>
            </a:pPr>
            <a:r>
              <a:rPr sz="1800" dirty="0">
                <a:solidFill>
                  <a:srgbClr val="1C1C1C"/>
                </a:solidFill>
                <a:latin typeface="Arial"/>
                <a:cs typeface="Arial"/>
              </a:rPr>
              <a:t>Ex :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espace 3D (avion), 2D (bateau), 1D</a:t>
            </a:r>
            <a:r>
              <a:rPr sz="1800" spc="2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(document)</a:t>
            </a:r>
            <a:endParaRPr sz="1800">
              <a:latin typeface="Arial"/>
              <a:cs typeface="Arial"/>
            </a:endParaRPr>
          </a:p>
          <a:p>
            <a:pPr marL="1287780" lvl="1" indent="-287655">
              <a:lnSpc>
                <a:spcPts val="2440"/>
              </a:lnSpc>
              <a:spcBef>
                <a:spcPts val="355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1288415" algn="l"/>
              </a:tabLst>
            </a:pP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Particulière = en général, la position d’un </a:t>
            </a:r>
            <a:r>
              <a:rPr sz="2200" spc="-10" dirty="0">
                <a:solidFill>
                  <a:srgbClr val="1C1C1C"/>
                </a:solidFill>
                <a:latin typeface="Arial"/>
                <a:cs typeface="Arial"/>
              </a:rPr>
              <a:t>élément 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de</a:t>
            </a:r>
            <a:r>
              <a:rPr sz="2200" spc="9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l’espace</a:t>
            </a:r>
            <a:endParaRPr sz="2200">
              <a:latin typeface="Arial"/>
              <a:cs typeface="Arial"/>
            </a:endParaRPr>
          </a:p>
          <a:p>
            <a:pPr marL="1287780">
              <a:lnSpc>
                <a:spcPts val="2440"/>
              </a:lnSpc>
            </a:pP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qu’on cherche à repérer</a:t>
            </a:r>
            <a:endParaRPr sz="2200">
              <a:latin typeface="Arial"/>
              <a:cs typeface="Arial"/>
            </a:endParaRPr>
          </a:p>
          <a:p>
            <a:pPr marL="1686560" lvl="2" indent="-229235">
              <a:lnSpc>
                <a:spcPct val="100000"/>
              </a:lnSpc>
              <a:spcBef>
                <a:spcPts val="955"/>
              </a:spcBef>
              <a:buClr>
                <a:srgbClr val="0000FF"/>
              </a:buClr>
              <a:buSzPct val="75000"/>
              <a:buFont typeface="Wingdings"/>
              <a:buChar char=""/>
              <a:tabLst>
                <a:tab pos="1686560" algn="l"/>
                <a:tab pos="1687195" algn="l"/>
              </a:tabLst>
            </a:pPr>
            <a:r>
              <a:rPr sz="1800" dirty="0">
                <a:solidFill>
                  <a:srgbClr val="1C1C1C"/>
                </a:solidFill>
                <a:latin typeface="Arial"/>
                <a:cs typeface="Arial"/>
              </a:rPr>
              <a:t>Ex :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aéroport, bateau, </a:t>
            </a:r>
            <a:r>
              <a:rPr sz="1800" spc="-10" dirty="0">
                <a:solidFill>
                  <a:srgbClr val="1C1C1C"/>
                </a:solidFill>
                <a:latin typeface="Arial"/>
                <a:cs typeface="Arial"/>
              </a:rPr>
              <a:t>élément</a:t>
            </a:r>
            <a:r>
              <a:rPr sz="1800" spc="3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d’information</a:t>
            </a:r>
            <a:endParaRPr sz="1800">
              <a:latin typeface="Arial"/>
              <a:cs typeface="Arial"/>
            </a:endParaRPr>
          </a:p>
          <a:p>
            <a:pPr marL="886460" marR="1343660" indent="-342900">
              <a:lnSpc>
                <a:spcPct val="100000"/>
              </a:lnSpc>
              <a:spcBef>
                <a:spcPts val="670"/>
              </a:spcBef>
            </a:pPr>
            <a:r>
              <a:rPr sz="2150" spc="5" dirty="0">
                <a:solidFill>
                  <a:srgbClr val="0000FF"/>
                </a:solidFill>
                <a:latin typeface="Symbol"/>
                <a:cs typeface="Symbol"/>
              </a:rPr>
              <a:t></a:t>
            </a:r>
            <a:r>
              <a:rPr sz="215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Type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d’information facilement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repérable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permettant  d’identifier d’autres éléments</a:t>
            </a:r>
            <a:r>
              <a:rPr sz="2400" spc="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informationnels</a:t>
            </a:r>
            <a:endParaRPr sz="2400">
              <a:latin typeface="Arial"/>
              <a:cs typeface="Arial"/>
            </a:endParaRPr>
          </a:p>
          <a:p>
            <a:pPr marL="88646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(i.e. «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méta-information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»)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1161084" y="6554037"/>
            <a:ext cx="333629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fr-FR" dirty="0"/>
              <a:t>web</a:t>
            </a:r>
            <a:endParaRPr spc="-5" dirty="0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World </a:t>
            </a:r>
            <a:r>
              <a:rPr dirty="0"/>
              <a:t>Wide</a:t>
            </a:r>
            <a:r>
              <a:rPr spc="-114" dirty="0"/>
              <a:t> </a:t>
            </a:r>
            <a:r>
              <a:rPr spc="-5" dirty="0"/>
              <a:t>Web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4763" y="28447"/>
            <a:ext cx="45675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 marR="67310" indent="-169545" algn="r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6954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I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tro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d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u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ctio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  <a:p>
            <a:pPr marL="161925" marR="68580" indent="-161925" algn="r">
              <a:lnSpc>
                <a:spcPct val="100000"/>
              </a:lnSpc>
              <a:buAutoNum type="arabicPeriod"/>
              <a:tabLst>
                <a:tab pos="16192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Aspects</a:t>
            </a:r>
            <a:r>
              <a:rPr sz="1200" spc="-8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techniques</a:t>
            </a:r>
            <a:endParaRPr sz="1200">
              <a:latin typeface="Arial"/>
              <a:cs typeface="Arial"/>
            </a:endParaRPr>
          </a:p>
          <a:p>
            <a:pPr marL="169545" marR="69215" indent="-169545" algn="r">
              <a:lnSpc>
                <a:spcPct val="100000"/>
              </a:lnSpc>
              <a:buAutoNum type="arabicPeriod"/>
              <a:tabLst>
                <a:tab pos="169545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Langage</a:t>
            </a:r>
            <a:r>
              <a:rPr sz="12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endParaRPr sz="1200">
              <a:latin typeface="Arial"/>
              <a:cs typeface="Arial"/>
            </a:endParaRPr>
          </a:p>
          <a:p>
            <a:pPr marL="168910" marR="67310" indent="-168910" algn="r">
              <a:lnSpc>
                <a:spcPct val="100000"/>
              </a:lnSpc>
              <a:buAutoNum type="arabicPeriod"/>
              <a:tabLst>
                <a:tab pos="16891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l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usion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34178" y="28447"/>
            <a:ext cx="9131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indent="-18796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Dé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initi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Historique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Syntaxe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Structure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60413" y="28447"/>
            <a:ext cx="8108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indent="-187960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Prologue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En-tête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Corps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Cadres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0" y="63"/>
            <a:ext cx="4572000" cy="793750"/>
          </a:xfrm>
          <a:custGeom>
            <a:avLst/>
            <a:gdLst/>
            <a:ahLst/>
            <a:cxnLst/>
            <a:rect l="l" t="t" r="r" b="b"/>
            <a:pathLst>
              <a:path w="4572000" h="793750">
                <a:moveTo>
                  <a:pt x="0" y="793686"/>
                </a:moveTo>
                <a:lnTo>
                  <a:pt x="4572000" y="793686"/>
                </a:lnTo>
                <a:lnTo>
                  <a:pt x="4572000" y="0"/>
                </a:lnTo>
                <a:lnTo>
                  <a:pt x="0" y="0"/>
                </a:lnTo>
                <a:lnTo>
                  <a:pt x="0" y="793686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0" y="349250"/>
                </a:moveTo>
                <a:lnTo>
                  <a:pt x="4572000" y="349250"/>
                </a:lnTo>
                <a:lnTo>
                  <a:pt x="4572000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0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4571999" y="0"/>
                </a:moveTo>
                <a:lnTo>
                  <a:pt x="0" y="0"/>
                </a:lnTo>
                <a:lnTo>
                  <a:pt x="0" y="349247"/>
                </a:lnTo>
                <a:lnTo>
                  <a:pt x="4571999" y="349247"/>
                </a:lnTo>
                <a:lnTo>
                  <a:pt x="4571999" y="0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12291"/>
            <a:ext cx="9134856" cy="460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97991"/>
            <a:ext cx="6380988" cy="803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63" y="793750"/>
            <a:ext cx="9139555" cy="457200"/>
          </a:xfrm>
          <a:custGeom>
            <a:avLst/>
            <a:gdLst/>
            <a:ahLst/>
            <a:cxnLst/>
            <a:rect l="l" t="t" r="r" b="b"/>
            <a:pathLst>
              <a:path w="9139555" h="457200">
                <a:moveTo>
                  <a:pt x="0" y="457200"/>
                </a:moveTo>
                <a:lnTo>
                  <a:pt x="9139236" y="457200"/>
                </a:lnTo>
                <a:lnTo>
                  <a:pt x="9139236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1B07D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63" y="770635"/>
            <a:ext cx="9139555" cy="5361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Introduction aux langages à</a:t>
            </a:r>
            <a:r>
              <a:rPr sz="3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balises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50">
              <a:latin typeface="Times New Roman"/>
              <a:cs typeface="Times New Roman"/>
            </a:endParaRPr>
          </a:p>
          <a:p>
            <a:pPr marL="886460" indent="-343535">
              <a:lnSpc>
                <a:spcPct val="100000"/>
              </a:lnSpc>
              <a:buSzPct val="89583"/>
              <a:buFont typeface="Wingdings"/>
              <a:buChar char=""/>
              <a:tabLst>
                <a:tab pos="887094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Balisage documentaire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: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utilisation de</a:t>
            </a:r>
            <a:r>
              <a:rPr sz="2400" spc="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balises</a:t>
            </a:r>
            <a:endParaRPr sz="2400">
              <a:latin typeface="Arial"/>
              <a:cs typeface="Arial"/>
            </a:endParaRPr>
          </a:p>
          <a:p>
            <a:pPr marL="1287780" lvl="1" indent="-287655">
              <a:lnSpc>
                <a:spcPct val="100000"/>
              </a:lnSpc>
              <a:spcBef>
                <a:spcPts val="26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1288415" algn="l"/>
              </a:tabLst>
            </a:pP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Pour marquer </a:t>
            </a:r>
            <a:r>
              <a:rPr sz="2200" spc="-10" dirty="0">
                <a:solidFill>
                  <a:srgbClr val="1C1C1C"/>
                </a:solidFill>
                <a:latin typeface="Arial"/>
                <a:cs typeface="Arial"/>
              </a:rPr>
              <a:t>des 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points précis d’un</a:t>
            </a:r>
            <a:r>
              <a:rPr sz="2200" spc="6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1C1C1C"/>
                </a:solidFill>
                <a:latin typeface="Arial"/>
                <a:cs typeface="Arial"/>
              </a:rPr>
              <a:t>document</a:t>
            </a:r>
            <a:endParaRPr sz="2200">
              <a:latin typeface="Arial"/>
              <a:cs typeface="Arial"/>
            </a:endParaRPr>
          </a:p>
          <a:p>
            <a:pPr marL="1287780" lvl="1" indent="-287655">
              <a:lnSpc>
                <a:spcPct val="100000"/>
              </a:lnSpc>
              <a:spcBef>
                <a:spcPts val="665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1288415" algn="l"/>
              </a:tabLst>
            </a:pP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Pour marquer des zones (segments) de</a:t>
            </a:r>
            <a:r>
              <a:rPr sz="2200" spc="8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document</a:t>
            </a:r>
            <a:endParaRPr sz="2200">
              <a:latin typeface="Arial"/>
              <a:cs typeface="Arial"/>
            </a:endParaRPr>
          </a:p>
          <a:p>
            <a:pPr marL="1686560" lvl="2" indent="-229235">
              <a:lnSpc>
                <a:spcPct val="100000"/>
              </a:lnSpc>
              <a:spcBef>
                <a:spcPts val="950"/>
              </a:spcBef>
              <a:buClr>
                <a:srgbClr val="0000FF"/>
              </a:buClr>
              <a:buSzPct val="75000"/>
              <a:buFont typeface="Wingdings"/>
              <a:buChar char=""/>
              <a:tabLst>
                <a:tab pos="1686560" algn="l"/>
                <a:tab pos="1687195" algn="l"/>
              </a:tabLst>
            </a:pP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Balisage de début </a:t>
            </a:r>
            <a:r>
              <a:rPr sz="1800" dirty="0">
                <a:solidFill>
                  <a:srgbClr val="1C1C1C"/>
                </a:solidFill>
                <a:latin typeface="Arial"/>
                <a:cs typeface="Arial"/>
              </a:rPr>
              <a:t>et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de fin </a:t>
            </a:r>
            <a:r>
              <a:rPr sz="1800" spc="-10" dirty="0">
                <a:solidFill>
                  <a:srgbClr val="1C1C1C"/>
                </a:solidFill>
                <a:latin typeface="Arial"/>
                <a:cs typeface="Arial"/>
              </a:rPr>
              <a:t>de</a:t>
            </a:r>
            <a:r>
              <a:rPr sz="1800" spc="4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zone</a:t>
            </a:r>
            <a:endParaRPr sz="1800">
              <a:latin typeface="Arial"/>
              <a:cs typeface="Arial"/>
            </a:endParaRPr>
          </a:p>
          <a:p>
            <a:pPr marL="1287780" lvl="1" indent="-287655">
              <a:lnSpc>
                <a:spcPct val="100000"/>
              </a:lnSpc>
              <a:spcBef>
                <a:spcPts val="355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1288415" algn="l"/>
              </a:tabLst>
            </a:pP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Pour structurer le</a:t>
            </a:r>
            <a:r>
              <a:rPr sz="2200" spc="2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document</a:t>
            </a:r>
            <a:endParaRPr sz="2200">
              <a:latin typeface="Arial"/>
              <a:cs typeface="Arial"/>
            </a:endParaRPr>
          </a:p>
          <a:p>
            <a:pPr marL="543560">
              <a:lnSpc>
                <a:spcPct val="100000"/>
              </a:lnSpc>
              <a:spcBef>
                <a:spcPts val="980"/>
              </a:spcBef>
            </a:pPr>
            <a:r>
              <a:rPr sz="2150" spc="10" dirty="0">
                <a:solidFill>
                  <a:srgbClr val="0000FF"/>
                </a:solidFill>
                <a:latin typeface="Symbol"/>
                <a:cs typeface="Symbol"/>
              </a:rPr>
              <a:t></a:t>
            </a:r>
            <a:r>
              <a:rPr sz="2150" spc="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Utilisation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de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plusieurs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types de</a:t>
            </a:r>
            <a:r>
              <a:rPr sz="2400" spc="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balises</a:t>
            </a:r>
            <a:endParaRPr sz="2400">
              <a:latin typeface="Arial"/>
              <a:cs typeface="Arial"/>
            </a:endParaRPr>
          </a:p>
          <a:p>
            <a:pPr marL="1000760">
              <a:lnSpc>
                <a:spcPct val="100000"/>
              </a:lnSpc>
              <a:spcBef>
                <a:spcPts val="260"/>
              </a:spcBef>
            </a:pPr>
            <a:r>
              <a:rPr sz="1650" spc="5" dirty="0">
                <a:solidFill>
                  <a:srgbClr val="0000FF"/>
                </a:solidFill>
                <a:latin typeface="Symbol"/>
                <a:cs typeface="Symbol"/>
              </a:rPr>
              <a:t></a:t>
            </a:r>
            <a:r>
              <a:rPr sz="165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En fonction du type </a:t>
            </a:r>
            <a:r>
              <a:rPr sz="2200" spc="-10" dirty="0">
                <a:solidFill>
                  <a:srgbClr val="1C1C1C"/>
                </a:solidFill>
                <a:latin typeface="Arial"/>
                <a:cs typeface="Arial"/>
              </a:rPr>
              <a:t>d’élément 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à</a:t>
            </a:r>
            <a:r>
              <a:rPr sz="2200" spc="-17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marquer</a:t>
            </a:r>
            <a:endParaRPr sz="2200">
              <a:latin typeface="Arial"/>
              <a:cs typeface="Arial"/>
            </a:endParaRPr>
          </a:p>
          <a:p>
            <a:pPr marL="1000760">
              <a:lnSpc>
                <a:spcPct val="100000"/>
              </a:lnSpc>
              <a:spcBef>
                <a:spcPts val="660"/>
              </a:spcBef>
            </a:pPr>
            <a:r>
              <a:rPr sz="1650" spc="5" dirty="0">
                <a:solidFill>
                  <a:srgbClr val="0000FF"/>
                </a:solidFill>
                <a:latin typeface="Symbol"/>
                <a:cs typeface="Symbol"/>
              </a:rPr>
              <a:t></a:t>
            </a:r>
            <a:r>
              <a:rPr sz="165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En </a:t>
            </a:r>
            <a:r>
              <a:rPr sz="2200" dirty="0">
                <a:solidFill>
                  <a:srgbClr val="1C1C1C"/>
                </a:solidFill>
                <a:latin typeface="Arial"/>
                <a:cs typeface="Arial"/>
              </a:rPr>
              <a:t>fonction 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du type de marquage (point, début,</a:t>
            </a:r>
            <a:r>
              <a:rPr sz="2200" spc="-15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fin)</a:t>
            </a:r>
            <a:endParaRPr sz="2200">
              <a:latin typeface="Arial"/>
              <a:cs typeface="Arial"/>
            </a:endParaRPr>
          </a:p>
          <a:p>
            <a:pPr marL="886460" indent="-343535">
              <a:lnSpc>
                <a:spcPct val="100000"/>
              </a:lnSpc>
              <a:spcBef>
                <a:spcPts val="980"/>
              </a:spcBef>
              <a:buSzPct val="89583"/>
              <a:buFont typeface="Wingdings"/>
              <a:buChar char=""/>
              <a:tabLst>
                <a:tab pos="887094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Langage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à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balises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: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langage de description</a:t>
            </a:r>
            <a:r>
              <a:rPr sz="2400" spc="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de</a:t>
            </a:r>
            <a:endParaRPr sz="2400">
              <a:latin typeface="Arial"/>
              <a:cs typeface="Arial"/>
            </a:endParaRPr>
          </a:p>
          <a:p>
            <a:pPr marL="886460">
              <a:lnSpc>
                <a:spcPct val="100000"/>
              </a:lnSpc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documents utilisant ces techniques de</a:t>
            </a:r>
            <a:r>
              <a:rPr sz="2400" spc="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balisage</a:t>
            </a:r>
            <a:endParaRPr sz="2400">
              <a:latin typeface="Arial"/>
              <a:cs typeface="Arial"/>
            </a:endParaRPr>
          </a:p>
          <a:p>
            <a:pPr marL="886460" indent="-343535">
              <a:lnSpc>
                <a:spcPct val="100000"/>
              </a:lnSpc>
              <a:spcBef>
                <a:spcPts val="575"/>
              </a:spcBef>
              <a:buSzPct val="89583"/>
              <a:buFont typeface="Wingdings"/>
              <a:buChar char=""/>
              <a:tabLst>
                <a:tab pos="887094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Élément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: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une balise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et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son</a:t>
            </a:r>
            <a:r>
              <a:rPr sz="2400" spc="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contenu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1161084" y="6554037"/>
            <a:ext cx="333629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fr-FR" dirty="0"/>
              <a:t>web</a:t>
            </a:r>
            <a:endParaRPr spc="-5" dirty="0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World </a:t>
            </a:r>
            <a:r>
              <a:rPr dirty="0"/>
              <a:t>Wide</a:t>
            </a:r>
            <a:r>
              <a:rPr spc="-114" dirty="0"/>
              <a:t> </a:t>
            </a:r>
            <a:r>
              <a:rPr spc="-5" dirty="0"/>
              <a:t>Web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4763" y="28447"/>
            <a:ext cx="45675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 marR="67310" indent="-169545" algn="r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6954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I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tro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d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u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ctio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  <a:p>
            <a:pPr marL="161925" marR="68580" indent="-161925" algn="r">
              <a:lnSpc>
                <a:spcPct val="100000"/>
              </a:lnSpc>
              <a:buAutoNum type="arabicPeriod"/>
              <a:tabLst>
                <a:tab pos="16192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Aspects</a:t>
            </a:r>
            <a:r>
              <a:rPr sz="1200" spc="-8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techniques</a:t>
            </a:r>
            <a:endParaRPr sz="1200">
              <a:latin typeface="Arial"/>
              <a:cs typeface="Arial"/>
            </a:endParaRPr>
          </a:p>
          <a:p>
            <a:pPr marL="169545" marR="69215" indent="-169545" algn="r">
              <a:lnSpc>
                <a:spcPct val="100000"/>
              </a:lnSpc>
              <a:buAutoNum type="arabicPeriod"/>
              <a:tabLst>
                <a:tab pos="169545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Langage</a:t>
            </a:r>
            <a:r>
              <a:rPr sz="12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endParaRPr sz="1200">
              <a:latin typeface="Arial"/>
              <a:cs typeface="Arial"/>
            </a:endParaRPr>
          </a:p>
          <a:p>
            <a:pPr marL="168910" marR="67310" indent="-168910" algn="r">
              <a:lnSpc>
                <a:spcPct val="100000"/>
              </a:lnSpc>
              <a:buAutoNum type="arabicPeriod"/>
              <a:tabLst>
                <a:tab pos="16891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l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usion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34178" y="28447"/>
            <a:ext cx="9131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indent="-18796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Dé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initi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Historique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Syntaxe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Structure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60413" y="28447"/>
            <a:ext cx="8108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indent="-187960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Prologue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En-tête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Corps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Cadres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0" y="63"/>
            <a:ext cx="4572000" cy="793750"/>
          </a:xfrm>
          <a:custGeom>
            <a:avLst/>
            <a:gdLst/>
            <a:ahLst/>
            <a:cxnLst/>
            <a:rect l="l" t="t" r="r" b="b"/>
            <a:pathLst>
              <a:path w="4572000" h="793750">
                <a:moveTo>
                  <a:pt x="0" y="793686"/>
                </a:moveTo>
                <a:lnTo>
                  <a:pt x="4572000" y="793686"/>
                </a:lnTo>
                <a:lnTo>
                  <a:pt x="4572000" y="0"/>
                </a:lnTo>
                <a:lnTo>
                  <a:pt x="0" y="0"/>
                </a:lnTo>
                <a:lnTo>
                  <a:pt x="0" y="793686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0" y="349250"/>
                </a:moveTo>
                <a:lnTo>
                  <a:pt x="4572000" y="349250"/>
                </a:lnTo>
                <a:lnTo>
                  <a:pt x="4572000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0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4571999" y="0"/>
                </a:moveTo>
                <a:lnTo>
                  <a:pt x="0" y="0"/>
                </a:lnTo>
                <a:lnTo>
                  <a:pt x="0" y="349247"/>
                </a:lnTo>
                <a:lnTo>
                  <a:pt x="4571999" y="349247"/>
                </a:lnTo>
                <a:lnTo>
                  <a:pt x="4571999" y="0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12291"/>
            <a:ext cx="9134856" cy="460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97991"/>
            <a:ext cx="6380988" cy="803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63" y="793750"/>
            <a:ext cx="9139555" cy="457200"/>
          </a:xfrm>
          <a:custGeom>
            <a:avLst/>
            <a:gdLst/>
            <a:ahLst/>
            <a:cxnLst/>
            <a:rect l="l" t="t" r="r" b="b"/>
            <a:pathLst>
              <a:path w="9139555" h="457200">
                <a:moveTo>
                  <a:pt x="0" y="457200"/>
                </a:moveTo>
                <a:lnTo>
                  <a:pt x="9139236" y="457200"/>
                </a:lnTo>
                <a:lnTo>
                  <a:pt x="9139236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1B07D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63" y="770635"/>
            <a:ext cx="91395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Introduction aux langages à</a:t>
            </a:r>
            <a:r>
              <a:rPr sz="3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balises</a:t>
            </a:r>
            <a:endParaRPr sz="30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161084" y="6554037"/>
            <a:ext cx="333629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fr-FR" dirty="0"/>
              <a:t>web</a:t>
            </a:r>
            <a:endParaRPr spc="-5" dirty="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World </a:t>
            </a:r>
            <a:r>
              <a:rPr dirty="0"/>
              <a:t>Wide</a:t>
            </a:r>
            <a:r>
              <a:rPr spc="-114" dirty="0"/>
              <a:t> </a:t>
            </a:r>
            <a:r>
              <a:rPr spc="-5" dirty="0"/>
              <a:t>Web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35940" y="1983419"/>
            <a:ext cx="8094345" cy="371538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85"/>
              </a:spcBef>
              <a:buSzPct val="89583"/>
              <a:buFont typeface="Wingdings"/>
              <a:buChar char=""/>
              <a:tabLst>
                <a:tab pos="355600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Quelques langages à</a:t>
            </a:r>
            <a:r>
              <a:rPr sz="2400" spc="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balises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ts val="2445"/>
              </a:lnSpc>
              <a:spcBef>
                <a:spcPts val="26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920" algn="l"/>
              </a:tabLst>
            </a:pP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Langages de </a:t>
            </a:r>
            <a:r>
              <a:rPr sz="2200" i="1" spc="-5" dirty="0">
                <a:solidFill>
                  <a:srgbClr val="1C1C1C"/>
                </a:solidFill>
                <a:latin typeface="Arial"/>
                <a:cs typeface="Arial"/>
              </a:rPr>
              <a:t>balisage procédural 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: permettent de décrire</a:t>
            </a:r>
            <a:r>
              <a:rPr sz="2200" spc="18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la</a:t>
            </a:r>
            <a:endParaRPr sz="2200">
              <a:latin typeface="Arial"/>
              <a:cs typeface="Arial"/>
            </a:endParaRPr>
          </a:p>
          <a:p>
            <a:pPr marL="756285">
              <a:lnSpc>
                <a:spcPts val="2445"/>
              </a:lnSpc>
            </a:pP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mise en forme (formatage) d’un</a:t>
            </a:r>
            <a:r>
              <a:rPr sz="2200" spc="7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document</a:t>
            </a:r>
            <a:endParaRPr sz="22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1005"/>
              </a:spcBef>
              <a:buClr>
                <a:srgbClr val="0000FF"/>
              </a:buClr>
              <a:buSzPct val="75000"/>
              <a:buFont typeface="Wingdings"/>
              <a:buChar char=""/>
              <a:tabLst>
                <a:tab pos="1155700" algn="l"/>
                <a:tab pos="1156335" algn="l"/>
              </a:tabLst>
            </a:pP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Ex : </a:t>
            </a:r>
            <a:r>
              <a:rPr sz="2000" spc="-5" dirty="0">
                <a:solidFill>
                  <a:srgbClr val="1C1C1C"/>
                </a:solidFill>
                <a:latin typeface="Arial"/>
                <a:cs typeface="Arial"/>
              </a:rPr>
              <a:t>PS,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RTF, TeX,</a:t>
            </a:r>
            <a:r>
              <a:rPr sz="2000" spc="-7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HTML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ts val="2440"/>
              </a:lnSpc>
              <a:spcBef>
                <a:spcPts val="375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920" algn="l"/>
              </a:tabLst>
            </a:pP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Langages de </a:t>
            </a:r>
            <a:r>
              <a:rPr sz="2200" i="1" spc="-5" dirty="0">
                <a:solidFill>
                  <a:srgbClr val="1C1C1C"/>
                </a:solidFill>
                <a:latin typeface="Arial"/>
                <a:cs typeface="Arial"/>
              </a:rPr>
              <a:t>balisage descriptif 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: </a:t>
            </a:r>
            <a:r>
              <a:rPr sz="2200" dirty="0">
                <a:solidFill>
                  <a:srgbClr val="1C1C1C"/>
                </a:solidFill>
                <a:latin typeface="Arial"/>
                <a:cs typeface="Arial"/>
              </a:rPr>
              <a:t>se 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contentent de</a:t>
            </a:r>
            <a:r>
              <a:rPr sz="2200" spc="10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décrire</a:t>
            </a:r>
            <a:endParaRPr sz="2200">
              <a:latin typeface="Arial"/>
              <a:cs typeface="Arial"/>
            </a:endParaRPr>
          </a:p>
          <a:p>
            <a:pPr marL="756285">
              <a:lnSpc>
                <a:spcPts val="2440"/>
              </a:lnSpc>
            </a:pP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les données, </a:t>
            </a:r>
            <a:r>
              <a:rPr sz="2200" dirty="0">
                <a:solidFill>
                  <a:srgbClr val="1C1C1C"/>
                </a:solidFill>
                <a:latin typeface="Arial"/>
                <a:cs typeface="Arial"/>
              </a:rPr>
              <a:t>sans 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but de</a:t>
            </a:r>
            <a:r>
              <a:rPr sz="2200" spc="2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traitement</a:t>
            </a:r>
            <a:endParaRPr sz="22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1010"/>
              </a:spcBef>
              <a:buClr>
                <a:srgbClr val="0000FF"/>
              </a:buClr>
              <a:buSzPct val="75000"/>
              <a:buFont typeface="Wingdings"/>
              <a:buChar char=""/>
              <a:tabLst>
                <a:tab pos="1155700" algn="l"/>
                <a:tab pos="1156335" algn="l"/>
              </a:tabLst>
            </a:pP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Ex : RDF, OWL,</a:t>
            </a:r>
            <a:r>
              <a:rPr sz="2000" spc="-8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MathML</a:t>
            </a:r>
            <a:endParaRPr sz="2000">
              <a:latin typeface="Arial"/>
              <a:cs typeface="Arial"/>
            </a:endParaRPr>
          </a:p>
          <a:p>
            <a:pPr marL="756285" marR="645160" lvl="1" indent="-287020">
              <a:lnSpc>
                <a:spcPts val="2240"/>
              </a:lnSpc>
              <a:spcBef>
                <a:spcPts val="78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920" algn="l"/>
              </a:tabLst>
            </a:pPr>
            <a:r>
              <a:rPr sz="2200" i="1" spc="-5" dirty="0">
                <a:solidFill>
                  <a:srgbClr val="1C1C1C"/>
                </a:solidFill>
                <a:latin typeface="Arial"/>
                <a:cs typeface="Arial"/>
              </a:rPr>
              <a:t>Méta-langages 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de balisage : permettent de définir des  langages de</a:t>
            </a:r>
            <a:r>
              <a:rPr sz="2200" spc="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balisage</a:t>
            </a:r>
            <a:endParaRPr sz="22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1005"/>
              </a:spcBef>
              <a:buClr>
                <a:srgbClr val="0000FF"/>
              </a:buClr>
              <a:buSzPct val="75000"/>
              <a:buFont typeface="Wingdings"/>
              <a:buChar char=""/>
              <a:tabLst>
                <a:tab pos="1155700" algn="l"/>
                <a:tab pos="1156335" algn="l"/>
              </a:tabLst>
            </a:pPr>
            <a:r>
              <a:rPr sz="2000" spc="-5" dirty="0">
                <a:solidFill>
                  <a:srgbClr val="1C1C1C"/>
                </a:solidFill>
                <a:latin typeface="Arial"/>
                <a:cs typeface="Arial"/>
              </a:rPr>
              <a:t>Ex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: SGML,</a:t>
            </a:r>
            <a:r>
              <a:rPr sz="2000" spc="-6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XML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63" y="28447"/>
            <a:ext cx="45675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 marR="67310" indent="-169545" algn="r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6954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I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tro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d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u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ctio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  <a:p>
            <a:pPr marL="161925" marR="68580" indent="-161925" algn="r">
              <a:lnSpc>
                <a:spcPct val="100000"/>
              </a:lnSpc>
              <a:buAutoNum type="arabicPeriod"/>
              <a:tabLst>
                <a:tab pos="16192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Aspects</a:t>
            </a:r>
            <a:r>
              <a:rPr sz="1200" spc="-8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techniques</a:t>
            </a:r>
            <a:endParaRPr sz="1200">
              <a:latin typeface="Arial"/>
              <a:cs typeface="Arial"/>
            </a:endParaRPr>
          </a:p>
          <a:p>
            <a:pPr marL="169545" marR="69215" indent="-169545" algn="r">
              <a:lnSpc>
                <a:spcPct val="100000"/>
              </a:lnSpc>
              <a:buAutoNum type="arabicPeriod"/>
              <a:tabLst>
                <a:tab pos="169545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Langage</a:t>
            </a:r>
            <a:r>
              <a:rPr sz="12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endParaRPr sz="1200">
              <a:latin typeface="Arial"/>
              <a:cs typeface="Arial"/>
            </a:endParaRPr>
          </a:p>
          <a:p>
            <a:pPr marL="168910" marR="67310" indent="-168910" algn="r">
              <a:lnSpc>
                <a:spcPct val="100000"/>
              </a:lnSpc>
              <a:buAutoNum type="arabicPeriod"/>
              <a:tabLst>
                <a:tab pos="16891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l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usion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34178" y="28447"/>
            <a:ext cx="9131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indent="-18796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Dé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initi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Historique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Syntaxe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Structure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60413" y="28447"/>
            <a:ext cx="8108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indent="-187960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Prologue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En-tête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Corps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Cadres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3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0" y="349250"/>
                </a:moveTo>
                <a:lnTo>
                  <a:pt x="4572000" y="349250"/>
                </a:lnTo>
                <a:lnTo>
                  <a:pt x="4572000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0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4571999" y="0"/>
                </a:moveTo>
                <a:lnTo>
                  <a:pt x="0" y="0"/>
                </a:lnTo>
                <a:lnTo>
                  <a:pt x="0" y="349247"/>
                </a:lnTo>
                <a:lnTo>
                  <a:pt x="4571999" y="349247"/>
                </a:lnTo>
                <a:lnTo>
                  <a:pt x="4571999" y="0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12291"/>
            <a:ext cx="9134856" cy="460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97991"/>
            <a:ext cx="3272028" cy="803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63" y="793750"/>
            <a:ext cx="9139555" cy="457200"/>
          </a:xfrm>
          <a:custGeom>
            <a:avLst/>
            <a:gdLst/>
            <a:ahLst/>
            <a:cxnLst/>
            <a:rect l="l" t="t" r="r" b="b"/>
            <a:pathLst>
              <a:path w="9139555" h="457200">
                <a:moveTo>
                  <a:pt x="0" y="457200"/>
                </a:moveTo>
                <a:lnTo>
                  <a:pt x="9139236" y="457200"/>
                </a:lnTo>
                <a:lnTo>
                  <a:pt x="9139236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1B07D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763" y="770635"/>
            <a:ext cx="91395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World Wide</a:t>
            </a:r>
            <a:r>
              <a:rPr sz="3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endParaRPr sz="30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161084" y="6554037"/>
            <a:ext cx="333629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fr-FR" dirty="0"/>
              <a:t>web</a:t>
            </a:r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World </a:t>
            </a:r>
            <a:r>
              <a:rPr dirty="0"/>
              <a:t>Wide</a:t>
            </a:r>
            <a:r>
              <a:rPr spc="-114" dirty="0"/>
              <a:t> </a:t>
            </a:r>
            <a:r>
              <a:rPr spc="-5" dirty="0"/>
              <a:t>Web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925052" y="6554037"/>
            <a:ext cx="15049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Arial"/>
                <a:cs typeface="Arial"/>
              </a:rPr>
              <a:t>3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0491" y="1650763"/>
            <a:ext cx="8133715" cy="467550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85"/>
              </a:spcBef>
              <a:buSzPct val="89583"/>
              <a:buFont typeface="Wingdings"/>
              <a:buChar char=""/>
              <a:tabLst>
                <a:tab pos="355600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Principe original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: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accéder à des documents</a:t>
            </a:r>
            <a:r>
              <a:rPr sz="2400" spc="1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textuels</a:t>
            </a:r>
            <a:endParaRPr sz="24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265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920" algn="l"/>
              </a:tabLst>
            </a:pPr>
            <a:r>
              <a:rPr sz="2200" dirty="0">
                <a:solidFill>
                  <a:srgbClr val="1C1C1C"/>
                </a:solidFill>
                <a:latin typeface="Arial"/>
                <a:cs typeface="Arial"/>
              </a:rPr>
              <a:t>situés 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sur des machines </a:t>
            </a:r>
            <a:r>
              <a:rPr sz="2200" dirty="0">
                <a:solidFill>
                  <a:srgbClr val="1C1C1C"/>
                </a:solidFill>
                <a:latin typeface="Arial"/>
                <a:cs typeface="Arial"/>
              </a:rPr>
              <a:t>accessibles 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par</a:t>
            </a:r>
            <a:r>
              <a:rPr sz="2200" spc="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Internet</a:t>
            </a:r>
            <a:endParaRPr sz="22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66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920" algn="l"/>
              </a:tabLst>
            </a:pP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reliés entre eux par un mécanisme de lien « hypertexte</a:t>
            </a:r>
            <a:r>
              <a:rPr sz="2200" spc="18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»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75"/>
              </a:spcBef>
              <a:buSzPct val="89583"/>
              <a:buFont typeface="Wingdings"/>
              <a:buChar char=""/>
              <a:tabLst>
                <a:tab pos="355600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Actuellement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: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servir des</a:t>
            </a:r>
            <a:r>
              <a:rPr sz="2400" spc="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ressources</a:t>
            </a:r>
            <a:endParaRPr sz="2400">
              <a:latin typeface="Arial"/>
              <a:cs typeface="Arial"/>
            </a:endParaRPr>
          </a:p>
          <a:p>
            <a:pPr marL="756285" lvl="1" indent="-287655">
              <a:lnSpc>
                <a:spcPts val="2440"/>
              </a:lnSpc>
              <a:spcBef>
                <a:spcPts val="265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920" algn="l"/>
              </a:tabLst>
            </a:pP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De différentes natures : texte, image, </a:t>
            </a:r>
            <a:r>
              <a:rPr sz="2200" dirty="0">
                <a:solidFill>
                  <a:srgbClr val="1C1C1C"/>
                </a:solidFill>
                <a:latin typeface="Arial"/>
                <a:cs typeface="Arial"/>
              </a:rPr>
              <a:t>son, 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vidéo,</a:t>
            </a:r>
            <a:r>
              <a:rPr sz="2200" spc="12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contenu</a:t>
            </a:r>
            <a:endParaRPr sz="2200">
              <a:latin typeface="Arial"/>
              <a:cs typeface="Arial"/>
            </a:endParaRPr>
          </a:p>
          <a:p>
            <a:pPr marL="756285">
              <a:lnSpc>
                <a:spcPts val="2440"/>
              </a:lnSpc>
            </a:pP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applicatif…</a:t>
            </a:r>
            <a:endParaRPr sz="22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66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920" algn="l"/>
              </a:tabLst>
            </a:pP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Hypermédia</a:t>
            </a:r>
            <a:endParaRPr sz="22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66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920" algn="l"/>
              </a:tabLst>
            </a:pP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Interactives</a:t>
            </a:r>
            <a:endParaRPr sz="2200">
              <a:latin typeface="Arial"/>
              <a:cs typeface="Arial"/>
            </a:endParaRPr>
          </a:p>
          <a:p>
            <a:pPr marL="756285" marR="5080" lvl="1" indent="-287020">
              <a:lnSpc>
                <a:spcPts val="2240"/>
              </a:lnSpc>
              <a:spcBef>
                <a:spcPts val="107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920" algn="l"/>
              </a:tabLst>
            </a:pP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Permettant à l’utilisateur d’accéder à </a:t>
            </a:r>
            <a:r>
              <a:rPr sz="2200" dirty="0">
                <a:solidFill>
                  <a:srgbClr val="1C1C1C"/>
                </a:solidFill>
                <a:latin typeface="Arial"/>
                <a:cs typeface="Arial"/>
              </a:rPr>
              <a:t>un 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service donné :  rechercher de l’information, acheter un objet, accéder à ses  mails, consulter ses comptes en</a:t>
            </a:r>
            <a:r>
              <a:rPr sz="2200" spc="3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banque…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2400" dirty="0">
                <a:solidFill>
                  <a:srgbClr val="0000FF"/>
                </a:solidFill>
                <a:latin typeface="Wingdings"/>
                <a:cs typeface="Wingdings"/>
              </a:rPr>
              <a:t>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Nombreuses évolutions</a:t>
            </a:r>
            <a:r>
              <a:rPr sz="2400" spc="1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techniques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63" y="28447"/>
            <a:ext cx="45675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 marR="67310" indent="-169545" algn="r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69545" algn="l"/>
              </a:tabLst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tro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ctio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  <a:p>
            <a:pPr marL="161925" marR="68580" indent="-161925" algn="r">
              <a:lnSpc>
                <a:spcPct val="100000"/>
              </a:lnSpc>
              <a:buAutoNum type="arabicPeriod"/>
              <a:tabLst>
                <a:tab pos="16192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Aspects</a:t>
            </a:r>
            <a:r>
              <a:rPr sz="1200" spc="-8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techniques</a:t>
            </a:r>
            <a:endParaRPr sz="1200">
              <a:latin typeface="Arial"/>
              <a:cs typeface="Arial"/>
            </a:endParaRPr>
          </a:p>
          <a:p>
            <a:pPr marL="169545" marR="69215" indent="-169545" algn="r">
              <a:lnSpc>
                <a:spcPct val="100000"/>
              </a:lnSpc>
              <a:buAutoNum type="arabicPeriod"/>
              <a:tabLst>
                <a:tab pos="169545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Langage</a:t>
            </a:r>
            <a:r>
              <a:rPr sz="1200" spc="-12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HTML</a:t>
            </a:r>
            <a:endParaRPr sz="1200">
              <a:latin typeface="Arial"/>
              <a:cs typeface="Arial"/>
            </a:endParaRPr>
          </a:p>
          <a:p>
            <a:pPr marL="168910" marR="67310" indent="-168910" algn="r">
              <a:lnSpc>
                <a:spcPct val="100000"/>
              </a:lnSpc>
              <a:buAutoNum type="arabicPeriod"/>
              <a:tabLst>
                <a:tab pos="16891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l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usion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72000" y="63"/>
            <a:ext cx="4572000" cy="793750"/>
          </a:xfrm>
          <a:prstGeom prst="rect">
            <a:avLst/>
          </a:prstGeom>
          <a:solidFill>
            <a:srgbClr val="8693FF"/>
          </a:solidFill>
        </p:spPr>
        <p:txBody>
          <a:bodyPr vert="horz" wrap="square" lIns="0" tIns="40640" rIns="0" bIns="0" rtlCol="0">
            <a:spAutoFit/>
          </a:bodyPr>
          <a:lstStyle/>
          <a:p>
            <a:pPr marL="349250" indent="-187960">
              <a:lnSpc>
                <a:spcPct val="100000"/>
              </a:lnSpc>
              <a:spcBef>
                <a:spcPts val="320"/>
              </a:spcBef>
              <a:buAutoNum type="arabicPeriod"/>
              <a:tabLst>
                <a:tab pos="349885" algn="l"/>
              </a:tabLst>
            </a:pP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Objectifs </a:t>
            </a:r>
            <a:r>
              <a:rPr sz="1200" spc="-5" dirty="0">
                <a:solidFill>
                  <a:srgbClr val="333333"/>
                </a:solidFill>
                <a:latin typeface="Arial"/>
                <a:cs typeface="Arial"/>
              </a:rPr>
              <a:t>du</a:t>
            </a:r>
            <a:r>
              <a:rPr sz="1200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Arial"/>
                <a:cs typeface="Arial"/>
              </a:rPr>
              <a:t>cours</a:t>
            </a:r>
            <a:endParaRPr sz="1200">
              <a:latin typeface="Arial"/>
              <a:cs typeface="Arial"/>
            </a:endParaRPr>
          </a:p>
          <a:p>
            <a:pPr marL="349250" indent="-187960">
              <a:lnSpc>
                <a:spcPct val="100000"/>
              </a:lnSpc>
              <a:buAutoNum type="arabicPeriod"/>
              <a:tabLst>
                <a:tab pos="349885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Historique</a:t>
            </a:r>
            <a:endParaRPr sz="1200">
              <a:latin typeface="Arial"/>
              <a:cs typeface="Arial"/>
            </a:endParaRPr>
          </a:p>
          <a:p>
            <a:pPr marL="349250" indent="-187960">
              <a:lnSpc>
                <a:spcPts val="1435"/>
              </a:lnSpc>
              <a:buAutoNum type="arabicPeriod"/>
              <a:tabLst>
                <a:tab pos="349885" algn="l"/>
              </a:tabLst>
            </a:pPr>
            <a:r>
              <a:rPr sz="1200" spc="-5" dirty="0">
                <a:solidFill>
                  <a:srgbClr val="333333"/>
                </a:solidFill>
                <a:latin typeface="Arial"/>
                <a:cs typeface="Arial"/>
              </a:rPr>
              <a:t>Principes</a:t>
            </a:r>
            <a:r>
              <a:rPr sz="120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Arial"/>
                <a:cs typeface="Arial"/>
              </a:rPr>
              <a:t>généraux</a:t>
            </a:r>
            <a:endParaRPr sz="1200">
              <a:latin typeface="Arial"/>
              <a:cs typeface="Arial"/>
            </a:endParaRPr>
          </a:p>
          <a:p>
            <a:pPr marL="349250" indent="-187960">
              <a:lnSpc>
                <a:spcPts val="1610"/>
              </a:lnSpc>
              <a:buAutoNum type="arabicPeriod"/>
              <a:tabLst>
                <a:tab pos="349885" algn="l"/>
              </a:tabLst>
            </a:pPr>
            <a:r>
              <a:rPr sz="1400" dirty="0">
                <a:solidFill>
                  <a:srgbClr val="333333"/>
                </a:solidFill>
                <a:latin typeface="Arial"/>
                <a:cs typeface="Arial"/>
              </a:rPr>
              <a:t>Usages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0" y="63"/>
            <a:ext cx="4572000" cy="793750"/>
          </a:xfrm>
          <a:custGeom>
            <a:avLst/>
            <a:gdLst/>
            <a:ahLst/>
            <a:cxnLst/>
            <a:rect l="l" t="t" r="r" b="b"/>
            <a:pathLst>
              <a:path w="4572000" h="793750">
                <a:moveTo>
                  <a:pt x="0" y="793686"/>
                </a:moveTo>
                <a:lnTo>
                  <a:pt x="4572000" y="793686"/>
                </a:lnTo>
                <a:lnTo>
                  <a:pt x="4572000" y="0"/>
                </a:lnTo>
                <a:lnTo>
                  <a:pt x="0" y="0"/>
                </a:lnTo>
                <a:lnTo>
                  <a:pt x="0" y="793686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0" y="349250"/>
                </a:moveTo>
                <a:lnTo>
                  <a:pt x="4572000" y="349250"/>
                </a:lnTo>
                <a:lnTo>
                  <a:pt x="4572000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0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4571999" y="0"/>
                </a:moveTo>
                <a:lnTo>
                  <a:pt x="0" y="0"/>
                </a:lnTo>
                <a:lnTo>
                  <a:pt x="0" y="349247"/>
                </a:lnTo>
                <a:lnTo>
                  <a:pt x="4571999" y="349247"/>
                </a:lnTo>
                <a:lnTo>
                  <a:pt x="4571999" y="0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12291"/>
            <a:ext cx="9134856" cy="460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97991"/>
            <a:ext cx="6380988" cy="803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63" y="793750"/>
            <a:ext cx="9139555" cy="457200"/>
          </a:xfrm>
          <a:custGeom>
            <a:avLst/>
            <a:gdLst/>
            <a:ahLst/>
            <a:cxnLst/>
            <a:rect l="l" t="t" r="r" b="b"/>
            <a:pathLst>
              <a:path w="9139555" h="457200">
                <a:moveTo>
                  <a:pt x="0" y="457200"/>
                </a:moveTo>
                <a:lnTo>
                  <a:pt x="9139236" y="457200"/>
                </a:lnTo>
                <a:lnTo>
                  <a:pt x="9139236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1B07D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63" y="504582"/>
            <a:ext cx="9139555" cy="1328420"/>
          </a:xfrm>
          <a:prstGeom prst="rect">
            <a:avLst/>
          </a:prstGeom>
        </p:spPr>
        <p:txBody>
          <a:bodyPr vert="horz" wrap="square" lIns="0" tIns="2787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95"/>
              </a:spcBef>
            </a:pP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Introduction aux langages à</a:t>
            </a:r>
            <a:r>
              <a:rPr sz="3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balises</a:t>
            </a:r>
            <a:endParaRPr sz="3000">
              <a:latin typeface="Arial"/>
              <a:cs typeface="Arial"/>
            </a:endParaRPr>
          </a:p>
          <a:p>
            <a:pPr marL="886460" indent="-343535">
              <a:lnSpc>
                <a:spcPct val="100000"/>
              </a:lnSpc>
              <a:spcBef>
                <a:spcPts val="1680"/>
              </a:spcBef>
              <a:buSzPct val="89583"/>
              <a:buFont typeface="Wingdings"/>
              <a:buChar char=""/>
              <a:tabLst>
                <a:tab pos="887094" algn="l"/>
              </a:tabLst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Le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langage</a:t>
            </a:r>
            <a:r>
              <a:rPr sz="2400" spc="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Postscript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4065" y="2016632"/>
            <a:ext cx="2541905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1C1C1C"/>
                </a:solidFill>
                <a:latin typeface="Arial"/>
                <a:cs typeface="Arial"/>
              </a:rPr>
              <a:t>%!PS-Adobe-3.0</a:t>
            </a:r>
            <a:endParaRPr sz="1400">
              <a:latin typeface="Arial"/>
              <a:cs typeface="Arial"/>
            </a:endParaRPr>
          </a:p>
          <a:p>
            <a:pPr marL="12700" marR="478790">
              <a:lnSpc>
                <a:spcPct val="100000"/>
              </a:lnSpc>
            </a:pPr>
            <a:r>
              <a:rPr sz="1400" spc="-5" dirty="0">
                <a:solidFill>
                  <a:srgbClr val="1C1C1C"/>
                </a:solidFill>
                <a:latin typeface="Arial"/>
                <a:cs typeface="Arial"/>
              </a:rPr>
              <a:t>%%Title: </a:t>
            </a: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Microsoft </a:t>
            </a:r>
            <a:r>
              <a:rPr sz="1400" spc="-5" dirty="0">
                <a:solidFill>
                  <a:srgbClr val="1C1C1C"/>
                </a:solidFill>
                <a:latin typeface="Arial"/>
                <a:cs typeface="Arial"/>
              </a:rPr>
              <a:t>Word</a:t>
            </a:r>
            <a:r>
              <a:rPr sz="1400" spc="-17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-  </a:t>
            </a:r>
            <a:r>
              <a:rPr sz="1400" spc="-5" dirty="0">
                <a:solidFill>
                  <a:srgbClr val="1C1C1C"/>
                </a:solidFill>
                <a:latin typeface="Arial"/>
                <a:cs typeface="Arial"/>
              </a:rPr>
              <a:t>Document1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%%Creator:</a:t>
            </a:r>
            <a:r>
              <a:rPr sz="1400" spc="-5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1C1C1C"/>
                </a:solidFill>
                <a:latin typeface="Arial"/>
                <a:cs typeface="Arial"/>
              </a:rPr>
              <a:t>PSCRIPT.DRV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1C1C1C"/>
                </a:solidFill>
                <a:latin typeface="Arial"/>
                <a:cs typeface="Arial"/>
              </a:rPr>
              <a:t>Version</a:t>
            </a:r>
            <a:r>
              <a:rPr sz="1400" spc="-3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4.0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%%CreationDate:</a:t>
            </a:r>
            <a:r>
              <a:rPr sz="1400" spc="-6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03/02/02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10:47:00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…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%%EndComments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1C1C1C"/>
                </a:solidFill>
                <a:latin typeface="Arial"/>
                <a:cs typeface="Arial"/>
              </a:rPr>
              <a:t>%%BeginProlog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1C1C1C"/>
                </a:solidFill>
                <a:latin typeface="Arial"/>
                <a:cs typeface="Arial"/>
              </a:rPr>
              <a:t>%%BeginProcSet: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Pscript_Res_Emul 1.0</a:t>
            </a:r>
            <a:r>
              <a:rPr sz="1400" spc="-7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400" spc="-5" dirty="0">
                <a:solidFill>
                  <a:srgbClr val="1C1C1C"/>
                </a:solidFill>
                <a:latin typeface="Arial"/>
                <a:cs typeface="Arial"/>
              </a:rPr>
              <a:t>/defineresource  where{pop}{userdict  begin/defineresource{userdict/R  </a:t>
            </a: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esources</a:t>
            </a:r>
            <a:r>
              <a:rPr sz="1400" spc="-5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…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}ifelse}bind readonly</a:t>
            </a:r>
            <a:r>
              <a:rPr sz="1400" spc="-9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def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end}ifelse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1C1C1C"/>
                </a:solidFill>
                <a:latin typeface="Arial"/>
                <a:cs typeface="Arial"/>
              </a:rPr>
              <a:t>%%EndProcSet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28746" y="2149856"/>
            <a:ext cx="1884045" cy="1520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%%BeginResource:</a:t>
            </a:r>
            <a:r>
              <a:rPr sz="1400" spc="-9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file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5" dirty="0">
                <a:solidFill>
                  <a:srgbClr val="1C1C1C"/>
                </a:solidFill>
                <a:latin typeface="Arial"/>
                <a:cs typeface="Arial"/>
              </a:rPr>
              <a:t>…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%%EndResource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…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%%EndProlog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%%BeginSetup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…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28746" y="3643706"/>
            <a:ext cx="233997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%%BeginFeature:</a:t>
            </a:r>
            <a:r>
              <a:rPr sz="1400" spc="-9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*PageSize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28746" y="3857371"/>
            <a:ext cx="1682114" cy="2160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A4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…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%%EndFeature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…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%%EndSetup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%%Page: 1</a:t>
            </a:r>
            <a:r>
              <a:rPr sz="1400" spc="-10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%%BeginPageSetup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…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%%EndPageSetup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…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48553" y="2149856"/>
            <a:ext cx="2900045" cy="3867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%%IncludeFont:</a:t>
            </a:r>
            <a:r>
              <a:rPr sz="1400" spc="-5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Courier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5" dirty="0">
                <a:solidFill>
                  <a:srgbClr val="1C1C1C"/>
                </a:solidFill>
                <a:latin typeface="Arial"/>
                <a:cs typeface="Arial"/>
              </a:rPr>
              <a:t>…</a:t>
            </a:r>
            <a:endParaRPr sz="1400">
              <a:latin typeface="Arial"/>
              <a:cs typeface="Arial"/>
            </a:endParaRPr>
          </a:p>
          <a:p>
            <a:pPr marL="60960">
              <a:lnSpc>
                <a:spcPct val="100000"/>
              </a:lnSpc>
            </a:pP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(Courier) </a:t>
            </a:r>
            <a:r>
              <a:rPr sz="1400" spc="-5" dirty="0">
                <a:solidFill>
                  <a:srgbClr val="1C1C1C"/>
                </a:solidFill>
                <a:latin typeface="Arial"/>
                <a:cs typeface="Arial"/>
              </a:rPr>
              <a:t>cvn</a:t>
            </a:r>
            <a:r>
              <a:rPr sz="1400" spc="-5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400" spc="-15" dirty="0">
                <a:solidFill>
                  <a:srgbClr val="1C1C1C"/>
                </a:solidFill>
                <a:latin typeface="Arial"/>
                <a:cs typeface="Arial"/>
              </a:rPr>
              <a:t>/Type1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…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(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Essai</a:t>
            </a:r>
            <a:r>
              <a:rPr sz="14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impression</a:t>
            </a: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)S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…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(%%[ Page: 1 ]%%)</a:t>
            </a:r>
            <a:r>
              <a:rPr sz="1400" spc="32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=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1C1C1C"/>
                </a:solidFill>
                <a:latin typeface="Arial"/>
                <a:cs typeface="Arial"/>
              </a:rPr>
              <a:t>%%PageTrailer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1C1C1C"/>
                </a:solidFill>
                <a:latin typeface="Arial"/>
                <a:cs typeface="Arial"/>
              </a:rPr>
              <a:t>%%Trailer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1C1C1C"/>
                </a:solidFill>
                <a:latin typeface="Arial"/>
                <a:cs typeface="Arial"/>
              </a:rPr>
              <a:t>%%DocumentNeededFonts: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1C1C1C"/>
                </a:solidFill>
                <a:latin typeface="Arial"/>
                <a:cs typeface="Arial"/>
              </a:rPr>
              <a:t>%%DocumentSuppliedFonts: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400" spc="-5" dirty="0">
                <a:solidFill>
                  <a:srgbClr val="1C1C1C"/>
                </a:solidFill>
                <a:latin typeface="Arial"/>
                <a:cs typeface="Arial"/>
              </a:rPr>
              <a:t>/Pscript_Win_Driver </a:t>
            </a: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/ProcSet  </a:t>
            </a:r>
            <a:r>
              <a:rPr sz="1400" spc="-5" dirty="0">
                <a:solidFill>
                  <a:srgbClr val="1C1C1C"/>
                </a:solidFill>
                <a:latin typeface="Arial"/>
                <a:cs typeface="Arial"/>
              </a:rPr>
              <a:t>findresource </a:t>
            </a: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dup /terminate get</a:t>
            </a:r>
            <a:r>
              <a:rPr sz="1400" spc="-14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C1C1C"/>
                </a:solidFill>
                <a:latin typeface="Arial"/>
                <a:cs typeface="Arial"/>
              </a:rPr>
              <a:t>exec  Pscript_Win_Compat </a:t>
            </a: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dup /terminate  get</a:t>
            </a:r>
            <a:r>
              <a:rPr sz="1400" spc="-2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C1C1C"/>
                </a:solidFill>
                <a:latin typeface="Arial"/>
                <a:cs typeface="Arial"/>
              </a:rPr>
              <a:t>exec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%%Pages:</a:t>
            </a:r>
            <a:r>
              <a:rPr sz="1400" spc="-3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(%%[ LastPage ]%%)</a:t>
            </a:r>
            <a:r>
              <a:rPr sz="1400" spc="31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=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%%EOF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32201" y="2193925"/>
            <a:ext cx="0" cy="4248150"/>
          </a:xfrm>
          <a:custGeom>
            <a:avLst/>
            <a:gdLst/>
            <a:ahLst/>
            <a:cxnLst/>
            <a:rect l="l" t="t" r="r" b="b"/>
            <a:pathLst>
              <a:path h="4248150">
                <a:moveTo>
                  <a:pt x="0" y="0"/>
                </a:moveTo>
                <a:lnTo>
                  <a:pt x="0" y="4248150"/>
                </a:lnTo>
              </a:path>
            </a:pathLst>
          </a:custGeom>
          <a:ln w="9525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24525" y="2193925"/>
            <a:ext cx="0" cy="4248150"/>
          </a:xfrm>
          <a:custGeom>
            <a:avLst/>
            <a:gdLst/>
            <a:ahLst/>
            <a:cxnLst/>
            <a:rect l="l" t="t" r="r" b="b"/>
            <a:pathLst>
              <a:path h="4248150">
                <a:moveTo>
                  <a:pt x="0" y="0"/>
                </a:moveTo>
                <a:lnTo>
                  <a:pt x="0" y="4248150"/>
                </a:lnTo>
              </a:path>
            </a:pathLst>
          </a:custGeom>
          <a:ln w="9525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999358" y="28447"/>
            <a:ext cx="15106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 marR="5080" indent="-169545" algn="r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6954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I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tro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d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u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ctio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  <a:p>
            <a:pPr marL="161925" marR="6350" indent="-161925" algn="r">
              <a:lnSpc>
                <a:spcPct val="100000"/>
              </a:lnSpc>
              <a:buAutoNum type="arabicPeriod"/>
              <a:tabLst>
                <a:tab pos="16192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Aspects</a:t>
            </a:r>
            <a:r>
              <a:rPr sz="1200" spc="-8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techniques</a:t>
            </a:r>
            <a:endParaRPr sz="1200">
              <a:latin typeface="Arial"/>
              <a:cs typeface="Arial"/>
            </a:endParaRPr>
          </a:p>
          <a:p>
            <a:pPr marL="448309" indent="-169545">
              <a:lnSpc>
                <a:spcPct val="100000"/>
              </a:lnSpc>
              <a:buAutoNum type="arabicPeriod"/>
              <a:tabLst>
                <a:tab pos="448945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Langage</a:t>
            </a:r>
            <a:r>
              <a:rPr sz="12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endParaRPr sz="1200">
              <a:latin typeface="Arial"/>
              <a:cs typeface="Arial"/>
            </a:endParaRPr>
          </a:p>
          <a:p>
            <a:pPr marL="168910" marR="5080" indent="-168910" algn="r">
              <a:lnSpc>
                <a:spcPct val="100000"/>
              </a:lnSpc>
              <a:buAutoNum type="arabicPeriod"/>
              <a:tabLst>
                <a:tab pos="16891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l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usion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xfrm>
            <a:off x="1161084" y="6554037"/>
            <a:ext cx="333629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fr-FR" dirty="0"/>
              <a:t>web</a:t>
            </a:r>
            <a:endParaRPr spc="-5" dirty="0"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World </a:t>
            </a:r>
            <a:r>
              <a:rPr dirty="0"/>
              <a:t>Wide</a:t>
            </a:r>
            <a:r>
              <a:rPr spc="-114" dirty="0"/>
              <a:t> </a:t>
            </a:r>
            <a:r>
              <a:rPr spc="-5" dirty="0"/>
              <a:t>Web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17" name="object 17"/>
          <p:cNvSpPr txBox="1"/>
          <p:nvPr/>
        </p:nvSpPr>
        <p:spPr>
          <a:xfrm>
            <a:off x="4734178" y="28447"/>
            <a:ext cx="9131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indent="-18796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Dé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initi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Historique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Syntaxe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Structure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60413" y="28447"/>
            <a:ext cx="8108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indent="-187960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Prologue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En-tête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Corps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Cadres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0" y="63"/>
            <a:ext cx="4572000" cy="793750"/>
          </a:xfrm>
          <a:custGeom>
            <a:avLst/>
            <a:gdLst/>
            <a:ahLst/>
            <a:cxnLst/>
            <a:rect l="l" t="t" r="r" b="b"/>
            <a:pathLst>
              <a:path w="4572000" h="793750">
                <a:moveTo>
                  <a:pt x="0" y="793686"/>
                </a:moveTo>
                <a:lnTo>
                  <a:pt x="4572000" y="793686"/>
                </a:lnTo>
                <a:lnTo>
                  <a:pt x="4572000" y="0"/>
                </a:lnTo>
                <a:lnTo>
                  <a:pt x="0" y="0"/>
                </a:lnTo>
                <a:lnTo>
                  <a:pt x="0" y="793686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0" y="349250"/>
                </a:moveTo>
                <a:lnTo>
                  <a:pt x="4572000" y="349250"/>
                </a:lnTo>
                <a:lnTo>
                  <a:pt x="4572000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0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4571999" y="0"/>
                </a:moveTo>
                <a:lnTo>
                  <a:pt x="0" y="0"/>
                </a:lnTo>
                <a:lnTo>
                  <a:pt x="0" y="349247"/>
                </a:lnTo>
                <a:lnTo>
                  <a:pt x="4571999" y="349247"/>
                </a:lnTo>
                <a:lnTo>
                  <a:pt x="4571999" y="0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40" y="1620392"/>
            <a:ext cx="8136255" cy="40532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89583"/>
              <a:buFont typeface="Wingdings"/>
              <a:buChar char=""/>
              <a:tabLst>
                <a:tab pos="355600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Le langage</a:t>
            </a:r>
            <a:r>
              <a:rPr sz="2400" spc="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RTF</a:t>
            </a:r>
            <a:endParaRPr sz="2400">
              <a:latin typeface="Arial"/>
              <a:cs typeface="Arial"/>
            </a:endParaRPr>
          </a:p>
          <a:p>
            <a:pPr marL="95250" marR="5080">
              <a:lnSpc>
                <a:spcPct val="100000"/>
              </a:lnSpc>
              <a:spcBef>
                <a:spcPts val="1939"/>
              </a:spcBef>
            </a:pPr>
            <a:r>
              <a:rPr sz="1400" spc="-5" dirty="0">
                <a:solidFill>
                  <a:srgbClr val="1C1C1C"/>
                </a:solidFill>
                <a:latin typeface="Arial"/>
                <a:cs typeface="Arial"/>
              </a:rPr>
              <a:t>{\rtf1\adeflang1025\ansi\ansicpg1252\uc1\adeff0\deff0\stshfdbch0\stshfloch0\stshfhich0\stshfbi0\deflan  g1036\deflangfe1036{\fonttbl{\f0\froman\fcharset0\fprq2{\*\panose 02020603050405020304}Times  </a:t>
            </a: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New </a:t>
            </a:r>
            <a:r>
              <a:rPr sz="1400" spc="-5" dirty="0">
                <a:solidFill>
                  <a:srgbClr val="1C1C1C"/>
                </a:solidFill>
                <a:latin typeface="Arial"/>
                <a:cs typeface="Arial"/>
              </a:rPr>
              <a:t>Roman;}{\f36\froman\fcharset238\fprq2 </a:t>
            </a:r>
            <a:r>
              <a:rPr sz="1400" spc="-10" dirty="0">
                <a:solidFill>
                  <a:srgbClr val="1C1C1C"/>
                </a:solidFill>
                <a:latin typeface="Arial"/>
                <a:cs typeface="Arial"/>
              </a:rPr>
              <a:t>Times </a:t>
            </a: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New Roman </a:t>
            </a:r>
            <a:r>
              <a:rPr sz="1400" spc="-5" dirty="0">
                <a:solidFill>
                  <a:srgbClr val="1C1C1C"/>
                </a:solidFill>
                <a:latin typeface="Arial"/>
                <a:cs typeface="Arial"/>
              </a:rPr>
              <a:t>CE;}{\f37\froman\fcharset204\fprq2  </a:t>
            </a:r>
            <a:r>
              <a:rPr sz="1400" spc="-15" dirty="0">
                <a:solidFill>
                  <a:srgbClr val="1C1C1C"/>
                </a:solidFill>
                <a:latin typeface="Arial"/>
                <a:cs typeface="Arial"/>
              </a:rPr>
              <a:t>Times </a:t>
            </a:r>
            <a:r>
              <a:rPr sz="1400" spc="-5" dirty="0">
                <a:solidFill>
                  <a:srgbClr val="1C1C1C"/>
                </a:solidFill>
                <a:latin typeface="Arial"/>
                <a:cs typeface="Arial"/>
              </a:rPr>
              <a:t>New Roman</a:t>
            </a:r>
            <a:r>
              <a:rPr sz="1400" spc="-2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C1C1C"/>
                </a:solidFill>
                <a:latin typeface="Arial"/>
                <a:cs typeface="Arial"/>
              </a:rPr>
              <a:t>Cyr;}…</a:t>
            </a:r>
            <a:endParaRPr sz="1400">
              <a:latin typeface="Arial"/>
              <a:cs typeface="Arial"/>
            </a:endParaRPr>
          </a:p>
          <a:p>
            <a:pPr marL="9525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1C1C1C"/>
                </a:solidFill>
                <a:latin typeface="Arial"/>
                <a:cs typeface="Arial"/>
              </a:rPr>
              <a:t>{\f43\froman\fcharset186\fprq2 </a:t>
            </a:r>
            <a:r>
              <a:rPr sz="1400" spc="-15" dirty="0">
                <a:solidFill>
                  <a:srgbClr val="1C1C1C"/>
                </a:solidFill>
                <a:latin typeface="Arial"/>
                <a:cs typeface="Arial"/>
              </a:rPr>
              <a:t>Times </a:t>
            </a:r>
            <a:r>
              <a:rPr sz="1400" spc="-5" dirty="0">
                <a:solidFill>
                  <a:srgbClr val="1C1C1C"/>
                </a:solidFill>
                <a:latin typeface="Arial"/>
                <a:cs typeface="Arial"/>
              </a:rPr>
              <a:t>New Roman</a:t>
            </a:r>
            <a:r>
              <a:rPr sz="1400" spc="-10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Baltic;}</a:t>
            </a:r>
            <a:endParaRPr sz="1400">
              <a:latin typeface="Arial"/>
              <a:cs typeface="Arial"/>
            </a:endParaRPr>
          </a:p>
          <a:p>
            <a:pPr marL="95250">
              <a:lnSpc>
                <a:spcPct val="100000"/>
              </a:lnSpc>
            </a:pP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{\f44</a:t>
            </a:r>
            <a:endParaRPr sz="1400">
              <a:latin typeface="Arial"/>
              <a:cs typeface="Arial"/>
            </a:endParaRPr>
          </a:p>
          <a:p>
            <a:pPr marL="95250" marR="7685405">
              <a:lnSpc>
                <a:spcPct val="100000"/>
              </a:lnSpc>
            </a:pP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{\co  </a:t>
            </a:r>
            <a:r>
              <a:rPr sz="1400" spc="-5" dirty="0">
                <a:solidFill>
                  <a:srgbClr val="1C1C1C"/>
                </a:solidFill>
                <a:latin typeface="Arial"/>
                <a:cs typeface="Arial"/>
              </a:rPr>
              <a:t>55</a:t>
            </a:r>
            <a:r>
              <a:rPr sz="1400" spc="5" dirty="0">
                <a:solidFill>
                  <a:srgbClr val="1C1C1C"/>
                </a:solidFill>
                <a:latin typeface="Arial"/>
                <a:cs typeface="Arial"/>
              </a:rPr>
              <a:t>\</a:t>
            </a: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g</a:t>
            </a:r>
            <a:endParaRPr sz="1400">
              <a:latin typeface="Arial"/>
              <a:cs typeface="Arial"/>
            </a:endParaRPr>
          </a:p>
          <a:p>
            <a:pPr marL="95250">
              <a:lnSpc>
                <a:spcPct val="100000"/>
              </a:lnSpc>
            </a:pP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{\sty</a:t>
            </a:r>
            <a:endParaRPr sz="1400">
              <a:latin typeface="Arial"/>
              <a:cs typeface="Arial"/>
            </a:endParaRPr>
          </a:p>
          <a:p>
            <a:pPr marL="95250">
              <a:lnSpc>
                <a:spcPct val="100000"/>
              </a:lnSpc>
            </a:pP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{\*\r</a:t>
            </a:r>
            <a:endParaRPr sz="1400">
              <a:latin typeface="Arial"/>
              <a:cs typeface="Arial"/>
            </a:endParaRPr>
          </a:p>
          <a:p>
            <a:pPr marL="95250">
              <a:lnSpc>
                <a:spcPct val="100000"/>
              </a:lnSpc>
            </a:pP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{\*\g</a:t>
            </a:r>
            <a:endParaRPr sz="1400">
              <a:latin typeface="Arial"/>
              <a:cs typeface="Arial"/>
            </a:endParaRPr>
          </a:p>
          <a:p>
            <a:pPr marL="95250">
              <a:lnSpc>
                <a:spcPct val="100000"/>
              </a:lnSpc>
            </a:pP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{\o</a:t>
            </a:r>
            <a:endParaRPr sz="1400">
              <a:latin typeface="Arial"/>
              <a:cs typeface="Arial"/>
            </a:endParaRPr>
          </a:p>
          <a:p>
            <a:pPr marL="95250">
              <a:lnSpc>
                <a:spcPct val="100000"/>
              </a:lnSpc>
            </a:pP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\pa</a:t>
            </a:r>
            <a:endParaRPr sz="1400">
              <a:latin typeface="Arial"/>
              <a:cs typeface="Arial"/>
            </a:endParaRPr>
          </a:p>
          <a:p>
            <a:pPr marL="95250">
              <a:lnSpc>
                <a:spcPct val="100000"/>
              </a:lnSpc>
            </a:pP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…</a:t>
            </a:r>
            <a:endParaRPr sz="1400">
              <a:latin typeface="Arial"/>
              <a:cs typeface="Arial"/>
            </a:endParaRPr>
          </a:p>
          <a:p>
            <a:pPr marL="9525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{\rtlc</a:t>
            </a:r>
            <a:endParaRPr sz="1400">
              <a:latin typeface="Arial"/>
              <a:cs typeface="Arial"/>
            </a:endParaRPr>
          </a:p>
          <a:p>
            <a:pPr marL="95250">
              <a:lnSpc>
                <a:spcPct val="100000"/>
              </a:lnSpc>
            </a:pP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{\rtlc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0108" y="3329177"/>
            <a:ext cx="8209915" cy="35266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225">
              <a:lnSpc>
                <a:spcPts val="1550"/>
              </a:lnSpc>
            </a:pPr>
            <a:r>
              <a:rPr sz="1400" spc="-5" dirty="0">
                <a:solidFill>
                  <a:srgbClr val="1C1C1C"/>
                </a:solidFill>
                <a:latin typeface="Arial"/>
                <a:cs typeface="Arial"/>
              </a:rPr>
              <a:t>\froman\fcharset163\fprq2 </a:t>
            </a:r>
            <a:r>
              <a:rPr sz="1400" spc="-15" dirty="0">
                <a:solidFill>
                  <a:srgbClr val="1C1C1C"/>
                </a:solidFill>
                <a:latin typeface="Arial"/>
                <a:cs typeface="Arial"/>
              </a:rPr>
              <a:t>Times </a:t>
            </a:r>
            <a:r>
              <a:rPr sz="1400" spc="-5" dirty="0">
                <a:solidFill>
                  <a:srgbClr val="1C1C1C"/>
                </a:solidFill>
                <a:latin typeface="Arial"/>
                <a:cs typeface="Arial"/>
              </a:rPr>
              <a:t>New Roman</a:t>
            </a:r>
            <a:r>
              <a:rPr sz="1400" spc="-10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C1C1C"/>
                </a:solidFill>
                <a:latin typeface="Arial"/>
                <a:cs typeface="Arial"/>
              </a:rPr>
              <a:t>Vietnamese);}}</a:t>
            </a:r>
            <a:endParaRPr sz="1400" dirty="0">
              <a:latin typeface="Arial"/>
              <a:cs typeface="Arial"/>
            </a:endParaRPr>
          </a:p>
          <a:p>
            <a:pPr marL="138430" marR="344170" indent="-49530">
              <a:lnSpc>
                <a:spcPct val="100000"/>
              </a:lnSpc>
            </a:pPr>
            <a:r>
              <a:rPr sz="1400" spc="-5" dirty="0">
                <a:solidFill>
                  <a:srgbClr val="1C1C1C"/>
                </a:solidFill>
                <a:latin typeface="Arial"/>
                <a:cs typeface="Arial"/>
              </a:rPr>
              <a:t>lortbl;\red0\green0\blue0;\red0\green0\blue255;\red0\green255\blue255;\red0\green255\blue0;\red2  reen0\blue255;</a:t>
            </a:r>
            <a:r>
              <a:rPr sz="1400" spc="-5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…;}</a:t>
            </a:r>
            <a:endParaRPr sz="1400" dirty="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</a:pPr>
            <a:r>
              <a:rPr sz="1400" spc="-5" dirty="0">
                <a:solidFill>
                  <a:srgbClr val="1C1C1C"/>
                </a:solidFill>
                <a:latin typeface="Arial"/>
                <a:cs typeface="Arial"/>
              </a:rPr>
              <a:t>lesheet{\qj \li0\ri0\widctlpar\aspalpha\aspnum\faauto\adjustright\rin0\lin0\itap0 </a:t>
            </a: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…;}</a:t>
            </a:r>
            <a:r>
              <a:rPr sz="1400" spc="-8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1C1C1C"/>
                </a:solidFill>
                <a:latin typeface="Arial"/>
                <a:cs typeface="Arial"/>
              </a:rPr>
              <a:t>…</a:t>
            </a:r>
            <a:endParaRPr sz="1400" dirty="0">
              <a:latin typeface="Arial"/>
              <a:cs typeface="Arial"/>
            </a:endParaRPr>
          </a:p>
          <a:p>
            <a:pPr marL="80010">
              <a:lnSpc>
                <a:spcPct val="100000"/>
              </a:lnSpc>
            </a:pPr>
            <a:r>
              <a:rPr sz="1400" spc="-5" dirty="0">
                <a:solidFill>
                  <a:srgbClr val="1C1C1C"/>
                </a:solidFill>
                <a:latin typeface="Arial"/>
                <a:cs typeface="Arial"/>
              </a:rPr>
              <a:t>sidtbl</a:t>
            </a:r>
            <a:r>
              <a:rPr sz="1400" spc="-2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1C1C1C"/>
                </a:solidFill>
                <a:latin typeface="Arial"/>
                <a:cs typeface="Arial"/>
              </a:rPr>
              <a:t>\rsid4480262\rsid8274010\rsid11750514\rsid15757863}</a:t>
            </a:r>
            <a:endParaRPr sz="1400" dirty="0">
              <a:latin typeface="Arial"/>
              <a:cs typeface="Arial"/>
            </a:endParaRPr>
          </a:p>
          <a:p>
            <a:pPr marR="2430780" indent="120014">
              <a:lnSpc>
                <a:spcPct val="100000"/>
              </a:lnSpc>
            </a:pPr>
            <a:r>
              <a:rPr sz="1400" spc="-5" dirty="0">
                <a:solidFill>
                  <a:srgbClr val="1C1C1C"/>
                </a:solidFill>
                <a:latin typeface="Arial"/>
                <a:cs typeface="Arial"/>
              </a:rPr>
              <a:t>enerator </a:t>
            </a: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Microsoft </a:t>
            </a:r>
            <a:r>
              <a:rPr sz="1400" spc="-5" dirty="0">
                <a:solidFill>
                  <a:srgbClr val="1C1C1C"/>
                </a:solidFill>
                <a:latin typeface="Arial"/>
                <a:cs typeface="Arial"/>
              </a:rPr>
              <a:t>Word 10.0.2627;}{\info{\title Bonjour}{\author </a:t>
            </a: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Medini}  perator </a:t>
            </a:r>
            <a:r>
              <a:rPr sz="1400" spc="-5" dirty="0">
                <a:solidFill>
                  <a:srgbClr val="1C1C1C"/>
                </a:solidFill>
                <a:latin typeface="Arial"/>
                <a:cs typeface="Arial"/>
              </a:rPr>
              <a:t>Medini}{\creatim\yr2004\mo2\dy25\min49}…{\*\company</a:t>
            </a:r>
            <a:r>
              <a:rPr sz="1400" spc="-10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C1C1C"/>
                </a:solidFill>
                <a:latin typeface="Arial"/>
                <a:cs typeface="Arial"/>
              </a:rPr>
              <a:t>UCBL}…</a:t>
            </a:r>
            <a:endParaRPr sz="1400" dirty="0">
              <a:latin typeface="Arial"/>
              <a:cs typeface="Arial"/>
            </a:endParaRPr>
          </a:p>
          <a:p>
            <a:pPr marL="39370">
              <a:lnSpc>
                <a:spcPct val="100000"/>
              </a:lnSpc>
            </a:pPr>
            <a:r>
              <a:rPr sz="1400" spc="-10" dirty="0">
                <a:solidFill>
                  <a:srgbClr val="1C1C1C"/>
                </a:solidFill>
                <a:latin typeface="Arial"/>
                <a:cs typeface="Arial"/>
              </a:rPr>
              <a:t>perw11906\paperh16838\margl1417\margr1417\margt1417\margb1417\ltrsect</a:t>
            </a:r>
            <a:r>
              <a:rPr sz="1400" spc="-1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C1C1C"/>
                </a:solidFill>
                <a:latin typeface="Arial"/>
                <a:cs typeface="Arial"/>
              </a:rPr>
              <a:t>\deftab708\widowctrl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139065">
              <a:lnSpc>
                <a:spcPct val="100000"/>
              </a:lnSpc>
            </a:pP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h \af0 \ltrch \insrsid8274010</a:t>
            </a:r>
            <a:r>
              <a:rPr sz="1400" spc="-17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Bonjour</a:t>
            </a: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}</a:t>
            </a:r>
            <a:endParaRPr sz="1400" dirty="0">
              <a:latin typeface="Arial"/>
              <a:cs typeface="Arial"/>
            </a:endParaRPr>
          </a:p>
          <a:p>
            <a:pPr marL="139065">
              <a:lnSpc>
                <a:spcPct val="100000"/>
              </a:lnSpc>
            </a:pP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h \af0 \ltrch </a:t>
            </a:r>
            <a:r>
              <a:rPr sz="1400" spc="-5" dirty="0">
                <a:solidFill>
                  <a:srgbClr val="1C1C1C"/>
                </a:solidFill>
                <a:latin typeface="Arial"/>
                <a:cs typeface="Arial"/>
              </a:rPr>
              <a:t>\insrsid15757863 </a:t>
            </a: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\par</a:t>
            </a:r>
            <a:r>
              <a:rPr sz="1400" spc="-17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}}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333375">
              <a:lnSpc>
                <a:spcPct val="100000"/>
              </a:lnSpc>
              <a:tabLst>
                <a:tab pos="3823970" algn="l"/>
                <a:tab pos="8011159" algn="l"/>
              </a:tabLst>
            </a:pPr>
            <a:r>
              <a:rPr lang="fr-FR" sz="1400" spc="-1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rld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W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eb	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31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71550" y="3309999"/>
            <a:ext cx="8172449" cy="3503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812291"/>
            <a:ext cx="9134856" cy="460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97991"/>
            <a:ext cx="6380988" cy="803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63" y="793750"/>
            <a:ext cx="9139555" cy="457200"/>
          </a:xfrm>
          <a:custGeom>
            <a:avLst/>
            <a:gdLst/>
            <a:ahLst/>
            <a:cxnLst/>
            <a:rect l="l" t="t" r="r" b="b"/>
            <a:pathLst>
              <a:path w="9139555" h="457200">
                <a:moveTo>
                  <a:pt x="0" y="457200"/>
                </a:moveTo>
                <a:lnTo>
                  <a:pt x="9139236" y="457200"/>
                </a:lnTo>
                <a:lnTo>
                  <a:pt x="9139236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1B07D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763" y="770635"/>
            <a:ext cx="91395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Introduction aux langages à</a:t>
            </a:r>
            <a:r>
              <a:rPr sz="3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balises</a:t>
            </a:r>
            <a:endParaRPr sz="3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63" y="28447"/>
            <a:ext cx="45675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 marR="67310" indent="-169545" algn="r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6954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I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tro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d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u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ctio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  <a:p>
            <a:pPr marL="161925" marR="68580" indent="-161925" algn="r">
              <a:lnSpc>
                <a:spcPct val="100000"/>
              </a:lnSpc>
              <a:buAutoNum type="arabicPeriod"/>
              <a:tabLst>
                <a:tab pos="16192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Aspects</a:t>
            </a:r>
            <a:r>
              <a:rPr sz="1200" spc="-8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techniques</a:t>
            </a:r>
            <a:endParaRPr sz="1200">
              <a:latin typeface="Arial"/>
              <a:cs typeface="Arial"/>
            </a:endParaRPr>
          </a:p>
          <a:p>
            <a:pPr marL="169545" marR="69215" indent="-169545" algn="r">
              <a:lnSpc>
                <a:spcPct val="100000"/>
              </a:lnSpc>
              <a:buAutoNum type="arabicPeriod"/>
              <a:tabLst>
                <a:tab pos="169545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Langage</a:t>
            </a:r>
            <a:r>
              <a:rPr sz="12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endParaRPr sz="1200">
              <a:latin typeface="Arial"/>
              <a:cs typeface="Arial"/>
            </a:endParaRPr>
          </a:p>
          <a:p>
            <a:pPr marL="168910" marR="67310" indent="-168910" algn="r">
              <a:lnSpc>
                <a:spcPct val="100000"/>
              </a:lnSpc>
              <a:buAutoNum type="arabicPeriod"/>
              <a:tabLst>
                <a:tab pos="16891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l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usion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34178" y="28447"/>
            <a:ext cx="9131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indent="-18796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Dé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initi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Historique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Syntaxe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Structure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60413" y="28447"/>
            <a:ext cx="8108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indent="-187960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Prologue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En-tête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Corps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Cadres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0" y="63"/>
            <a:ext cx="4572000" cy="793750"/>
          </a:xfrm>
          <a:custGeom>
            <a:avLst/>
            <a:gdLst/>
            <a:ahLst/>
            <a:cxnLst/>
            <a:rect l="l" t="t" r="r" b="b"/>
            <a:pathLst>
              <a:path w="4572000" h="793750">
                <a:moveTo>
                  <a:pt x="0" y="793686"/>
                </a:moveTo>
                <a:lnTo>
                  <a:pt x="4572000" y="793686"/>
                </a:lnTo>
                <a:lnTo>
                  <a:pt x="4572000" y="0"/>
                </a:lnTo>
                <a:lnTo>
                  <a:pt x="0" y="0"/>
                </a:lnTo>
                <a:lnTo>
                  <a:pt x="0" y="793686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0" y="349250"/>
                </a:moveTo>
                <a:lnTo>
                  <a:pt x="4572000" y="349250"/>
                </a:lnTo>
                <a:lnTo>
                  <a:pt x="4572000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0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4571999" y="0"/>
                </a:moveTo>
                <a:lnTo>
                  <a:pt x="0" y="0"/>
                </a:lnTo>
                <a:lnTo>
                  <a:pt x="0" y="349247"/>
                </a:lnTo>
                <a:lnTo>
                  <a:pt x="4571999" y="349247"/>
                </a:lnTo>
                <a:lnTo>
                  <a:pt x="4571999" y="0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12291"/>
            <a:ext cx="9134856" cy="460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97991"/>
            <a:ext cx="5320284" cy="803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63" y="793750"/>
            <a:ext cx="9139555" cy="457200"/>
          </a:xfrm>
          <a:custGeom>
            <a:avLst/>
            <a:gdLst/>
            <a:ahLst/>
            <a:cxnLst/>
            <a:rect l="l" t="t" r="r" b="b"/>
            <a:pathLst>
              <a:path w="9139555" h="457200">
                <a:moveTo>
                  <a:pt x="0" y="457200"/>
                </a:moveTo>
                <a:lnTo>
                  <a:pt x="9139236" y="457200"/>
                </a:lnTo>
                <a:lnTo>
                  <a:pt x="9139236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1B07D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63" y="770635"/>
            <a:ext cx="9139555" cy="5627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Les langages dédiés au</a:t>
            </a:r>
            <a:r>
              <a:rPr sz="3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endParaRPr sz="3000">
              <a:latin typeface="Arial"/>
              <a:cs typeface="Arial"/>
            </a:endParaRPr>
          </a:p>
          <a:p>
            <a:pPr marL="532765" indent="-343535">
              <a:lnSpc>
                <a:spcPct val="100000"/>
              </a:lnSpc>
              <a:spcBef>
                <a:spcPts val="1705"/>
              </a:spcBef>
              <a:buSzPct val="89583"/>
              <a:buFont typeface="Wingdings"/>
              <a:buChar char=""/>
              <a:tabLst>
                <a:tab pos="533400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Historique</a:t>
            </a:r>
            <a:r>
              <a:rPr sz="2400" spc="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1/3</a:t>
            </a:r>
            <a:endParaRPr sz="2400">
              <a:latin typeface="Arial"/>
              <a:cs typeface="Arial"/>
            </a:endParaRPr>
          </a:p>
          <a:p>
            <a:pPr marL="933450" lvl="1" indent="-287020">
              <a:lnSpc>
                <a:spcPct val="100000"/>
              </a:lnSpc>
              <a:spcBef>
                <a:spcPts val="1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934085" algn="l"/>
              </a:tabLst>
            </a:pP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1960-1986 : </a:t>
            </a:r>
            <a:r>
              <a:rPr sz="2200" spc="-10" dirty="0">
                <a:solidFill>
                  <a:srgbClr val="1C1C1C"/>
                </a:solidFill>
                <a:latin typeface="Arial"/>
                <a:cs typeface="Arial"/>
              </a:rPr>
              <a:t>SGML 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(norme ISO) et</a:t>
            </a:r>
            <a:r>
              <a:rPr sz="2200" spc="8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DTD</a:t>
            </a:r>
            <a:endParaRPr sz="2200">
              <a:latin typeface="Arial"/>
              <a:cs typeface="Arial"/>
            </a:endParaRPr>
          </a:p>
          <a:p>
            <a:pPr marL="933450" lvl="1" indent="-287020">
              <a:lnSpc>
                <a:spcPct val="100000"/>
              </a:lnSpc>
              <a:spcBef>
                <a:spcPts val="395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934085" algn="l"/>
              </a:tabLst>
            </a:pP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1989 : ODA (norme ISO, concurrent de</a:t>
            </a:r>
            <a:r>
              <a:rPr sz="2200" spc="6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1C1C1C"/>
                </a:solidFill>
                <a:latin typeface="Arial"/>
                <a:cs typeface="Arial"/>
              </a:rPr>
              <a:t>SGML)</a:t>
            </a:r>
            <a:endParaRPr sz="2200">
              <a:latin typeface="Arial"/>
              <a:cs typeface="Arial"/>
            </a:endParaRPr>
          </a:p>
          <a:p>
            <a:pPr marL="933450" lvl="1" indent="-287020">
              <a:lnSpc>
                <a:spcPct val="100000"/>
              </a:lnSpc>
              <a:spcBef>
                <a:spcPts val="40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934085" algn="l"/>
              </a:tabLst>
            </a:pP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Fin des années 80 : apparition/essor du</a:t>
            </a:r>
            <a:r>
              <a:rPr sz="2200" spc="4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web</a:t>
            </a:r>
            <a:endParaRPr sz="2200">
              <a:latin typeface="Arial"/>
              <a:cs typeface="Arial"/>
            </a:endParaRPr>
          </a:p>
          <a:p>
            <a:pPr marL="933450" lvl="1" indent="-287020">
              <a:lnSpc>
                <a:spcPct val="100000"/>
              </a:lnSpc>
              <a:spcBef>
                <a:spcPts val="395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934085" algn="l"/>
              </a:tabLst>
            </a:pP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1992-1997 : HTML (versions 1.0 -&gt;</a:t>
            </a:r>
            <a:r>
              <a:rPr sz="2200" spc="10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4.01)</a:t>
            </a:r>
            <a:endParaRPr sz="2200">
              <a:latin typeface="Arial"/>
              <a:cs typeface="Arial"/>
            </a:endParaRPr>
          </a:p>
          <a:p>
            <a:pPr marL="933450" lvl="1" indent="-287020">
              <a:lnSpc>
                <a:spcPts val="2310"/>
              </a:lnSpc>
              <a:spcBef>
                <a:spcPts val="395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934085" algn="l"/>
              </a:tabLst>
            </a:pP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Octobre 1994 : création du World Wide Web Consortium</a:t>
            </a:r>
            <a:r>
              <a:rPr sz="2200" spc="15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(W3C)</a:t>
            </a:r>
            <a:endParaRPr sz="2200">
              <a:latin typeface="Arial"/>
              <a:cs typeface="Arial"/>
            </a:endParaRPr>
          </a:p>
          <a:p>
            <a:pPr marL="933450">
              <a:lnSpc>
                <a:spcPts val="2310"/>
              </a:lnSpc>
            </a:pP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: </a:t>
            </a:r>
            <a:r>
              <a:rPr sz="2200" u="heavy" spc="-5" dirty="0">
                <a:solidFill>
                  <a:srgbClr val="3366CC"/>
                </a:solidFill>
                <a:uFill>
                  <a:solidFill>
                    <a:srgbClr val="3366CC"/>
                  </a:solidFill>
                </a:uFill>
                <a:latin typeface="Arial"/>
                <a:cs typeface="Arial"/>
                <a:hlinkClick r:id="rId4"/>
              </a:rPr>
              <a:t>http://www.w3.org</a:t>
            </a:r>
            <a:endParaRPr sz="2200">
              <a:latin typeface="Arial"/>
              <a:cs typeface="Arial"/>
            </a:endParaRPr>
          </a:p>
          <a:p>
            <a:pPr marL="933450" lvl="1" indent="-287020">
              <a:lnSpc>
                <a:spcPts val="2310"/>
              </a:lnSpc>
              <a:spcBef>
                <a:spcPts val="40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934085" algn="l"/>
              </a:tabLst>
            </a:pP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Décembre 1996 : CSS Level 1 (fonctionnalités de </a:t>
            </a:r>
            <a:r>
              <a:rPr sz="2200" dirty="0">
                <a:solidFill>
                  <a:srgbClr val="1C1C1C"/>
                </a:solidFill>
                <a:latin typeface="Arial"/>
                <a:cs typeface="Arial"/>
              </a:rPr>
              <a:t>base,</a:t>
            </a:r>
            <a:r>
              <a:rPr sz="2200" spc="11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rév.</a:t>
            </a:r>
            <a:endParaRPr sz="2200">
              <a:latin typeface="Arial"/>
              <a:cs typeface="Arial"/>
            </a:endParaRPr>
          </a:p>
          <a:p>
            <a:pPr marL="933450">
              <a:lnSpc>
                <a:spcPts val="2310"/>
              </a:lnSpc>
            </a:pP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01/99)</a:t>
            </a:r>
            <a:endParaRPr sz="2200">
              <a:latin typeface="Arial"/>
              <a:cs typeface="Arial"/>
            </a:endParaRPr>
          </a:p>
          <a:p>
            <a:pPr marL="933450" lvl="1" indent="-287020">
              <a:lnSpc>
                <a:spcPct val="100000"/>
              </a:lnSpc>
              <a:spcBef>
                <a:spcPts val="395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934085" algn="l"/>
              </a:tabLst>
            </a:pP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Février 1998 : </a:t>
            </a:r>
            <a:r>
              <a:rPr sz="2200" spc="-10" dirty="0">
                <a:solidFill>
                  <a:srgbClr val="1C1C1C"/>
                </a:solidFill>
                <a:latin typeface="Arial"/>
                <a:cs typeface="Arial"/>
              </a:rPr>
              <a:t>XML 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version</a:t>
            </a:r>
            <a:r>
              <a:rPr sz="2200" spc="6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1.0</a:t>
            </a:r>
            <a:endParaRPr sz="2200">
              <a:latin typeface="Arial"/>
              <a:cs typeface="Arial"/>
            </a:endParaRPr>
          </a:p>
          <a:p>
            <a:pPr marL="933450" lvl="1" indent="-287020">
              <a:lnSpc>
                <a:spcPts val="2310"/>
              </a:lnSpc>
              <a:spcBef>
                <a:spcPts val="40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934085" algn="l"/>
              </a:tabLst>
            </a:pP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Mai 1998 : CSS Level 2 (fonctionnalités supplémentaires,</a:t>
            </a:r>
            <a:r>
              <a:rPr sz="2200" spc="15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rév.</a:t>
            </a:r>
            <a:endParaRPr sz="2200">
              <a:latin typeface="Arial"/>
              <a:cs typeface="Arial"/>
            </a:endParaRPr>
          </a:p>
          <a:p>
            <a:pPr marL="933450">
              <a:lnSpc>
                <a:spcPts val="2310"/>
              </a:lnSpc>
            </a:pP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04/08)</a:t>
            </a:r>
            <a:endParaRPr sz="2200">
              <a:latin typeface="Arial"/>
              <a:cs typeface="Arial"/>
            </a:endParaRPr>
          </a:p>
          <a:p>
            <a:pPr marL="933450" lvl="1" indent="-287020">
              <a:lnSpc>
                <a:spcPct val="100000"/>
              </a:lnSpc>
              <a:spcBef>
                <a:spcPts val="395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934085" algn="l"/>
              </a:tabLst>
            </a:pP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Octobre 1998 DOM Level 1 (supporte </a:t>
            </a:r>
            <a:r>
              <a:rPr sz="2200" spc="-10" dirty="0">
                <a:solidFill>
                  <a:srgbClr val="1C1C1C"/>
                </a:solidFill>
                <a:latin typeface="Arial"/>
                <a:cs typeface="Arial"/>
              </a:rPr>
              <a:t>XML 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et</a:t>
            </a:r>
            <a:r>
              <a:rPr sz="2200" spc="13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HTML)</a:t>
            </a:r>
            <a:endParaRPr sz="2200">
              <a:latin typeface="Arial"/>
              <a:cs typeface="Arial"/>
            </a:endParaRPr>
          </a:p>
          <a:p>
            <a:pPr marL="933450" lvl="1" indent="-287020">
              <a:lnSpc>
                <a:spcPct val="100000"/>
              </a:lnSpc>
              <a:spcBef>
                <a:spcPts val="395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934085" algn="l"/>
              </a:tabLst>
            </a:pP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Décembre 1999 : </a:t>
            </a:r>
            <a:r>
              <a:rPr sz="2200" spc="-10" dirty="0">
                <a:solidFill>
                  <a:srgbClr val="1C1C1C"/>
                </a:solidFill>
                <a:latin typeface="Arial"/>
                <a:cs typeface="Arial"/>
              </a:rPr>
              <a:t>XHTML</a:t>
            </a:r>
            <a:r>
              <a:rPr sz="2200" spc="6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1.0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1161084" y="6554037"/>
            <a:ext cx="333629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fr-FR" dirty="0"/>
              <a:t>web</a:t>
            </a:r>
            <a:endParaRPr spc="-5" dirty="0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World </a:t>
            </a:r>
            <a:r>
              <a:rPr dirty="0"/>
              <a:t>Wide</a:t>
            </a:r>
            <a:r>
              <a:rPr spc="-114" dirty="0"/>
              <a:t> </a:t>
            </a:r>
            <a:r>
              <a:rPr spc="-5" dirty="0"/>
              <a:t>Web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4763" y="28447"/>
            <a:ext cx="45675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 marR="67310" indent="-169545" algn="r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6954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I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tro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d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u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ctio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  <a:p>
            <a:pPr marL="161925" marR="68580" indent="-161925" algn="r">
              <a:lnSpc>
                <a:spcPct val="100000"/>
              </a:lnSpc>
              <a:buAutoNum type="arabicPeriod"/>
              <a:tabLst>
                <a:tab pos="16192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Aspects</a:t>
            </a:r>
            <a:r>
              <a:rPr sz="1200" spc="-8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techniques</a:t>
            </a:r>
            <a:endParaRPr sz="1200">
              <a:latin typeface="Arial"/>
              <a:cs typeface="Arial"/>
            </a:endParaRPr>
          </a:p>
          <a:p>
            <a:pPr marL="169545" marR="69215" indent="-169545" algn="r">
              <a:lnSpc>
                <a:spcPct val="100000"/>
              </a:lnSpc>
              <a:buAutoNum type="arabicPeriod"/>
              <a:tabLst>
                <a:tab pos="169545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Langage</a:t>
            </a:r>
            <a:r>
              <a:rPr sz="12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endParaRPr sz="1200">
              <a:latin typeface="Arial"/>
              <a:cs typeface="Arial"/>
            </a:endParaRPr>
          </a:p>
          <a:p>
            <a:pPr marL="168910" marR="67310" indent="-168910" algn="r">
              <a:lnSpc>
                <a:spcPct val="100000"/>
              </a:lnSpc>
              <a:buAutoNum type="arabicPeriod"/>
              <a:tabLst>
                <a:tab pos="16891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l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usion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34178" y="28447"/>
            <a:ext cx="9131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indent="-18796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Dé</a:t>
            </a:r>
            <a:r>
              <a:rPr sz="1200" spc="15" dirty="0">
                <a:solidFill>
                  <a:srgbClr val="1C1C1C"/>
                </a:solidFill>
                <a:latin typeface="Arial"/>
                <a:cs typeface="Arial"/>
              </a:rPr>
              <a:t>f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initi</a:t>
            </a:r>
            <a:r>
              <a:rPr sz="1200" spc="-15" dirty="0">
                <a:solidFill>
                  <a:srgbClr val="1C1C1C"/>
                </a:solidFill>
                <a:latin typeface="Arial"/>
                <a:cs typeface="Arial"/>
              </a:rPr>
              <a:t>o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Historique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Syntaxe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Structure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60413" y="28447"/>
            <a:ext cx="8108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indent="-187960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Prologue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En-tête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Corps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Cadres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0" y="63"/>
            <a:ext cx="4572000" cy="793750"/>
          </a:xfrm>
          <a:custGeom>
            <a:avLst/>
            <a:gdLst/>
            <a:ahLst/>
            <a:cxnLst/>
            <a:rect l="l" t="t" r="r" b="b"/>
            <a:pathLst>
              <a:path w="4572000" h="793750">
                <a:moveTo>
                  <a:pt x="0" y="793686"/>
                </a:moveTo>
                <a:lnTo>
                  <a:pt x="4572000" y="793686"/>
                </a:lnTo>
                <a:lnTo>
                  <a:pt x="4572000" y="0"/>
                </a:lnTo>
                <a:lnTo>
                  <a:pt x="0" y="0"/>
                </a:lnTo>
                <a:lnTo>
                  <a:pt x="0" y="793686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0" y="349250"/>
                </a:moveTo>
                <a:lnTo>
                  <a:pt x="4572000" y="349250"/>
                </a:lnTo>
                <a:lnTo>
                  <a:pt x="4572000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0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4571999" y="0"/>
                </a:moveTo>
                <a:lnTo>
                  <a:pt x="0" y="0"/>
                </a:lnTo>
                <a:lnTo>
                  <a:pt x="0" y="349247"/>
                </a:lnTo>
                <a:lnTo>
                  <a:pt x="4571999" y="349247"/>
                </a:lnTo>
                <a:lnTo>
                  <a:pt x="4571999" y="0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12291"/>
            <a:ext cx="9134856" cy="460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97991"/>
            <a:ext cx="5320284" cy="803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63" y="793750"/>
            <a:ext cx="9139555" cy="457200"/>
          </a:xfrm>
          <a:custGeom>
            <a:avLst/>
            <a:gdLst/>
            <a:ahLst/>
            <a:cxnLst/>
            <a:rect l="l" t="t" r="r" b="b"/>
            <a:pathLst>
              <a:path w="9139555" h="457200">
                <a:moveTo>
                  <a:pt x="0" y="457200"/>
                </a:moveTo>
                <a:lnTo>
                  <a:pt x="9139236" y="457200"/>
                </a:lnTo>
                <a:lnTo>
                  <a:pt x="9139236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1B07D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-7936" y="733329"/>
            <a:ext cx="9164955" cy="576135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390"/>
              </a:spcBef>
            </a:pP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Les langages dédiés au</a:t>
            </a:r>
            <a:r>
              <a:rPr sz="3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endParaRPr sz="3000">
              <a:latin typeface="Arial"/>
              <a:cs typeface="Arial"/>
            </a:endParaRPr>
          </a:p>
          <a:p>
            <a:pPr marL="899160" indent="-343535">
              <a:lnSpc>
                <a:spcPct val="100000"/>
              </a:lnSpc>
              <a:spcBef>
                <a:spcPts val="235"/>
              </a:spcBef>
              <a:buSzPct val="89583"/>
              <a:buFont typeface="Wingdings"/>
              <a:buChar char=""/>
              <a:tabLst>
                <a:tab pos="899794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Historique</a:t>
            </a:r>
            <a:r>
              <a:rPr sz="2400" spc="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2/3</a:t>
            </a:r>
            <a:endParaRPr sz="2400">
              <a:latin typeface="Arial"/>
              <a:cs typeface="Arial"/>
            </a:endParaRPr>
          </a:p>
          <a:p>
            <a:pPr marL="1300480" lvl="1" indent="-287655">
              <a:lnSpc>
                <a:spcPct val="100000"/>
              </a:lnSpc>
              <a:spcBef>
                <a:spcPts val="265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1301115" algn="l"/>
              </a:tabLst>
            </a:pP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1999 : RDF et RDF-Schema 1.0 (rév.</a:t>
            </a:r>
            <a:r>
              <a:rPr sz="2200" spc="8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2004)</a:t>
            </a:r>
            <a:endParaRPr sz="2200">
              <a:latin typeface="Arial"/>
              <a:cs typeface="Arial"/>
            </a:endParaRPr>
          </a:p>
          <a:p>
            <a:pPr marL="1300480" marR="323850" lvl="1" indent="-287020">
              <a:lnSpc>
                <a:spcPts val="2240"/>
              </a:lnSpc>
              <a:spcBef>
                <a:spcPts val="107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1301115" algn="l"/>
              </a:tabLst>
            </a:pP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Novembre 2000 : DOM Level 2 (support CSS &amp; namespaces  </a:t>
            </a:r>
            <a:r>
              <a:rPr sz="2200" spc="-10" dirty="0">
                <a:solidFill>
                  <a:srgbClr val="1C1C1C"/>
                </a:solidFill>
                <a:latin typeface="Arial"/>
                <a:cs typeface="Arial"/>
              </a:rPr>
              <a:t>XML)</a:t>
            </a:r>
            <a:endParaRPr sz="2200">
              <a:latin typeface="Arial"/>
              <a:cs typeface="Arial"/>
            </a:endParaRPr>
          </a:p>
          <a:p>
            <a:pPr marL="1300480" lvl="1" indent="-287655">
              <a:lnSpc>
                <a:spcPct val="100000"/>
              </a:lnSpc>
              <a:spcBef>
                <a:spcPts val="655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1301115" algn="l"/>
              </a:tabLst>
            </a:pP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Mai 2001 : schémas </a:t>
            </a:r>
            <a:r>
              <a:rPr sz="2200" spc="-10" dirty="0">
                <a:solidFill>
                  <a:srgbClr val="1C1C1C"/>
                </a:solidFill>
                <a:latin typeface="Arial"/>
                <a:cs typeface="Arial"/>
              </a:rPr>
              <a:t>XML</a:t>
            </a:r>
            <a:r>
              <a:rPr sz="2200" spc="5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1.0</a:t>
            </a:r>
            <a:endParaRPr sz="2200">
              <a:latin typeface="Arial"/>
              <a:cs typeface="Arial"/>
            </a:endParaRPr>
          </a:p>
          <a:p>
            <a:pPr marL="1300480" lvl="1" indent="-287655">
              <a:lnSpc>
                <a:spcPct val="100000"/>
              </a:lnSpc>
              <a:spcBef>
                <a:spcPts val="66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1301115" algn="l"/>
              </a:tabLst>
            </a:pP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Mai 2001 : </a:t>
            </a:r>
            <a:r>
              <a:rPr sz="2200" spc="-10" dirty="0">
                <a:solidFill>
                  <a:srgbClr val="1C1C1C"/>
                </a:solidFill>
                <a:latin typeface="Arial"/>
                <a:cs typeface="Arial"/>
              </a:rPr>
              <a:t>XHTML 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1.1</a:t>
            </a:r>
            <a:r>
              <a:rPr sz="2200" spc="6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1C1C1C"/>
                </a:solidFill>
                <a:latin typeface="Arial"/>
                <a:cs typeface="Arial"/>
              </a:rPr>
              <a:t>(module-based)</a:t>
            </a:r>
            <a:endParaRPr sz="2200">
              <a:latin typeface="Arial"/>
              <a:cs typeface="Arial"/>
            </a:endParaRPr>
          </a:p>
          <a:p>
            <a:pPr marL="1300480" lvl="1" indent="-287655">
              <a:lnSpc>
                <a:spcPct val="100000"/>
              </a:lnSpc>
              <a:spcBef>
                <a:spcPts val="66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1301115" algn="l"/>
              </a:tabLst>
            </a:pP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Juillet 2001 : SVG 1.0</a:t>
            </a:r>
            <a:endParaRPr sz="2200">
              <a:latin typeface="Arial"/>
              <a:cs typeface="Arial"/>
            </a:endParaRPr>
          </a:p>
          <a:p>
            <a:pPr marL="1300480" lvl="1" indent="-287655">
              <a:lnSpc>
                <a:spcPct val="100000"/>
              </a:lnSpc>
              <a:spcBef>
                <a:spcPts val="66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1301115" algn="l"/>
              </a:tabLst>
            </a:pP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Novembre 2001 : </a:t>
            </a:r>
            <a:r>
              <a:rPr sz="2200" spc="-10" dirty="0">
                <a:solidFill>
                  <a:srgbClr val="1C1C1C"/>
                </a:solidFill>
                <a:latin typeface="Arial"/>
                <a:cs typeface="Arial"/>
              </a:rPr>
              <a:t>XSL</a:t>
            </a:r>
            <a:r>
              <a:rPr sz="2200" spc="5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1.0</a:t>
            </a:r>
            <a:endParaRPr sz="2200">
              <a:latin typeface="Arial"/>
              <a:cs typeface="Arial"/>
            </a:endParaRPr>
          </a:p>
          <a:p>
            <a:pPr marL="1300480" lvl="1" indent="-287655">
              <a:lnSpc>
                <a:spcPct val="100000"/>
              </a:lnSpc>
              <a:spcBef>
                <a:spcPts val="665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1301115" algn="l"/>
              </a:tabLst>
            </a:pP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Janvier 2003 : SVG</a:t>
            </a:r>
            <a:r>
              <a:rPr sz="2200" spc="2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1.1</a:t>
            </a:r>
            <a:endParaRPr sz="2200">
              <a:latin typeface="Arial"/>
              <a:cs typeface="Arial"/>
            </a:endParaRPr>
          </a:p>
          <a:p>
            <a:pPr marL="1300480" lvl="1" indent="-287655">
              <a:lnSpc>
                <a:spcPct val="100000"/>
              </a:lnSpc>
              <a:spcBef>
                <a:spcPts val="66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1301115" algn="l"/>
              </a:tabLst>
            </a:pP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Février 2004 : </a:t>
            </a:r>
            <a:r>
              <a:rPr sz="2200" spc="-10" dirty="0">
                <a:solidFill>
                  <a:srgbClr val="1C1C1C"/>
                </a:solidFill>
                <a:latin typeface="Arial"/>
                <a:cs typeface="Arial"/>
              </a:rPr>
              <a:t>XML 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1.1 (rév. août 2006</a:t>
            </a:r>
            <a:r>
              <a:rPr sz="2200" spc="10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1300480" lvl="1" indent="-287655">
              <a:lnSpc>
                <a:spcPct val="100000"/>
              </a:lnSpc>
              <a:spcBef>
                <a:spcPts val="66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1301115" algn="l"/>
              </a:tabLst>
            </a:pP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Février 2004 : OWL</a:t>
            </a:r>
            <a:r>
              <a:rPr sz="2200" spc="3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1.0</a:t>
            </a:r>
            <a:endParaRPr sz="2200">
              <a:latin typeface="Arial"/>
              <a:cs typeface="Arial"/>
            </a:endParaRPr>
          </a:p>
          <a:p>
            <a:pPr marL="1300480" lvl="1" indent="-287655">
              <a:lnSpc>
                <a:spcPct val="100000"/>
              </a:lnSpc>
              <a:spcBef>
                <a:spcPts val="66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1301115" algn="l"/>
              </a:tabLst>
            </a:pP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Avril 2004 : DOM Level 3</a:t>
            </a:r>
            <a:r>
              <a:rPr sz="2200" spc="5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Core</a:t>
            </a:r>
            <a:endParaRPr sz="2200">
              <a:latin typeface="Arial"/>
              <a:cs typeface="Arial"/>
            </a:endParaRPr>
          </a:p>
          <a:p>
            <a:pPr marL="1300480" lvl="1" indent="-287655">
              <a:lnSpc>
                <a:spcPct val="100000"/>
              </a:lnSpc>
              <a:spcBef>
                <a:spcPts val="66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1301115" algn="l"/>
              </a:tabLst>
            </a:pP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Octobre 2004 : </a:t>
            </a:r>
            <a:r>
              <a:rPr sz="2200" spc="-10" dirty="0">
                <a:solidFill>
                  <a:srgbClr val="1C1C1C"/>
                </a:solidFill>
                <a:latin typeface="Arial"/>
                <a:cs typeface="Arial"/>
              </a:rPr>
              <a:t>XML 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Schema </a:t>
            </a:r>
            <a:r>
              <a:rPr sz="2200" spc="5" dirty="0">
                <a:solidFill>
                  <a:srgbClr val="1C1C1C"/>
                </a:solidFill>
                <a:latin typeface="Arial"/>
                <a:cs typeface="Arial"/>
              </a:rPr>
              <a:t>(2</a:t>
            </a:r>
            <a:r>
              <a:rPr sz="2175" spc="7" baseline="24904" dirty="0">
                <a:solidFill>
                  <a:srgbClr val="1C1C1C"/>
                </a:solidFill>
                <a:latin typeface="Arial"/>
                <a:cs typeface="Arial"/>
              </a:rPr>
              <a:t>e</a:t>
            </a:r>
            <a:r>
              <a:rPr sz="2175" spc="427" baseline="24904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edition)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1161084" y="6554037"/>
            <a:ext cx="333629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fr-FR" dirty="0"/>
              <a:t>web</a:t>
            </a:r>
            <a:endParaRPr spc="-5" dirty="0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World </a:t>
            </a:r>
            <a:r>
              <a:rPr dirty="0"/>
              <a:t>Wide</a:t>
            </a:r>
            <a:r>
              <a:rPr spc="-114" dirty="0"/>
              <a:t> </a:t>
            </a:r>
            <a:r>
              <a:rPr spc="-5" dirty="0"/>
              <a:t>Web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4763" y="28447"/>
            <a:ext cx="45675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 marR="67310" indent="-169545" algn="r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6954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I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tro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d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u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ctio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  <a:p>
            <a:pPr marL="161925" marR="68580" indent="-161925" algn="r">
              <a:lnSpc>
                <a:spcPct val="100000"/>
              </a:lnSpc>
              <a:buAutoNum type="arabicPeriod"/>
              <a:tabLst>
                <a:tab pos="16192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Aspects</a:t>
            </a:r>
            <a:r>
              <a:rPr sz="1200" spc="-8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techniques</a:t>
            </a:r>
            <a:endParaRPr sz="1200">
              <a:latin typeface="Arial"/>
              <a:cs typeface="Arial"/>
            </a:endParaRPr>
          </a:p>
          <a:p>
            <a:pPr marL="169545" marR="69215" indent="-169545" algn="r">
              <a:lnSpc>
                <a:spcPct val="100000"/>
              </a:lnSpc>
              <a:buAutoNum type="arabicPeriod"/>
              <a:tabLst>
                <a:tab pos="169545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Langage</a:t>
            </a:r>
            <a:r>
              <a:rPr sz="12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endParaRPr sz="1200">
              <a:latin typeface="Arial"/>
              <a:cs typeface="Arial"/>
            </a:endParaRPr>
          </a:p>
          <a:p>
            <a:pPr marL="168910" marR="67310" indent="-168910" algn="r">
              <a:lnSpc>
                <a:spcPct val="100000"/>
              </a:lnSpc>
              <a:buAutoNum type="arabicPeriod"/>
              <a:tabLst>
                <a:tab pos="16891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l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usion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34178" y="28447"/>
            <a:ext cx="9131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indent="-18796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Dé</a:t>
            </a:r>
            <a:r>
              <a:rPr sz="1200" spc="15" dirty="0">
                <a:solidFill>
                  <a:srgbClr val="1C1C1C"/>
                </a:solidFill>
                <a:latin typeface="Arial"/>
                <a:cs typeface="Arial"/>
              </a:rPr>
              <a:t>f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initi</a:t>
            </a:r>
            <a:r>
              <a:rPr sz="1200" spc="-15" dirty="0">
                <a:solidFill>
                  <a:srgbClr val="1C1C1C"/>
                </a:solidFill>
                <a:latin typeface="Arial"/>
                <a:cs typeface="Arial"/>
              </a:rPr>
              <a:t>o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Historique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Syntaxe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Structure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60413" y="28447"/>
            <a:ext cx="8108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indent="-187960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Prologue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En-tête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Corps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Cadres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0" y="63"/>
            <a:ext cx="4572000" cy="793750"/>
          </a:xfrm>
          <a:custGeom>
            <a:avLst/>
            <a:gdLst/>
            <a:ahLst/>
            <a:cxnLst/>
            <a:rect l="l" t="t" r="r" b="b"/>
            <a:pathLst>
              <a:path w="4572000" h="793750">
                <a:moveTo>
                  <a:pt x="0" y="793686"/>
                </a:moveTo>
                <a:lnTo>
                  <a:pt x="4572000" y="793686"/>
                </a:lnTo>
                <a:lnTo>
                  <a:pt x="4572000" y="0"/>
                </a:lnTo>
                <a:lnTo>
                  <a:pt x="0" y="0"/>
                </a:lnTo>
                <a:lnTo>
                  <a:pt x="0" y="793686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0" y="349250"/>
                </a:moveTo>
                <a:lnTo>
                  <a:pt x="4572000" y="349250"/>
                </a:lnTo>
                <a:lnTo>
                  <a:pt x="4572000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0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4571999" y="0"/>
                </a:moveTo>
                <a:lnTo>
                  <a:pt x="0" y="0"/>
                </a:lnTo>
                <a:lnTo>
                  <a:pt x="0" y="349247"/>
                </a:lnTo>
                <a:lnTo>
                  <a:pt x="4571999" y="349247"/>
                </a:lnTo>
                <a:lnTo>
                  <a:pt x="4571999" y="0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12291"/>
            <a:ext cx="9134856" cy="460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97991"/>
            <a:ext cx="5320284" cy="803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63" y="793750"/>
            <a:ext cx="9139555" cy="457200"/>
          </a:xfrm>
          <a:custGeom>
            <a:avLst/>
            <a:gdLst/>
            <a:ahLst/>
            <a:cxnLst/>
            <a:rect l="l" t="t" r="r" b="b"/>
            <a:pathLst>
              <a:path w="9139555" h="457200">
                <a:moveTo>
                  <a:pt x="0" y="457200"/>
                </a:moveTo>
                <a:lnTo>
                  <a:pt x="9139236" y="457200"/>
                </a:lnTo>
                <a:lnTo>
                  <a:pt x="9139236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1B07D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63" y="770635"/>
            <a:ext cx="9139555" cy="5614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Les langages dédiés au</a:t>
            </a:r>
            <a:r>
              <a:rPr sz="3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endParaRPr sz="3000">
              <a:latin typeface="Arial"/>
              <a:cs typeface="Arial"/>
            </a:endParaRPr>
          </a:p>
          <a:p>
            <a:pPr marL="680085" indent="-343535">
              <a:lnSpc>
                <a:spcPct val="100000"/>
              </a:lnSpc>
              <a:spcBef>
                <a:spcPts val="2115"/>
              </a:spcBef>
              <a:buSzPct val="89583"/>
              <a:buFont typeface="Wingdings"/>
              <a:buChar char=""/>
              <a:tabLst>
                <a:tab pos="680720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Historique</a:t>
            </a:r>
            <a:r>
              <a:rPr sz="2400" spc="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3/3</a:t>
            </a:r>
            <a:endParaRPr sz="2400">
              <a:latin typeface="Arial"/>
              <a:cs typeface="Arial"/>
            </a:endParaRPr>
          </a:p>
          <a:p>
            <a:pPr marL="1081405" lvl="1" indent="-287655">
              <a:lnSpc>
                <a:spcPct val="100000"/>
              </a:lnSpc>
              <a:spcBef>
                <a:spcPts val="26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1082040" algn="l"/>
              </a:tabLst>
            </a:pP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Janvier 2007 : XQuery</a:t>
            </a:r>
            <a:r>
              <a:rPr sz="2200" spc="5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1.0</a:t>
            </a:r>
            <a:endParaRPr sz="2200">
              <a:latin typeface="Arial"/>
              <a:cs typeface="Arial"/>
            </a:endParaRPr>
          </a:p>
          <a:p>
            <a:pPr marL="1081405" lvl="1" indent="-287655">
              <a:lnSpc>
                <a:spcPct val="100000"/>
              </a:lnSpc>
              <a:spcBef>
                <a:spcPts val="66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1082040" algn="l"/>
              </a:tabLst>
            </a:pP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Janvier 2007 : XPath</a:t>
            </a:r>
            <a:r>
              <a:rPr sz="2200" spc="3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2.0</a:t>
            </a:r>
            <a:endParaRPr sz="2200">
              <a:latin typeface="Arial"/>
              <a:cs typeface="Arial"/>
            </a:endParaRPr>
          </a:p>
          <a:p>
            <a:pPr marL="1081405" lvl="1" indent="-287655">
              <a:lnSpc>
                <a:spcPct val="100000"/>
              </a:lnSpc>
              <a:spcBef>
                <a:spcPts val="66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1082040" algn="l"/>
              </a:tabLst>
            </a:pP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Janvier 2007 : </a:t>
            </a:r>
            <a:r>
              <a:rPr sz="2200" spc="-10" dirty="0">
                <a:solidFill>
                  <a:srgbClr val="1C1C1C"/>
                </a:solidFill>
                <a:latin typeface="Arial"/>
                <a:cs typeface="Arial"/>
              </a:rPr>
              <a:t>XSLT</a:t>
            </a:r>
            <a:r>
              <a:rPr sz="2200" spc="4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2.0</a:t>
            </a:r>
            <a:endParaRPr sz="2200">
              <a:latin typeface="Arial"/>
              <a:cs typeface="Arial"/>
            </a:endParaRPr>
          </a:p>
          <a:p>
            <a:pPr marL="1081405" lvl="1" indent="-287655">
              <a:lnSpc>
                <a:spcPct val="100000"/>
              </a:lnSpc>
              <a:spcBef>
                <a:spcPts val="66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1082040" algn="l"/>
              </a:tabLst>
            </a:pP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Avril 2007 : SOAP</a:t>
            </a:r>
            <a:r>
              <a:rPr sz="2200" spc="-4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1.2</a:t>
            </a:r>
            <a:endParaRPr sz="2200">
              <a:latin typeface="Arial"/>
              <a:cs typeface="Arial"/>
            </a:endParaRPr>
          </a:p>
          <a:p>
            <a:pPr marL="1081405" lvl="1" indent="-287655">
              <a:lnSpc>
                <a:spcPct val="100000"/>
              </a:lnSpc>
              <a:spcBef>
                <a:spcPts val="665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1082040" algn="l"/>
              </a:tabLst>
            </a:pP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Juin 2007 : WSDL</a:t>
            </a:r>
            <a:r>
              <a:rPr sz="2200" spc="-4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2.0</a:t>
            </a:r>
            <a:endParaRPr sz="2200">
              <a:latin typeface="Arial"/>
              <a:cs typeface="Arial"/>
            </a:endParaRPr>
          </a:p>
          <a:p>
            <a:pPr marL="1081405" lvl="1" indent="-287655">
              <a:lnSpc>
                <a:spcPct val="100000"/>
              </a:lnSpc>
              <a:spcBef>
                <a:spcPts val="66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1082040" algn="l"/>
              </a:tabLst>
            </a:pP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Juillet 2008 : </a:t>
            </a:r>
            <a:r>
              <a:rPr sz="2200" spc="-10" dirty="0">
                <a:solidFill>
                  <a:srgbClr val="1C1C1C"/>
                </a:solidFill>
                <a:latin typeface="Arial"/>
                <a:cs typeface="Arial"/>
              </a:rPr>
              <a:t>XHTML 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1.1</a:t>
            </a:r>
            <a:r>
              <a:rPr sz="2200" spc="4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Basic</a:t>
            </a:r>
            <a:endParaRPr sz="2200">
              <a:latin typeface="Arial"/>
              <a:cs typeface="Arial"/>
            </a:endParaRPr>
          </a:p>
          <a:p>
            <a:pPr marL="1081405" lvl="1" indent="-287655">
              <a:lnSpc>
                <a:spcPct val="100000"/>
              </a:lnSpc>
              <a:spcBef>
                <a:spcPts val="66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1082040" algn="l"/>
              </a:tabLst>
            </a:pP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Octobre 2008 : XHTML Modularization</a:t>
            </a:r>
            <a:r>
              <a:rPr sz="2200" spc="6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1.1</a:t>
            </a:r>
            <a:endParaRPr sz="2200">
              <a:latin typeface="Arial"/>
              <a:cs typeface="Arial"/>
            </a:endParaRPr>
          </a:p>
          <a:p>
            <a:pPr marL="1081405" marR="1835785" lvl="1" indent="-287020">
              <a:lnSpc>
                <a:spcPts val="2250"/>
              </a:lnSpc>
              <a:spcBef>
                <a:spcPts val="106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1082040" algn="l"/>
              </a:tabLst>
            </a:pP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Septembre 2009 : CSS level 2.1 (normalisation de  fonctionnalités</a:t>
            </a:r>
            <a:r>
              <a:rPr sz="2200" spc="-1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existantes)</a:t>
            </a:r>
            <a:endParaRPr sz="2200">
              <a:latin typeface="Arial"/>
              <a:cs typeface="Arial"/>
            </a:endParaRPr>
          </a:p>
          <a:p>
            <a:pPr marL="1081405" lvl="1" indent="-287655">
              <a:lnSpc>
                <a:spcPct val="100000"/>
              </a:lnSpc>
              <a:spcBef>
                <a:spcPts val="645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1082040" algn="l"/>
              </a:tabLst>
            </a:pP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Septembre 2009 : HTML 5 (editor</a:t>
            </a:r>
            <a:r>
              <a:rPr sz="2200" spc="7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draft)</a:t>
            </a:r>
            <a:endParaRPr sz="2200">
              <a:latin typeface="Arial"/>
              <a:cs typeface="Arial"/>
            </a:endParaRPr>
          </a:p>
          <a:p>
            <a:pPr marL="680085" indent="-343535">
              <a:lnSpc>
                <a:spcPct val="100000"/>
              </a:lnSpc>
              <a:spcBef>
                <a:spcPts val="980"/>
              </a:spcBef>
              <a:buSzPct val="89583"/>
              <a:buFont typeface="Wingdings"/>
              <a:buChar char=""/>
              <a:tabLst>
                <a:tab pos="680720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Restent en 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développement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: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CSS L3, DOM L3, XHTML</a:t>
            </a:r>
            <a:r>
              <a:rPr sz="2400" spc="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2.0…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1161084" y="6554037"/>
            <a:ext cx="333629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fr-FR" dirty="0"/>
              <a:t>web</a:t>
            </a:r>
            <a:endParaRPr spc="-5" dirty="0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World </a:t>
            </a:r>
            <a:r>
              <a:rPr dirty="0"/>
              <a:t>Wide</a:t>
            </a:r>
            <a:r>
              <a:rPr spc="-114" dirty="0"/>
              <a:t> </a:t>
            </a:r>
            <a:r>
              <a:rPr spc="-5" dirty="0"/>
              <a:t>Web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4763" y="28447"/>
            <a:ext cx="45675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 marR="67310" indent="-169545" algn="r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6954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I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tro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d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u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ctio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  <a:p>
            <a:pPr marL="161925" marR="68580" indent="-161925" algn="r">
              <a:lnSpc>
                <a:spcPct val="100000"/>
              </a:lnSpc>
              <a:buAutoNum type="arabicPeriod"/>
              <a:tabLst>
                <a:tab pos="16192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Aspects</a:t>
            </a:r>
            <a:r>
              <a:rPr sz="1200" spc="-8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techniques</a:t>
            </a:r>
            <a:endParaRPr sz="1200">
              <a:latin typeface="Arial"/>
              <a:cs typeface="Arial"/>
            </a:endParaRPr>
          </a:p>
          <a:p>
            <a:pPr marL="169545" marR="69215" indent="-169545" algn="r">
              <a:lnSpc>
                <a:spcPct val="100000"/>
              </a:lnSpc>
              <a:buAutoNum type="arabicPeriod"/>
              <a:tabLst>
                <a:tab pos="169545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Langage</a:t>
            </a:r>
            <a:r>
              <a:rPr sz="12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endParaRPr sz="1200">
              <a:latin typeface="Arial"/>
              <a:cs typeface="Arial"/>
            </a:endParaRPr>
          </a:p>
          <a:p>
            <a:pPr marL="168910" marR="67310" indent="-168910" algn="r">
              <a:lnSpc>
                <a:spcPct val="100000"/>
              </a:lnSpc>
              <a:buAutoNum type="arabicPeriod"/>
              <a:tabLst>
                <a:tab pos="16891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l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usion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34178" y="28447"/>
            <a:ext cx="9131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indent="-18796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Dé</a:t>
            </a:r>
            <a:r>
              <a:rPr sz="1200" spc="15" dirty="0">
                <a:solidFill>
                  <a:srgbClr val="1C1C1C"/>
                </a:solidFill>
                <a:latin typeface="Arial"/>
                <a:cs typeface="Arial"/>
              </a:rPr>
              <a:t>f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initi</a:t>
            </a:r>
            <a:r>
              <a:rPr sz="1200" spc="-15" dirty="0">
                <a:solidFill>
                  <a:srgbClr val="1C1C1C"/>
                </a:solidFill>
                <a:latin typeface="Arial"/>
                <a:cs typeface="Arial"/>
              </a:rPr>
              <a:t>o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Historique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Syntaxe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Structure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60413" y="28447"/>
            <a:ext cx="8108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indent="-187960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Prologue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En-tête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Corps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Cadres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0" y="63"/>
            <a:ext cx="4572000" cy="793750"/>
          </a:xfrm>
          <a:custGeom>
            <a:avLst/>
            <a:gdLst/>
            <a:ahLst/>
            <a:cxnLst/>
            <a:rect l="l" t="t" r="r" b="b"/>
            <a:pathLst>
              <a:path w="4572000" h="793750">
                <a:moveTo>
                  <a:pt x="0" y="793686"/>
                </a:moveTo>
                <a:lnTo>
                  <a:pt x="4572000" y="793686"/>
                </a:lnTo>
                <a:lnTo>
                  <a:pt x="4572000" y="0"/>
                </a:lnTo>
                <a:lnTo>
                  <a:pt x="0" y="0"/>
                </a:lnTo>
                <a:lnTo>
                  <a:pt x="0" y="793686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0" y="349250"/>
                </a:moveTo>
                <a:lnTo>
                  <a:pt x="4572000" y="349250"/>
                </a:lnTo>
                <a:lnTo>
                  <a:pt x="4572000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0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4571999" y="0"/>
                </a:moveTo>
                <a:lnTo>
                  <a:pt x="0" y="0"/>
                </a:lnTo>
                <a:lnTo>
                  <a:pt x="0" y="349247"/>
                </a:lnTo>
                <a:lnTo>
                  <a:pt x="4571999" y="349247"/>
                </a:lnTo>
                <a:lnTo>
                  <a:pt x="4571999" y="0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40" y="1336040"/>
            <a:ext cx="6539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89583"/>
              <a:buFont typeface="Wingdings"/>
              <a:buChar char=""/>
              <a:tabLst>
                <a:tab pos="355600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Aperçu de quelques langages (source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:</a:t>
            </a:r>
            <a:r>
              <a:rPr sz="2400" spc="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W3C)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444" y="6125667"/>
            <a:ext cx="747458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299720" algn="l"/>
              </a:tabLst>
            </a:pP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Autre version :</a:t>
            </a:r>
            <a:r>
              <a:rPr sz="2200" spc="155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2200" u="heavy" spc="-5" dirty="0">
                <a:solidFill>
                  <a:srgbClr val="3366CC"/>
                </a:solidFill>
                <a:uFill>
                  <a:solidFill>
                    <a:srgbClr val="3366CC"/>
                  </a:solidFill>
                </a:uFill>
                <a:latin typeface="Arial"/>
                <a:cs typeface="Arial"/>
                <a:hlinkClick r:id="rId2"/>
              </a:rPr>
              <a:t>http://kensall.com/big-picture/bigpix22.html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50676" y="5476368"/>
            <a:ext cx="162560" cy="527050"/>
          </a:xfrm>
          <a:custGeom>
            <a:avLst/>
            <a:gdLst/>
            <a:ahLst/>
            <a:cxnLst/>
            <a:rect l="l" t="t" r="r" b="b"/>
            <a:pathLst>
              <a:path w="162560" h="527050">
                <a:moveTo>
                  <a:pt x="0" y="0"/>
                </a:moveTo>
                <a:lnTo>
                  <a:pt x="0" y="363839"/>
                </a:lnTo>
                <a:lnTo>
                  <a:pt x="162238" y="526451"/>
                </a:lnTo>
                <a:lnTo>
                  <a:pt x="162238" y="162608"/>
                </a:lnTo>
                <a:lnTo>
                  <a:pt x="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50676" y="5476368"/>
            <a:ext cx="6193155" cy="163195"/>
          </a:xfrm>
          <a:custGeom>
            <a:avLst/>
            <a:gdLst/>
            <a:ahLst/>
            <a:cxnLst/>
            <a:rect l="l" t="t" r="r" b="b"/>
            <a:pathLst>
              <a:path w="6193155" h="163195">
                <a:moveTo>
                  <a:pt x="6030398" y="0"/>
                </a:moveTo>
                <a:lnTo>
                  <a:pt x="0" y="0"/>
                </a:lnTo>
                <a:lnTo>
                  <a:pt x="162238" y="162608"/>
                </a:lnTo>
                <a:lnTo>
                  <a:pt x="6192724" y="162608"/>
                </a:lnTo>
                <a:lnTo>
                  <a:pt x="6030398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103946" y="5702181"/>
            <a:ext cx="451484" cy="172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5"/>
              </a:lnSpc>
            </a:pPr>
            <a:r>
              <a:rPr sz="1200" b="1" dirty="0">
                <a:latin typeface="Times New Roman"/>
                <a:cs typeface="Times New Roman"/>
              </a:rPr>
              <a:t>S</a:t>
            </a:r>
            <a:r>
              <a:rPr sz="1200" b="1" spc="35" dirty="0">
                <a:latin typeface="Times New Roman"/>
                <a:cs typeface="Times New Roman"/>
              </a:rPr>
              <a:t>G</a:t>
            </a:r>
            <a:r>
              <a:rPr sz="1200" b="1" spc="-40" dirty="0">
                <a:latin typeface="Times New Roman"/>
                <a:cs typeface="Times New Roman"/>
              </a:rPr>
              <a:t>M</a:t>
            </a:r>
            <a:r>
              <a:rPr sz="1200" b="1" spc="10" dirty="0">
                <a:latin typeface="Times New Roman"/>
                <a:cs typeface="Times New Roman"/>
              </a:rPr>
              <a:t>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68619" y="4547640"/>
            <a:ext cx="170180" cy="936625"/>
          </a:xfrm>
          <a:custGeom>
            <a:avLst/>
            <a:gdLst/>
            <a:ahLst/>
            <a:cxnLst/>
            <a:rect l="l" t="t" r="r" b="b"/>
            <a:pathLst>
              <a:path w="170180" h="936625">
                <a:moveTo>
                  <a:pt x="0" y="0"/>
                </a:moveTo>
                <a:lnTo>
                  <a:pt x="0" y="774044"/>
                </a:lnTo>
                <a:lnTo>
                  <a:pt x="170176" y="936443"/>
                </a:lnTo>
                <a:lnTo>
                  <a:pt x="170176" y="162425"/>
                </a:lnTo>
                <a:lnTo>
                  <a:pt x="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68619" y="4547640"/>
            <a:ext cx="5652135" cy="162560"/>
          </a:xfrm>
          <a:custGeom>
            <a:avLst/>
            <a:gdLst/>
            <a:ahLst/>
            <a:cxnLst/>
            <a:rect l="l" t="t" r="r" b="b"/>
            <a:pathLst>
              <a:path w="5652134" h="162560">
                <a:moveTo>
                  <a:pt x="5481577" y="0"/>
                </a:moveTo>
                <a:lnTo>
                  <a:pt x="0" y="0"/>
                </a:lnTo>
                <a:lnTo>
                  <a:pt x="170176" y="162425"/>
                </a:lnTo>
                <a:lnTo>
                  <a:pt x="5651579" y="162425"/>
                </a:lnTo>
                <a:lnTo>
                  <a:pt x="5481577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397807" y="4773523"/>
            <a:ext cx="358775" cy="172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5"/>
              </a:lnSpc>
            </a:pPr>
            <a:r>
              <a:rPr sz="1200" b="1" spc="-20" dirty="0">
                <a:latin typeface="Times New Roman"/>
                <a:cs typeface="Times New Roman"/>
              </a:rPr>
              <a:t>X</a:t>
            </a:r>
            <a:r>
              <a:rPr sz="1200" b="1" spc="20" dirty="0">
                <a:latin typeface="Times New Roman"/>
                <a:cs typeface="Times New Roman"/>
              </a:rPr>
              <a:t>M</a:t>
            </a:r>
            <a:r>
              <a:rPr sz="1200" b="1" spc="10" dirty="0">
                <a:latin typeface="Times New Roman"/>
                <a:cs typeface="Times New Roman"/>
              </a:rPr>
              <a:t>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150676" y="4547640"/>
            <a:ext cx="162560" cy="929005"/>
          </a:xfrm>
          <a:custGeom>
            <a:avLst/>
            <a:gdLst/>
            <a:ahLst/>
            <a:cxnLst/>
            <a:rect l="l" t="t" r="r" b="b"/>
            <a:pathLst>
              <a:path w="162560" h="929004">
                <a:moveTo>
                  <a:pt x="0" y="0"/>
                </a:moveTo>
                <a:lnTo>
                  <a:pt x="0" y="758603"/>
                </a:lnTo>
                <a:lnTo>
                  <a:pt x="162238" y="928727"/>
                </a:lnTo>
                <a:lnTo>
                  <a:pt x="162238" y="162425"/>
                </a:lnTo>
                <a:lnTo>
                  <a:pt x="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50676" y="4547640"/>
            <a:ext cx="549275" cy="162560"/>
          </a:xfrm>
          <a:custGeom>
            <a:avLst/>
            <a:gdLst/>
            <a:ahLst/>
            <a:cxnLst/>
            <a:rect l="l" t="t" r="r" b="b"/>
            <a:pathLst>
              <a:path w="549275" h="162560">
                <a:moveTo>
                  <a:pt x="386581" y="0"/>
                </a:moveTo>
                <a:lnTo>
                  <a:pt x="0" y="0"/>
                </a:lnTo>
                <a:lnTo>
                  <a:pt x="162238" y="162425"/>
                </a:lnTo>
                <a:lnTo>
                  <a:pt x="548820" y="162425"/>
                </a:lnTo>
                <a:lnTo>
                  <a:pt x="386581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418694" y="4857234"/>
            <a:ext cx="172085" cy="466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"/>
              </a:lnSpc>
            </a:pPr>
            <a:r>
              <a:rPr sz="1200" b="1" spc="15" dirty="0">
                <a:latin typeface="Times New Roman"/>
                <a:cs typeface="Times New Roman"/>
              </a:rPr>
              <a:t>H</a:t>
            </a:r>
            <a:endParaRPr sz="1200">
              <a:latin typeface="Times New Roman"/>
              <a:cs typeface="Times New Roman"/>
            </a:endParaRPr>
          </a:p>
          <a:p>
            <a:pPr algn="just">
              <a:lnSpc>
                <a:spcPct val="67600"/>
              </a:lnSpc>
              <a:spcBef>
                <a:spcPts val="155"/>
              </a:spcBef>
            </a:pPr>
            <a:r>
              <a:rPr sz="1200" b="1" spc="10" dirty="0">
                <a:latin typeface="Times New Roman"/>
                <a:cs typeface="Times New Roman"/>
              </a:rPr>
              <a:t>T  </a:t>
            </a:r>
            <a:r>
              <a:rPr sz="1200" b="1" spc="15" dirty="0">
                <a:latin typeface="Times New Roman"/>
                <a:cs typeface="Times New Roman"/>
              </a:rPr>
              <a:t>M  </a:t>
            </a:r>
            <a:r>
              <a:rPr sz="1200" b="1" spc="10" dirty="0">
                <a:latin typeface="Times New Roman"/>
                <a:cs typeface="Times New Roman"/>
              </a:rPr>
              <a:t>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717125" y="3239694"/>
            <a:ext cx="162560" cy="1315720"/>
          </a:xfrm>
          <a:custGeom>
            <a:avLst/>
            <a:gdLst/>
            <a:ahLst/>
            <a:cxnLst/>
            <a:rect l="l" t="t" r="r" b="b"/>
            <a:pathLst>
              <a:path w="162559" h="1315720">
                <a:moveTo>
                  <a:pt x="0" y="0"/>
                </a:moveTo>
                <a:lnTo>
                  <a:pt x="0" y="1153106"/>
                </a:lnTo>
                <a:lnTo>
                  <a:pt x="162413" y="1315706"/>
                </a:lnTo>
                <a:lnTo>
                  <a:pt x="162413" y="162425"/>
                </a:lnTo>
                <a:lnTo>
                  <a:pt x="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717125" y="3239694"/>
            <a:ext cx="572770" cy="162560"/>
          </a:xfrm>
          <a:custGeom>
            <a:avLst/>
            <a:gdLst/>
            <a:ahLst/>
            <a:cxnLst/>
            <a:rect l="l" t="t" r="r" b="b"/>
            <a:pathLst>
              <a:path w="572770" h="162560">
                <a:moveTo>
                  <a:pt x="409871" y="0"/>
                </a:moveTo>
                <a:lnTo>
                  <a:pt x="0" y="0"/>
                </a:lnTo>
                <a:lnTo>
                  <a:pt x="162413" y="162425"/>
                </a:lnTo>
                <a:lnTo>
                  <a:pt x="572197" y="162425"/>
                </a:lnTo>
                <a:lnTo>
                  <a:pt x="409871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016019" y="3587822"/>
            <a:ext cx="172085" cy="768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"/>
              </a:lnSpc>
            </a:pPr>
            <a:r>
              <a:rPr sz="1200" b="1" spc="10" dirty="0"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ts val="675"/>
              </a:lnSpc>
            </a:pPr>
            <a:r>
              <a:rPr sz="1200" b="1" spc="15" dirty="0">
                <a:latin typeface="Times New Roman"/>
                <a:cs typeface="Times New Roman"/>
              </a:rPr>
              <a:t>O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59100"/>
              </a:lnSpc>
              <a:spcBef>
                <a:spcPts val="209"/>
              </a:spcBef>
            </a:pPr>
            <a:r>
              <a:rPr sz="1200" b="1" spc="10" dirty="0">
                <a:latin typeface="Times New Roman"/>
                <a:cs typeface="Times New Roman"/>
              </a:rPr>
              <a:t>A  P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25200"/>
              </a:lnSpc>
              <a:spcBef>
                <a:spcPts val="365"/>
              </a:spcBef>
            </a:pPr>
            <a:r>
              <a:rPr sz="1200" b="1" spc="5" dirty="0">
                <a:latin typeface="Times New Roman"/>
                <a:cs typeface="Times New Roman"/>
              </a:rPr>
              <a:t>/  </a:t>
            </a:r>
            <a:r>
              <a:rPr sz="1200" b="1" spc="10" dirty="0">
                <a:latin typeface="Times New Roman"/>
                <a:cs typeface="Times New Roman"/>
              </a:rPr>
              <a:t>R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50600"/>
              </a:lnSpc>
              <a:spcBef>
                <a:spcPts val="120"/>
              </a:spcBef>
            </a:pPr>
            <a:r>
              <a:rPr sz="1200" b="1" spc="10" dirty="0">
                <a:latin typeface="Times New Roman"/>
                <a:cs typeface="Times New Roman"/>
              </a:rPr>
              <a:t>P  C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199181" y="3239694"/>
            <a:ext cx="162560" cy="1315720"/>
          </a:xfrm>
          <a:custGeom>
            <a:avLst/>
            <a:gdLst/>
            <a:ahLst/>
            <a:cxnLst/>
            <a:rect l="l" t="t" r="r" b="b"/>
            <a:pathLst>
              <a:path w="162559" h="1315720">
                <a:moveTo>
                  <a:pt x="0" y="0"/>
                </a:moveTo>
                <a:lnTo>
                  <a:pt x="0" y="1153106"/>
                </a:lnTo>
                <a:lnTo>
                  <a:pt x="162238" y="1315706"/>
                </a:lnTo>
                <a:lnTo>
                  <a:pt x="162238" y="162425"/>
                </a:lnTo>
                <a:lnTo>
                  <a:pt x="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199181" y="3239694"/>
            <a:ext cx="580390" cy="162560"/>
          </a:xfrm>
          <a:custGeom>
            <a:avLst/>
            <a:gdLst/>
            <a:ahLst/>
            <a:cxnLst/>
            <a:rect l="l" t="t" r="r" b="b"/>
            <a:pathLst>
              <a:path w="580390" h="162560">
                <a:moveTo>
                  <a:pt x="409696" y="0"/>
                </a:moveTo>
                <a:lnTo>
                  <a:pt x="0" y="0"/>
                </a:lnTo>
                <a:lnTo>
                  <a:pt x="162238" y="162425"/>
                </a:lnTo>
                <a:lnTo>
                  <a:pt x="579960" y="162425"/>
                </a:lnTo>
                <a:lnTo>
                  <a:pt x="409696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61420" y="3402119"/>
            <a:ext cx="417830" cy="1153795"/>
          </a:xfrm>
          <a:custGeom>
            <a:avLst/>
            <a:gdLst/>
            <a:ahLst/>
            <a:cxnLst/>
            <a:rect l="l" t="t" r="r" b="b"/>
            <a:pathLst>
              <a:path w="417829" h="1153795">
                <a:moveTo>
                  <a:pt x="0" y="1153280"/>
                </a:moveTo>
                <a:lnTo>
                  <a:pt x="417668" y="1153280"/>
                </a:lnTo>
                <a:lnTo>
                  <a:pt x="417668" y="0"/>
                </a:lnTo>
                <a:lnTo>
                  <a:pt x="0" y="0"/>
                </a:lnTo>
                <a:lnTo>
                  <a:pt x="0" y="1153280"/>
                </a:lnTo>
                <a:close/>
              </a:path>
            </a:pathLst>
          </a:custGeom>
          <a:ln w="77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498164" y="3673002"/>
            <a:ext cx="172085" cy="605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0"/>
              </a:lnSpc>
            </a:pPr>
            <a:r>
              <a:rPr sz="1200" b="1" spc="15" dirty="0">
                <a:latin typeface="Times New Roman"/>
                <a:cs typeface="Times New Roman"/>
              </a:rPr>
              <a:t>M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ts val="1095"/>
              </a:lnSpc>
            </a:pPr>
            <a:r>
              <a:rPr sz="1200" b="1" spc="5" dirty="0">
                <a:latin typeface="Times New Roman"/>
                <a:cs typeface="Times New Roman"/>
              </a:rPr>
              <a:t>at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46400"/>
              </a:lnSpc>
              <a:spcBef>
                <a:spcPts val="595"/>
              </a:spcBef>
            </a:pPr>
            <a:r>
              <a:rPr sz="1200" b="1" spc="10" dirty="0">
                <a:latin typeface="Times New Roman"/>
                <a:cs typeface="Times New Roman"/>
              </a:rPr>
              <a:t>h  </a:t>
            </a:r>
            <a:r>
              <a:rPr sz="1200" b="1" spc="15" dirty="0">
                <a:latin typeface="Times New Roman"/>
                <a:cs typeface="Times New Roman"/>
              </a:rPr>
              <a:t>M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ts val="1095"/>
              </a:lnSpc>
            </a:pPr>
            <a:r>
              <a:rPr sz="1200" b="1" spc="10" dirty="0">
                <a:latin typeface="Times New Roman"/>
                <a:cs typeface="Times New Roman"/>
              </a:rPr>
              <a:t>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634747" y="3239694"/>
            <a:ext cx="162560" cy="1315720"/>
          </a:xfrm>
          <a:custGeom>
            <a:avLst/>
            <a:gdLst/>
            <a:ahLst/>
            <a:cxnLst/>
            <a:rect l="l" t="t" r="r" b="b"/>
            <a:pathLst>
              <a:path w="162559" h="1315720">
                <a:moveTo>
                  <a:pt x="0" y="0"/>
                </a:moveTo>
                <a:lnTo>
                  <a:pt x="0" y="1153106"/>
                </a:lnTo>
                <a:lnTo>
                  <a:pt x="162413" y="1315706"/>
                </a:lnTo>
                <a:lnTo>
                  <a:pt x="162413" y="162425"/>
                </a:lnTo>
                <a:lnTo>
                  <a:pt x="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634747" y="3239694"/>
            <a:ext cx="572770" cy="162560"/>
          </a:xfrm>
          <a:custGeom>
            <a:avLst/>
            <a:gdLst/>
            <a:ahLst/>
            <a:cxnLst/>
            <a:rect l="l" t="t" r="r" b="b"/>
            <a:pathLst>
              <a:path w="572770" h="162560">
                <a:moveTo>
                  <a:pt x="409871" y="0"/>
                </a:moveTo>
                <a:lnTo>
                  <a:pt x="0" y="0"/>
                </a:lnTo>
                <a:lnTo>
                  <a:pt x="162413" y="162425"/>
                </a:lnTo>
                <a:lnTo>
                  <a:pt x="572197" y="162425"/>
                </a:lnTo>
                <a:lnTo>
                  <a:pt x="409871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933642" y="3812236"/>
            <a:ext cx="172085" cy="313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"/>
              </a:lnSpc>
            </a:pPr>
            <a:r>
              <a:rPr sz="1200" b="1" spc="10" dirty="0"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59100"/>
              </a:lnSpc>
            </a:pPr>
            <a:r>
              <a:rPr sz="1200" b="1" spc="10" dirty="0">
                <a:latin typeface="Times New Roman"/>
                <a:cs typeface="Times New Roman"/>
              </a:rPr>
              <a:t>V  </a:t>
            </a:r>
            <a:r>
              <a:rPr sz="1200" b="1" spc="15" dirty="0">
                <a:latin typeface="Times New Roman"/>
                <a:cs typeface="Times New Roman"/>
              </a:rPr>
              <a:t>G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062725" y="3239694"/>
            <a:ext cx="170180" cy="1315720"/>
          </a:xfrm>
          <a:custGeom>
            <a:avLst/>
            <a:gdLst/>
            <a:ahLst/>
            <a:cxnLst/>
            <a:rect l="l" t="t" r="r" b="b"/>
            <a:pathLst>
              <a:path w="170179" h="1315720">
                <a:moveTo>
                  <a:pt x="0" y="0"/>
                </a:moveTo>
                <a:lnTo>
                  <a:pt x="0" y="1153106"/>
                </a:lnTo>
                <a:lnTo>
                  <a:pt x="170001" y="1315706"/>
                </a:lnTo>
                <a:lnTo>
                  <a:pt x="170001" y="162425"/>
                </a:lnTo>
                <a:lnTo>
                  <a:pt x="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062725" y="3239694"/>
            <a:ext cx="579755" cy="162560"/>
          </a:xfrm>
          <a:custGeom>
            <a:avLst/>
            <a:gdLst/>
            <a:ahLst/>
            <a:cxnLst/>
            <a:rect l="l" t="t" r="r" b="b"/>
            <a:pathLst>
              <a:path w="579754" h="162560">
                <a:moveTo>
                  <a:pt x="417459" y="0"/>
                </a:moveTo>
                <a:lnTo>
                  <a:pt x="0" y="0"/>
                </a:lnTo>
                <a:lnTo>
                  <a:pt x="170001" y="162425"/>
                </a:lnTo>
                <a:lnTo>
                  <a:pt x="579698" y="162425"/>
                </a:lnTo>
                <a:lnTo>
                  <a:pt x="417459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361707" y="3781373"/>
            <a:ext cx="172085" cy="389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"/>
              </a:lnSpc>
            </a:pPr>
            <a:r>
              <a:rPr sz="1200" b="1" spc="10" dirty="0"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ts val="765"/>
              </a:lnSpc>
            </a:pPr>
            <a:r>
              <a:rPr sz="1200" b="1" spc="15" dirty="0">
                <a:latin typeface="Times New Roman"/>
                <a:cs typeface="Times New Roman"/>
              </a:rPr>
              <a:t>M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29600"/>
              </a:lnSpc>
              <a:spcBef>
                <a:spcPts val="725"/>
              </a:spcBef>
            </a:pPr>
            <a:r>
              <a:rPr sz="1200" b="1" spc="5" dirty="0">
                <a:latin typeface="Times New Roman"/>
                <a:cs typeface="Times New Roman"/>
              </a:rPr>
              <a:t>I  </a:t>
            </a:r>
            <a:r>
              <a:rPr sz="1200" b="1" spc="10" dirty="0">
                <a:latin typeface="Times New Roman"/>
                <a:cs typeface="Times New Roman"/>
              </a:rPr>
              <a:t>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475089" y="3239694"/>
            <a:ext cx="162560" cy="1315720"/>
          </a:xfrm>
          <a:custGeom>
            <a:avLst/>
            <a:gdLst/>
            <a:ahLst/>
            <a:cxnLst/>
            <a:rect l="l" t="t" r="r" b="b"/>
            <a:pathLst>
              <a:path w="162560" h="1315720">
                <a:moveTo>
                  <a:pt x="0" y="0"/>
                </a:moveTo>
                <a:lnTo>
                  <a:pt x="0" y="1153106"/>
                </a:lnTo>
                <a:lnTo>
                  <a:pt x="162500" y="1315706"/>
                </a:lnTo>
                <a:lnTo>
                  <a:pt x="162500" y="162425"/>
                </a:lnTo>
                <a:lnTo>
                  <a:pt x="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75089" y="3239694"/>
            <a:ext cx="572770" cy="162560"/>
          </a:xfrm>
          <a:custGeom>
            <a:avLst/>
            <a:gdLst/>
            <a:ahLst/>
            <a:cxnLst/>
            <a:rect l="l" t="t" r="r" b="b"/>
            <a:pathLst>
              <a:path w="572770" h="162560">
                <a:moveTo>
                  <a:pt x="409696" y="0"/>
                </a:moveTo>
                <a:lnTo>
                  <a:pt x="0" y="0"/>
                </a:lnTo>
                <a:lnTo>
                  <a:pt x="162500" y="162425"/>
                </a:lnTo>
                <a:lnTo>
                  <a:pt x="572197" y="162425"/>
                </a:lnTo>
                <a:lnTo>
                  <a:pt x="409696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773983" y="3843361"/>
            <a:ext cx="172085" cy="264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"/>
              </a:lnSpc>
            </a:pPr>
            <a:r>
              <a:rPr sz="1200" b="1" spc="10" dirty="0">
                <a:latin typeface="Times New Roman"/>
                <a:cs typeface="Times New Roman"/>
              </a:rPr>
              <a:t>P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ts val="969"/>
              </a:lnSpc>
            </a:pPr>
            <a:r>
              <a:rPr sz="1200" b="1" spc="10" dirty="0">
                <a:latin typeface="Times New Roman"/>
                <a:cs typeface="Times New Roman"/>
              </a:rPr>
              <a:t>3P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903066" y="3231760"/>
            <a:ext cx="170180" cy="1316355"/>
          </a:xfrm>
          <a:custGeom>
            <a:avLst/>
            <a:gdLst/>
            <a:ahLst/>
            <a:cxnLst/>
            <a:rect l="l" t="t" r="r" b="b"/>
            <a:pathLst>
              <a:path w="170179" h="1316354">
                <a:moveTo>
                  <a:pt x="0" y="0"/>
                </a:moveTo>
                <a:lnTo>
                  <a:pt x="0" y="1153280"/>
                </a:lnTo>
                <a:lnTo>
                  <a:pt x="170001" y="1315880"/>
                </a:lnTo>
                <a:lnTo>
                  <a:pt x="170001" y="162599"/>
                </a:lnTo>
                <a:lnTo>
                  <a:pt x="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903066" y="3231760"/>
            <a:ext cx="579755" cy="163195"/>
          </a:xfrm>
          <a:custGeom>
            <a:avLst/>
            <a:gdLst/>
            <a:ahLst/>
            <a:cxnLst/>
            <a:rect l="l" t="t" r="r" b="b"/>
            <a:pathLst>
              <a:path w="579754" h="163195">
                <a:moveTo>
                  <a:pt x="417459" y="0"/>
                </a:moveTo>
                <a:lnTo>
                  <a:pt x="0" y="0"/>
                </a:lnTo>
                <a:lnTo>
                  <a:pt x="170001" y="162599"/>
                </a:lnTo>
                <a:lnTo>
                  <a:pt x="579698" y="162599"/>
                </a:lnTo>
                <a:lnTo>
                  <a:pt x="417459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201787" y="3796805"/>
            <a:ext cx="17208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"/>
              </a:lnSpc>
            </a:pPr>
            <a:r>
              <a:rPr sz="1200" b="1" spc="10" dirty="0">
                <a:latin typeface="Times New Roman"/>
                <a:cs typeface="Times New Roman"/>
              </a:rPr>
              <a:t>P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29600"/>
              </a:lnSpc>
              <a:spcBef>
                <a:spcPts val="425"/>
              </a:spcBef>
            </a:pPr>
            <a:r>
              <a:rPr sz="1200" b="1" spc="5" dirty="0">
                <a:latin typeface="Times New Roman"/>
                <a:cs typeface="Times New Roman"/>
              </a:rPr>
              <a:t>I  </a:t>
            </a:r>
            <a:r>
              <a:rPr sz="1200" b="1" spc="10" dirty="0">
                <a:latin typeface="Times New Roman"/>
                <a:cs typeface="Times New Roman"/>
              </a:rPr>
              <a:t>C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ts val="850"/>
              </a:lnSpc>
            </a:pPr>
            <a:r>
              <a:rPr sz="1200" b="1" spc="10" dirty="0"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696917" y="3239694"/>
            <a:ext cx="162560" cy="1315720"/>
          </a:xfrm>
          <a:custGeom>
            <a:avLst/>
            <a:gdLst/>
            <a:ahLst/>
            <a:cxnLst/>
            <a:rect l="l" t="t" r="r" b="b"/>
            <a:pathLst>
              <a:path w="162560" h="1315720">
                <a:moveTo>
                  <a:pt x="0" y="0"/>
                </a:moveTo>
                <a:lnTo>
                  <a:pt x="0" y="1153106"/>
                </a:lnTo>
                <a:lnTo>
                  <a:pt x="162413" y="1315706"/>
                </a:lnTo>
                <a:lnTo>
                  <a:pt x="162413" y="162425"/>
                </a:lnTo>
                <a:lnTo>
                  <a:pt x="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96917" y="3239694"/>
            <a:ext cx="1221740" cy="162560"/>
          </a:xfrm>
          <a:custGeom>
            <a:avLst/>
            <a:gdLst/>
            <a:ahLst/>
            <a:cxnLst/>
            <a:rect l="l" t="t" r="r" b="b"/>
            <a:pathLst>
              <a:path w="1221739" h="162560">
                <a:moveTo>
                  <a:pt x="1051412" y="0"/>
                </a:moveTo>
                <a:lnTo>
                  <a:pt x="0" y="0"/>
                </a:lnTo>
                <a:lnTo>
                  <a:pt x="162413" y="162425"/>
                </a:lnTo>
                <a:lnTo>
                  <a:pt x="1221588" y="162425"/>
                </a:lnTo>
                <a:lnTo>
                  <a:pt x="1051412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258708" y="3819996"/>
            <a:ext cx="172085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5"/>
              </a:lnSpc>
            </a:pPr>
            <a:r>
              <a:rPr sz="1200" b="1" spc="10" dirty="0">
                <a:latin typeface="Times New Roman"/>
                <a:cs typeface="Times New Roman"/>
              </a:rPr>
              <a:t>R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63300"/>
              </a:lnSpc>
              <a:spcBef>
                <a:spcPts val="125"/>
              </a:spcBef>
            </a:pPr>
            <a:r>
              <a:rPr sz="1200" b="1" spc="10" dirty="0">
                <a:latin typeface="Times New Roman"/>
                <a:cs typeface="Times New Roman"/>
              </a:rPr>
              <a:t>D  F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284553" y="1923726"/>
            <a:ext cx="170180" cy="1316355"/>
          </a:xfrm>
          <a:custGeom>
            <a:avLst/>
            <a:gdLst/>
            <a:ahLst/>
            <a:cxnLst/>
            <a:rect l="l" t="t" r="r" b="b"/>
            <a:pathLst>
              <a:path w="170179" h="1316355">
                <a:moveTo>
                  <a:pt x="0" y="0"/>
                </a:moveTo>
                <a:lnTo>
                  <a:pt x="0" y="1153368"/>
                </a:lnTo>
                <a:lnTo>
                  <a:pt x="170001" y="1315967"/>
                </a:lnTo>
                <a:lnTo>
                  <a:pt x="170001" y="162599"/>
                </a:lnTo>
                <a:lnTo>
                  <a:pt x="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84553" y="1923726"/>
            <a:ext cx="579755" cy="163195"/>
          </a:xfrm>
          <a:custGeom>
            <a:avLst/>
            <a:gdLst/>
            <a:ahLst/>
            <a:cxnLst/>
            <a:rect l="l" t="t" r="r" b="b"/>
            <a:pathLst>
              <a:path w="579754" h="163194">
                <a:moveTo>
                  <a:pt x="417459" y="0"/>
                </a:moveTo>
                <a:lnTo>
                  <a:pt x="0" y="0"/>
                </a:lnTo>
                <a:lnTo>
                  <a:pt x="170001" y="162599"/>
                </a:lnTo>
                <a:lnTo>
                  <a:pt x="579698" y="162599"/>
                </a:lnTo>
                <a:lnTo>
                  <a:pt x="417459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583448" y="2473339"/>
            <a:ext cx="172085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"/>
              </a:lnSpc>
            </a:pPr>
            <a:r>
              <a:rPr sz="1200" b="1" spc="15" dirty="0">
                <a:latin typeface="Times New Roman"/>
                <a:cs typeface="Times New Roman"/>
              </a:rPr>
              <a:t>O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ts val="1160"/>
              </a:lnSpc>
              <a:spcBef>
                <a:spcPts val="35"/>
              </a:spcBef>
            </a:pPr>
            <a:r>
              <a:rPr sz="1200" b="1" spc="5" dirty="0">
                <a:latin typeface="Times New Roman"/>
                <a:cs typeface="Times New Roman"/>
              </a:rPr>
              <a:t>W  </a:t>
            </a:r>
            <a:r>
              <a:rPr sz="1200" b="1" spc="10" dirty="0">
                <a:latin typeface="Times New Roman"/>
                <a:cs typeface="Times New Roman"/>
              </a:rPr>
              <a:t>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696917" y="1923726"/>
            <a:ext cx="162560" cy="1316355"/>
          </a:xfrm>
          <a:custGeom>
            <a:avLst/>
            <a:gdLst/>
            <a:ahLst/>
            <a:cxnLst/>
            <a:rect l="l" t="t" r="r" b="b"/>
            <a:pathLst>
              <a:path w="162560" h="1316355">
                <a:moveTo>
                  <a:pt x="0" y="0"/>
                </a:moveTo>
                <a:lnTo>
                  <a:pt x="0" y="1153368"/>
                </a:lnTo>
                <a:lnTo>
                  <a:pt x="162413" y="1315967"/>
                </a:lnTo>
                <a:lnTo>
                  <a:pt x="162413" y="162599"/>
                </a:lnTo>
                <a:lnTo>
                  <a:pt x="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696917" y="1923726"/>
            <a:ext cx="572770" cy="163195"/>
          </a:xfrm>
          <a:custGeom>
            <a:avLst/>
            <a:gdLst/>
            <a:ahLst/>
            <a:cxnLst/>
            <a:rect l="l" t="t" r="r" b="b"/>
            <a:pathLst>
              <a:path w="572770" h="163194">
                <a:moveTo>
                  <a:pt x="409696" y="0"/>
                </a:moveTo>
                <a:lnTo>
                  <a:pt x="0" y="0"/>
                </a:lnTo>
                <a:lnTo>
                  <a:pt x="162413" y="162599"/>
                </a:lnTo>
                <a:lnTo>
                  <a:pt x="572197" y="162599"/>
                </a:lnTo>
                <a:lnTo>
                  <a:pt x="409696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3995812" y="2217887"/>
            <a:ext cx="172085" cy="873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5"/>
              </a:lnSpc>
            </a:pPr>
            <a:r>
              <a:rPr sz="1200" b="1" spc="10" dirty="0">
                <a:latin typeface="Times New Roman"/>
                <a:cs typeface="Times New Roman"/>
              </a:rPr>
              <a:t>R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63300"/>
              </a:lnSpc>
              <a:spcBef>
                <a:spcPts val="125"/>
              </a:spcBef>
            </a:pPr>
            <a:r>
              <a:rPr sz="1200" b="1" spc="10" dirty="0">
                <a:latin typeface="Times New Roman"/>
                <a:cs typeface="Times New Roman"/>
              </a:rPr>
              <a:t>D  F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29700"/>
              </a:lnSpc>
              <a:spcBef>
                <a:spcPts val="245"/>
              </a:spcBef>
            </a:pPr>
            <a:r>
              <a:rPr sz="1200" b="1" spc="5" dirty="0">
                <a:latin typeface="Times New Roman"/>
                <a:cs typeface="Times New Roman"/>
              </a:rPr>
              <a:t>-  </a:t>
            </a:r>
            <a:r>
              <a:rPr sz="1200" b="1" spc="10" dirty="0"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  <a:p>
            <a:pPr algn="just">
              <a:lnSpc>
                <a:spcPct val="42200"/>
              </a:lnSpc>
              <a:spcBef>
                <a:spcPts val="60"/>
              </a:spcBef>
            </a:pPr>
            <a:r>
              <a:rPr sz="1200" b="1" spc="5" dirty="0">
                <a:latin typeface="Times New Roman"/>
                <a:cs typeface="Times New Roman"/>
              </a:rPr>
              <a:t>c  </a:t>
            </a:r>
            <a:r>
              <a:rPr sz="1200" b="1" spc="10" dirty="0">
                <a:latin typeface="Times New Roman"/>
                <a:cs typeface="Times New Roman"/>
              </a:rPr>
              <a:t>h  </a:t>
            </a:r>
            <a:r>
              <a:rPr sz="1200" b="1" spc="5" dirty="0">
                <a:latin typeface="Times New Roman"/>
                <a:cs typeface="Times New Roman"/>
              </a:rPr>
              <a:t>é  </a:t>
            </a:r>
            <a:r>
              <a:rPr sz="1200" b="1" spc="15" dirty="0">
                <a:latin typeface="Times New Roman"/>
                <a:cs typeface="Times New Roman"/>
              </a:rPr>
              <a:t>m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ts val="910"/>
              </a:lnSpc>
            </a:pPr>
            <a:r>
              <a:rPr sz="1200" b="1" spc="5" dirty="0"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155772" y="3239694"/>
            <a:ext cx="162560" cy="1315720"/>
          </a:xfrm>
          <a:custGeom>
            <a:avLst/>
            <a:gdLst/>
            <a:ahLst/>
            <a:cxnLst/>
            <a:rect l="l" t="t" r="r" b="b"/>
            <a:pathLst>
              <a:path w="162560" h="1315720">
                <a:moveTo>
                  <a:pt x="0" y="0"/>
                </a:moveTo>
                <a:lnTo>
                  <a:pt x="0" y="1153106"/>
                </a:lnTo>
                <a:lnTo>
                  <a:pt x="162326" y="1315706"/>
                </a:lnTo>
                <a:lnTo>
                  <a:pt x="162326" y="162425"/>
                </a:lnTo>
                <a:lnTo>
                  <a:pt x="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155772" y="3239694"/>
            <a:ext cx="572135" cy="162560"/>
          </a:xfrm>
          <a:custGeom>
            <a:avLst/>
            <a:gdLst/>
            <a:ahLst/>
            <a:cxnLst/>
            <a:rect l="l" t="t" r="r" b="b"/>
            <a:pathLst>
              <a:path w="572135" h="162560">
                <a:moveTo>
                  <a:pt x="409783" y="0"/>
                </a:moveTo>
                <a:lnTo>
                  <a:pt x="0" y="0"/>
                </a:lnTo>
                <a:lnTo>
                  <a:pt x="162326" y="162425"/>
                </a:lnTo>
                <a:lnTo>
                  <a:pt x="572022" y="162425"/>
                </a:lnTo>
                <a:lnTo>
                  <a:pt x="409783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454754" y="3827929"/>
            <a:ext cx="172085" cy="296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"/>
              </a:lnSpc>
            </a:pPr>
            <a:r>
              <a:rPr sz="1200" b="1" spc="10" dirty="0">
                <a:latin typeface="Times New Roman"/>
                <a:cs typeface="Times New Roman"/>
              </a:rPr>
              <a:t>X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50600"/>
              </a:lnSpc>
              <a:spcBef>
                <a:spcPts val="215"/>
              </a:spcBef>
            </a:pPr>
            <a:r>
              <a:rPr sz="1200" b="1" spc="10" dirty="0">
                <a:latin typeface="Times New Roman"/>
                <a:cs typeface="Times New Roman"/>
              </a:rPr>
              <a:t>S  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150676" y="3239694"/>
            <a:ext cx="162560" cy="1315720"/>
          </a:xfrm>
          <a:custGeom>
            <a:avLst/>
            <a:gdLst/>
            <a:ahLst/>
            <a:cxnLst/>
            <a:rect l="l" t="t" r="r" b="b"/>
            <a:pathLst>
              <a:path w="162560" h="1315720">
                <a:moveTo>
                  <a:pt x="0" y="0"/>
                </a:moveTo>
                <a:lnTo>
                  <a:pt x="0" y="1153106"/>
                </a:lnTo>
                <a:lnTo>
                  <a:pt x="162238" y="1315706"/>
                </a:lnTo>
                <a:lnTo>
                  <a:pt x="162238" y="162425"/>
                </a:lnTo>
                <a:lnTo>
                  <a:pt x="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150676" y="3239694"/>
            <a:ext cx="1036319" cy="162560"/>
          </a:xfrm>
          <a:custGeom>
            <a:avLst/>
            <a:gdLst/>
            <a:ahLst/>
            <a:cxnLst/>
            <a:rect l="l" t="t" r="r" b="b"/>
            <a:pathLst>
              <a:path w="1036319" h="162560">
                <a:moveTo>
                  <a:pt x="873559" y="0"/>
                </a:moveTo>
                <a:lnTo>
                  <a:pt x="0" y="0"/>
                </a:lnTo>
                <a:lnTo>
                  <a:pt x="162238" y="162425"/>
                </a:lnTo>
                <a:lnTo>
                  <a:pt x="1036060" y="162425"/>
                </a:lnTo>
                <a:lnTo>
                  <a:pt x="873559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727994" y="3680762"/>
            <a:ext cx="172085" cy="582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5"/>
              </a:lnSpc>
            </a:pPr>
            <a:r>
              <a:rPr sz="1200" b="1" spc="10" dirty="0">
                <a:latin typeface="Times New Roman"/>
                <a:cs typeface="Times New Roman"/>
              </a:rPr>
              <a:t>X</a:t>
            </a:r>
            <a:endParaRPr sz="1200">
              <a:latin typeface="Times New Roman"/>
              <a:cs typeface="Times New Roman"/>
            </a:endParaRPr>
          </a:p>
          <a:p>
            <a:pPr algn="just">
              <a:lnSpc>
                <a:spcPct val="61200"/>
              </a:lnSpc>
              <a:spcBef>
                <a:spcPts val="155"/>
              </a:spcBef>
            </a:pPr>
            <a:r>
              <a:rPr sz="1200" b="1" spc="15" dirty="0">
                <a:latin typeface="Times New Roman"/>
                <a:cs typeface="Times New Roman"/>
              </a:rPr>
              <a:t>H  </a:t>
            </a:r>
            <a:r>
              <a:rPr sz="1200" b="1" spc="10" dirty="0">
                <a:latin typeface="Times New Roman"/>
                <a:cs typeface="Times New Roman"/>
              </a:rPr>
              <a:t>T  </a:t>
            </a:r>
            <a:r>
              <a:rPr sz="1200" b="1" spc="15" dirty="0">
                <a:latin typeface="Times New Roman"/>
                <a:cs typeface="Times New Roman"/>
              </a:rPr>
              <a:t>M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ts val="1155"/>
              </a:lnSpc>
            </a:pPr>
            <a:r>
              <a:rPr sz="1200" b="1" spc="10" dirty="0">
                <a:latin typeface="Times New Roman"/>
                <a:cs typeface="Times New Roman"/>
              </a:rPr>
              <a:t>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849139" y="4710065"/>
            <a:ext cx="232410" cy="766445"/>
          </a:xfrm>
          <a:custGeom>
            <a:avLst/>
            <a:gdLst/>
            <a:ahLst/>
            <a:cxnLst/>
            <a:rect l="l" t="t" r="r" b="b"/>
            <a:pathLst>
              <a:path w="232410" h="766445">
                <a:moveTo>
                  <a:pt x="232018" y="0"/>
                </a:moveTo>
                <a:lnTo>
                  <a:pt x="187715" y="5345"/>
                </a:lnTo>
                <a:lnTo>
                  <a:pt x="150714" y="19420"/>
                </a:lnTo>
                <a:lnTo>
                  <a:pt x="125341" y="39282"/>
                </a:lnTo>
                <a:lnTo>
                  <a:pt x="115922" y="61988"/>
                </a:lnTo>
                <a:lnTo>
                  <a:pt x="115922" y="317527"/>
                </a:lnTo>
                <a:lnTo>
                  <a:pt x="106506" y="343465"/>
                </a:lnTo>
                <a:lnTo>
                  <a:pt x="81152" y="362874"/>
                </a:lnTo>
                <a:lnTo>
                  <a:pt x="44202" y="375040"/>
                </a:lnTo>
                <a:lnTo>
                  <a:pt x="0" y="379254"/>
                </a:lnTo>
                <a:lnTo>
                  <a:pt x="44202" y="384599"/>
                </a:lnTo>
                <a:lnTo>
                  <a:pt x="81152" y="398674"/>
                </a:lnTo>
                <a:lnTo>
                  <a:pt x="106506" y="418536"/>
                </a:lnTo>
                <a:lnTo>
                  <a:pt x="115922" y="441242"/>
                </a:lnTo>
                <a:lnTo>
                  <a:pt x="115922" y="696789"/>
                </a:lnTo>
                <a:lnTo>
                  <a:pt x="125341" y="723941"/>
                </a:lnTo>
                <a:lnTo>
                  <a:pt x="150714" y="746026"/>
                </a:lnTo>
                <a:lnTo>
                  <a:pt x="187715" y="760871"/>
                </a:lnTo>
                <a:lnTo>
                  <a:pt x="232018" y="766302"/>
                </a:lnTo>
              </a:path>
            </a:pathLst>
          </a:custGeom>
          <a:ln w="77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849139" y="3394359"/>
            <a:ext cx="232410" cy="1130300"/>
          </a:xfrm>
          <a:custGeom>
            <a:avLst/>
            <a:gdLst/>
            <a:ahLst/>
            <a:cxnLst/>
            <a:rect l="l" t="t" r="r" b="b"/>
            <a:pathLst>
              <a:path w="232410" h="1130300">
                <a:moveTo>
                  <a:pt x="232018" y="0"/>
                </a:moveTo>
                <a:lnTo>
                  <a:pt x="187715" y="6882"/>
                </a:lnTo>
                <a:lnTo>
                  <a:pt x="150714" y="26090"/>
                </a:lnTo>
                <a:lnTo>
                  <a:pt x="125341" y="55465"/>
                </a:lnTo>
                <a:lnTo>
                  <a:pt x="115922" y="92851"/>
                </a:lnTo>
                <a:lnTo>
                  <a:pt x="115922" y="472193"/>
                </a:lnTo>
                <a:lnTo>
                  <a:pt x="106506" y="506231"/>
                </a:lnTo>
                <a:lnTo>
                  <a:pt x="81152" y="535979"/>
                </a:lnTo>
                <a:lnTo>
                  <a:pt x="44202" y="557047"/>
                </a:lnTo>
                <a:lnTo>
                  <a:pt x="0" y="565044"/>
                </a:lnTo>
                <a:lnTo>
                  <a:pt x="44202" y="571928"/>
                </a:lnTo>
                <a:lnTo>
                  <a:pt x="81152" y="591145"/>
                </a:lnTo>
                <a:lnTo>
                  <a:pt x="106506" y="620547"/>
                </a:lnTo>
                <a:lnTo>
                  <a:pt x="115922" y="657983"/>
                </a:lnTo>
                <a:lnTo>
                  <a:pt x="115922" y="1029565"/>
                </a:lnTo>
                <a:lnTo>
                  <a:pt x="125341" y="1068090"/>
                </a:lnTo>
                <a:lnTo>
                  <a:pt x="150714" y="1100141"/>
                </a:lnTo>
                <a:lnTo>
                  <a:pt x="187715" y="1122057"/>
                </a:lnTo>
                <a:lnTo>
                  <a:pt x="232018" y="1130176"/>
                </a:lnTo>
              </a:path>
            </a:pathLst>
          </a:custGeom>
          <a:ln w="77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849139" y="2109516"/>
            <a:ext cx="232410" cy="1130300"/>
          </a:xfrm>
          <a:custGeom>
            <a:avLst/>
            <a:gdLst/>
            <a:ahLst/>
            <a:cxnLst/>
            <a:rect l="l" t="t" r="r" b="b"/>
            <a:pathLst>
              <a:path w="232410" h="1130300">
                <a:moveTo>
                  <a:pt x="232018" y="0"/>
                </a:moveTo>
                <a:lnTo>
                  <a:pt x="187715" y="8094"/>
                </a:lnTo>
                <a:lnTo>
                  <a:pt x="150714" y="29969"/>
                </a:lnTo>
                <a:lnTo>
                  <a:pt x="125341" y="62012"/>
                </a:lnTo>
                <a:lnTo>
                  <a:pt x="115922" y="100611"/>
                </a:lnTo>
                <a:lnTo>
                  <a:pt x="115922" y="472193"/>
                </a:lnTo>
                <a:lnTo>
                  <a:pt x="106506" y="509519"/>
                </a:lnTo>
                <a:lnTo>
                  <a:pt x="81152" y="538933"/>
                </a:lnTo>
                <a:lnTo>
                  <a:pt x="44202" y="558211"/>
                </a:lnTo>
                <a:lnTo>
                  <a:pt x="0" y="565132"/>
                </a:lnTo>
                <a:lnTo>
                  <a:pt x="44202" y="573093"/>
                </a:lnTo>
                <a:lnTo>
                  <a:pt x="81152" y="594099"/>
                </a:lnTo>
                <a:lnTo>
                  <a:pt x="106506" y="623834"/>
                </a:lnTo>
                <a:lnTo>
                  <a:pt x="115922" y="657983"/>
                </a:lnTo>
                <a:lnTo>
                  <a:pt x="115922" y="1037237"/>
                </a:lnTo>
                <a:lnTo>
                  <a:pt x="125341" y="1074563"/>
                </a:lnTo>
                <a:lnTo>
                  <a:pt x="150714" y="1103977"/>
                </a:lnTo>
                <a:lnTo>
                  <a:pt x="187715" y="1123256"/>
                </a:lnTo>
                <a:lnTo>
                  <a:pt x="232018" y="1130176"/>
                </a:lnTo>
              </a:path>
            </a:pathLst>
          </a:custGeom>
          <a:ln w="77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150676" y="5476368"/>
            <a:ext cx="162560" cy="527050"/>
          </a:xfrm>
          <a:custGeom>
            <a:avLst/>
            <a:gdLst/>
            <a:ahLst/>
            <a:cxnLst/>
            <a:rect l="l" t="t" r="r" b="b"/>
            <a:pathLst>
              <a:path w="162560" h="527050">
                <a:moveTo>
                  <a:pt x="0" y="0"/>
                </a:moveTo>
                <a:lnTo>
                  <a:pt x="0" y="363839"/>
                </a:lnTo>
                <a:lnTo>
                  <a:pt x="162238" y="526451"/>
                </a:lnTo>
                <a:lnTo>
                  <a:pt x="162238" y="162608"/>
                </a:lnTo>
                <a:lnTo>
                  <a:pt x="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150676" y="5476368"/>
            <a:ext cx="6193155" cy="163195"/>
          </a:xfrm>
          <a:custGeom>
            <a:avLst/>
            <a:gdLst/>
            <a:ahLst/>
            <a:cxnLst/>
            <a:rect l="l" t="t" r="r" b="b"/>
            <a:pathLst>
              <a:path w="6193155" h="163195">
                <a:moveTo>
                  <a:pt x="6030398" y="0"/>
                </a:moveTo>
                <a:lnTo>
                  <a:pt x="0" y="0"/>
                </a:lnTo>
                <a:lnTo>
                  <a:pt x="162238" y="162608"/>
                </a:lnTo>
                <a:lnTo>
                  <a:pt x="6192724" y="162608"/>
                </a:lnTo>
                <a:lnTo>
                  <a:pt x="6030398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5103946" y="5702181"/>
            <a:ext cx="451484" cy="172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5"/>
              </a:lnSpc>
            </a:pPr>
            <a:r>
              <a:rPr sz="1200" b="1" dirty="0">
                <a:latin typeface="Times New Roman"/>
                <a:cs typeface="Times New Roman"/>
              </a:rPr>
              <a:t>S</a:t>
            </a:r>
            <a:r>
              <a:rPr sz="1200" b="1" spc="35" dirty="0">
                <a:latin typeface="Times New Roman"/>
                <a:cs typeface="Times New Roman"/>
              </a:rPr>
              <a:t>G</a:t>
            </a:r>
            <a:r>
              <a:rPr sz="1200" b="1" spc="-40" dirty="0">
                <a:latin typeface="Times New Roman"/>
                <a:cs typeface="Times New Roman"/>
              </a:rPr>
              <a:t>M</a:t>
            </a:r>
            <a:r>
              <a:rPr sz="1200" b="1" spc="10" dirty="0">
                <a:latin typeface="Times New Roman"/>
                <a:cs typeface="Times New Roman"/>
              </a:rPr>
              <a:t>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150676" y="5476368"/>
            <a:ext cx="162560" cy="527050"/>
          </a:xfrm>
          <a:custGeom>
            <a:avLst/>
            <a:gdLst/>
            <a:ahLst/>
            <a:cxnLst/>
            <a:rect l="l" t="t" r="r" b="b"/>
            <a:pathLst>
              <a:path w="162560" h="527050">
                <a:moveTo>
                  <a:pt x="0" y="0"/>
                </a:moveTo>
                <a:lnTo>
                  <a:pt x="0" y="363839"/>
                </a:lnTo>
                <a:lnTo>
                  <a:pt x="162238" y="526451"/>
                </a:lnTo>
                <a:lnTo>
                  <a:pt x="162238" y="162608"/>
                </a:lnTo>
                <a:lnTo>
                  <a:pt x="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150676" y="5476368"/>
            <a:ext cx="6193155" cy="163195"/>
          </a:xfrm>
          <a:custGeom>
            <a:avLst/>
            <a:gdLst/>
            <a:ahLst/>
            <a:cxnLst/>
            <a:rect l="l" t="t" r="r" b="b"/>
            <a:pathLst>
              <a:path w="6193155" h="163195">
                <a:moveTo>
                  <a:pt x="6030398" y="0"/>
                </a:moveTo>
                <a:lnTo>
                  <a:pt x="0" y="0"/>
                </a:lnTo>
                <a:lnTo>
                  <a:pt x="162238" y="162608"/>
                </a:lnTo>
                <a:lnTo>
                  <a:pt x="6192724" y="162608"/>
                </a:lnTo>
                <a:lnTo>
                  <a:pt x="6030398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312915" y="5638980"/>
            <a:ext cx="6030595" cy="363855"/>
          </a:xfrm>
          <a:custGeom>
            <a:avLst/>
            <a:gdLst/>
            <a:ahLst/>
            <a:cxnLst/>
            <a:rect l="l" t="t" r="r" b="b"/>
            <a:pathLst>
              <a:path w="6030595" h="363854">
                <a:moveTo>
                  <a:pt x="0" y="363839"/>
                </a:moveTo>
                <a:lnTo>
                  <a:pt x="6030398" y="363839"/>
                </a:lnTo>
                <a:lnTo>
                  <a:pt x="6030398" y="0"/>
                </a:lnTo>
                <a:lnTo>
                  <a:pt x="0" y="0"/>
                </a:lnTo>
                <a:lnTo>
                  <a:pt x="0" y="363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2312915" y="5638980"/>
            <a:ext cx="6030595" cy="363855"/>
          </a:xfrm>
          <a:prstGeom prst="rect">
            <a:avLst/>
          </a:prstGeom>
          <a:ln w="7723">
            <a:solidFill>
              <a:srgbClr val="000000"/>
            </a:solidFill>
          </a:ln>
        </p:spPr>
        <p:txBody>
          <a:bodyPr vert="horz" wrap="square" lIns="0" tIns="48894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384"/>
              </a:spcBef>
            </a:pPr>
            <a:r>
              <a:rPr sz="1200" b="1" dirty="0">
                <a:latin typeface="Times New Roman"/>
                <a:cs typeface="Times New Roman"/>
              </a:rPr>
              <a:t>SGML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2668619" y="4547640"/>
            <a:ext cx="170180" cy="936625"/>
          </a:xfrm>
          <a:custGeom>
            <a:avLst/>
            <a:gdLst/>
            <a:ahLst/>
            <a:cxnLst/>
            <a:rect l="l" t="t" r="r" b="b"/>
            <a:pathLst>
              <a:path w="170180" h="936625">
                <a:moveTo>
                  <a:pt x="0" y="0"/>
                </a:moveTo>
                <a:lnTo>
                  <a:pt x="0" y="774044"/>
                </a:lnTo>
                <a:lnTo>
                  <a:pt x="170176" y="936443"/>
                </a:lnTo>
                <a:lnTo>
                  <a:pt x="170176" y="162425"/>
                </a:lnTo>
                <a:lnTo>
                  <a:pt x="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668619" y="4547640"/>
            <a:ext cx="5652135" cy="162560"/>
          </a:xfrm>
          <a:custGeom>
            <a:avLst/>
            <a:gdLst/>
            <a:ahLst/>
            <a:cxnLst/>
            <a:rect l="l" t="t" r="r" b="b"/>
            <a:pathLst>
              <a:path w="5652134" h="162560">
                <a:moveTo>
                  <a:pt x="5481577" y="0"/>
                </a:moveTo>
                <a:lnTo>
                  <a:pt x="0" y="0"/>
                </a:lnTo>
                <a:lnTo>
                  <a:pt x="170176" y="162425"/>
                </a:lnTo>
                <a:lnTo>
                  <a:pt x="5651579" y="162425"/>
                </a:lnTo>
                <a:lnTo>
                  <a:pt x="5481577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5397807" y="4773523"/>
            <a:ext cx="358775" cy="172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5"/>
              </a:lnSpc>
            </a:pPr>
            <a:r>
              <a:rPr sz="1200" b="1" spc="-20" dirty="0">
                <a:latin typeface="Times New Roman"/>
                <a:cs typeface="Times New Roman"/>
              </a:rPr>
              <a:t>X</a:t>
            </a:r>
            <a:r>
              <a:rPr sz="1200" b="1" spc="20" dirty="0">
                <a:latin typeface="Times New Roman"/>
                <a:cs typeface="Times New Roman"/>
              </a:rPr>
              <a:t>M</a:t>
            </a:r>
            <a:r>
              <a:rPr sz="1200" b="1" spc="10" dirty="0">
                <a:latin typeface="Times New Roman"/>
                <a:cs typeface="Times New Roman"/>
              </a:rPr>
              <a:t>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2668619" y="4547640"/>
            <a:ext cx="170180" cy="936625"/>
          </a:xfrm>
          <a:custGeom>
            <a:avLst/>
            <a:gdLst/>
            <a:ahLst/>
            <a:cxnLst/>
            <a:rect l="l" t="t" r="r" b="b"/>
            <a:pathLst>
              <a:path w="170180" h="936625">
                <a:moveTo>
                  <a:pt x="0" y="0"/>
                </a:moveTo>
                <a:lnTo>
                  <a:pt x="0" y="774044"/>
                </a:lnTo>
                <a:lnTo>
                  <a:pt x="170176" y="936443"/>
                </a:lnTo>
                <a:lnTo>
                  <a:pt x="170176" y="162425"/>
                </a:lnTo>
                <a:lnTo>
                  <a:pt x="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668619" y="4547640"/>
            <a:ext cx="5652135" cy="162560"/>
          </a:xfrm>
          <a:custGeom>
            <a:avLst/>
            <a:gdLst/>
            <a:ahLst/>
            <a:cxnLst/>
            <a:rect l="l" t="t" r="r" b="b"/>
            <a:pathLst>
              <a:path w="5652134" h="162560">
                <a:moveTo>
                  <a:pt x="5481577" y="0"/>
                </a:moveTo>
                <a:lnTo>
                  <a:pt x="0" y="0"/>
                </a:lnTo>
                <a:lnTo>
                  <a:pt x="170176" y="162425"/>
                </a:lnTo>
                <a:lnTo>
                  <a:pt x="5651579" y="162425"/>
                </a:lnTo>
                <a:lnTo>
                  <a:pt x="5481577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838796" y="4710057"/>
            <a:ext cx="5481955" cy="774065"/>
          </a:xfrm>
          <a:custGeom>
            <a:avLst/>
            <a:gdLst/>
            <a:ahLst/>
            <a:cxnLst/>
            <a:rect l="l" t="t" r="r" b="b"/>
            <a:pathLst>
              <a:path w="5481955" h="774064">
                <a:moveTo>
                  <a:pt x="0" y="774026"/>
                </a:moveTo>
                <a:lnTo>
                  <a:pt x="5481403" y="774026"/>
                </a:lnTo>
                <a:lnTo>
                  <a:pt x="5481403" y="0"/>
                </a:lnTo>
                <a:lnTo>
                  <a:pt x="0" y="0"/>
                </a:lnTo>
                <a:lnTo>
                  <a:pt x="0" y="7740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2838796" y="4710057"/>
            <a:ext cx="5481955" cy="774065"/>
          </a:xfrm>
          <a:prstGeom prst="rect">
            <a:avLst/>
          </a:prstGeom>
          <a:ln w="7723">
            <a:solidFill>
              <a:srgbClr val="000000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85"/>
              </a:spcBef>
            </a:pPr>
            <a:r>
              <a:rPr sz="1200" b="1" spc="5" dirty="0">
                <a:latin typeface="Times New Roman"/>
                <a:cs typeface="Times New Roman"/>
              </a:rPr>
              <a:t>XML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2150676" y="4547640"/>
            <a:ext cx="162560" cy="929005"/>
          </a:xfrm>
          <a:custGeom>
            <a:avLst/>
            <a:gdLst/>
            <a:ahLst/>
            <a:cxnLst/>
            <a:rect l="l" t="t" r="r" b="b"/>
            <a:pathLst>
              <a:path w="162560" h="929004">
                <a:moveTo>
                  <a:pt x="0" y="0"/>
                </a:moveTo>
                <a:lnTo>
                  <a:pt x="0" y="758603"/>
                </a:lnTo>
                <a:lnTo>
                  <a:pt x="162238" y="928727"/>
                </a:lnTo>
                <a:lnTo>
                  <a:pt x="162238" y="162425"/>
                </a:lnTo>
                <a:lnTo>
                  <a:pt x="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150676" y="4547640"/>
            <a:ext cx="549275" cy="162560"/>
          </a:xfrm>
          <a:custGeom>
            <a:avLst/>
            <a:gdLst/>
            <a:ahLst/>
            <a:cxnLst/>
            <a:rect l="l" t="t" r="r" b="b"/>
            <a:pathLst>
              <a:path w="549275" h="162560">
                <a:moveTo>
                  <a:pt x="386581" y="0"/>
                </a:moveTo>
                <a:lnTo>
                  <a:pt x="0" y="0"/>
                </a:lnTo>
                <a:lnTo>
                  <a:pt x="162238" y="162425"/>
                </a:lnTo>
                <a:lnTo>
                  <a:pt x="548820" y="162425"/>
                </a:lnTo>
                <a:lnTo>
                  <a:pt x="386581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2418694" y="4857234"/>
            <a:ext cx="172085" cy="466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"/>
              </a:lnSpc>
            </a:pPr>
            <a:r>
              <a:rPr sz="1200" b="1" spc="15" dirty="0">
                <a:latin typeface="Times New Roman"/>
                <a:cs typeface="Times New Roman"/>
              </a:rPr>
              <a:t>H</a:t>
            </a:r>
            <a:endParaRPr sz="1200">
              <a:latin typeface="Times New Roman"/>
              <a:cs typeface="Times New Roman"/>
            </a:endParaRPr>
          </a:p>
          <a:p>
            <a:pPr algn="just">
              <a:lnSpc>
                <a:spcPct val="67600"/>
              </a:lnSpc>
              <a:spcBef>
                <a:spcPts val="155"/>
              </a:spcBef>
            </a:pPr>
            <a:r>
              <a:rPr sz="1200" b="1" spc="10" dirty="0">
                <a:latin typeface="Times New Roman"/>
                <a:cs typeface="Times New Roman"/>
              </a:rPr>
              <a:t>T  </a:t>
            </a:r>
            <a:r>
              <a:rPr sz="1200" b="1" spc="15" dirty="0">
                <a:latin typeface="Times New Roman"/>
                <a:cs typeface="Times New Roman"/>
              </a:rPr>
              <a:t>M  </a:t>
            </a:r>
            <a:r>
              <a:rPr sz="1200" b="1" spc="10" dirty="0">
                <a:latin typeface="Times New Roman"/>
                <a:cs typeface="Times New Roman"/>
              </a:rPr>
              <a:t>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2150676" y="4547640"/>
            <a:ext cx="162560" cy="929005"/>
          </a:xfrm>
          <a:custGeom>
            <a:avLst/>
            <a:gdLst/>
            <a:ahLst/>
            <a:cxnLst/>
            <a:rect l="l" t="t" r="r" b="b"/>
            <a:pathLst>
              <a:path w="162560" h="929004">
                <a:moveTo>
                  <a:pt x="0" y="0"/>
                </a:moveTo>
                <a:lnTo>
                  <a:pt x="0" y="758603"/>
                </a:lnTo>
                <a:lnTo>
                  <a:pt x="162238" y="928727"/>
                </a:lnTo>
                <a:lnTo>
                  <a:pt x="162238" y="162425"/>
                </a:lnTo>
                <a:lnTo>
                  <a:pt x="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150676" y="4547640"/>
            <a:ext cx="549275" cy="162560"/>
          </a:xfrm>
          <a:custGeom>
            <a:avLst/>
            <a:gdLst/>
            <a:ahLst/>
            <a:cxnLst/>
            <a:rect l="l" t="t" r="r" b="b"/>
            <a:pathLst>
              <a:path w="549275" h="162560">
                <a:moveTo>
                  <a:pt x="386581" y="0"/>
                </a:moveTo>
                <a:lnTo>
                  <a:pt x="0" y="0"/>
                </a:lnTo>
                <a:lnTo>
                  <a:pt x="162238" y="162425"/>
                </a:lnTo>
                <a:lnTo>
                  <a:pt x="548820" y="162425"/>
                </a:lnTo>
                <a:lnTo>
                  <a:pt x="386581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312915" y="4710065"/>
            <a:ext cx="386715" cy="766445"/>
          </a:xfrm>
          <a:custGeom>
            <a:avLst/>
            <a:gdLst/>
            <a:ahLst/>
            <a:cxnLst/>
            <a:rect l="l" t="t" r="r" b="b"/>
            <a:pathLst>
              <a:path w="386714" h="766445">
                <a:moveTo>
                  <a:pt x="0" y="766302"/>
                </a:moveTo>
                <a:lnTo>
                  <a:pt x="386547" y="766302"/>
                </a:lnTo>
                <a:lnTo>
                  <a:pt x="386547" y="0"/>
                </a:lnTo>
                <a:lnTo>
                  <a:pt x="0" y="0"/>
                </a:lnTo>
                <a:lnTo>
                  <a:pt x="0" y="7663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2312915" y="4710065"/>
            <a:ext cx="386715" cy="766445"/>
          </a:xfrm>
          <a:prstGeom prst="rect">
            <a:avLst/>
          </a:prstGeom>
          <a:ln w="7725">
            <a:solidFill>
              <a:srgbClr val="000000"/>
            </a:solidFill>
          </a:ln>
        </p:spPr>
        <p:txBody>
          <a:bodyPr vert="vert" wrap="square" lIns="0" tIns="94615" rIns="0" bIns="0" rtlCol="0">
            <a:spAutoFit/>
          </a:bodyPr>
          <a:lstStyle/>
          <a:p>
            <a:pPr marL="146685">
              <a:lnSpc>
                <a:spcPct val="100000"/>
              </a:lnSpc>
              <a:spcBef>
                <a:spcPts val="745"/>
              </a:spcBef>
            </a:pPr>
            <a:r>
              <a:rPr sz="1200" b="1" dirty="0">
                <a:latin typeface="Times New Roman"/>
                <a:cs typeface="Times New Roman"/>
              </a:rPr>
              <a:t>HTML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7717125" y="3239694"/>
            <a:ext cx="162560" cy="1315720"/>
          </a:xfrm>
          <a:custGeom>
            <a:avLst/>
            <a:gdLst/>
            <a:ahLst/>
            <a:cxnLst/>
            <a:rect l="l" t="t" r="r" b="b"/>
            <a:pathLst>
              <a:path w="162559" h="1315720">
                <a:moveTo>
                  <a:pt x="0" y="0"/>
                </a:moveTo>
                <a:lnTo>
                  <a:pt x="0" y="1153106"/>
                </a:lnTo>
                <a:lnTo>
                  <a:pt x="162413" y="1315706"/>
                </a:lnTo>
                <a:lnTo>
                  <a:pt x="162413" y="162425"/>
                </a:lnTo>
                <a:lnTo>
                  <a:pt x="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717125" y="3239694"/>
            <a:ext cx="572770" cy="162560"/>
          </a:xfrm>
          <a:custGeom>
            <a:avLst/>
            <a:gdLst/>
            <a:ahLst/>
            <a:cxnLst/>
            <a:rect l="l" t="t" r="r" b="b"/>
            <a:pathLst>
              <a:path w="572770" h="162560">
                <a:moveTo>
                  <a:pt x="409871" y="0"/>
                </a:moveTo>
                <a:lnTo>
                  <a:pt x="0" y="0"/>
                </a:lnTo>
                <a:lnTo>
                  <a:pt x="162413" y="162425"/>
                </a:lnTo>
                <a:lnTo>
                  <a:pt x="572197" y="162425"/>
                </a:lnTo>
                <a:lnTo>
                  <a:pt x="409871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8016019" y="3587822"/>
            <a:ext cx="172085" cy="768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"/>
              </a:lnSpc>
            </a:pPr>
            <a:r>
              <a:rPr sz="1200" b="1" spc="10" dirty="0"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ts val="675"/>
              </a:lnSpc>
            </a:pPr>
            <a:r>
              <a:rPr sz="1200" b="1" spc="15" dirty="0">
                <a:latin typeface="Times New Roman"/>
                <a:cs typeface="Times New Roman"/>
              </a:rPr>
              <a:t>O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59100"/>
              </a:lnSpc>
              <a:spcBef>
                <a:spcPts val="209"/>
              </a:spcBef>
            </a:pPr>
            <a:r>
              <a:rPr sz="1200" b="1" spc="10" dirty="0">
                <a:latin typeface="Times New Roman"/>
                <a:cs typeface="Times New Roman"/>
              </a:rPr>
              <a:t>A  P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25200"/>
              </a:lnSpc>
              <a:spcBef>
                <a:spcPts val="365"/>
              </a:spcBef>
            </a:pPr>
            <a:r>
              <a:rPr sz="1200" b="1" spc="5" dirty="0">
                <a:latin typeface="Times New Roman"/>
                <a:cs typeface="Times New Roman"/>
              </a:rPr>
              <a:t>/  </a:t>
            </a:r>
            <a:r>
              <a:rPr sz="1200" b="1" spc="10" dirty="0">
                <a:latin typeface="Times New Roman"/>
                <a:cs typeface="Times New Roman"/>
              </a:rPr>
              <a:t>R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50600"/>
              </a:lnSpc>
              <a:spcBef>
                <a:spcPts val="120"/>
              </a:spcBef>
            </a:pPr>
            <a:r>
              <a:rPr sz="1200" b="1" spc="10" dirty="0">
                <a:latin typeface="Times New Roman"/>
                <a:cs typeface="Times New Roman"/>
              </a:rPr>
              <a:t>P  C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7717125" y="3239694"/>
            <a:ext cx="162560" cy="1315720"/>
          </a:xfrm>
          <a:custGeom>
            <a:avLst/>
            <a:gdLst/>
            <a:ahLst/>
            <a:cxnLst/>
            <a:rect l="l" t="t" r="r" b="b"/>
            <a:pathLst>
              <a:path w="162559" h="1315720">
                <a:moveTo>
                  <a:pt x="0" y="0"/>
                </a:moveTo>
                <a:lnTo>
                  <a:pt x="0" y="1153106"/>
                </a:lnTo>
                <a:lnTo>
                  <a:pt x="162413" y="1315706"/>
                </a:lnTo>
                <a:lnTo>
                  <a:pt x="162413" y="162425"/>
                </a:lnTo>
                <a:lnTo>
                  <a:pt x="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717125" y="3239694"/>
            <a:ext cx="572770" cy="162560"/>
          </a:xfrm>
          <a:custGeom>
            <a:avLst/>
            <a:gdLst/>
            <a:ahLst/>
            <a:cxnLst/>
            <a:rect l="l" t="t" r="r" b="b"/>
            <a:pathLst>
              <a:path w="572770" h="162560">
                <a:moveTo>
                  <a:pt x="409871" y="0"/>
                </a:moveTo>
                <a:lnTo>
                  <a:pt x="0" y="0"/>
                </a:lnTo>
                <a:lnTo>
                  <a:pt x="162413" y="162425"/>
                </a:lnTo>
                <a:lnTo>
                  <a:pt x="572197" y="162425"/>
                </a:lnTo>
                <a:lnTo>
                  <a:pt x="409871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879537" y="3402119"/>
            <a:ext cx="410209" cy="1153795"/>
          </a:xfrm>
          <a:custGeom>
            <a:avLst/>
            <a:gdLst/>
            <a:ahLst/>
            <a:cxnLst/>
            <a:rect l="l" t="t" r="r" b="b"/>
            <a:pathLst>
              <a:path w="410209" h="1153795">
                <a:moveTo>
                  <a:pt x="0" y="1153280"/>
                </a:moveTo>
                <a:lnTo>
                  <a:pt x="409722" y="1153280"/>
                </a:lnTo>
                <a:lnTo>
                  <a:pt x="409722" y="0"/>
                </a:lnTo>
                <a:lnTo>
                  <a:pt x="0" y="0"/>
                </a:lnTo>
                <a:lnTo>
                  <a:pt x="0" y="11532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7879538" y="3402119"/>
            <a:ext cx="410209" cy="1153795"/>
          </a:xfrm>
          <a:prstGeom prst="rect">
            <a:avLst/>
          </a:prstGeom>
          <a:ln w="7726">
            <a:solidFill>
              <a:srgbClr val="000000"/>
            </a:solidFill>
          </a:ln>
        </p:spPr>
        <p:txBody>
          <a:bodyPr vert="vert" wrap="square" lIns="0" tIns="86995" rIns="0" bIns="0" rtlCol="0">
            <a:spAutoFit/>
          </a:bodyPr>
          <a:lstStyle/>
          <a:p>
            <a:pPr marL="185420">
              <a:lnSpc>
                <a:spcPct val="100000"/>
              </a:lnSpc>
              <a:spcBef>
                <a:spcPts val="685"/>
              </a:spcBef>
            </a:pPr>
            <a:r>
              <a:rPr sz="1200" b="1" dirty="0">
                <a:latin typeface="Times New Roman"/>
                <a:cs typeface="Times New Roman"/>
              </a:rPr>
              <a:t>SOAP/RPC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7199181" y="3239694"/>
            <a:ext cx="162560" cy="1315720"/>
          </a:xfrm>
          <a:custGeom>
            <a:avLst/>
            <a:gdLst/>
            <a:ahLst/>
            <a:cxnLst/>
            <a:rect l="l" t="t" r="r" b="b"/>
            <a:pathLst>
              <a:path w="162559" h="1315720">
                <a:moveTo>
                  <a:pt x="0" y="0"/>
                </a:moveTo>
                <a:lnTo>
                  <a:pt x="0" y="1153106"/>
                </a:lnTo>
                <a:lnTo>
                  <a:pt x="162238" y="1315706"/>
                </a:lnTo>
                <a:lnTo>
                  <a:pt x="162238" y="162425"/>
                </a:lnTo>
                <a:lnTo>
                  <a:pt x="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199181" y="3239694"/>
            <a:ext cx="580390" cy="162560"/>
          </a:xfrm>
          <a:custGeom>
            <a:avLst/>
            <a:gdLst/>
            <a:ahLst/>
            <a:cxnLst/>
            <a:rect l="l" t="t" r="r" b="b"/>
            <a:pathLst>
              <a:path w="580390" h="162560">
                <a:moveTo>
                  <a:pt x="409696" y="0"/>
                </a:moveTo>
                <a:lnTo>
                  <a:pt x="0" y="0"/>
                </a:lnTo>
                <a:lnTo>
                  <a:pt x="162238" y="162425"/>
                </a:lnTo>
                <a:lnTo>
                  <a:pt x="579960" y="162425"/>
                </a:lnTo>
                <a:lnTo>
                  <a:pt x="409696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361420" y="3402119"/>
            <a:ext cx="417830" cy="1153795"/>
          </a:xfrm>
          <a:custGeom>
            <a:avLst/>
            <a:gdLst/>
            <a:ahLst/>
            <a:cxnLst/>
            <a:rect l="l" t="t" r="r" b="b"/>
            <a:pathLst>
              <a:path w="417829" h="1153795">
                <a:moveTo>
                  <a:pt x="0" y="1153280"/>
                </a:moveTo>
                <a:lnTo>
                  <a:pt x="417668" y="1153280"/>
                </a:lnTo>
                <a:lnTo>
                  <a:pt x="417668" y="0"/>
                </a:lnTo>
                <a:lnTo>
                  <a:pt x="0" y="0"/>
                </a:lnTo>
                <a:lnTo>
                  <a:pt x="0" y="1153280"/>
                </a:lnTo>
                <a:close/>
              </a:path>
            </a:pathLst>
          </a:custGeom>
          <a:ln w="77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7498164" y="3673002"/>
            <a:ext cx="172085" cy="605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0"/>
              </a:lnSpc>
            </a:pPr>
            <a:r>
              <a:rPr sz="1200" b="1" spc="15" dirty="0">
                <a:latin typeface="Times New Roman"/>
                <a:cs typeface="Times New Roman"/>
              </a:rPr>
              <a:t>M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ts val="1095"/>
              </a:lnSpc>
            </a:pPr>
            <a:r>
              <a:rPr sz="1200" b="1" spc="5" dirty="0">
                <a:latin typeface="Times New Roman"/>
                <a:cs typeface="Times New Roman"/>
              </a:rPr>
              <a:t>at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46400"/>
              </a:lnSpc>
              <a:spcBef>
                <a:spcPts val="595"/>
              </a:spcBef>
            </a:pPr>
            <a:r>
              <a:rPr sz="1200" b="1" spc="10" dirty="0">
                <a:latin typeface="Times New Roman"/>
                <a:cs typeface="Times New Roman"/>
              </a:rPr>
              <a:t>h  </a:t>
            </a:r>
            <a:r>
              <a:rPr sz="1200" b="1" spc="15" dirty="0">
                <a:latin typeface="Times New Roman"/>
                <a:cs typeface="Times New Roman"/>
              </a:rPr>
              <a:t>M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ts val="1095"/>
              </a:lnSpc>
            </a:pPr>
            <a:r>
              <a:rPr sz="1200" b="1" spc="10" dirty="0">
                <a:latin typeface="Times New Roman"/>
                <a:cs typeface="Times New Roman"/>
              </a:rPr>
              <a:t>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7199181" y="3239694"/>
            <a:ext cx="162560" cy="1315720"/>
          </a:xfrm>
          <a:custGeom>
            <a:avLst/>
            <a:gdLst/>
            <a:ahLst/>
            <a:cxnLst/>
            <a:rect l="l" t="t" r="r" b="b"/>
            <a:pathLst>
              <a:path w="162559" h="1315720">
                <a:moveTo>
                  <a:pt x="0" y="0"/>
                </a:moveTo>
                <a:lnTo>
                  <a:pt x="0" y="1153106"/>
                </a:lnTo>
                <a:lnTo>
                  <a:pt x="162238" y="1315706"/>
                </a:lnTo>
                <a:lnTo>
                  <a:pt x="162238" y="162425"/>
                </a:lnTo>
                <a:lnTo>
                  <a:pt x="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199181" y="3239694"/>
            <a:ext cx="580390" cy="162560"/>
          </a:xfrm>
          <a:custGeom>
            <a:avLst/>
            <a:gdLst/>
            <a:ahLst/>
            <a:cxnLst/>
            <a:rect l="l" t="t" r="r" b="b"/>
            <a:pathLst>
              <a:path w="580390" h="162560">
                <a:moveTo>
                  <a:pt x="409696" y="0"/>
                </a:moveTo>
                <a:lnTo>
                  <a:pt x="0" y="0"/>
                </a:lnTo>
                <a:lnTo>
                  <a:pt x="162238" y="162425"/>
                </a:lnTo>
                <a:lnTo>
                  <a:pt x="579960" y="162425"/>
                </a:lnTo>
                <a:lnTo>
                  <a:pt x="409696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361420" y="3402119"/>
            <a:ext cx="417830" cy="1153795"/>
          </a:xfrm>
          <a:custGeom>
            <a:avLst/>
            <a:gdLst/>
            <a:ahLst/>
            <a:cxnLst/>
            <a:rect l="l" t="t" r="r" b="b"/>
            <a:pathLst>
              <a:path w="417829" h="1153795">
                <a:moveTo>
                  <a:pt x="0" y="1153280"/>
                </a:moveTo>
                <a:lnTo>
                  <a:pt x="417668" y="1153280"/>
                </a:lnTo>
                <a:lnTo>
                  <a:pt x="417668" y="0"/>
                </a:lnTo>
                <a:lnTo>
                  <a:pt x="0" y="0"/>
                </a:lnTo>
                <a:lnTo>
                  <a:pt x="0" y="11532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361420" y="3402119"/>
            <a:ext cx="417830" cy="1153795"/>
          </a:xfrm>
          <a:custGeom>
            <a:avLst/>
            <a:gdLst/>
            <a:ahLst/>
            <a:cxnLst/>
            <a:rect l="l" t="t" r="r" b="b"/>
            <a:pathLst>
              <a:path w="417829" h="1153795">
                <a:moveTo>
                  <a:pt x="0" y="1153280"/>
                </a:moveTo>
                <a:lnTo>
                  <a:pt x="417668" y="1153280"/>
                </a:lnTo>
                <a:lnTo>
                  <a:pt x="417668" y="0"/>
                </a:lnTo>
                <a:lnTo>
                  <a:pt x="0" y="0"/>
                </a:lnTo>
                <a:lnTo>
                  <a:pt x="0" y="1153280"/>
                </a:lnTo>
                <a:close/>
              </a:path>
            </a:pathLst>
          </a:custGeom>
          <a:ln w="77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7485464" y="3660302"/>
            <a:ext cx="197485" cy="63119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b="1" spc="-55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75" dirty="0">
                <a:latin typeface="Times New Roman"/>
                <a:cs typeface="Times New Roman"/>
              </a:rPr>
              <a:t>t</a:t>
            </a:r>
            <a:r>
              <a:rPr sz="1200" b="1" spc="-10" dirty="0">
                <a:latin typeface="Times New Roman"/>
                <a:cs typeface="Times New Roman"/>
              </a:rPr>
              <a:t>h</a:t>
            </a:r>
            <a:r>
              <a:rPr sz="1200" b="1" spc="-55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6634747" y="3239694"/>
            <a:ext cx="162560" cy="1315720"/>
          </a:xfrm>
          <a:custGeom>
            <a:avLst/>
            <a:gdLst/>
            <a:ahLst/>
            <a:cxnLst/>
            <a:rect l="l" t="t" r="r" b="b"/>
            <a:pathLst>
              <a:path w="162559" h="1315720">
                <a:moveTo>
                  <a:pt x="0" y="0"/>
                </a:moveTo>
                <a:lnTo>
                  <a:pt x="0" y="1153106"/>
                </a:lnTo>
                <a:lnTo>
                  <a:pt x="162413" y="1315706"/>
                </a:lnTo>
                <a:lnTo>
                  <a:pt x="162413" y="162425"/>
                </a:lnTo>
                <a:lnTo>
                  <a:pt x="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634747" y="3239694"/>
            <a:ext cx="572770" cy="162560"/>
          </a:xfrm>
          <a:custGeom>
            <a:avLst/>
            <a:gdLst/>
            <a:ahLst/>
            <a:cxnLst/>
            <a:rect l="l" t="t" r="r" b="b"/>
            <a:pathLst>
              <a:path w="572770" h="162560">
                <a:moveTo>
                  <a:pt x="409871" y="0"/>
                </a:moveTo>
                <a:lnTo>
                  <a:pt x="0" y="0"/>
                </a:lnTo>
                <a:lnTo>
                  <a:pt x="162413" y="162425"/>
                </a:lnTo>
                <a:lnTo>
                  <a:pt x="572197" y="162425"/>
                </a:lnTo>
                <a:lnTo>
                  <a:pt x="409871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6933642" y="3812236"/>
            <a:ext cx="172085" cy="313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"/>
              </a:lnSpc>
            </a:pPr>
            <a:r>
              <a:rPr sz="1200" b="1" spc="10" dirty="0"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59100"/>
              </a:lnSpc>
            </a:pPr>
            <a:r>
              <a:rPr sz="1200" b="1" spc="10" dirty="0">
                <a:latin typeface="Times New Roman"/>
                <a:cs typeface="Times New Roman"/>
              </a:rPr>
              <a:t>V  </a:t>
            </a:r>
            <a:r>
              <a:rPr sz="1200" b="1" spc="15" dirty="0">
                <a:latin typeface="Times New Roman"/>
                <a:cs typeface="Times New Roman"/>
              </a:rPr>
              <a:t>G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6634747" y="3239694"/>
            <a:ext cx="162560" cy="1315720"/>
          </a:xfrm>
          <a:custGeom>
            <a:avLst/>
            <a:gdLst/>
            <a:ahLst/>
            <a:cxnLst/>
            <a:rect l="l" t="t" r="r" b="b"/>
            <a:pathLst>
              <a:path w="162559" h="1315720">
                <a:moveTo>
                  <a:pt x="0" y="0"/>
                </a:moveTo>
                <a:lnTo>
                  <a:pt x="0" y="1153106"/>
                </a:lnTo>
                <a:lnTo>
                  <a:pt x="162413" y="1315706"/>
                </a:lnTo>
                <a:lnTo>
                  <a:pt x="162413" y="162425"/>
                </a:lnTo>
                <a:lnTo>
                  <a:pt x="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634747" y="3239694"/>
            <a:ext cx="572770" cy="162560"/>
          </a:xfrm>
          <a:custGeom>
            <a:avLst/>
            <a:gdLst/>
            <a:ahLst/>
            <a:cxnLst/>
            <a:rect l="l" t="t" r="r" b="b"/>
            <a:pathLst>
              <a:path w="572770" h="162560">
                <a:moveTo>
                  <a:pt x="409871" y="0"/>
                </a:moveTo>
                <a:lnTo>
                  <a:pt x="0" y="0"/>
                </a:lnTo>
                <a:lnTo>
                  <a:pt x="162413" y="162425"/>
                </a:lnTo>
                <a:lnTo>
                  <a:pt x="572197" y="162425"/>
                </a:lnTo>
                <a:lnTo>
                  <a:pt x="409871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797161" y="3402119"/>
            <a:ext cx="410209" cy="1153795"/>
          </a:xfrm>
          <a:custGeom>
            <a:avLst/>
            <a:gdLst/>
            <a:ahLst/>
            <a:cxnLst/>
            <a:rect l="l" t="t" r="r" b="b"/>
            <a:pathLst>
              <a:path w="410209" h="1153795">
                <a:moveTo>
                  <a:pt x="0" y="1153280"/>
                </a:moveTo>
                <a:lnTo>
                  <a:pt x="409722" y="1153280"/>
                </a:lnTo>
                <a:lnTo>
                  <a:pt x="409722" y="0"/>
                </a:lnTo>
                <a:lnTo>
                  <a:pt x="0" y="0"/>
                </a:lnTo>
                <a:lnTo>
                  <a:pt x="0" y="11532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6797161" y="3402119"/>
            <a:ext cx="410209" cy="1153795"/>
          </a:xfrm>
          <a:prstGeom prst="rect">
            <a:avLst/>
          </a:prstGeom>
          <a:ln w="7726">
            <a:solidFill>
              <a:srgbClr val="000000"/>
            </a:solidFill>
          </a:ln>
        </p:spPr>
        <p:txBody>
          <a:bodyPr vert="vert" wrap="square" lIns="0" tIns="86995" rIns="0" bIns="0" rtlCol="0">
            <a:spAutoFit/>
          </a:bodyPr>
          <a:lstStyle/>
          <a:p>
            <a:pPr marR="11430" algn="ctr">
              <a:lnSpc>
                <a:spcPct val="100000"/>
              </a:lnSpc>
              <a:spcBef>
                <a:spcPts val="685"/>
              </a:spcBef>
            </a:pPr>
            <a:r>
              <a:rPr sz="1200" b="1" dirty="0">
                <a:latin typeface="Times New Roman"/>
                <a:cs typeface="Times New Roman"/>
              </a:rPr>
              <a:t>SVG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6062725" y="3239694"/>
            <a:ext cx="170180" cy="1315720"/>
          </a:xfrm>
          <a:custGeom>
            <a:avLst/>
            <a:gdLst/>
            <a:ahLst/>
            <a:cxnLst/>
            <a:rect l="l" t="t" r="r" b="b"/>
            <a:pathLst>
              <a:path w="170179" h="1315720">
                <a:moveTo>
                  <a:pt x="0" y="0"/>
                </a:moveTo>
                <a:lnTo>
                  <a:pt x="0" y="1153106"/>
                </a:lnTo>
                <a:lnTo>
                  <a:pt x="170001" y="1315706"/>
                </a:lnTo>
                <a:lnTo>
                  <a:pt x="170001" y="162425"/>
                </a:lnTo>
                <a:lnTo>
                  <a:pt x="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062725" y="3239694"/>
            <a:ext cx="579755" cy="162560"/>
          </a:xfrm>
          <a:custGeom>
            <a:avLst/>
            <a:gdLst/>
            <a:ahLst/>
            <a:cxnLst/>
            <a:rect l="l" t="t" r="r" b="b"/>
            <a:pathLst>
              <a:path w="579754" h="162560">
                <a:moveTo>
                  <a:pt x="417459" y="0"/>
                </a:moveTo>
                <a:lnTo>
                  <a:pt x="0" y="0"/>
                </a:lnTo>
                <a:lnTo>
                  <a:pt x="170001" y="162425"/>
                </a:lnTo>
                <a:lnTo>
                  <a:pt x="579698" y="162425"/>
                </a:lnTo>
                <a:lnTo>
                  <a:pt x="417459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6361707" y="3781373"/>
            <a:ext cx="172085" cy="389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5"/>
              </a:lnSpc>
            </a:pPr>
            <a:r>
              <a:rPr sz="1200" b="1" spc="10" dirty="0"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ts val="765"/>
              </a:lnSpc>
            </a:pPr>
            <a:r>
              <a:rPr sz="1200" b="1" spc="15" dirty="0">
                <a:latin typeface="Times New Roman"/>
                <a:cs typeface="Times New Roman"/>
              </a:rPr>
              <a:t>M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29600"/>
              </a:lnSpc>
              <a:spcBef>
                <a:spcPts val="725"/>
              </a:spcBef>
            </a:pPr>
            <a:r>
              <a:rPr sz="1200" b="1" spc="5" dirty="0">
                <a:latin typeface="Times New Roman"/>
                <a:cs typeface="Times New Roman"/>
              </a:rPr>
              <a:t>I  </a:t>
            </a:r>
            <a:r>
              <a:rPr sz="1200" b="1" spc="10" dirty="0">
                <a:latin typeface="Times New Roman"/>
                <a:cs typeface="Times New Roman"/>
              </a:rPr>
              <a:t>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6062725" y="3239694"/>
            <a:ext cx="170180" cy="1315720"/>
          </a:xfrm>
          <a:custGeom>
            <a:avLst/>
            <a:gdLst/>
            <a:ahLst/>
            <a:cxnLst/>
            <a:rect l="l" t="t" r="r" b="b"/>
            <a:pathLst>
              <a:path w="170179" h="1315720">
                <a:moveTo>
                  <a:pt x="0" y="0"/>
                </a:moveTo>
                <a:lnTo>
                  <a:pt x="0" y="1153106"/>
                </a:lnTo>
                <a:lnTo>
                  <a:pt x="170001" y="1315706"/>
                </a:lnTo>
                <a:lnTo>
                  <a:pt x="170001" y="162425"/>
                </a:lnTo>
                <a:lnTo>
                  <a:pt x="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062725" y="3239694"/>
            <a:ext cx="579755" cy="162560"/>
          </a:xfrm>
          <a:custGeom>
            <a:avLst/>
            <a:gdLst/>
            <a:ahLst/>
            <a:cxnLst/>
            <a:rect l="l" t="t" r="r" b="b"/>
            <a:pathLst>
              <a:path w="579754" h="162560">
                <a:moveTo>
                  <a:pt x="417459" y="0"/>
                </a:moveTo>
                <a:lnTo>
                  <a:pt x="0" y="0"/>
                </a:lnTo>
                <a:lnTo>
                  <a:pt x="170001" y="162425"/>
                </a:lnTo>
                <a:lnTo>
                  <a:pt x="579698" y="162425"/>
                </a:lnTo>
                <a:lnTo>
                  <a:pt x="417459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232726" y="3402119"/>
            <a:ext cx="410209" cy="1153795"/>
          </a:xfrm>
          <a:custGeom>
            <a:avLst/>
            <a:gdLst/>
            <a:ahLst/>
            <a:cxnLst/>
            <a:rect l="l" t="t" r="r" b="b"/>
            <a:pathLst>
              <a:path w="410209" h="1153795">
                <a:moveTo>
                  <a:pt x="0" y="1153280"/>
                </a:moveTo>
                <a:lnTo>
                  <a:pt x="409722" y="1153280"/>
                </a:lnTo>
                <a:lnTo>
                  <a:pt x="409722" y="0"/>
                </a:lnTo>
                <a:lnTo>
                  <a:pt x="0" y="0"/>
                </a:lnTo>
                <a:lnTo>
                  <a:pt x="0" y="11532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6232727" y="3402119"/>
            <a:ext cx="410209" cy="1153795"/>
          </a:xfrm>
          <a:prstGeom prst="rect">
            <a:avLst/>
          </a:prstGeom>
          <a:ln w="7726">
            <a:solidFill>
              <a:srgbClr val="000000"/>
            </a:solidFill>
          </a:ln>
        </p:spPr>
        <p:txBody>
          <a:bodyPr vert="vert" wrap="square" lIns="0" tIns="94615" rIns="0" bIns="0" rtlCol="0">
            <a:spAutoFit/>
          </a:bodyPr>
          <a:lstStyle/>
          <a:p>
            <a:pPr marL="379095">
              <a:lnSpc>
                <a:spcPct val="100000"/>
              </a:lnSpc>
              <a:spcBef>
                <a:spcPts val="745"/>
              </a:spcBef>
            </a:pPr>
            <a:r>
              <a:rPr sz="1200" b="1" spc="-5" dirty="0">
                <a:latin typeface="Times New Roman"/>
                <a:cs typeface="Times New Roman"/>
              </a:rPr>
              <a:t>SMIL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5475089" y="3239694"/>
            <a:ext cx="162560" cy="1315720"/>
          </a:xfrm>
          <a:custGeom>
            <a:avLst/>
            <a:gdLst/>
            <a:ahLst/>
            <a:cxnLst/>
            <a:rect l="l" t="t" r="r" b="b"/>
            <a:pathLst>
              <a:path w="162560" h="1315720">
                <a:moveTo>
                  <a:pt x="0" y="0"/>
                </a:moveTo>
                <a:lnTo>
                  <a:pt x="0" y="1153106"/>
                </a:lnTo>
                <a:lnTo>
                  <a:pt x="162500" y="1315706"/>
                </a:lnTo>
                <a:lnTo>
                  <a:pt x="162500" y="162425"/>
                </a:lnTo>
                <a:lnTo>
                  <a:pt x="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475089" y="3239694"/>
            <a:ext cx="572770" cy="162560"/>
          </a:xfrm>
          <a:custGeom>
            <a:avLst/>
            <a:gdLst/>
            <a:ahLst/>
            <a:cxnLst/>
            <a:rect l="l" t="t" r="r" b="b"/>
            <a:pathLst>
              <a:path w="572770" h="162560">
                <a:moveTo>
                  <a:pt x="409696" y="0"/>
                </a:moveTo>
                <a:lnTo>
                  <a:pt x="0" y="0"/>
                </a:lnTo>
                <a:lnTo>
                  <a:pt x="162500" y="162425"/>
                </a:lnTo>
                <a:lnTo>
                  <a:pt x="572197" y="162425"/>
                </a:lnTo>
                <a:lnTo>
                  <a:pt x="409696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5773983" y="3843361"/>
            <a:ext cx="172085" cy="264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"/>
              </a:lnSpc>
            </a:pPr>
            <a:r>
              <a:rPr sz="1200" b="1" spc="10" dirty="0">
                <a:latin typeface="Times New Roman"/>
                <a:cs typeface="Times New Roman"/>
              </a:rPr>
              <a:t>P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ts val="969"/>
              </a:lnSpc>
            </a:pPr>
            <a:r>
              <a:rPr sz="1200" b="1" spc="10" dirty="0">
                <a:latin typeface="Times New Roman"/>
                <a:cs typeface="Times New Roman"/>
              </a:rPr>
              <a:t>3P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5475089" y="3239694"/>
            <a:ext cx="162560" cy="1315720"/>
          </a:xfrm>
          <a:custGeom>
            <a:avLst/>
            <a:gdLst/>
            <a:ahLst/>
            <a:cxnLst/>
            <a:rect l="l" t="t" r="r" b="b"/>
            <a:pathLst>
              <a:path w="162560" h="1315720">
                <a:moveTo>
                  <a:pt x="0" y="0"/>
                </a:moveTo>
                <a:lnTo>
                  <a:pt x="0" y="1153106"/>
                </a:lnTo>
                <a:lnTo>
                  <a:pt x="162500" y="1315706"/>
                </a:lnTo>
                <a:lnTo>
                  <a:pt x="162500" y="162425"/>
                </a:lnTo>
                <a:lnTo>
                  <a:pt x="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475089" y="3239694"/>
            <a:ext cx="572770" cy="162560"/>
          </a:xfrm>
          <a:custGeom>
            <a:avLst/>
            <a:gdLst/>
            <a:ahLst/>
            <a:cxnLst/>
            <a:rect l="l" t="t" r="r" b="b"/>
            <a:pathLst>
              <a:path w="572770" h="162560">
                <a:moveTo>
                  <a:pt x="409696" y="0"/>
                </a:moveTo>
                <a:lnTo>
                  <a:pt x="0" y="0"/>
                </a:lnTo>
                <a:lnTo>
                  <a:pt x="162500" y="162425"/>
                </a:lnTo>
                <a:lnTo>
                  <a:pt x="572197" y="162425"/>
                </a:lnTo>
                <a:lnTo>
                  <a:pt x="409696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637589" y="3402119"/>
            <a:ext cx="410209" cy="1153795"/>
          </a:xfrm>
          <a:custGeom>
            <a:avLst/>
            <a:gdLst/>
            <a:ahLst/>
            <a:cxnLst/>
            <a:rect l="l" t="t" r="r" b="b"/>
            <a:pathLst>
              <a:path w="410210" h="1153795">
                <a:moveTo>
                  <a:pt x="0" y="1153280"/>
                </a:moveTo>
                <a:lnTo>
                  <a:pt x="409722" y="1153280"/>
                </a:lnTo>
                <a:lnTo>
                  <a:pt x="409722" y="0"/>
                </a:lnTo>
                <a:lnTo>
                  <a:pt x="0" y="0"/>
                </a:lnTo>
                <a:lnTo>
                  <a:pt x="0" y="11532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/>
          <p:nvPr/>
        </p:nvSpPr>
        <p:spPr>
          <a:xfrm>
            <a:off x="5637589" y="3402119"/>
            <a:ext cx="410209" cy="1153795"/>
          </a:xfrm>
          <a:prstGeom prst="rect">
            <a:avLst/>
          </a:prstGeom>
          <a:ln w="7726">
            <a:solidFill>
              <a:srgbClr val="000000"/>
            </a:solidFill>
          </a:ln>
        </p:spPr>
        <p:txBody>
          <a:bodyPr vert="vert" wrap="square" lIns="0" tIns="869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85"/>
              </a:spcBef>
            </a:pPr>
            <a:r>
              <a:rPr sz="1200" b="1" dirty="0">
                <a:latin typeface="Times New Roman"/>
                <a:cs typeface="Times New Roman"/>
              </a:rPr>
              <a:t>P3P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4903066" y="3231760"/>
            <a:ext cx="170180" cy="1316355"/>
          </a:xfrm>
          <a:custGeom>
            <a:avLst/>
            <a:gdLst/>
            <a:ahLst/>
            <a:cxnLst/>
            <a:rect l="l" t="t" r="r" b="b"/>
            <a:pathLst>
              <a:path w="170179" h="1316354">
                <a:moveTo>
                  <a:pt x="0" y="0"/>
                </a:moveTo>
                <a:lnTo>
                  <a:pt x="0" y="1153280"/>
                </a:lnTo>
                <a:lnTo>
                  <a:pt x="170001" y="1315880"/>
                </a:lnTo>
                <a:lnTo>
                  <a:pt x="170001" y="162599"/>
                </a:lnTo>
                <a:lnTo>
                  <a:pt x="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903066" y="3231760"/>
            <a:ext cx="579755" cy="163195"/>
          </a:xfrm>
          <a:custGeom>
            <a:avLst/>
            <a:gdLst/>
            <a:ahLst/>
            <a:cxnLst/>
            <a:rect l="l" t="t" r="r" b="b"/>
            <a:pathLst>
              <a:path w="579754" h="163195">
                <a:moveTo>
                  <a:pt x="417459" y="0"/>
                </a:moveTo>
                <a:lnTo>
                  <a:pt x="0" y="0"/>
                </a:lnTo>
                <a:lnTo>
                  <a:pt x="170001" y="162599"/>
                </a:lnTo>
                <a:lnTo>
                  <a:pt x="579698" y="162599"/>
                </a:lnTo>
                <a:lnTo>
                  <a:pt x="417459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 txBox="1"/>
          <p:nvPr/>
        </p:nvSpPr>
        <p:spPr>
          <a:xfrm>
            <a:off x="5201787" y="3796805"/>
            <a:ext cx="17208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"/>
              </a:lnSpc>
            </a:pPr>
            <a:r>
              <a:rPr sz="1200" b="1" spc="10" dirty="0">
                <a:latin typeface="Times New Roman"/>
                <a:cs typeface="Times New Roman"/>
              </a:rPr>
              <a:t>P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29600"/>
              </a:lnSpc>
              <a:spcBef>
                <a:spcPts val="425"/>
              </a:spcBef>
            </a:pPr>
            <a:r>
              <a:rPr sz="1200" b="1" spc="5" dirty="0">
                <a:latin typeface="Times New Roman"/>
                <a:cs typeface="Times New Roman"/>
              </a:rPr>
              <a:t>I  </a:t>
            </a:r>
            <a:r>
              <a:rPr sz="1200" b="1" spc="10" dirty="0">
                <a:latin typeface="Times New Roman"/>
                <a:cs typeface="Times New Roman"/>
              </a:rPr>
              <a:t>C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ts val="850"/>
              </a:lnSpc>
            </a:pPr>
            <a:r>
              <a:rPr sz="1200" b="1" spc="10" dirty="0"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4903066" y="3231760"/>
            <a:ext cx="170180" cy="1316355"/>
          </a:xfrm>
          <a:custGeom>
            <a:avLst/>
            <a:gdLst/>
            <a:ahLst/>
            <a:cxnLst/>
            <a:rect l="l" t="t" r="r" b="b"/>
            <a:pathLst>
              <a:path w="170179" h="1316354">
                <a:moveTo>
                  <a:pt x="0" y="0"/>
                </a:moveTo>
                <a:lnTo>
                  <a:pt x="0" y="1153280"/>
                </a:lnTo>
                <a:lnTo>
                  <a:pt x="170001" y="1315880"/>
                </a:lnTo>
                <a:lnTo>
                  <a:pt x="170001" y="162599"/>
                </a:lnTo>
                <a:lnTo>
                  <a:pt x="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903066" y="3231760"/>
            <a:ext cx="579755" cy="163195"/>
          </a:xfrm>
          <a:custGeom>
            <a:avLst/>
            <a:gdLst/>
            <a:ahLst/>
            <a:cxnLst/>
            <a:rect l="l" t="t" r="r" b="b"/>
            <a:pathLst>
              <a:path w="579754" h="163195">
                <a:moveTo>
                  <a:pt x="417459" y="0"/>
                </a:moveTo>
                <a:lnTo>
                  <a:pt x="0" y="0"/>
                </a:lnTo>
                <a:lnTo>
                  <a:pt x="170001" y="162599"/>
                </a:lnTo>
                <a:lnTo>
                  <a:pt x="579698" y="162599"/>
                </a:lnTo>
                <a:lnTo>
                  <a:pt x="417459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073068" y="3394359"/>
            <a:ext cx="410209" cy="1153795"/>
          </a:xfrm>
          <a:custGeom>
            <a:avLst/>
            <a:gdLst/>
            <a:ahLst/>
            <a:cxnLst/>
            <a:rect l="l" t="t" r="r" b="b"/>
            <a:pathLst>
              <a:path w="410210" h="1153795">
                <a:moveTo>
                  <a:pt x="0" y="1153280"/>
                </a:moveTo>
                <a:lnTo>
                  <a:pt x="409722" y="1153280"/>
                </a:lnTo>
                <a:lnTo>
                  <a:pt x="409722" y="0"/>
                </a:lnTo>
                <a:lnTo>
                  <a:pt x="0" y="0"/>
                </a:lnTo>
                <a:lnTo>
                  <a:pt x="0" y="11532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 txBox="1"/>
          <p:nvPr/>
        </p:nvSpPr>
        <p:spPr>
          <a:xfrm>
            <a:off x="5073068" y="3394359"/>
            <a:ext cx="410209" cy="1153795"/>
          </a:xfrm>
          <a:prstGeom prst="rect">
            <a:avLst/>
          </a:prstGeom>
          <a:ln w="7726">
            <a:solidFill>
              <a:srgbClr val="000000"/>
            </a:solidFill>
          </a:ln>
        </p:spPr>
        <p:txBody>
          <a:bodyPr vert="vert" wrap="square" lIns="0" tIns="946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45"/>
              </a:spcBef>
            </a:pPr>
            <a:r>
              <a:rPr sz="1200" b="1" spc="-15" dirty="0">
                <a:latin typeface="Times New Roman"/>
                <a:cs typeface="Times New Roman"/>
              </a:rPr>
              <a:t>PICS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3696917" y="3239694"/>
            <a:ext cx="162560" cy="1315720"/>
          </a:xfrm>
          <a:custGeom>
            <a:avLst/>
            <a:gdLst/>
            <a:ahLst/>
            <a:cxnLst/>
            <a:rect l="l" t="t" r="r" b="b"/>
            <a:pathLst>
              <a:path w="162560" h="1315720">
                <a:moveTo>
                  <a:pt x="0" y="0"/>
                </a:moveTo>
                <a:lnTo>
                  <a:pt x="0" y="1153106"/>
                </a:lnTo>
                <a:lnTo>
                  <a:pt x="162413" y="1315706"/>
                </a:lnTo>
                <a:lnTo>
                  <a:pt x="162413" y="162425"/>
                </a:lnTo>
                <a:lnTo>
                  <a:pt x="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696917" y="3239694"/>
            <a:ext cx="1221740" cy="162560"/>
          </a:xfrm>
          <a:custGeom>
            <a:avLst/>
            <a:gdLst/>
            <a:ahLst/>
            <a:cxnLst/>
            <a:rect l="l" t="t" r="r" b="b"/>
            <a:pathLst>
              <a:path w="1221739" h="162560">
                <a:moveTo>
                  <a:pt x="1051412" y="0"/>
                </a:moveTo>
                <a:lnTo>
                  <a:pt x="0" y="0"/>
                </a:lnTo>
                <a:lnTo>
                  <a:pt x="162413" y="162425"/>
                </a:lnTo>
                <a:lnTo>
                  <a:pt x="1221588" y="162425"/>
                </a:lnTo>
                <a:lnTo>
                  <a:pt x="1051412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 txBox="1"/>
          <p:nvPr/>
        </p:nvSpPr>
        <p:spPr>
          <a:xfrm>
            <a:off x="4258708" y="3819996"/>
            <a:ext cx="172085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5"/>
              </a:lnSpc>
            </a:pPr>
            <a:r>
              <a:rPr sz="1200" b="1" spc="10" dirty="0">
                <a:latin typeface="Times New Roman"/>
                <a:cs typeface="Times New Roman"/>
              </a:rPr>
              <a:t>R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63300"/>
              </a:lnSpc>
              <a:spcBef>
                <a:spcPts val="125"/>
              </a:spcBef>
            </a:pPr>
            <a:r>
              <a:rPr sz="1200" b="1" spc="10" dirty="0">
                <a:latin typeface="Times New Roman"/>
                <a:cs typeface="Times New Roman"/>
              </a:rPr>
              <a:t>D  F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3696917" y="3239694"/>
            <a:ext cx="162560" cy="1315720"/>
          </a:xfrm>
          <a:custGeom>
            <a:avLst/>
            <a:gdLst/>
            <a:ahLst/>
            <a:cxnLst/>
            <a:rect l="l" t="t" r="r" b="b"/>
            <a:pathLst>
              <a:path w="162560" h="1315720">
                <a:moveTo>
                  <a:pt x="0" y="0"/>
                </a:moveTo>
                <a:lnTo>
                  <a:pt x="0" y="1153106"/>
                </a:lnTo>
                <a:lnTo>
                  <a:pt x="162413" y="1315706"/>
                </a:lnTo>
                <a:lnTo>
                  <a:pt x="162413" y="162425"/>
                </a:lnTo>
                <a:lnTo>
                  <a:pt x="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696917" y="3239694"/>
            <a:ext cx="1221740" cy="162560"/>
          </a:xfrm>
          <a:custGeom>
            <a:avLst/>
            <a:gdLst/>
            <a:ahLst/>
            <a:cxnLst/>
            <a:rect l="l" t="t" r="r" b="b"/>
            <a:pathLst>
              <a:path w="1221739" h="162560">
                <a:moveTo>
                  <a:pt x="1051412" y="0"/>
                </a:moveTo>
                <a:lnTo>
                  <a:pt x="0" y="0"/>
                </a:lnTo>
                <a:lnTo>
                  <a:pt x="162413" y="162425"/>
                </a:lnTo>
                <a:lnTo>
                  <a:pt x="1221588" y="162425"/>
                </a:lnTo>
                <a:lnTo>
                  <a:pt x="1051412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859330" y="3402119"/>
            <a:ext cx="1059180" cy="1153795"/>
          </a:xfrm>
          <a:custGeom>
            <a:avLst/>
            <a:gdLst/>
            <a:ahLst/>
            <a:cxnLst/>
            <a:rect l="l" t="t" r="r" b="b"/>
            <a:pathLst>
              <a:path w="1059179" h="1153795">
                <a:moveTo>
                  <a:pt x="0" y="1153280"/>
                </a:moveTo>
                <a:lnTo>
                  <a:pt x="1059175" y="1153280"/>
                </a:lnTo>
                <a:lnTo>
                  <a:pt x="1059175" y="0"/>
                </a:lnTo>
                <a:lnTo>
                  <a:pt x="0" y="0"/>
                </a:lnTo>
                <a:lnTo>
                  <a:pt x="0" y="11532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 txBox="1"/>
          <p:nvPr/>
        </p:nvSpPr>
        <p:spPr>
          <a:xfrm>
            <a:off x="3859330" y="3402119"/>
            <a:ext cx="1059180" cy="1153795"/>
          </a:xfrm>
          <a:prstGeom prst="rect">
            <a:avLst/>
          </a:prstGeom>
          <a:ln w="7725">
            <a:solidFill>
              <a:srgbClr val="000000"/>
            </a:solidFill>
          </a:ln>
        </p:spPr>
        <p:txBody>
          <a:bodyPr vert="vert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1200" b="1" spc="10" dirty="0">
                <a:latin typeface="Times New Roman"/>
                <a:cs typeface="Times New Roman"/>
              </a:rPr>
              <a:t>RDF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4284553" y="1923726"/>
            <a:ext cx="170180" cy="1316355"/>
          </a:xfrm>
          <a:custGeom>
            <a:avLst/>
            <a:gdLst/>
            <a:ahLst/>
            <a:cxnLst/>
            <a:rect l="l" t="t" r="r" b="b"/>
            <a:pathLst>
              <a:path w="170179" h="1316355">
                <a:moveTo>
                  <a:pt x="0" y="0"/>
                </a:moveTo>
                <a:lnTo>
                  <a:pt x="0" y="1153368"/>
                </a:lnTo>
                <a:lnTo>
                  <a:pt x="170001" y="1315967"/>
                </a:lnTo>
                <a:lnTo>
                  <a:pt x="170001" y="162599"/>
                </a:lnTo>
                <a:lnTo>
                  <a:pt x="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284553" y="1923726"/>
            <a:ext cx="579755" cy="163195"/>
          </a:xfrm>
          <a:custGeom>
            <a:avLst/>
            <a:gdLst/>
            <a:ahLst/>
            <a:cxnLst/>
            <a:rect l="l" t="t" r="r" b="b"/>
            <a:pathLst>
              <a:path w="579754" h="163194">
                <a:moveTo>
                  <a:pt x="417459" y="0"/>
                </a:moveTo>
                <a:lnTo>
                  <a:pt x="0" y="0"/>
                </a:lnTo>
                <a:lnTo>
                  <a:pt x="170001" y="162599"/>
                </a:lnTo>
                <a:lnTo>
                  <a:pt x="579698" y="162599"/>
                </a:lnTo>
                <a:lnTo>
                  <a:pt x="417459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 txBox="1"/>
          <p:nvPr/>
        </p:nvSpPr>
        <p:spPr>
          <a:xfrm>
            <a:off x="4583448" y="2473339"/>
            <a:ext cx="172085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"/>
              </a:lnSpc>
            </a:pPr>
            <a:r>
              <a:rPr sz="1200" b="1" spc="15" dirty="0">
                <a:latin typeface="Times New Roman"/>
                <a:cs typeface="Times New Roman"/>
              </a:rPr>
              <a:t>O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ts val="1160"/>
              </a:lnSpc>
              <a:spcBef>
                <a:spcPts val="35"/>
              </a:spcBef>
            </a:pPr>
            <a:r>
              <a:rPr sz="1200" b="1" spc="5" dirty="0">
                <a:latin typeface="Times New Roman"/>
                <a:cs typeface="Times New Roman"/>
              </a:rPr>
              <a:t>W  </a:t>
            </a:r>
            <a:r>
              <a:rPr sz="1200" b="1" spc="10" dirty="0">
                <a:latin typeface="Times New Roman"/>
                <a:cs typeface="Times New Roman"/>
              </a:rPr>
              <a:t>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4284553" y="1923726"/>
            <a:ext cx="170180" cy="1316355"/>
          </a:xfrm>
          <a:custGeom>
            <a:avLst/>
            <a:gdLst/>
            <a:ahLst/>
            <a:cxnLst/>
            <a:rect l="l" t="t" r="r" b="b"/>
            <a:pathLst>
              <a:path w="170179" h="1316355">
                <a:moveTo>
                  <a:pt x="0" y="0"/>
                </a:moveTo>
                <a:lnTo>
                  <a:pt x="0" y="1153368"/>
                </a:lnTo>
                <a:lnTo>
                  <a:pt x="170001" y="1315967"/>
                </a:lnTo>
                <a:lnTo>
                  <a:pt x="170001" y="162599"/>
                </a:lnTo>
                <a:lnTo>
                  <a:pt x="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284553" y="1923726"/>
            <a:ext cx="579755" cy="163195"/>
          </a:xfrm>
          <a:custGeom>
            <a:avLst/>
            <a:gdLst/>
            <a:ahLst/>
            <a:cxnLst/>
            <a:rect l="l" t="t" r="r" b="b"/>
            <a:pathLst>
              <a:path w="579754" h="163194">
                <a:moveTo>
                  <a:pt x="417459" y="0"/>
                </a:moveTo>
                <a:lnTo>
                  <a:pt x="0" y="0"/>
                </a:lnTo>
                <a:lnTo>
                  <a:pt x="170001" y="162599"/>
                </a:lnTo>
                <a:lnTo>
                  <a:pt x="579698" y="162599"/>
                </a:lnTo>
                <a:lnTo>
                  <a:pt x="417459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454554" y="2086413"/>
            <a:ext cx="410209" cy="1153795"/>
          </a:xfrm>
          <a:custGeom>
            <a:avLst/>
            <a:gdLst/>
            <a:ahLst/>
            <a:cxnLst/>
            <a:rect l="l" t="t" r="r" b="b"/>
            <a:pathLst>
              <a:path w="410210" h="1153795">
                <a:moveTo>
                  <a:pt x="0" y="1153280"/>
                </a:moveTo>
                <a:lnTo>
                  <a:pt x="409722" y="1153280"/>
                </a:lnTo>
                <a:lnTo>
                  <a:pt x="409722" y="0"/>
                </a:lnTo>
                <a:lnTo>
                  <a:pt x="0" y="0"/>
                </a:lnTo>
                <a:lnTo>
                  <a:pt x="0" y="11532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 txBox="1"/>
          <p:nvPr/>
        </p:nvSpPr>
        <p:spPr>
          <a:xfrm>
            <a:off x="4454554" y="2086412"/>
            <a:ext cx="410209" cy="1153795"/>
          </a:xfrm>
          <a:prstGeom prst="rect">
            <a:avLst/>
          </a:prstGeom>
          <a:ln w="7726">
            <a:solidFill>
              <a:srgbClr val="000000"/>
            </a:solidFill>
          </a:ln>
        </p:spPr>
        <p:txBody>
          <a:bodyPr vert="vert" wrap="square" lIns="0" tIns="946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45"/>
              </a:spcBef>
            </a:pPr>
            <a:r>
              <a:rPr sz="1200" b="1" dirty="0">
                <a:latin typeface="Times New Roman"/>
                <a:cs typeface="Times New Roman"/>
              </a:rPr>
              <a:t>OWL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3696917" y="1923726"/>
            <a:ext cx="162560" cy="1316355"/>
          </a:xfrm>
          <a:custGeom>
            <a:avLst/>
            <a:gdLst/>
            <a:ahLst/>
            <a:cxnLst/>
            <a:rect l="l" t="t" r="r" b="b"/>
            <a:pathLst>
              <a:path w="162560" h="1316355">
                <a:moveTo>
                  <a:pt x="0" y="0"/>
                </a:moveTo>
                <a:lnTo>
                  <a:pt x="0" y="1153368"/>
                </a:lnTo>
                <a:lnTo>
                  <a:pt x="162413" y="1315967"/>
                </a:lnTo>
                <a:lnTo>
                  <a:pt x="162413" y="162599"/>
                </a:lnTo>
                <a:lnTo>
                  <a:pt x="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696917" y="1923726"/>
            <a:ext cx="572770" cy="163195"/>
          </a:xfrm>
          <a:custGeom>
            <a:avLst/>
            <a:gdLst/>
            <a:ahLst/>
            <a:cxnLst/>
            <a:rect l="l" t="t" r="r" b="b"/>
            <a:pathLst>
              <a:path w="572770" h="163194">
                <a:moveTo>
                  <a:pt x="409696" y="0"/>
                </a:moveTo>
                <a:lnTo>
                  <a:pt x="0" y="0"/>
                </a:lnTo>
                <a:lnTo>
                  <a:pt x="162413" y="162599"/>
                </a:lnTo>
                <a:lnTo>
                  <a:pt x="572197" y="162599"/>
                </a:lnTo>
                <a:lnTo>
                  <a:pt x="409696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 txBox="1"/>
          <p:nvPr/>
        </p:nvSpPr>
        <p:spPr>
          <a:xfrm>
            <a:off x="3995812" y="2217887"/>
            <a:ext cx="172085" cy="873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5"/>
              </a:lnSpc>
            </a:pPr>
            <a:r>
              <a:rPr sz="1200" b="1" spc="10" dirty="0">
                <a:latin typeface="Times New Roman"/>
                <a:cs typeface="Times New Roman"/>
              </a:rPr>
              <a:t>R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63300"/>
              </a:lnSpc>
              <a:spcBef>
                <a:spcPts val="125"/>
              </a:spcBef>
            </a:pPr>
            <a:r>
              <a:rPr sz="1200" b="1" spc="10" dirty="0">
                <a:latin typeface="Times New Roman"/>
                <a:cs typeface="Times New Roman"/>
              </a:rPr>
              <a:t>D  F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29700"/>
              </a:lnSpc>
              <a:spcBef>
                <a:spcPts val="245"/>
              </a:spcBef>
            </a:pPr>
            <a:r>
              <a:rPr sz="1200" b="1" spc="5" dirty="0">
                <a:latin typeface="Times New Roman"/>
                <a:cs typeface="Times New Roman"/>
              </a:rPr>
              <a:t>-  </a:t>
            </a:r>
            <a:r>
              <a:rPr sz="1200" b="1" spc="10" dirty="0"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  <a:p>
            <a:pPr algn="just">
              <a:lnSpc>
                <a:spcPct val="42200"/>
              </a:lnSpc>
              <a:spcBef>
                <a:spcPts val="60"/>
              </a:spcBef>
            </a:pPr>
            <a:r>
              <a:rPr sz="1200" b="1" spc="5" dirty="0">
                <a:latin typeface="Times New Roman"/>
                <a:cs typeface="Times New Roman"/>
              </a:rPr>
              <a:t>c  </a:t>
            </a:r>
            <a:r>
              <a:rPr sz="1200" b="1" spc="10" dirty="0">
                <a:latin typeface="Times New Roman"/>
                <a:cs typeface="Times New Roman"/>
              </a:rPr>
              <a:t>h  </a:t>
            </a:r>
            <a:r>
              <a:rPr sz="1200" b="1" spc="5" dirty="0">
                <a:latin typeface="Times New Roman"/>
                <a:cs typeface="Times New Roman"/>
              </a:rPr>
              <a:t>é  </a:t>
            </a:r>
            <a:r>
              <a:rPr sz="1200" b="1" spc="15" dirty="0">
                <a:latin typeface="Times New Roman"/>
                <a:cs typeface="Times New Roman"/>
              </a:rPr>
              <a:t>m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ts val="910"/>
              </a:lnSpc>
            </a:pPr>
            <a:r>
              <a:rPr sz="1200" b="1" spc="5" dirty="0"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3696917" y="1923726"/>
            <a:ext cx="162560" cy="1316355"/>
          </a:xfrm>
          <a:custGeom>
            <a:avLst/>
            <a:gdLst/>
            <a:ahLst/>
            <a:cxnLst/>
            <a:rect l="l" t="t" r="r" b="b"/>
            <a:pathLst>
              <a:path w="162560" h="1316355">
                <a:moveTo>
                  <a:pt x="0" y="0"/>
                </a:moveTo>
                <a:lnTo>
                  <a:pt x="0" y="1153368"/>
                </a:lnTo>
                <a:lnTo>
                  <a:pt x="162413" y="1315967"/>
                </a:lnTo>
                <a:lnTo>
                  <a:pt x="162413" y="162599"/>
                </a:lnTo>
                <a:lnTo>
                  <a:pt x="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696917" y="1923726"/>
            <a:ext cx="572770" cy="163195"/>
          </a:xfrm>
          <a:custGeom>
            <a:avLst/>
            <a:gdLst/>
            <a:ahLst/>
            <a:cxnLst/>
            <a:rect l="l" t="t" r="r" b="b"/>
            <a:pathLst>
              <a:path w="572770" h="163194">
                <a:moveTo>
                  <a:pt x="409696" y="0"/>
                </a:moveTo>
                <a:lnTo>
                  <a:pt x="0" y="0"/>
                </a:lnTo>
                <a:lnTo>
                  <a:pt x="162413" y="162599"/>
                </a:lnTo>
                <a:lnTo>
                  <a:pt x="572197" y="162599"/>
                </a:lnTo>
                <a:lnTo>
                  <a:pt x="409696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859330" y="2086413"/>
            <a:ext cx="410209" cy="1153795"/>
          </a:xfrm>
          <a:custGeom>
            <a:avLst/>
            <a:gdLst/>
            <a:ahLst/>
            <a:cxnLst/>
            <a:rect l="l" t="t" r="r" b="b"/>
            <a:pathLst>
              <a:path w="410210" h="1153795">
                <a:moveTo>
                  <a:pt x="0" y="1153280"/>
                </a:moveTo>
                <a:lnTo>
                  <a:pt x="409722" y="1153280"/>
                </a:lnTo>
                <a:lnTo>
                  <a:pt x="409722" y="0"/>
                </a:lnTo>
                <a:lnTo>
                  <a:pt x="0" y="0"/>
                </a:lnTo>
                <a:lnTo>
                  <a:pt x="0" y="11532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 txBox="1"/>
          <p:nvPr/>
        </p:nvSpPr>
        <p:spPr>
          <a:xfrm>
            <a:off x="3859330" y="2086412"/>
            <a:ext cx="410209" cy="1153795"/>
          </a:xfrm>
          <a:prstGeom prst="rect">
            <a:avLst/>
          </a:prstGeom>
          <a:ln w="7726">
            <a:solidFill>
              <a:srgbClr val="000000"/>
            </a:solidFill>
          </a:ln>
        </p:spPr>
        <p:txBody>
          <a:bodyPr vert="vert" wrap="square" lIns="0" tIns="86995" rIns="0" bIns="0" rtlCol="0">
            <a:spAutoFit/>
          </a:bodyPr>
          <a:lstStyle/>
          <a:p>
            <a:pPr marL="131445">
              <a:lnSpc>
                <a:spcPct val="100000"/>
              </a:lnSpc>
              <a:spcBef>
                <a:spcPts val="685"/>
              </a:spcBef>
            </a:pPr>
            <a:r>
              <a:rPr sz="1200" b="1" dirty="0">
                <a:latin typeface="Times New Roman"/>
                <a:cs typeface="Times New Roman"/>
              </a:rPr>
              <a:t>RDF-Schéma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3155772" y="3239694"/>
            <a:ext cx="162560" cy="1315720"/>
          </a:xfrm>
          <a:custGeom>
            <a:avLst/>
            <a:gdLst/>
            <a:ahLst/>
            <a:cxnLst/>
            <a:rect l="l" t="t" r="r" b="b"/>
            <a:pathLst>
              <a:path w="162560" h="1315720">
                <a:moveTo>
                  <a:pt x="0" y="0"/>
                </a:moveTo>
                <a:lnTo>
                  <a:pt x="0" y="1153106"/>
                </a:lnTo>
                <a:lnTo>
                  <a:pt x="162326" y="1315706"/>
                </a:lnTo>
                <a:lnTo>
                  <a:pt x="162326" y="162425"/>
                </a:lnTo>
                <a:lnTo>
                  <a:pt x="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155772" y="3239694"/>
            <a:ext cx="572135" cy="162560"/>
          </a:xfrm>
          <a:custGeom>
            <a:avLst/>
            <a:gdLst/>
            <a:ahLst/>
            <a:cxnLst/>
            <a:rect l="l" t="t" r="r" b="b"/>
            <a:pathLst>
              <a:path w="572135" h="162560">
                <a:moveTo>
                  <a:pt x="409783" y="0"/>
                </a:moveTo>
                <a:lnTo>
                  <a:pt x="0" y="0"/>
                </a:lnTo>
                <a:lnTo>
                  <a:pt x="162326" y="162425"/>
                </a:lnTo>
                <a:lnTo>
                  <a:pt x="572022" y="162425"/>
                </a:lnTo>
                <a:lnTo>
                  <a:pt x="409783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 txBox="1"/>
          <p:nvPr/>
        </p:nvSpPr>
        <p:spPr>
          <a:xfrm>
            <a:off x="3454754" y="3827929"/>
            <a:ext cx="172085" cy="296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"/>
              </a:lnSpc>
            </a:pPr>
            <a:r>
              <a:rPr sz="1200" b="1" spc="10" dirty="0">
                <a:latin typeface="Times New Roman"/>
                <a:cs typeface="Times New Roman"/>
              </a:rPr>
              <a:t>X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50600"/>
              </a:lnSpc>
              <a:spcBef>
                <a:spcPts val="215"/>
              </a:spcBef>
            </a:pPr>
            <a:r>
              <a:rPr sz="1200" b="1" spc="10" dirty="0">
                <a:latin typeface="Times New Roman"/>
                <a:cs typeface="Times New Roman"/>
              </a:rPr>
              <a:t>S  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3155772" y="3239694"/>
            <a:ext cx="162560" cy="1315720"/>
          </a:xfrm>
          <a:custGeom>
            <a:avLst/>
            <a:gdLst/>
            <a:ahLst/>
            <a:cxnLst/>
            <a:rect l="l" t="t" r="r" b="b"/>
            <a:pathLst>
              <a:path w="162560" h="1315720">
                <a:moveTo>
                  <a:pt x="0" y="0"/>
                </a:moveTo>
                <a:lnTo>
                  <a:pt x="0" y="1153106"/>
                </a:lnTo>
                <a:lnTo>
                  <a:pt x="162326" y="1315706"/>
                </a:lnTo>
                <a:lnTo>
                  <a:pt x="162326" y="162425"/>
                </a:lnTo>
                <a:lnTo>
                  <a:pt x="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155772" y="3239694"/>
            <a:ext cx="572135" cy="162560"/>
          </a:xfrm>
          <a:custGeom>
            <a:avLst/>
            <a:gdLst/>
            <a:ahLst/>
            <a:cxnLst/>
            <a:rect l="l" t="t" r="r" b="b"/>
            <a:pathLst>
              <a:path w="572135" h="162560">
                <a:moveTo>
                  <a:pt x="409783" y="0"/>
                </a:moveTo>
                <a:lnTo>
                  <a:pt x="0" y="0"/>
                </a:lnTo>
                <a:lnTo>
                  <a:pt x="162326" y="162425"/>
                </a:lnTo>
                <a:lnTo>
                  <a:pt x="572022" y="162425"/>
                </a:lnTo>
                <a:lnTo>
                  <a:pt x="409783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318098" y="3402119"/>
            <a:ext cx="410209" cy="1153795"/>
          </a:xfrm>
          <a:custGeom>
            <a:avLst/>
            <a:gdLst/>
            <a:ahLst/>
            <a:cxnLst/>
            <a:rect l="l" t="t" r="r" b="b"/>
            <a:pathLst>
              <a:path w="410210" h="1153795">
                <a:moveTo>
                  <a:pt x="0" y="1153280"/>
                </a:moveTo>
                <a:lnTo>
                  <a:pt x="409722" y="1153280"/>
                </a:lnTo>
                <a:lnTo>
                  <a:pt x="409722" y="0"/>
                </a:lnTo>
                <a:lnTo>
                  <a:pt x="0" y="0"/>
                </a:lnTo>
                <a:lnTo>
                  <a:pt x="0" y="11532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 txBox="1"/>
          <p:nvPr/>
        </p:nvSpPr>
        <p:spPr>
          <a:xfrm>
            <a:off x="3318098" y="3402119"/>
            <a:ext cx="410209" cy="1153795"/>
          </a:xfrm>
          <a:prstGeom prst="rect">
            <a:avLst/>
          </a:prstGeom>
          <a:ln w="7726">
            <a:solidFill>
              <a:srgbClr val="000000"/>
            </a:solidFill>
          </a:ln>
        </p:spPr>
        <p:txBody>
          <a:bodyPr vert="vert" wrap="square" lIns="0" tIns="869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85"/>
              </a:spcBef>
            </a:pPr>
            <a:r>
              <a:rPr sz="1200" b="1" spc="-5" dirty="0">
                <a:latin typeface="Times New Roman"/>
                <a:cs typeface="Times New Roman"/>
              </a:rPr>
              <a:t>XSL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6" name="object 146"/>
          <p:cNvSpPr/>
          <p:nvPr/>
        </p:nvSpPr>
        <p:spPr>
          <a:xfrm>
            <a:off x="2150676" y="3239694"/>
            <a:ext cx="162560" cy="1315720"/>
          </a:xfrm>
          <a:custGeom>
            <a:avLst/>
            <a:gdLst/>
            <a:ahLst/>
            <a:cxnLst/>
            <a:rect l="l" t="t" r="r" b="b"/>
            <a:pathLst>
              <a:path w="162560" h="1315720">
                <a:moveTo>
                  <a:pt x="0" y="0"/>
                </a:moveTo>
                <a:lnTo>
                  <a:pt x="0" y="1153106"/>
                </a:lnTo>
                <a:lnTo>
                  <a:pt x="162238" y="1315706"/>
                </a:lnTo>
                <a:lnTo>
                  <a:pt x="162238" y="162425"/>
                </a:lnTo>
                <a:lnTo>
                  <a:pt x="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2150676" y="3239694"/>
            <a:ext cx="1036319" cy="162560"/>
          </a:xfrm>
          <a:custGeom>
            <a:avLst/>
            <a:gdLst/>
            <a:ahLst/>
            <a:cxnLst/>
            <a:rect l="l" t="t" r="r" b="b"/>
            <a:pathLst>
              <a:path w="1036319" h="162560">
                <a:moveTo>
                  <a:pt x="873559" y="0"/>
                </a:moveTo>
                <a:lnTo>
                  <a:pt x="0" y="0"/>
                </a:lnTo>
                <a:lnTo>
                  <a:pt x="162238" y="162425"/>
                </a:lnTo>
                <a:lnTo>
                  <a:pt x="1036060" y="162425"/>
                </a:lnTo>
                <a:lnTo>
                  <a:pt x="873559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 txBox="1"/>
          <p:nvPr/>
        </p:nvSpPr>
        <p:spPr>
          <a:xfrm>
            <a:off x="2727994" y="3680762"/>
            <a:ext cx="172085" cy="582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5"/>
              </a:lnSpc>
            </a:pPr>
            <a:r>
              <a:rPr sz="1200" b="1" spc="10" dirty="0">
                <a:latin typeface="Times New Roman"/>
                <a:cs typeface="Times New Roman"/>
              </a:rPr>
              <a:t>X</a:t>
            </a:r>
            <a:endParaRPr sz="1200">
              <a:latin typeface="Times New Roman"/>
              <a:cs typeface="Times New Roman"/>
            </a:endParaRPr>
          </a:p>
          <a:p>
            <a:pPr algn="just">
              <a:lnSpc>
                <a:spcPct val="61200"/>
              </a:lnSpc>
              <a:spcBef>
                <a:spcPts val="155"/>
              </a:spcBef>
            </a:pPr>
            <a:r>
              <a:rPr sz="1200" b="1" spc="15" dirty="0">
                <a:latin typeface="Times New Roman"/>
                <a:cs typeface="Times New Roman"/>
              </a:rPr>
              <a:t>H  </a:t>
            </a:r>
            <a:r>
              <a:rPr sz="1200" b="1" spc="10" dirty="0">
                <a:latin typeface="Times New Roman"/>
                <a:cs typeface="Times New Roman"/>
              </a:rPr>
              <a:t>T  </a:t>
            </a:r>
            <a:r>
              <a:rPr sz="1200" b="1" spc="15" dirty="0">
                <a:latin typeface="Times New Roman"/>
                <a:cs typeface="Times New Roman"/>
              </a:rPr>
              <a:t>M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ts val="1155"/>
              </a:lnSpc>
            </a:pPr>
            <a:r>
              <a:rPr sz="1200" b="1" spc="10" dirty="0">
                <a:latin typeface="Times New Roman"/>
                <a:cs typeface="Times New Roman"/>
              </a:rPr>
              <a:t>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2150676" y="3239694"/>
            <a:ext cx="162560" cy="1315720"/>
          </a:xfrm>
          <a:custGeom>
            <a:avLst/>
            <a:gdLst/>
            <a:ahLst/>
            <a:cxnLst/>
            <a:rect l="l" t="t" r="r" b="b"/>
            <a:pathLst>
              <a:path w="162560" h="1315720">
                <a:moveTo>
                  <a:pt x="0" y="0"/>
                </a:moveTo>
                <a:lnTo>
                  <a:pt x="0" y="1153106"/>
                </a:lnTo>
                <a:lnTo>
                  <a:pt x="162238" y="1315706"/>
                </a:lnTo>
                <a:lnTo>
                  <a:pt x="162238" y="162425"/>
                </a:lnTo>
                <a:lnTo>
                  <a:pt x="0" y="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2150676" y="3239694"/>
            <a:ext cx="1036319" cy="162560"/>
          </a:xfrm>
          <a:custGeom>
            <a:avLst/>
            <a:gdLst/>
            <a:ahLst/>
            <a:cxnLst/>
            <a:rect l="l" t="t" r="r" b="b"/>
            <a:pathLst>
              <a:path w="1036319" h="162560">
                <a:moveTo>
                  <a:pt x="873559" y="0"/>
                </a:moveTo>
                <a:lnTo>
                  <a:pt x="0" y="0"/>
                </a:lnTo>
                <a:lnTo>
                  <a:pt x="162238" y="162425"/>
                </a:lnTo>
                <a:lnTo>
                  <a:pt x="1036060" y="162425"/>
                </a:lnTo>
                <a:lnTo>
                  <a:pt x="873559" y="0"/>
                </a:lnTo>
                <a:close/>
              </a:path>
            </a:pathLst>
          </a:custGeom>
          <a:solidFill>
            <a:srgbClr val="979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2312915" y="3402119"/>
            <a:ext cx="873760" cy="1153795"/>
          </a:xfrm>
          <a:custGeom>
            <a:avLst/>
            <a:gdLst/>
            <a:ahLst/>
            <a:cxnLst/>
            <a:rect l="l" t="t" r="r" b="b"/>
            <a:pathLst>
              <a:path w="873760" h="1153795">
                <a:moveTo>
                  <a:pt x="0" y="1153280"/>
                </a:moveTo>
                <a:lnTo>
                  <a:pt x="873734" y="1153280"/>
                </a:lnTo>
                <a:lnTo>
                  <a:pt x="873734" y="0"/>
                </a:lnTo>
                <a:lnTo>
                  <a:pt x="0" y="0"/>
                </a:lnTo>
                <a:lnTo>
                  <a:pt x="0" y="11532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 txBox="1"/>
          <p:nvPr/>
        </p:nvSpPr>
        <p:spPr>
          <a:xfrm>
            <a:off x="2312915" y="3402119"/>
            <a:ext cx="873760" cy="1153795"/>
          </a:xfrm>
          <a:prstGeom prst="rect">
            <a:avLst/>
          </a:prstGeom>
          <a:ln w="7725">
            <a:solidFill>
              <a:srgbClr val="000000"/>
            </a:solidFill>
          </a:ln>
        </p:spPr>
        <p:txBody>
          <a:bodyPr vert="vert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Times New Roman"/>
              <a:cs typeface="Times New Roman"/>
            </a:endParaRPr>
          </a:p>
          <a:p>
            <a:pPr marL="278130">
              <a:lnSpc>
                <a:spcPct val="100000"/>
              </a:lnSpc>
            </a:pPr>
            <a:r>
              <a:rPr sz="1200" b="1" spc="5" dirty="0">
                <a:latin typeface="Times New Roman"/>
                <a:cs typeface="Times New Roman"/>
              </a:rPr>
              <a:t>XHTML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1849139" y="4710065"/>
            <a:ext cx="232410" cy="766445"/>
          </a:xfrm>
          <a:custGeom>
            <a:avLst/>
            <a:gdLst/>
            <a:ahLst/>
            <a:cxnLst/>
            <a:rect l="l" t="t" r="r" b="b"/>
            <a:pathLst>
              <a:path w="232410" h="766445">
                <a:moveTo>
                  <a:pt x="232018" y="0"/>
                </a:moveTo>
                <a:lnTo>
                  <a:pt x="187715" y="5345"/>
                </a:lnTo>
                <a:lnTo>
                  <a:pt x="150714" y="19420"/>
                </a:lnTo>
                <a:lnTo>
                  <a:pt x="125341" y="39282"/>
                </a:lnTo>
                <a:lnTo>
                  <a:pt x="115922" y="61988"/>
                </a:lnTo>
                <a:lnTo>
                  <a:pt x="115922" y="317527"/>
                </a:lnTo>
                <a:lnTo>
                  <a:pt x="106506" y="343465"/>
                </a:lnTo>
                <a:lnTo>
                  <a:pt x="81152" y="362874"/>
                </a:lnTo>
                <a:lnTo>
                  <a:pt x="44202" y="375040"/>
                </a:lnTo>
                <a:lnTo>
                  <a:pt x="0" y="379254"/>
                </a:lnTo>
                <a:lnTo>
                  <a:pt x="44202" y="384599"/>
                </a:lnTo>
                <a:lnTo>
                  <a:pt x="81152" y="398674"/>
                </a:lnTo>
                <a:lnTo>
                  <a:pt x="106506" y="418536"/>
                </a:lnTo>
                <a:lnTo>
                  <a:pt x="115922" y="441242"/>
                </a:lnTo>
                <a:lnTo>
                  <a:pt x="115922" y="696789"/>
                </a:lnTo>
                <a:lnTo>
                  <a:pt x="125341" y="723941"/>
                </a:lnTo>
                <a:lnTo>
                  <a:pt x="150714" y="746026"/>
                </a:lnTo>
                <a:lnTo>
                  <a:pt x="187715" y="760871"/>
                </a:lnTo>
                <a:lnTo>
                  <a:pt x="232018" y="766302"/>
                </a:lnTo>
              </a:path>
            </a:pathLst>
          </a:custGeom>
          <a:ln w="77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849139" y="3394359"/>
            <a:ext cx="232410" cy="1130300"/>
          </a:xfrm>
          <a:custGeom>
            <a:avLst/>
            <a:gdLst/>
            <a:ahLst/>
            <a:cxnLst/>
            <a:rect l="l" t="t" r="r" b="b"/>
            <a:pathLst>
              <a:path w="232410" h="1130300">
                <a:moveTo>
                  <a:pt x="232018" y="0"/>
                </a:moveTo>
                <a:lnTo>
                  <a:pt x="187715" y="6882"/>
                </a:lnTo>
                <a:lnTo>
                  <a:pt x="150714" y="26090"/>
                </a:lnTo>
                <a:lnTo>
                  <a:pt x="125341" y="55465"/>
                </a:lnTo>
                <a:lnTo>
                  <a:pt x="115922" y="92851"/>
                </a:lnTo>
                <a:lnTo>
                  <a:pt x="115922" y="472193"/>
                </a:lnTo>
                <a:lnTo>
                  <a:pt x="106506" y="506231"/>
                </a:lnTo>
                <a:lnTo>
                  <a:pt x="81152" y="535979"/>
                </a:lnTo>
                <a:lnTo>
                  <a:pt x="44202" y="557047"/>
                </a:lnTo>
                <a:lnTo>
                  <a:pt x="0" y="565044"/>
                </a:lnTo>
                <a:lnTo>
                  <a:pt x="44202" y="571928"/>
                </a:lnTo>
                <a:lnTo>
                  <a:pt x="81152" y="591145"/>
                </a:lnTo>
                <a:lnTo>
                  <a:pt x="106506" y="620547"/>
                </a:lnTo>
                <a:lnTo>
                  <a:pt x="115922" y="657983"/>
                </a:lnTo>
                <a:lnTo>
                  <a:pt x="115922" y="1029565"/>
                </a:lnTo>
                <a:lnTo>
                  <a:pt x="125341" y="1068090"/>
                </a:lnTo>
                <a:lnTo>
                  <a:pt x="150714" y="1100141"/>
                </a:lnTo>
                <a:lnTo>
                  <a:pt x="187715" y="1122057"/>
                </a:lnTo>
                <a:lnTo>
                  <a:pt x="232018" y="1130176"/>
                </a:lnTo>
              </a:path>
            </a:pathLst>
          </a:custGeom>
          <a:ln w="77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849139" y="2109516"/>
            <a:ext cx="232410" cy="1130300"/>
          </a:xfrm>
          <a:custGeom>
            <a:avLst/>
            <a:gdLst/>
            <a:ahLst/>
            <a:cxnLst/>
            <a:rect l="l" t="t" r="r" b="b"/>
            <a:pathLst>
              <a:path w="232410" h="1130300">
                <a:moveTo>
                  <a:pt x="232018" y="0"/>
                </a:moveTo>
                <a:lnTo>
                  <a:pt x="187715" y="8094"/>
                </a:lnTo>
                <a:lnTo>
                  <a:pt x="150714" y="29969"/>
                </a:lnTo>
                <a:lnTo>
                  <a:pt x="125341" y="62012"/>
                </a:lnTo>
                <a:lnTo>
                  <a:pt x="115922" y="100611"/>
                </a:lnTo>
                <a:lnTo>
                  <a:pt x="115922" y="472193"/>
                </a:lnTo>
                <a:lnTo>
                  <a:pt x="106506" y="509519"/>
                </a:lnTo>
                <a:lnTo>
                  <a:pt x="81152" y="538933"/>
                </a:lnTo>
                <a:lnTo>
                  <a:pt x="44202" y="558211"/>
                </a:lnTo>
                <a:lnTo>
                  <a:pt x="0" y="565132"/>
                </a:lnTo>
                <a:lnTo>
                  <a:pt x="44202" y="573093"/>
                </a:lnTo>
                <a:lnTo>
                  <a:pt x="81152" y="594099"/>
                </a:lnTo>
                <a:lnTo>
                  <a:pt x="106506" y="623834"/>
                </a:lnTo>
                <a:lnTo>
                  <a:pt x="115922" y="657983"/>
                </a:lnTo>
                <a:lnTo>
                  <a:pt x="115922" y="1037237"/>
                </a:lnTo>
                <a:lnTo>
                  <a:pt x="125341" y="1074563"/>
                </a:lnTo>
                <a:lnTo>
                  <a:pt x="150714" y="1103977"/>
                </a:lnTo>
                <a:lnTo>
                  <a:pt x="187715" y="1123256"/>
                </a:lnTo>
                <a:lnTo>
                  <a:pt x="232018" y="1130176"/>
                </a:lnTo>
              </a:path>
            </a:pathLst>
          </a:custGeom>
          <a:ln w="77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 txBox="1"/>
          <p:nvPr/>
        </p:nvSpPr>
        <p:spPr>
          <a:xfrm>
            <a:off x="762000" y="1911413"/>
            <a:ext cx="7631430" cy="4132579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244475" marR="6623684" algn="ctr">
              <a:lnSpc>
                <a:spcPct val="101600"/>
              </a:lnSpc>
            </a:pPr>
            <a:r>
              <a:rPr sz="1200" b="1" dirty="0">
                <a:latin typeface="Times New Roman"/>
                <a:cs typeface="Times New Roman"/>
              </a:rPr>
              <a:t>Su</a:t>
            </a:r>
            <a:r>
              <a:rPr sz="1200" b="1" spc="-50" dirty="0">
                <a:latin typeface="Times New Roman"/>
                <a:cs typeface="Times New Roman"/>
              </a:rPr>
              <a:t>r</a:t>
            </a:r>
            <a:r>
              <a:rPr sz="1200" b="1" spc="10" dirty="0">
                <a:latin typeface="Times New Roman"/>
                <a:cs typeface="Times New Roman"/>
              </a:rPr>
              <a:t>c</a:t>
            </a:r>
            <a:r>
              <a:rPr sz="1200" b="1" spc="65" dirty="0">
                <a:latin typeface="Times New Roman"/>
                <a:cs typeface="Times New Roman"/>
              </a:rPr>
              <a:t>o</a:t>
            </a:r>
            <a:r>
              <a:rPr sz="1200" b="1" spc="-60" dirty="0">
                <a:latin typeface="Times New Roman"/>
                <a:cs typeface="Times New Roman"/>
              </a:rPr>
              <a:t>u</a:t>
            </a:r>
            <a:r>
              <a:rPr sz="1200" b="1" spc="70" dirty="0">
                <a:latin typeface="Times New Roman"/>
                <a:cs typeface="Times New Roman"/>
              </a:rPr>
              <a:t>c</a:t>
            </a:r>
            <a:r>
              <a:rPr sz="1200" b="1" spc="-60" dirty="0">
                <a:latin typeface="Times New Roman"/>
                <a:cs typeface="Times New Roman"/>
              </a:rPr>
              <a:t>h</a:t>
            </a:r>
            <a:r>
              <a:rPr sz="1200" b="1" spc="70" dirty="0">
                <a:latin typeface="Times New Roman"/>
                <a:cs typeface="Times New Roman"/>
              </a:rPr>
              <a:t>e</a:t>
            </a:r>
            <a:r>
              <a:rPr sz="1200" b="1" spc="5" dirty="0">
                <a:latin typeface="Times New Roman"/>
                <a:cs typeface="Times New Roman"/>
              </a:rPr>
              <a:t>s  </a:t>
            </a:r>
            <a:r>
              <a:rPr sz="1200" b="1" spc="10" dirty="0">
                <a:latin typeface="Times New Roman"/>
                <a:cs typeface="Times New Roman"/>
              </a:rPr>
              <a:t>RDF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Times New Roman"/>
              <a:cs typeface="Times New Roman"/>
            </a:endParaRPr>
          </a:p>
          <a:p>
            <a:pPr marL="205740" marR="6593840" algn="ctr">
              <a:lnSpc>
                <a:spcPct val="101600"/>
              </a:lnSpc>
            </a:pPr>
            <a:r>
              <a:rPr sz="1200" b="1" spc="-20" dirty="0">
                <a:latin typeface="Times New Roman"/>
                <a:cs typeface="Times New Roman"/>
              </a:rPr>
              <a:t>A</a:t>
            </a:r>
            <a:r>
              <a:rPr sz="1200" b="1" dirty="0">
                <a:latin typeface="Times New Roman"/>
                <a:cs typeface="Times New Roman"/>
              </a:rPr>
              <a:t>pp</a:t>
            </a:r>
            <a:r>
              <a:rPr sz="1200" b="1" spc="25" dirty="0">
                <a:latin typeface="Times New Roman"/>
                <a:cs typeface="Times New Roman"/>
              </a:rPr>
              <a:t>l</a:t>
            </a:r>
            <a:r>
              <a:rPr sz="1200" b="1" spc="-35" dirty="0">
                <a:latin typeface="Times New Roman"/>
                <a:cs typeface="Times New Roman"/>
              </a:rPr>
              <a:t>i</a:t>
            </a:r>
            <a:r>
              <a:rPr sz="1200" b="1" spc="10" dirty="0">
                <a:latin typeface="Times New Roman"/>
                <a:cs typeface="Times New Roman"/>
              </a:rPr>
              <a:t>ca</a:t>
            </a:r>
            <a:r>
              <a:rPr sz="1200" b="1" spc="20" dirty="0">
                <a:latin typeface="Times New Roman"/>
                <a:cs typeface="Times New Roman"/>
              </a:rPr>
              <a:t>t</a:t>
            </a:r>
            <a:r>
              <a:rPr sz="1200" b="1" spc="-35" dirty="0">
                <a:latin typeface="Times New Roman"/>
                <a:cs typeface="Times New Roman"/>
              </a:rPr>
              <a:t>i</a:t>
            </a:r>
            <a:r>
              <a:rPr sz="1200" b="1" spc="65" dirty="0">
                <a:latin typeface="Times New Roman"/>
                <a:cs typeface="Times New Roman"/>
              </a:rPr>
              <a:t>o</a:t>
            </a:r>
            <a:r>
              <a:rPr sz="1200" b="1" spc="-60" dirty="0">
                <a:latin typeface="Times New Roman"/>
                <a:cs typeface="Times New Roman"/>
              </a:rPr>
              <a:t>n</a:t>
            </a:r>
            <a:r>
              <a:rPr sz="1200" b="1" spc="5" dirty="0">
                <a:latin typeface="Times New Roman"/>
                <a:cs typeface="Times New Roman"/>
              </a:rPr>
              <a:t>s  XML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Times New Roman"/>
              <a:cs typeface="Times New Roman"/>
            </a:endParaRPr>
          </a:p>
          <a:p>
            <a:pPr marL="167005" marR="6541770" indent="-12700" algn="ctr">
              <a:lnSpc>
                <a:spcPct val="101600"/>
              </a:lnSpc>
            </a:pPr>
            <a:r>
              <a:rPr sz="1200" b="1" dirty="0">
                <a:latin typeface="Times New Roman"/>
                <a:cs typeface="Times New Roman"/>
              </a:rPr>
              <a:t>Applications  </a:t>
            </a:r>
            <a:r>
              <a:rPr sz="1200" b="1" spc="-5" dirty="0">
                <a:latin typeface="Times New Roman"/>
                <a:cs typeface="Times New Roman"/>
              </a:rPr>
              <a:t>(DTD)</a:t>
            </a:r>
            <a:r>
              <a:rPr sz="1200" b="1" spc="-5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SGML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7" name="object 157"/>
          <p:cNvSpPr/>
          <p:nvPr/>
        </p:nvSpPr>
        <p:spPr>
          <a:xfrm>
            <a:off x="0" y="812291"/>
            <a:ext cx="9134856" cy="460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0" y="697991"/>
            <a:ext cx="5320284" cy="803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4763" y="793750"/>
            <a:ext cx="9139555" cy="457200"/>
          </a:xfrm>
          <a:custGeom>
            <a:avLst/>
            <a:gdLst/>
            <a:ahLst/>
            <a:cxnLst/>
            <a:rect l="l" t="t" r="r" b="b"/>
            <a:pathLst>
              <a:path w="9139555" h="457200">
                <a:moveTo>
                  <a:pt x="0" y="457200"/>
                </a:moveTo>
                <a:lnTo>
                  <a:pt x="9139236" y="457200"/>
                </a:lnTo>
                <a:lnTo>
                  <a:pt x="9139236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1B07D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 txBox="1"/>
          <p:nvPr/>
        </p:nvSpPr>
        <p:spPr>
          <a:xfrm>
            <a:off x="4763" y="770635"/>
            <a:ext cx="91395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Les langages dédiés au</a:t>
            </a:r>
            <a:r>
              <a:rPr sz="3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endParaRPr sz="3000">
              <a:latin typeface="Arial"/>
              <a:cs typeface="Arial"/>
            </a:endParaRPr>
          </a:p>
        </p:txBody>
      </p:sp>
      <p:sp>
        <p:nvSpPr>
          <p:cNvPr id="164" name="object 164"/>
          <p:cNvSpPr txBox="1">
            <a:spLocks noGrp="1"/>
          </p:cNvSpPr>
          <p:nvPr>
            <p:ph type="ftr" sz="quarter" idx="5"/>
          </p:nvPr>
        </p:nvSpPr>
        <p:spPr>
          <a:xfrm>
            <a:off x="1161084" y="6554037"/>
            <a:ext cx="333629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fr-FR" dirty="0"/>
              <a:t>web</a:t>
            </a:r>
            <a:endParaRPr spc="-5" dirty="0"/>
          </a:p>
        </p:txBody>
      </p:sp>
      <p:sp>
        <p:nvSpPr>
          <p:cNvPr id="165" name="object 16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World </a:t>
            </a:r>
            <a:r>
              <a:rPr dirty="0"/>
              <a:t>Wide</a:t>
            </a:r>
            <a:r>
              <a:rPr spc="-114" dirty="0"/>
              <a:t> </a:t>
            </a:r>
            <a:r>
              <a:rPr spc="-5" dirty="0"/>
              <a:t>Web</a:t>
            </a:r>
          </a:p>
        </p:txBody>
      </p:sp>
      <p:sp>
        <p:nvSpPr>
          <p:cNvPr id="166" name="object 16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161" name="object 161"/>
          <p:cNvSpPr txBox="1"/>
          <p:nvPr/>
        </p:nvSpPr>
        <p:spPr>
          <a:xfrm>
            <a:off x="2999358" y="28447"/>
            <a:ext cx="15106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 marR="5080" indent="-169545" algn="r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6954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I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tro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d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u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ctio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  <a:p>
            <a:pPr marL="161925" marR="6350" indent="-161925" algn="r">
              <a:lnSpc>
                <a:spcPct val="100000"/>
              </a:lnSpc>
              <a:buAutoNum type="arabicPeriod"/>
              <a:tabLst>
                <a:tab pos="16192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Aspects</a:t>
            </a:r>
            <a:r>
              <a:rPr sz="1200" spc="-8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techniques</a:t>
            </a:r>
            <a:endParaRPr sz="1200">
              <a:latin typeface="Arial"/>
              <a:cs typeface="Arial"/>
            </a:endParaRPr>
          </a:p>
          <a:p>
            <a:pPr marL="448309" indent="-169545">
              <a:lnSpc>
                <a:spcPct val="100000"/>
              </a:lnSpc>
              <a:buAutoNum type="arabicPeriod"/>
              <a:tabLst>
                <a:tab pos="448945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Langage</a:t>
            </a:r>
            <a:r>
              <a:rPr sz="12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endParaRPr sz="1200">
              <a:latin typeface="Arial"/>
              <a:cs typeface="Arial"/>
            </a:endParaRPr>
          </a:p>
          <a:p>
            <a:pPr marL="168910" marR="5080" indent="-168910" algn="r">
              <a:lnSpc>
                <a:spcPct val="100000"/>
              </a:lnSpc>
              <a:buAutoNum type="arabicPeriod"/>
              <a:tabLst>
                <a:tab pos="16891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l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usion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4734178" y="28447"/>
            <a:ext cx="9131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indent="-18796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Dé</a:t>
            </a:r>
            <a:r>
              <a:rPr sz="1200" spc="15" dirty="0">
                <a:solidFill>
                  <a:srgbClr val="1C1C1C"/>
                </a:solidFill>
                <a:latin typeface="Arial"/>
                <a:cs typeface="Arial"/>
              </a:rPr>
              <a:t>f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initi</a:t>
            </a:r>
            <a:r>
              <a:rPr sz="1200" spc="-15" dirty="0">
                <a:solidFill>
                  <a:srgbClr val="1C1C1C"/>
                </a:solidFill>
                <a:latin typeface="Arial"/>
                <a:cs typeface="Arial"/>
              </a:rPr>
              <a:t>o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Historique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Syntaxe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Structure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6860413" y="28447"/>
            <a:ext cx="8108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indent="-187960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Prologue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En-tête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Corps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Cadres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0" y="63"/>
            <a:ext cx="4572000" cy="793750"/>
          </a:xfrm>
          <a:custGeom>
            <a:avLst/>
            <a:gdLst/>
            <a:ahLst/>
            <a:cxnLst/>
            <a:rect l="l" t="t" r="r" b="b"/>
            <a:pathLst>
              <a:path w="4572000" h="793750">
                <a:moveTo>
                  <a:pt x="0" y="793686"/>
                </a:moveTo>
                <a:lnTo>
                  <a:pt x="4572000" y="793686"/>
                </a:lnTo>
                <a:lnTo>
                  <a:pt x="4572000" y="0"/>
                </a:lnTo>
                <a:lnTo>
                  <a:pt x="0" y="0"/>
                </a:lnTo>
                <a:lnTo>
                  <a:pt x="0" y="793686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0" y="349250"/>
                </a:moveTo>
                <a:lnTo>
                  <a:pt x="4572000" y="349250"/>
                </a:lnTo>
                <a:lnTo>
                  <a:pt x="4572000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0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4571999" y="0"/>
                </a:moveTo>
                <a:lnTo>
                  <a:pt x="0" y="0"/>
                </a:lnTo>
                <a:lnTo>
                  <a:pt x="0" y="349247"/>
                </a:lnTo>
                <a:lnTo>
                  <a:pt x="4571999" y="349247"/>
                </a:lnTo>
                <a:lnTo>
                  <a:pt x="4571999" y="0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12291"/>
            <a:ext cx="9134856" cy="460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97991"/>
            <a:ext cx="6380988" cy="803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63" y="793750"/>
            <a:ext cx="9139555" cy="457200"/>
          </a:xfrm>
          <a:custGeom>
            <a:avLst/>
            <a:gdLst/>
            <a:ahLst/>
            <a:cxnLst/>
            <a:rect l="l" t="t" r="r" b="b"/>
            <a:pathLst>
              <a:path w="9139555" h="457200">
                <a:moveTo>
                  <a:pt x="0" y="457200"/>
                </a:moveTo>
                <a:lnTo>
                  <a:pt x="9139236" y="457200"/>
                </a:lnTo>
                <a:lnTo>
                  <a:pt x="9139236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1B07D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63" y="770635"/>
            <a:ext cx="91395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Introduction aux langages à</a:t>
            </a:r>
            <a:r>
              <a:rPr sz="3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balises</a:t>
            </a:r>
            <a:endParaRPr sz="30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161084" y="6554037"/>
            <a:ext cx="333629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fr-FR" dirty="0"/>
              <a:t>web</a:t>
            </a:r>
            <a:endParaRPr spc="-5" dirty="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World </a:t>
            </a:r>
            <a:r>
              <a:rPr dirty="0"/>
              <a:t>Wide</a:t>
            </a:r>
            <a:r>
              <a:rPr spc="-114" dirty="0"/>
              <a:t> </a:t>
            </a:r>
            <a:r>
              <a:rPr spc="-5" dirty="0"/>
              <a:t>Web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35940" y="2663377"/>
            <a:ext cx="8211820" cy="2053589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85"/>
              </a:spcBef>
              <a:buSzPct val="89583"/>
              <a:buFont typeface="Wingdings"/>
              <a:buChar char=""/>
              <a:tabLst>
                <a:tab pos="355600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Plus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tout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ce que vous ne trouverez pas sur 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le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site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du</a:t>
            </a:r>
            <a:r>
              <a:rPr sz="2400" spc="11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W3C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6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920" algn="l"/>
              </a:tabLst>
            </a:pP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EcmaScript,</a:t>
            </a:r>
            <a:r>
              <a:rPr sz="2200" spc="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JavaScript</a:t>
            </a: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65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920" algn="l"/>
              </a:tabLst>
            </a:pP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TCP/IP</a:t>
            </a: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6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920" algn="l"/>
              </a:tabLst>
            </a:pP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Unicode</a:t>
            </a: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6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920" algn="l"/>
              </a:tabLst>
            </a:pP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…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63" y="28447"/>
            <a:ext cx="45675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 marR="67310" indent="-169545" algn="r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6954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I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tro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d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u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ctio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  <a:p>
            <a:pPr marL="161925" marR="68580" indent="-161925" algn="r">
              <a:lnSpc>
                <a:spcPct val="100000"/>
              </a:lnSpc>
              <a:buAutoNum type="arabicPeriod"/>
              <a:tabLst>
                <a:tab pos="16192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Aspects</a:t>
            </a:r>
            <a:r>
              <a:rPr sz="1200" spc="-8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techniques</a:t>
            </a:r>
            <a:endParaRPr sz="1200">
              <a:latin typeface="Arial"/>
              <a:cs typeface="Arial"/>
            </a:endParaRPr>
          </a:p>
          <a:p>
            <a:pPr marL="169545" marR="69215" indent="-169545" algn="r">
              <a:lnSpc>
                <a:spcPct val="100000"/>
              </a:lnSpc>
              <a:buAutoNum type="arabicPeriod"/>
              <a:tabLst>
                <a:tab pos="169545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Langage</a:t>
            </a:r>
            <a:r>
              <a:rPr sz="12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endParaRPr sz="1200">
              <a:latin typeface="Arial"/>
              <a:cs typeface="Arial"/>
            </a:endParaRPr>
          </a:p>
          <a:p>
            <a:pPr marL="168910" marR="67310" indent="-168910" algn="r">
              <a:lnSpc>
                <a:spcPct val="100000"/>
              </a:lnSpc>
              <a:buAutoNum type="arabicPeriod"/>
              <a:tabLst>
                <a:tab pos="16891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l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usion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34178" y="28447"/>
            <a:ext cx="9131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indent="-18796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Dé</a:t>
            </a:r>
            <a:r>
              <a:rPr sz="1200" spc="15" dirty="0">
                <a:solidFill>
                  <a:srgbClr val="1C1C1C"/>
                </a:solidFill>
                <a:latin typeface="Arial"/>
                <a:cs typeface="Arial"/>
              </a:rPr>
              <a:t>f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initi</a:t>
            </a:r>
            <a:r>
              <a:rPr sz="1200" spc="-15" dirty="0">
                <a:solidFill>
                  <a:srgbClr val="1C1C1C"/>
                </a:solidFill>
                <a:latin typeface="Arial"/>
                <a:cs typeface="Arial"/>
              </a:rPr>
              <a:t>o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Historique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Syntaxe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Structure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60413" y="28447"/>
            <a:ext cx="8108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indent="-187960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Prologue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En-tête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Corps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Cadres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0" y="63"/>
            <a:ext cx="4572000" cy="793750"/>
          </a:xfrm>
          <a:custGeom>
            <a:avLst/>
            <a:gdLst/>
            <a:ahLst/>
            <a:cxnLst/>
            <a:rect l="l" t="t" r="r" b="b"/>
            <a:pathLst>
              <a:path w="4572000" h="793750">
                <a:moveTo>
                  <a:pt x="0" y="793686"/>
                </a:moveTo>
                <a:lnTo>
                  <a:pt x="4572000" y="793686"/>
                </a:lnTo>
                <a:lnTo>
                  <a:pt x="4572000" y="0"/>
                </a:lnTo>
                <a:lnTo>
                  <a:pt x="0" y="0"/>
                </a:lnTo>
                <a:lnTo>
                  <a:pt x="0" y="793686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0" y="349250"/>
                </a:moveTo>
                <a:lnTo>
                  <a:pt x="4572000" y="349250"/>
                </a:lnTo>
                <a:lnTo>
                  <a:pt x="4572000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0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4571999" y="0"/>
                </a:moveTo>
                <a:lnTo>
                  <a:pt x="0" y="0"/>
                </a:lnTo>
                <a:lnTo>
                  <a:pt x="0" y="349247"/>
                </a:lnTo>
                <a:lnTo>
                  <a:pt x="4571999" y="349247"/>
                </a:lnTo>
                <a:lnTo>
                  <a:pt x="4571999" y="0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12291"/>
            <a:ext cx="9134856" cy="460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720851"/>
            <a:ext cx="6949440" cy="749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63" y="793750"/>
            <a:ext cx="9139555" cy="457200"/>
          </a:xfrm>
          <a:custGeom>
            <a:avLst/>
            <a:gdLst/>
            <a:ahLst/>
            <a:cxnLst/>
            <a:rect l="l" t="t" r="r" b="b"/>
            <a:pathLst>
              <a:path w="9139555" h="457200">
                <a:moveTo>
                  <a:pt x="0" y="457200"/>
                </a:moveTo>
                <a:lnTo>
                  <a:pt x="9139236" y="457200"/>
                </a:lnTo>
                <a:lnTo>
                  <a:pt x="9139236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1B07D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63" y="787399"/>
            <a:ext cx="91395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Plusieurs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façons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de décrire un</a:t>
            </a:r>
            <a:r>
              <a:rPr sz="28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document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99794" y="321690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1C1C1C"/>
                </a:solidFill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41882" y="2784855"/>
            <a:ext cx="546100" cy="623570"/>
          </a:xfrm>
          <a:custGeom>
            <a:avLst/>
            <a:gdLst/>
            <a:ahLst/>
            <a:cxnLst/>
            <a:rect l="l" t="t" r="r" b="b"/>
            <a:pathLst>
              <a:path w="546100" h="623570">
                <a:moveTo>
                  <a:pt x="0" y="367919"/>
                </a:moveTo>
                <a:lnTo>
                  <a:pt x="47243" y="623316"/>
                </a:lnTo>
                <a:lnTo>
                  <a:pt x="305435" y="595630"/>
                </a:lnTo>
                <a:lnTo>
                  <a:pt x="229108" y="538607"/>
                </a:lnTo>
                <a:lnTo>
                  <a:pt x="313975" y="424815"/>
                </a:lnTo>
                <a:lnTo>
                  <a:pt x="76454" y="424815"/>
                </a:lnTo>
                <a:lnTo>
                  <a:pt x="0" y="367919"/>
                </a:lnTo>
                <a:close/>
              </a:path>
              <a:path w="546100" h="623570">
                <a:moveTo>
                  <a:pt x="393065" y="0"/>
                </a:moveTo>
                <a:lnTo>
                  <a:pt x="76454" y="424815"/>
                </a:lnTo>
                <a:lnTo>
                  <a:pt x="313975" y="424815"/>
                </a:lnTo>
                <a:lnTo>
                  <a:pt x="545845" y="113919"/>
                </a:lnTo>
                <a:lnTo>
                  <a:pt x="393065" y="0"/>
                </a:lnTo>
                <a:close/>
              </a:path>
            </a:pathLst>
          </a:custGeom>
          <a:solidFill>
            <a:srgbClr val="C7B8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41882" y="2784855"/>
            <a:ext cx="546100" cy="623570"/>
          </a:xfrm>
          <a:custGeom>
            <a:avLst/>
            <a:gdLst/>
            <a:ahLst/>
            <a:cxnLst/>
            <a:rect l="l" t="t" r="r" b="b"/>
            <a:pathLst>
              <a:path w="546100" h="623570">
                <a:moveTo>
                  <a:pt x="0" y="367919"/>
                </a:moveTo>
                <a:lnTo>
                  <a:pt x="76454" y="424815"/>
                </a:lnTo>
                <a:lnTo>
                  <a:pt x="393065" y="0"/>
                </a:lnTo>
                <a:lnTo>
                  <a:pt x="545845" y="113919"/>
                </a:lnTo>
                <a:lnTo>
                  <a:pt x="229108" y="538607"/>
                </a:lnTo>
                <a:lnTo>
                  <a:pt x="305435" y="595630"/>
                </a:lnTo>
                <a:lnTo>
                  <a:pt x="47243" y="623316"/>
                </a:lnTo>
                <a:lnTo>
                  <a:pt x="0" y="367919"/>
                </a:lnTo>
              </a:path>
            </a:pathLst>
          </a:custGeom>
          <a:ln w="952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028182" y="1611629"/>
            <a:ext cx="1348740" cy="1098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1C1C1C"/>
                </a:solidFill>
                <a:latin typeface="Arial"/>
                <a:cs typeface="Arial"/>
              </a:rPr>
              <a:t>Description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1C1C1C"/>
                </a:solidFill>
                <a:latin typeface="Arial"/>
                <a:cs typeface="Arial"/>
              </a:rPr>
              <a:t>« par </a:t>
            </a:r>
            <a:r>
              <a:rPr sz="1600" b="1" spc="-10" dirty="0">
                <a:solidFill>
                  <a:srgbClr val="1C1C1C"/>
                </a:solidFill>
                <a:latin typeface="Arial"/>
                <a:cs typeface="Arial"/>
              </a:rPr>
              <a:t>points</a:t>
            </a:r>
            <a:r>
              <a:rPr sz="1600" b="1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C1C1C"/>
                </a:solidFill>
                <a:latin typeface="Arial"/>
                <a:cs typeface="Arial"/>
              </a:rPr>
              <a:t>»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450" spc="-5" dirty="0">
                <a:solidFill>
                  <a:srgbClr val="FF5050"/>
                </a:solidFill>
                <a:latin typeface="Arial"/>
                <a:cs typeface="Arial"/>
              </a:rPr>
              <a:t>–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coordonnées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450" spc="-5" dirty="0">
                <a:solidFill>
                  <a:srgbClr val="FF5050"/>
                </a:solidFill>
                <a:latin typeface="Arial"/>
                <a:cs typeface="Arial"/>
              </a:rPr>
              <a:t>–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couleur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10554" y="3644010"/>
            <a:ext cx="1619885" cy="2317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1C1C1C"/>
                </a:solidFill>
                <a:latin typeface="Arial"/>
                <a:cs typeface="Arial"/>
              </a:rPr>
              <a:t>Description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1C1C1C"/>
                </a:solidFill>
                <a:latin typeface="Arial"/>
                <a:cs typeface="Arial"/>
              </a:rPr>
              <a:t>« par éléments</a:t>
            </a:r>
            <a:r>
              <a:rPr sz="1600" b="1" spc="-2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C1C1C"/>
                </a:solidFill>
                <a:latin typeface="Arial"/>
                <a:cs typeface="Arial"/>
              </a:rPr>
              <a:t>»</a:t>
            </a:r>
            <a:endParaRPr sz="1600">
              <a:latin typeface="Arial"/>
              <a:cs typeface="Arial"/>
            </a:endParaRPr>
          </a:p>
          <a:p>
            <a:pPr marL="12700" marR="267970">
              <a:lnSpc>
                <a:spcPct val="100000"/>
              </a:lnSpc>
              <a:spcBef>
                <a:spcPts val="385"/>
              </a:spcBef>
              <a:buSzPct val="84375"/>
              <a:buFont typeface="Wingdings"/>
              <a:buChar char=""/>
              <a:tabLst>
                <a:tab pos="159385" algn="l"/>
              </a:tabLst>
            </a:pP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document  décomposé</a:t>
            </a:r>
            <a:r>
              <a:rPr sz="1600" spc="-6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en  zones,</a:t>
            </a:r>
            <a:endParaRPr sz="1600">
              <a:latin typeface="Arial"/>
              <a:cs typeface="Arial"/>
            </a:endParaRPr>
          </a:p>
          <a:p>
            <a:pPr marL="12700" marR="19685">
              <a:lnSpc>
                <a:spcPct val="100000"/>
              </a:lnSpc>
              <a:spcBef>
                <a:spcPts val="385"/>
              </a:spcBef>
              <a:buSzPct val="84375"/>
              <a:buFont typeface="Wingdings"/>
              <a:buChar char=""/>
              <a:tabLst>
                <a:tab pos="159385" algn="l"/>
              </a:tabLst>
            </a:pP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puis zones  décrites en  détaillant petit à  petit les</a:t>
            </a:r>
            <a:r>
              <a:rPr sz="1600" spc="-4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éléments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79600" y="3614737"/>
            <a:ext cx="4175125" cy="2457450"/>
          </a:xfrm>
          <a:prstGeom prst="rect">
            <a:avLst/>
          </a:prstGeom>
          <a:ln w="9525">
            <a:solidFill>
              <a:srgbClr val="1C1C1C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00"/>
              </a:spcBef>
            </a:pPr>
            <a:r>
              <a:rPr sz="1400" b="1" spc="-5" dirty="0">
                <a:solidFill>
                  <a:srgbClr val="1C1C1C"/>
                </a:solidFill>
                <a:latin typeface="Courier New"/>
                <a:cs typeface="Courier New"/>
              </a:rPr>
              <a:t>Document </a:t>
            </a:r>
            <a:r>
              <a:rPr sz="1300" b="1" spc="-5" dirty="0">
                <a:solidFill>
                  <a:srgbClr val="1C1C1C"/>
                </a:solidFill>
                <a:latin typeface="Courier New"/>
                <a:cs typeface="Courier New"/>
              </a:rPr>
              <a:t>= </a:t>
            </a:r>
            <a:r>
              <a:rPr sz="1300" b="1" spc="-10" dirty="0">
                <a:solidFill>
                  <a:srgbClr val="1C1C1C"/>
                </a:solidFill>
                <a:latin typeface="Courier New"/>
                <a:cs typeface="Courier New"/>
              </a:rPr>
              <a:t>titre </a:t>
            </a:r>
            <a:r>
              <a:rPr sz="1300" b="1" spc="-5" dirty="0">
                <a:solidFill>
                  <a:srgbClr val="1C1C1C"/>
                </a:solidFill>
                <a:latin typeface="Courier New"/>
                <a:cs typeface="Courier New"/>
              </a:rPr>
              <a:t>+ </a:t>
            </a:r>
            <a:r>
              <a:rPr sz="1300" b="1" spc="-10" dirty="0">
                <a:solidFill>
                  <a:srgbClr val="1C1C1C"/>
                </a:solidFill>
                <a:latin typeface="Courier New"/>
                <a:cs typeface="Courier New"/>
              </a:rPr>
              <a:t>image </a:t>
            </a:r>
            <a:r>
              <a:rPr sz="1300" b="1" spc="-5" dirty="0">
                <a:solidFill>
                  <a:srgbClr val="1C1C1C"/>
                </a:solidFill>
                <a:latin typeface="Courier New"/>
                <a:cs typeface="Courier New"/>
              </a:rPr>
              <a:t>+</a:t>
            </a:r>
            <a:r>
              <a:rPr sz="1300" b="1" spc="-110" dirty="0">
                <a:solidFill>
                  <a:srgbClr val="1C1C1C"/>
                </a:solidFill>
                <a:latin typeface="Courier New"/>
                <a:cs typeface="Courier New"/>
              </a:rPr>
              <a:t> </a:t>
            </a:r>
            <a:r>
              <a:rPr sz="1300" b="1" spc="-10" dirty="0">
                <a:solidFill>
                  <a:srgbClr val="1C1C1C"/>
                </a:solidFill>
                <a:latin typeface="Courier New"/>
                <a:cs typeface="Courier New"/>
              </a:rPr>
              <a:t>paragraphe</a:t>
            </a:r>
            <a:endParaRPr sz="130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  <a:spcBef>
                <a:spcPts val="330"/>
              </a:spcBef>
            </a:pPr>
            <a:r>
              <a:rPr sz="1300" spc="-10" dirty="0">
                <a:solidFill>
                  <a:srgbClr val="1C1C1C"/>
                </a:solidFill>
                <a:latin typeface="Courier New"/>
                <a:cs typeface="Courier New"/>
              </a:rPr>
              <a:t>Titre </a:t>
            </a:r>
            <a:r>
              <a:rPr sz="1300" spc="-5" dirty="0">
                <a:solidFill>
                  <a:srgbClr val="1C1C1C"/>
                </a:solidFill>
                <a:latin typeface="Courier New"/>
                <a:cs typeface="Courier New"/>
              </a:rPr>
              <a:t>= </a:t>
            </a:r>
            <a:r>
              <a:rPr sz="1300" spc="-10" dirty="0">
                <a:solidFill>
                  <a:srgbClr val="1C1C1C"/>
                </a:solidFill>
                <a:latin typeface="Courier New"/>
                <a:cs typeface="Courier New"/>
              </a:rPr>
              <a:t>Texte </a:t>
            </a:r>
            <a:r>
              <a:rPr sz="1300" spc="-5" dirty="0">
                <a:solidFill>
                  <a:srgbClr val="1C1C1C"/>
                </a:solidFill>
                <a:latin typeface="Courier New"/>
                <a:cs typeface="Courier New"/>
              </a:rPr>
              <a:t>+</a:t>
            </a:r>
            <a:r>
              <a:rPr sz="1300" spc="-30" dirty="0">
                <a:solidFill>
                  <a:srgbClr val="1C1C1C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1C1C1C"/>
                </a:solidFill>
                <a:latin typeface="Courier New"/>
                <a:cs typeface="Courier New"/>
              </a:rPr>
              <a:t>Position</a:t>
            </a:r>
            <a:endParaRPr sz="1300">
              <a:latin typeface="Courier New"/>
              <a:cs typeface="Courier New"/>
            </a:endParaRPr>
          </a:p>
          <a:p>
            <a:pPr marL="1005840" marR="699770">
              <a:lnSpc>
                <a:spcPct val="120000"/>
              </a:lnSpc>
            </a:pPr>
            <a:r>
              <a:rPr sz="1300" spc="-10" dirty="0">
                <a:solidFill>
                  <a:srgbClr val="1C1C1C"/>
                </a:solidFill>
                <a:latin typeface="Courier New"/>
                <a:cs typeface="Courier New"/>
              </a:rPr>
              <a:t>Texte </a:t>
            </a:r>
            <a:r>
              <a:rPr sz="1300" spc="-5" dirty="0">
                <a:solidFill>
                  <a:srgbClr val="1C1C1C"/>
                </a:solidFill>
                <a:latin typeface="Courier New"/>
                <a:cs typeface="Courier New"/>
              </a:rPr>
              <a:t>= </a:t>
            </a:r>
            <a:r>
              <a:rPr sz="1300" spc="-10" dirty="0">
                <a:solidFill>
                  <a:srgbClr val="1C1C1C"/>
                </a:solidFill>
                <a:latin typeface="Courier New"/>
                <a:cs typeface="Courier New"/>
              </a:rPr>
              <a:t>"Le titre"  Position </a:t>
            </a:r>
            <a:r>
              <a:rPr sz="1300" spc="-5" dirty="0">
                <a:solidFill>
                  <a:srgbClr val="1C1C1C"/>
                </a:solidFill>
                <a:latin typeface="Courier New"/>
                <a:cs typeface="Courier New"/>
              </a:rPr>
              <a:t>= </a:t>
            </a:r>
            <a:r>
              <a:rPr sz="1300" spc="-10" dirty="0">
                <a:solidFill>
                  <a:srgbClr val="1C1C1C"/>
                </a:solidFill>
                <a:latin typeface="Courier New"/>
                <a:cs typeface="Courier New"/>
              </a:rPr>
              <a:t>Haut </a:t>
            </a:r>
            <a:r>
              <a:rPr sz="1300" spc="-5" dirty="0">
                <a:solidFill>
                  <a:srgbClr val="1C1C1C"/>
                </a:solidFill>
                <a:latin typeface="Courier New"/>
                <a:cs typeface="Courier New"/>
              </a:rPr>
              <a:t>ET</a:t>
            </a:r>
            <a:r>
              <a:rPr sz="1300" spc="-75" dirty="0">
                <a:solidFill>
                  <a:srgbClr val="1C1C1C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1C1C1C"/>
                </a:solidFill>
                <a:latin typeface="Courier New"/>
                <a:cs typeface="Courier New"/>
              </a:rPr>
              <a:t>Centré</a:t>
            </a:r>
            <a:endParaRPr sz="1300">
              <a:latin typeface="Courier New"/>
              <a:cs typeface="Courier New"/>
            </a:endParaRPr>
          </a:p>
          <a:p>
            <a:pPr marL="1005840" marR="1122045" indent="-815340">
              <a:lnSpc>
                <a:spcPct val="120000"/>
              </a:lnSpc>
            </a:pPr>
            <a:r>
              <a:rPr sz="1300" spc="-10" dirty="0">
                <a:solidFill>
                  <a:srgbClr val="1C1C1C"/>
                </a:solidFill>
                <a:latin typeface="Courier New"/>
                <a:cs typeface="Courier New"/>
              </a:rPr>
              <a:t>Paragraphe </a:t>
            </a:r>
            <a:r>
              <a:rPr sz="1300" spc="-5" dirty="0">
                <a:solidFill>
                  <a:srgbClr val="1C1C1C"/>
                </a:solidFill>
                <a:latin typeface="Courier New"/>
                <a:cs typeface="Courier New"/>
              </a:rPr>
              <a:t>= </a:t>
            </a:r>
            <a:r>
              <a:rPr sz="1300" spc="-10" dirty="0">
                <a:solidFill>
                  <a:srgbClr val="1C1C1C"/>
                </a:solidFill>
                <a:latin typeface="Courier New"/>
                <a:cs typeface="Courier New"/>
              </a:rPr>
              <a:t>Texte </a:t>
            </a:r>
            <a:r>
              <a:rPr sz="1300" spc="-5" dirty="0">
                <a:solidFill>
                  <a:srgbClr val="1C1C1C"/>
                </a:solidFill>
                <a:latin typeface="Courier New"/>
                <a:cs typeface="Courier New"/>
              </a:rPr>
              <a:t>+ </a:t>
            </a:r>
            <a:r>
              <a:rPr sz="1300" spc="-10" dirty="0">
                <a:solidFill>
                  <a:srgbClr val="1C1C1C"/>
                </a:solidFill>
                <a:latin typeface="Courier New"/>
                <a:cs typeface="Courier New"/>
              </a:rPr>
              <a:t>Position  Texte </a:t>
            </a:r>
            <a:r>
              <a:rPr sz="1300" spc="-5" dirty="0">
                <a:solidFill>
                  <a:srgbClr val="1C1C1C"/>
                </a:solidFill>
                <a:latin typeface="Courier New"/>
                <a:cs typeface="Courier New"/>
              </a:rPr>
              <a:t>= </a:t>
            </a:r>
            <a:r>
              <a:rPr sz="1300" spc="-10" dirty="0">
                <a:solidFill>
                  <a:srgbClr val="1C1C1C"/>
                </a:solidFill>
                <a:latin typeface="Courier New"/>
                <a:cs typeface="Courier New"/>
              </a:rPr>
              <a:t>"Blablah… </a:t>
            </a:r>
            <a:r>
              <a:rPr sz="1300" spc="-5" dirty="0">
                <a:solidFill>
                  <a:srgbClr val="1C1C1C"/>
                </a:solidFill>
                <a:latin typeface="Courier New"/>
                <a:cs typeface="Courier New"/>
              </a:rPr>
              <a:t>"  </a:t>
            </a:r>
            <a:r>
              <a:rPr sz="1300" spc="-10" dirty="0">
                <a:solidFill>
                  <a:srgbClr val="1C1C1C"/>
                </a:solidFill>
                <a:latin typeface="Courier New"/>
                <a:cs typeface="Courier New"/>
              </a:rPr>
              <a:t>Position </a:t>
            </a:r>
            <a:r>
              <a:rPr sz="1300" spc="-5" dirty="0">
                <a:solidFill>
                  <a:srgbClr val="1C1C1C"/>
                </a:solidFill>
                <a:latin typeface="Courier New"/>
                <a:cs typeface="Courier New"/>
              </a:rPr>
              <a:t>=</a:t>
            </a:r>
            <a:r>
              <a:rPr sz="1300" spc="-45" dirty="0">
                <a:solidFill>
                  <a:srgbClr val="1C1C1C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1C1C1C"/>
                </a:solidFill>
                <a:latin typeface="Courier New"/>
                <a:cs typeface="Courier New"/>
              </a:rPr>
              <a:t>Gauche</a:t>
            </a:r>
            <a:endParaRPr sz="1300">
              <a:latin typeface="Courier New"/>
              <a:cs typeface="Courier New"/>
            </a:endParaRPr>
          </a:p>
          <a:p>
            <a:pPr marL="190500">
              <a:lnSpc>
                <a:spcPct val="100000"/>
              </a:lnSpc>
              <a:spcBef>
                <a:spcPts val="315"/>
              </a:spcBef>
            </a:pPr>
            <a:r>
              <a:rPr sz="1300" spc="-10" dirty="0">
                <a:solidFill>
                  <a:srgbClr val="1C1C1C"/>
                </a:solidFill>
                <a:latin typeface="Courier New"/>
                <a:cs typeface="Courier New"/>
              </a:rPr>
              <a:t>Image </a:t>
            </a:r>
            <a:r>
              <a:rPr sz="1300" spc="-5" dirty="0">
                <a:solidFill>
                  <a:srgbClr val="1C1C1C"/>
                </a:solidFill>
                <a:latin typeface="Courier New"/>
                <a:cs typeface="Courier New"/>
              </a:rPr>
              <a:t>= </a:t>
            </a:r>
            <a:r>
              <a:rPr sz="1300" spc="-10" dirty="0">
                <a:solidFill>
                  <a:srgbClr val="1C1C1C"/>
                </a:solidFill>
                <a:latin typeface="Courier New"/>
                <a:cs typeface="Courier New"/>
              </a:rPr>
              <a:t>Fichier </a:t>
            </a:r>
            <a:r>
              <a:rPr sz="1300" spc="-5" dirty="0">
                <a:solidFill>
                  <a:srgbClr val="1C1C1C"/>
                </a:solidFill>
                <a:latin typeface="Courier New"/>
                <a:cs typeface="Courier New"/>
              </a:rPr>
              <a:t>+</a:t>
            </a:r>
            <a:r>
              <a:rPr sz="1300" spc="-35" dirty="0">
                <a:solidFill>
                  <a:srgbClr val="1C1C1C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1C1C1C"/>
                </a:solidFill>
                <a:latin typeface="Courier New"/>
                <a:cs typeface="Courier New"/>
              </a:rPr>
              <a:t>Position</a:t>
            </a:r>
            <a:endParaRPr sz="1300">
              <a:latin typeface="Courier New"/>
              <a:cs typeface="Courier New"/>
            </a:endParaRPr>
          </a:p>
          <a:p>
            <a:pPr marL="1005840" marR="306070">
              <a:lnSpc>
                <a:spcPct val="120000"/>
              </a:lnSpc>
            </a:pPr>
            <a:r>
              <a:rPr sz="1300" spc="-10" dirty="0">
                <a:solidFill>
                  <a:srgbClr val="1C1C1C"/>
                </a:solidFill>
                <a:latin typeface="Courier New"/>
                <a:cs typeface="Courier New"/>
              </a:rPr>
              <a:t>Fichier </a:t>
            </a:r>
            <a:r>
              <a:rPr sz="1300" spc="-5" dirty="0">
                <a:solidFill>
                  <a:srgbClr val="1C1C1C"/>
                </a:solidFill>
                <a:latin typeface="Courier New"/>
                <a:cs typeface="Courier New"/>
              </a:rPr>
              <a:t>= </a:t>
            </a:r>
            <a:r>
              <a:rPr sz="1300" spc="-10" dirty="0">
                <a:solidFill>
                  <a:srgbClr val="1C1C1C"/>
                </a:solidFill>
                <a:latin typeface="Courier New"/>
                <a:cs typeface="Courier New"/>
              </a:rPr>
              <a:t>"logo-ucbl.gif"  Position </a:t>
            </a:r>
            <a:r>
              <a:rPr sz="1300" spc="-5" dirty="0">
                <a:solidFill>
                  <a:srgbClr val="1C1C1C"/>
                </a:solidFill>
                <a:latin typeface="Courier New"/>
                <a:cs typeface="Courier New"/>
              </a:rPr>
              <a:t>= </a:t>
            </a:r>
            <a:r>
              <a:rPr sz="1300" spc="-10" dirty="0">
                <a:solidFill>
                  <a:srgbClr val="1C1C1C"/>
                </a:solidFill>
                <a:latin typeface="Courier New"/>
                <a:cs typeface="Courier New"/>
              </a:rPr>
              <a:t>ADroite</a:t>
            </a:r>
            <a:r>
              <a:rPr sz="1300" spc="-60" dirty="0">
                <a:solidFill>
                  <a:srgbClr val="1C1C1C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1C1C1C"/>
                </a:solidFill>
                <a:latin typeface="Courier New"/>
                <a:cs typeface="Courier New"/>
              </a:rPr>
              <a:t>Paragraphe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332101" y="2894076"/>
            <a:ext cx="381000" cy="720725"/>
          </a:xfrm>
          <a:custGeom>
            <a:avLst/>
            <a:gdLst/>
            <a:ahLst/>
            <a:cxnLst/>
            <a:rect l="l" t="t" r="r" b="b"/>
            <a:pathLst>
              <a:path w="381000" h="720725">
                <a:moveTo>
                  <a:pt x="381000" y="540512"/>
                </a:moveTo>
                <a:lnTo>
                  <a:pt x="0" y="540512"/>
                </a:lnTo>
                <a:lnTo>
                  <a:pt x="190500" y="720725"/>
                </a:lnTo>
                <a:lnTo>
                  <a:pt x="381000" y="540512"/>
                </a:lnTo>
                <a:close/>
              </a:path>
              <a:path w="381000" h="720725">
                <a:moveTo>
                  <a:pt x="285750" y="0"/>
                </a:moveTo>
                <a:lnTo>
                  <a:pt x="95250" y="0"/>
                </a:lnTo>
                <a:lnTo>
                  <a:pt x="95250" y="540512"/>
                </a:lnTo>
                <a:lnTo>
                  <a:pt x="285750" y="540512"/>
                </a:lnTo>
                <a:lnTo>
                  <a:pt x="285750" y="0"/>
                </a:lnTo>
                <a:close/>
              </a:path>
            </a:pathLst>
          </a:custGeom>
          <a:solidFill>
            <a:srgbClr val="C7B8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32101" y="2894076"/>
            <a:ext cx="381000" cy="720725"/>
          </a:xfrm>
          <a:custGeom>
            <a:avLst/>
            <a:gdLst/>
            <a:ahLst/>
            <a:cxnLst/>
            <a:rect l="l" t="t" r="r" b="b"/>
            <a:pathLst>
              <a:path w="381000" h="720725">
                <a:moveTo>
                  <a:pt x="285750" y="0"/>
                </a:moveTo>
                <a:lnTo>
                  <a:pt x="285750" y="540512"/>
                </a:lnTo>
                <a:lnTo>
                  <a:pt x="381000" y="540512"/>
                </a:lnTo>
                <a:lnTo>
                  <a:pt x="190500" y="720725"/>
                </a:lnTo>
                <a:lnTo>
                  <a:pt x="0" y="540512"/>
                </a:lnTo>
                <a:lnTo>
                  <a:pt x="95250" y="540512"/>
                </a:lnTo>
                <a:lnTo>
                  <a:pt x="95250" y="0"/>
                </a:lnTo>
                <a:lnTo>
                  <a:pt x="285750" y="0"/>
                </a:lnTo>
                <a:close/>
              </a:path>
            </a:pathLst>
          </a:custGeom>
          <a:ln w="9525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52625" y="1827276"/>
            <a:ext cx="1447800" cy="1066800"/>
          </a:xfrm>
          <a:custGeom>
            <a:avLst/>
            <a:gdLst/>
            <a:ahLst/>
            <a:cxnLst/>
            <a:rect l="l" t="t" r="r" b="b"/>
            <a:pathLst>
              <a:path w="1447800" h="1066800">
                <a:moveTo>
                  <a:pt x="0" y="1066800"/>
                </a:moveTo>
                <a:lnTo>
                  <a:pt x="1447800" y="1066800"/>
                </a:lnTo>
                <a:lnTo>
                  <a:pt x="14478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52625" y="1827276"/>
            <a:ext cx="1447800" cy="1066800"/>
          </a:xfrm>
          <a:custGeom>
            <a:avLst/>
            <a:gdLst/>
            <a:ahLst/>
            <a:cxnLst/>
            <a:rect l="l" t="t" r="r" b="b"/>
            <a:pathLst>
              <a:path w="1447800" h="1066800">
                <a:moveTo>
                  <a:pt x="0" y="1066800"/>
                </a:moveTo>
                <a:lnTo>
                  <a:pt x="1447800" y="1066800"/>
                </a:lnTo>
                <a:lnTo>
                  <a:pt x="14478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ln w="9525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722882" y="1859026"/>
            <a:ext cx="90678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1C1C1C"/>
                </a:solidFill>
                <a:latin typeface="Arial"/>
                <a:cs typeface="Arial"/>
              </a:rPr>
              <a:t>Représenter </a:t>
            </a:r>
            <a:r>
              <a:rPr sz="600" spc="-5" dirty="0">
                <a:solidFill>
                  <a:srgbClr val="1C1C1C"/>
                </a:solidFill>
                <a:latin typeface="Arial"/>
                <a:cs typeface="Arial"/>
              </a:rPr>
              <a:t>un</a:t>
            </a:r>
            <a:r>
              <a:rPr sz="600" spc="-6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1C1C1C"/>
                </a:solidFill>
                <a:latin typeface="Arial"/>
                <a:cs typeface="Arial"/>
              </a:rPr>
              <a:t>document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31366" y="2164207"/>
            <a:ext cx="61468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 dirty="0">
                <a:solidFill>
                  <a:srgbClr val="1C1C1C"/>
                </a:solidFill>
                <a:latin typeface="Arial"/>
                <a:cs typeface="Arial"/>
              </a:rPr>
              <a:t>Ceci </a:t>
            </a:r>
            <a:r>
              <a:rPr sz="600" dirty="0">
                <a:solidFill>
                  <a:srgbClr val="1C1C1C"/>
                </a:solidFill>
                <a:latin typeface="Arial"/>
                <a:cs typeface="Arial"/>
              </a:rPr>
              <a:t>est </a:t>
            </a:r>
            <a:r>
              <a:rPr sz="600" spc="-5" dirty="0">
                <a:solidFill>
                  <a:srgbClr val="1C1C1C"/>
                </a:solidFill>
                <a:latin typeface="Arial"/>
                <a:cs typeface="Arial"/>
              </a:rPr>
              <a:t>du</a:t>
            </a:r>
            <a:r>
              <a:rPr sz="600" spc="-4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1C1C1C"/>
                </a:solidFill>
                <a:latin typeface="Arial"/>
                <a:cs typeface="Arial"/>
              </a:rPr>
              <a:t>texte.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31366" y="2255646"/>
            <a:ext cx="614680" cy="245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600" spc="-5" dirty="0">
                <a:solidFill>
                  <a:srgbClr val="1C1C1C"/>
                </a:solidFill>
                <a:latin typeface="Arial"/>
                <a:cs typeface="Arial"/>
              </a:rPr>
              <a:t>Ceci </a:t>
            </a:r>
            <a:r>
              <a:rPr sz="600" dirty="0">
                <a:solidFill>
                  <a:srgbClr val="1C1C1C"/>
                </a:solidFill>
                <a:latin typeface="Arial"/>
                <a:cs typeface="Arial"/>
              </a:rPr>
              <a:t>est </a:t>
            </a:r>
            <a:r>
              <a:rPr sz="600" spc="-5" dirty="0">
                <a:solidFill>
                  <a:srgbClr val="1C1C1C"/>
                </a:solidFill>
                <a:latin typeface="Arial"/>
                <a:cs typeface="Arial"/>
              </a:rPr>
              <a:t>du</a:t>
            </a:r>
            <a:r>
              <a:rPr sz="600" spc="-5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1C1C1C"/>
                </a:solidFill>
                <a:latin typeface="Arial"/>
                <a:cs typeface="Arial"/>
              </a:rPr>
              <a:t>texte.  Ceci </a:t>
            </a:r>
            <a:r>
              <a:rPr sz="600" dirty="0">
                <a:solidFill>
                  <a:srgbClr val="1C1C1C"/>
                </a:solidFill>
                <a:latin typeface="Arial"/>
                <a:cs typeface="Arial"/>
              </a:rPr>
              <a:t>est </a:t>
            </a:r>
            <a:r>
              <a:rPr sz="600" spc="-5" dirty="0">
                <a:solidFill>
                  <a:srgbClr val="1C1C1C"/>
                </a:solidFill>
                <a:latin typeface="Arial"/>
                <a:cs typeface="Arial"/>
              </a:rPr>
              <a:t>du</a:t>
            </a:r>
            <a:r>
              <a:rPr sz="600" spc="-5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1C1C1C"/>
                </a:solidFill>
                <a:latin typeface="Arial"/>
                <a:cs typeface="Arial"/>
              </a:rPr>
              <a:t>texte.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31366" y="2475102"/>
            <a:ext cx="614680" cy="245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600" spc="-5" dirty="0">
                <a:solidFill>
                  <a:srgbClr val="1C1C1C"/>
                </a:solidFill>
                <a:latin typeface="Arial"/>
                <a:cs typeface="Arial"/>
              </a:rPr>
              <a:t>Ceci </a:t>
            </a:r>
            <a:r>
              <a:rPr sz="600" dirty="0">
                <a:solidFill>
                  <a:srgbClr val="1C1C1C"/>
                </a:solidFill>
                <a:latin typeface="Arial"/>
                <a:cs typeface="Arial"/>
              </a:rPr>
              <a:t>est </a:t>
            </a:r>
            <a:r>
              <a:rPr sz="600" spc="-5" dirty="0">
                <a:solidFill>
                  <a:srgbClr val="1C1C1C"/>
                </a:solidFill>
                <a:latin typeface="Arial"/>
                <a:cs typeface="Arial"/>
              </a:rPr>
              <a:t>du</a:t>
            </a:r>
            <a:r>
              <a:rPr sz="600" spc="-5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1C1C1C"/>
                </a:solidFill>
                <a:latin typeface="Arial"/>
                <a:cs typeface="Arial"/>
              </a:rPr>
              <a:t>texte.  Ceci </a:t>
            </a:r>
            <a:r>
              <a:rPr sz="600" dirty="0">
                <a:solidFill>
                  <a:srgbClr val="1C1C1C"/>
                </a:solidFill>
                <a:latin typeface="Arial"/>
                <a:cs typeface="Arial"/>
              </a:rPr>
              <a:t>est </a:t>
            </a:r>
            <a:r>
              <a:rPr sz="600" spc="-5" dirty="0">
                <a:solidFill>
                  <a:srgbClr val="1C1C1C"/>
                </a:solidFill>
                <a:latin typeface="Arial"/>
                <a:cs typeface="Arial"/>
              </a:rPr>
              <a:t>du</a:t>
            </a:r>
            <a:r>
              <a:rPr sz="600" spc="-5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1C1C1C"/>
                </a:solidFill>
                <a:latin typeface="Arial"/>
                <a:cs typeface="Arial"/>
              </a:rPr>
              <a:t>texte.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138426" y="2208148"/>
            <a:ext cx="685800" cy="5143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908300" y="2192401"/>
            <a:ext cx="660400" cy="381000"/>
          </a:xfrm>
          <a:custGeom>
            <a:avLst/>
            <a:gdLst/>
            <a:ahLst/>
            <a:cxnLst/>
            <a:rect l="l" t="t" r="r" b="b"/>
            <a:pathLst>
              <a:path w="660400" h="381000">
                <a:moveTo>
                  <a:pt x="495300" y="0"/>
                </a:moveTo>
                <a:lnTo>
                  <a:pt x="495300" y="95250"/>
                </a:lnTo>
                <a:lnTo>
                  <a:pt x="0" y="95250"/>
                </a:lnTo>
                <a:lnTo>
                  <a:pt x="0" y="285750"/>
                </a:lnTo>
                <a:lnTo>
                  <a:pt x="495300" y="285750"/>
                </a:lnTo>
                <a:lnTo>
                  <a:pt x="495300" y="381000"/>
                </a:lnTo>
                <a:lnTo>
                  <a:pt x="660400" y="190500"/>
                </a:lnTo>
                <a:lnTo>
                  <a:pt x="495300" y="0"/>
                </a:lnTo>
                <a:close/>
              </a:path>
            </a:pathLst>
          </a:custGeom>
          <a:solidFill>
            <a:srgbClr val="C7B8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08300" y="2192401"/>
            <a:ext cx="660400" cy="381000"/>
          </a:xfrm>
          <a:custGeom>
            <a:avLst/>
            <a:gdLst/>
            <a:ahLst/>
            <a:cxnLst/>
            <a:rect l="l" t="t" r="r" b="b"/>
            <a:pathLst>
              <a:path w="660400" h="381000">
                <a:moveTo>
                  <a:pt x="0" y="95250"/>
                </a:moveTo>
                <a:lnTo>
                  <a:pt x="495300" y="95250"/>
                </a:lnTo>
                <a:lnTo>
                  <a:pt x="495300" y="0"/>
                </a:lnTo>
                <a:lnTo>
                  <a:pt x="660400" y="190500"/>
                </a:lnTo>
                <a:lnTo>
                  <a:pt x="495300" y="381000"/>
                </a:lnTo>
                <a:lnTo>
                  <a:pt x="495300" y="285750"/>
                </a:lnTo>
                <a:lnTo>
                  <a:pt x="0" y="285750"/>
                </a:lnTo>
                <a:lnTo>
                  <a:pt x="0" y="95250"/>
                </a:lnTo>
                <a:close/>
              </a:path>
            </a:pathLst>
          </a:custGeom>
          <a:ln w="9525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986026" y="219240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304800"/>
                </a:lnTo>
                <a:lnTo>
                  <a:pt x="3048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28575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86026" y="1590675"/>
            <a:ext cx="1583055" cy="601980"/>
          </a:xfrm>
          <a:custGeom>
            <a:avLst/>
            <a:gdLst/>
            <a:ahLst/>
            <a:cxnLst/>
            <a:rect l="l" t="t" r="r" b="b"/>
            <a:pathLst>
              <a:path w="1583054" h="601980">
                <a:moveTo>
                  <a:pt x="0" y="601726"/>
                </a:moveTo>
                <a:lnTo>
                  <a:pt x="1582674" y="0"/>
                </a:lnTo>
              </a:path>
            </a:pathLst>
          </a:custGeom>
          <a:ln w="9525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86026" y="2497201"/>
            <a:ext cx="1583055" cy="678180"/>
          </a:xfrm>
          <a:custGeom>
            <a:avLst/>
            <a:gdLst/>
            <a:ahLst/>
            <a:cxnLst/>
            <a:rect l="l" t="t" r="r" b="b"/>
            <a:pathLst>
              <a:path w="1583054" h="678180">
                <a:moveTo>
                  <a:pt x="0" y="0"/>
                </a:moveTo>
                <a:lnTo>
                  <a:pt x="1582674" y="677799"/>
                </a:lnTo>
              </a:path>
            </a:pathLst>
          </a:custGeom>
          <a:ln w="9524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86226" y="1582674"/>
            <a:ext cx="2286000" cy="1600200"/>
          </a:xfrm>
          <a:custGeom>
            <a:avLst/>
            <a:gdLst/>
            <a:ahLst/>
            <a:cxnLst/>
            <a:rect l="l" t="t" r="r" b="b"/>
            <a:pathLst>
              <a:path w="2286000" h="1600200">
                <a:moveTo>
                  <a:pt x="0" y="1600200"/>
                </a:moveTo>
                <a:lnTo>
                  <a:pt x="2286000" y="1600200"/>
                </a:lnTo>
                <a:lnTo>
                  <a:pt x="2286000" y="0"/>
                </a:lnTo>
                <a:lnTo>
                  <a:pt x="0" y="0"/>
                </a:lnTo>
                <a:lnTo>
                  <a:pt x="0" y="160020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86226" y="1582674"/>
            <a:ext cx="2286000" cy="1600200"/>
          </a:xfrm>
          <a:custGeom>
            <a:avLst/>
            <a:gdLst/>
            <a:ahLst/>
            <a:cxnLst/>
            <a:rect l="l" t="t" r="r" b="b"/>
            <a:pathLst>
              <a:path w="2286000" h="1600200">
                <a:moveTo>
                  <a:pt x="0" y="1600200"/>
                </a:moveTo>
                <a:lnTo>
                  <a:pt x="2286000" y="1600200"/>
                </a:lnTo>
                <a:lnTo>
                  <a:pt x="2286000" y="0"/>
                </a:lnTo>
                <a:lnTo>
                  <a:pt x="0" y="0"/>
                </a:lnTo>
                <a:lnTo>
                  <a:pt x="0" y="1600200"/>
                </a:lnTo>
                <a:close/>
              </a:path>
            </a:pathLst>
          </a:custGeom>
          <a:ln w="28575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14826" y="1582800"/>
            <a:ext cx="0" cy="1600200"/>
          </a:xfrm>
          <a:custGeom>
            <a:avLst/>
            <a:gdLst/>
            <a:ahLst/>
            <a:cxnLst/>
            <a:rect l="l" t="t" r="r" b="b"/>
            <a:pathLst>
              <a:path h="1600200">
                <a:moveTo>
                  <a:pt x="0" y="0"/>
                </a:moveTo>
                <a:lnTo>
                  <a:pt x="0" y="1600073"/>
                </a:lnTo>
              </a:path>
            </a:pathLst>
          </a:custGeom>
          <a:ln w="9525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043426" y="1582800"/>
            <a:ext cx="0" cy="1600200"/>
          </a:xfrm>
          <a:custGeom>
            <a:avLst/>
            <a:gdLst/>
            <a:ahLst/>
            <a:cxnLst/>
            <a:rect l="l" t="t" r="r" b="b"/>
            <a:pathLst>
              <a:path h="1600200">
                <a:moveTo>
                  <a:pt x="0" y="0"/>
                </a:moveTo>
                <a:lnTo>
                  <a:pt x="0" y="1600073"/>
                </a:lnTo>
              </a:path>
            </a:pathLst>
          </a:custGeom>
          <a:ln w="9525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72026" y="1582800"/>
            <a:ext cx="0" cy="1600200"/>
          </a:xfrm>
          <a:custGeom>
            <a:avLst/>
            <a:gdLst/>
            <a:ahLst/>
            <a:cxnLst/>
            <a:rect l="l" t="t" r="r" b="b"/>
            <a:pathLst>
              <a:path h="1600200">
                <a:moveTo>
                  <a:pt x="0" y="0"/>
                </a:moveTo>
                <a:lnTo>
                  <a:pt x="0" y="1600073"/>
                </a:lnTo>
              </a:path>
            </a:pathLst>
          </a:custGeom>
          <a:ln w="9525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00626" y="1582800"/>
            <a:ext cx="0" cy="1600200"/>
          </a:xfrm>
          <a:custGeom>
            <a:avLst/>
            <a:gdLst/>
            <a:ahLst/>
            <a:cxnLst/>
            <a:rect l="l" t="t" r="r" b="b"/>
            <a:pathLst>
              <a:path h="1600200">
                <a:moveTo>
                  <a:pt x="0" y="0"/>
                </a:moveTo>
                <a:lnTo>
                  <a:pt x="0" y="1600073"/>
                </a:lnTo>
              </a:path>
            </a:pathLst>
          </a:custGeom>
          <a:ln w="9525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729226" y="1582800"/>
            <a:ext cx="0" cy="1600200"/>
          </a:xfrm>
          <a:custGeom>
            <a:avLst/>
            <a:gdLst/>
            <a:ahLst/>
            <a:cxnLst/>
            <a:rect l="l" t="t" r="r" b="b"/>
            <a:pathLst>
              <a:path h="1600200">
                <a:moveTo>
                  <a:pt x="0" y="0"/>
                </a:moveTo>
                <a:lnTo>
                  <a:pt x="0" y="1600073"/>
                </a:lnTo>
              </a:path>
            </a:pathLst>
          </a:custGeom>
          <a:ln w="9525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957826" y="1582800"/>
            <a:ext cx="0" cy="1600200"/>
          </a:xfrm>
          <a:custGeom>
            <a:avLst/>
            <a:gdLst/>
            <a:ahLst/>
            <a:cxnLst/>
            <a:rect l="l" t="t" r="r" b="b"/>
            <a:pathLst>
              <a:path h="1600200">
                <a:moveTo>
                  <a:pt x="0" y="0"/>
                </a:moveTo>
                <a:lnTo>
                  <a:pt x="0" y="1600073"/>
                </a:lnTo>
              </a:path>
            </a:pathLst>
          </a:custGeom>
          <a:ln w="9525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186426" y="1582800"/>
            <a:ext cx="0" cy="1600200"/>
          </a:xfrm>
          <a:custGeom>
            <a:avLst/>
            <a:gdLst/>
            <a:ahLst/>
            <a:cxnLst/>
            <a:rect l="l" t="t" r="r" b="b"/>
            <a:pathLst>
              <a:path h="1600200">
                <a:moveTo>
                  <a:pt x="0" y="0"/>
                </a:moveTo>
                <a:lnTo>
                  <a:pt x="0" y="1600073"/>
                </a:lnTo>
              </a:path>
            </a:pathLst>
          </a:custGeom>
          <a:ln w="9525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415026" y="1582800"/>
            <a:ext cx="0" cy="1600200"/>
          </a:xfrm>
          <a:custGeom>
            <a:avLst/>
            <a:gdLst/>
            <a:ahLst/>
            <a:cxnLst/>
            <a:rect l="l" t="t" r="r" b="b"/>
            <a:pathLst>
              <a:path h="1600200">
                <a:moveTo>
                  <a:pt x="0" y="0"/>
                </a:moveTo>
                <a:lnTo>
                  <a:pt x="0" y="1600073"/>
                </a:lnTo>
              </a:path>
            </a:pathLst>
          </a:custGeom>
          <a:ln w="9525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643626" y="1582800"/>
            <a:ext cx="0" cy="1600200"/>
          </a:xfrm>
          <a:custGeom>
            <a:avLst/>
            <a:gdLst/>
            <a:ahLst/>
            <a:cxnLst/>
            <a:rect l="l" t="t" r="r" b="b"/>
            <a:pathLst>
              <a:path h="1600200">
                <a:moveTo>
                  <a:pt x="0" y="0"/>
                </a:moveTo>
                <a:lnTo>
                  <a:pt x="0" y="1600073"/>
                </a:lnTo>
              </a:path>
            </a:pathLst>
          </a:custGeom>
          <a:ln w="9525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586226" y="1811401"/>
            <a:ext cx="22860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9525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586226" y="2040001"/>
            <a:ext cx="22860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9525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586226" y="2268601"/>
            <a:ext cx="22860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9525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586226" y="2497201"/>
            <a:ext cx="22860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9525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86226" y="2725801"/>
            <a:ext cx="22860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9525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586226" y="2954401"/>
            <a:ext cx="22860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9525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586226" y="1697101"/>
            <a:ext cx="22860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9525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586226" y="1925701"/>
            <a:ext cx="22860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9525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586226" y="2154301"/>
            <a:ext cx="22860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9525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586226" y="2382901"/>
            <a:ext cx="22860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9525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586226" y="2611501"/>
            <a:ext cx="22860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9525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586226" y="2840101"/>
            <a:ext cx="22860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9525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586226" y="3068701"/>
            <a:ext cx="22860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9525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700526" y="1582800"/>
            <a:ext cx="0" cy="1600200"/>
          </a:xfrm>
          <a:custGeom>
            <a:avLst/>
            <a:gdLst/>
            <a:ahLst/>
            <a:cxnLst/>
            <a:rect l="l" t="t" r="r" b="b"/>
            <a:pathLst>
              <a:path h="1600200">
                <a:moveTo>
                  <a:pt x="0" y="0"/>
                </a:moveTo>
                <a:lnTo>
                  <a:pt x="0" y="1600073"/>
                </a:lnTo>
              </a:path>
            </a:pathLst>
          </a:custGeom>
          <a:ln w="9525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929126" y="1582800"/>
            <a:ext cx="0" cy="1600200"/>
          </a:xfrm>
          <a:custGeom>
            <a:avLst/>
            <a:gdLst/>
            <a:ahLst/>
            <a:cxnLst/>
            <a:rect l="l" t="t" r="r" b="b"/>
            <a:pathLst>
              <a:path h="1600200">
                <a:moveTo>
                  <a:pt x="0" y="0"/>
                </a:moveTo>
                <a:lnTo>
                  <a:pt x="0" y="1600073"/>
                </a:lnTo>
              </a:path>
            </a:pathLst>
          </a:custGeom>
          <a:ln w="9525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157726" y="1582800"/>
            <a:ext cx="0" cy="1600200"/>
          </a:xfrm>
          <a:custGeom>
            <a:avLst/>
            <a:gdLst/>
            <a:ahLst/>
            <a:cxnLst/>
            <a:rect l="l" t="t" r="r" b="b"/>
            <a:pathLst>
              <a:path h="1600200">
                <a:moveTo>
                  <a:pt x="0" y="0"/>
                </a:moveTo>
                <a:lnTo>
                  <a:pt x="0" y="1600073"/>
                </a:lnTo>
              </a:path>
            </a:pathLst>
          </a:custGeom>
          <a:ln w="9525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386326" y="1582800"/>
            <a:ext cx="0" cy="1600200"/>
          </a:xfrm>
          <a:custGeom>
            <a:avLst/>
            <a:gdLst/>
            <a:ahLst/>
            <a:cxnLst/>
            <a:rect l="l" t="t" r="r" b="b"/>
            <a:pathLst>
              <a:path h="1600200">
                <a:moveTo>
                  <a:pt x="0" y="0"/>
                </a:moveTo>
                <a:lnTo>
                  <a:pt x="0" y="1600073"/>
                </a:lnTo>
              </a:path>
            </a:pathLst>
          </a:custGeom>
          <a:ln w="9525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614926" y="1582800"/>
            <a:ext cx="0" cy="1600200"/>
          </a:xfrm>
          <a:custGeom>
            <a:avLst/>
            <a:gdLst/>
            <a:ahLst/>
            <a:cxnLst/>
            <a:rect l="l" t="t" r="r" b="b"/>
            <a:pathLst>
              <a:path h="1600200">
                <a:moveTo>
                  <a:pt x="0" y="0"/>
                </a:moveTo>
                <a:lnTo>
                  <a:pt x="0" y="1600073"/>
                </a:lnTo>
              </a:path>
            </a:pathLst>
          </a:custGeom>
          <a:ln w="9525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843526" y="1582800"/>
            <a:ext cx="0" cy="1600200"/>
          </a:xfrm>
          <a:custGeom>
            <a:avLst/>
            <a:gdLst/>
            <a:ahLst/>
            <a:cxnLst/>
            <a:rect l="l" t="t" r="r" b="b"/>
            <a:pathLst>
              <a:path h="1600200">
                <a:moveTo>
                  <a:pt x="0" y="0"/>
                </a:moveTo>
                <a:lnTo>
                  <a:pt x="0" y="1600073"/>
                </a:lnTo>
              </a:path>
            </a:pathLst>
          </a:custGeom>
          <a:ln w="9525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072126" y="1582800"/>
            <a:ext cx="0" cy="1600200"/>
          </a:xfrm>
          <a:custGeom>
            <a:avLst/>
            <a:gdLst/>
            <a:ahLst/>
            <a:cxnLst/>
            <a:rect l="l" t="t" r="r" b="b"/>
            <a:pathLst>
              <a:path h="1600200">
                <a:moveTo>
                  <a:pt x="0" y="0"/>
                </a:moveTo>
                <a:lnTo>
                  <a:pt x="0" y="1600073"/>
                </a:lnTo>
              </a:path>
            </a:pathLst>
          </a:custGeom>
          <a:ln w="9525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300726" y="1582800"/>
            <a:ext cx="0" cy="1600200"/>
          </a:xfrm>
          <a:custGeom>
            <a:avLst/>
            <a:gdLst/>
            <a:ahLst/>
            <a:cxnLst/>
            <a:rect l="l" t="t" r="r" b="b"/>
            <a:pathLst>
              <a:path h="1600200">
                <a:moveTo>
                  <a:pt x="0" y="0"/>
                </a:moveTo>
                <a:lnTo>
                  <a:pt x="0" y="1600073"/>
                </a:lnTo>
              </a:path>
            </a:pathLst>
          </a:custGeom>
          <a:ln w="9525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529326" y="1582800"/>
            <a:ext cx="0" cy="1600200"/>
          </a:xfrm>
          <a:custGeom>
            <a:avLst/>
            <a:gdLst/>
            <a:ahLst/>
            <a:cxnLst/>
            <a:rect l="l" t="t" r="r" b="b"/>
            <a:pathLst>
              <a:path h="1600200">
                <a:moveTo>
                  <a:pt x="0" y="0"/>
                </a:moveTo>
                <a:lnTo>
                  <a:pt x="0" y="1600073"/>
                </a:lnTo>
              </a:path>
            </a:pathLst>
          </a:custGeom>
          <a:ln w="9525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757926" y="1582800"/>
            <a:ext cx="0" cy="1600200"/>
          </a:xfrm>
          <a:custGeom>
            <a:avLst/>
            <a:gdLst/>
            <a:ahLst/>
            <a:cxnLst/>
            <a:rect l="l" t="t" r="r" b="b"/>
            <a:pathLst>
              <a:path h="1600200">
                <a:moveTo>
                  <a:pt x="0" y="0"/>
                </a:moveTo>
                <a:lnTo>
                  <a:pt x="0" y="1600073"/>
                </a:lnTo>
              </a:path>
            </a:pathLst>
          </a:custGeom>
          <a:ln w="9525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586226" y="19257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700526" y="19257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814826" y="20400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700526" y="16971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700526" y="18114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814826" y="18114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700526" y="20400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586226" y="24972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700526" y="24972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814826" y="26115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700526" y="22686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700526" y="23829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814826" y="23829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700526" y="26115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586226" y="30687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700526" y="30687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700526" y="28401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700526" y="29544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814826" y="29544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757926" y="18114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643626" y="19257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529326" y="20400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415026" y="21543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415026" y="22686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415026" y="23829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415026" y="24972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415026" y="26115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415026" y="27258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529326" y="28401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643626" y="29544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757926" y="30687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757926" y="29544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757926" y="28401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757926" y="27258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757926" y="26115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757926" y="24972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757926" y="23829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757926" y="22686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757926" y="21543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757926" y="20400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757926" y="19257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643626" y="20400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643626" y="21543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643626" y="22686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643626" y="23829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643626" y="24972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643626" y="26115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643626" y="27258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643626" y="28401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529326" y="27258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529326" y="26115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529326" y="24972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529326" y="23829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529326" y="22686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529326" y="21543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529326" y="29544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386326" y="18114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157726" y="19257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272026" y="20400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386326" y="19257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157726" y="18114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272026" y="18114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157726" y="20400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386326" y="20400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386326" y="16971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614926" y="18114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843526" y="19257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843526" y="20400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072126" y="20400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614926" y="20400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729226" y="20400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843526" y="16971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729226" y="18114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843526" y="18114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386326" y="23829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157726" y="24972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4272026" y="26115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386326" y="24972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157726" y="23829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272026" y="23829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157726" y="26115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386326" y="26115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386326" y="22686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614926" y="23829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843526" y="24972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843526" y="26115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072126" y="26115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614926" y="26115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729226" y="26115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843526" y="22686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729226" y="23829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843526" y="23829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386326" y="29544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157726" y="30687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386326" y="30687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157726" y="29544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4272026" y="29544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386326" y="28401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614926" y="29544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843526" y="30687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843526" y="28401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729226" y="29544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843526" y="295440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114300"/>
                </a:moveTo>
                <a:lnTo>
                  <a:pt x="114300" y="114300"/>
                </a:lnTo>
                <a:lnTo>
                  <a:pt x="1143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2290826" y="1590675"/>
            <a:ext cx="3583304" cy="601980"/>
          </a:xfrm>
          <a:custGeom>
            <a:avLst/>
            <a:gdLst/>
            <a:ahLst/>
            <a:cxnLst/>
            <a:rect l="l" t="t" r="r" b="b"/>
            <a:pathLst>
              <a:path w="3583304" h="601980">
                <a:moveTo>
                  <a:pt x="0" y="601726"/>
                </a:moveTo>
                <a:lnTo>
                  <a:pt x="3582924" y="0"/>
                </a:lnTo>
              </a:path>
            </a:pathLst>
          </a:custGeom>
          <a:ln w="9524">
            <a:solidFill>
              <a:srgbClr val="1C1C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2290826" y="2497201"/>
            <a:ext cx="3583304" cy="678180"/>
          </a:xfrm>
          <a:custGeom>
            <a:avLst/>
            <a:gdLst/>
            <a:ahLst/>
            <a:cxnLst/>
            <a:rect l="l" t="t" r="r" b="b"/>
            <a:pathLst>
              <a:path w="3583304" h="678180">
                <a:moveTo>
                  <a:pt x="0" y="0"/>
                </a:moveTo>
                <a:lnTo>
                  <a:pt x="3582924" y="677799"/>
                </a:lnTo>
              </a:path>
            </a:pathLst>
          </a:custGeom>
          <a:ln w="9525">
            <a:solidFill>
              <a:srgbClr val="1C1C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 txBox="1"/>
          <p:nvPr/>
        </p:nvSpPr>
        <p:spPr>
          <a:xfrm>
            <a:off x="2999358" y="28447"/>
            <a:ext cx="15106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 marR="5080" indent="-169545" algn="r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6954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I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tro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d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u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ctio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  <a:p>
            <a:pPr marL="161925" marR="6350" indent="-161925" algn="r">
              <a:lnSpc>
                <a:spcPct val="100000"/>
              </a:lnSpc>
              <a:buAutoNum type="arabicPeriod"/>
              <a:tabLst>
                <a:tab pos="16192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Aspects</a:t>
            </a:r>
            <a:r>
              <a:rPr sz="1200" spc="-8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techniques</a:t>
            </a:r>
            <a:endParaRPr sz="1200">
              <a:latin typeface="Arial"/>
              <a:cs typeface="Arial"/>
            </a:endParaRPr>
          </a:p>
          <a:p>
            <a:pPr marL="448309" indent="-169545">
              <a:lnSpc>
                <a:spcPct val="100000"/>
              </a:lnSpc>
              <a:buAutoNum type="arabicPeriod"/>
              <a:tabLst>
                <a:tab pos="448945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Langage</a:t>
            </a:r>
            <a:r>
              <a:rPr sz="12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endParaRPr sz="1200">
              <a:latin typeface="Arial"/>
              <a:cs typeface="Arial"/>
            </a:endParaRPr>
          </a:p>
          <a:p>
            <a:pPr marL="168910" marR="5080" indent="-168910" algn="r">
              <a:lnSpc>
                <a:spcPct val="100000"/>
              </a:lnSpc>
              <a:buAutoNum type="arabicPeriod"/>
              <a:tabLst>
                <a:tab pos="16891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l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usion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1" name="object 171"/>
          <p:cNvSpPr txBox="1">
            <a:spLocks noGrp="1"/>
          </p:cNvSpPr>
          <p:nvPr>
            <p:ph type="ftr" sz="quarter" idx="5"/>
          </p:nvPr>
        </p:nvSpPr>
        <p:spPr>
          <a:xfrm>
            <a:off x="1161084" y="6554037"/>
            <a:ext cx="333629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fr-FR" dirty="0"/>
              <a:t>web</a:t>
            </a:r>
            <a:endParaRPr spc="-5" dirty="0"/>
          </a:p>
        </p:txBody>
      </p:sp>
      <p:sp>
        <p:nvSpPr>
          <p:cNvPr id="172" name="object 17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World </a:t>
            </a:r>
            <a:r>
              <a:rPr dirty="0"/>
              <a:t>Wide</a:t>
            </a:r>
            <a:r>
              <a:rPr spc="-114" dirty="0"/>
              <a:t> </a:t>
            </a:r>
            <a:r>
              <a:rPr spc="-5" dirty="0"/>
              <a:t>Web</a:t>
            </a:r>
          </a:p>
        </p:txBody>
      </p:sp>
      <p:sp>
        <p:nvSpPr>
          <p:cNvPr id="173" name="object 17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169" name="object 169"/>
          <p:cNvSpPr txBox="1"/>
          <p:nvPr/>
        </p:nvSpPr>
        <p:spPr>
          <a:xfrm>
            <a:off x="4734178" y="28447"/>
            <a:ext cx="9131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indent="-18796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Dé</a:t>
            </a:r>
            <a:r>
              <a:rPr sz="1200" spc="15" dirty="0">
                <a:solidFill>
                  <a:srgbClr val="1C1C1C"/>
                </a:solidFill>
                <a:latin typeface="Arial"/>
                <a:cs typeface="Arial"/>
              </a:rPr>
              <a:t>f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initi</a:t>
            </a:r>
            <a:r>
              <a:rPr sz="1200" spc="-15" dirty="0">
                <a:solidFill>
                  <a:srgbClr val="1C1C1C"/>
                </a:solidFill>
                <a:latin typeface="Arial"/>
                <a:cs typeface="Arial"/>
              </a:rPr>
              <a:t>o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Historique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Syntaxe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Structure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6860413" y="28447"/>
            <a:ext cx="8108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indent="-187960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Prologue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En-tête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Corps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Cadres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0" y="63"/>
            <a:ext cx="4572000" cy="793750"/>
          </a:xfrm>
          <a:custGeom>
            <a:avLst/>
            <a:gdLst/>
            <a:ahLst/>
            <a:cxnLst/>
            <a:rect l="l" t="t" r="r" b="b"/>
            <a:pathLst>
              <a:path w="4572000" h="793750">
                <a:moveTo>
                  <a:pt x="0" y="793686"/>
                </a:moveTo>
                <a:lnTo>
                  <a:pt x="4572000" y="793686"/>
                </a:lnTo>
                <a:lnTo>
                  <a:pt x="4572000" y="0"/>
                </a:lnTo>
                <a:lnTo>
                  <a:pt x="0" y="0"/>
                </a:lnTo>
                <a:lnTo>
                  <a:pt x="0" y="793686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0" y="349250"/>
                </a:moveTo>
                <a:lnTo>
                  <a:pt x="4572000" y="349250"/>
                </a:lnTo>
                <a:lnTo>
                  <a:pt x="4572000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0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4571999" y="0"/>
                </a:moveTo>
                <a:lnTo>
                  <a:pt x="0" y="0"/>
                </a:lnTo>
                <a:lnTo>
                  <a:pt x="0" y="349247"/>
                </a:lnTo>
                <a:lnTo>
                  <a:pt x="4571999" y="349247"/>
                </a:lnTo>
                <a:lnTo>
                  <a:pt x="4571999" y="0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616" y="2414797"/>
            <a:ext cx="3905250" cy="85915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70"/>
              </a:spcBef>
              <a:buSzPct val="89285"/>
              <a:buFont typeface="Wingdings"/>
              <a:buChar char=""/>
              <a:tabLst>
                <a:tab pos="355600" algn="l"/>
              </a:tabLst>
            </a:pP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Principe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5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920" algn="l"/>
              </a:tabLst>
            </a:pPr>
            <a:r>
              <a:rPr sz="2400" spc="-5" dirty="0">
                <a:solidFill>
                  <a:srgbClr val="1C1C1C"/>
                </a:solidFill>
                <a:latin typeface="Arial"/>
                <a:cs typeface="Arial"/>
              </a:rPr>
              <a:t>décrire des pages</a:t>
            </a:r>
            <a:r>
              <a:rPr sz="2400" spc="-1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C1C1C"/>
                </a:solidFill>
                <a:latin typeface="Arial"/>
                <a:cs typeface="Arial"/>
              </a:rPr>
              <a:t>Web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70982" y="2882646"/>
            <a:ext cx="2458720" cy="112268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433070" marR="5080" indent="-421005">
              <a:lnSpc>
                <a:spcPts val="2320"/>
              </a:lnSpc>
              <a:spcBef>
                <a:spcPts val="640"/>
              </a:spcBef>
            </a:pPr>
            <a:r>
              <a:rPr sz="2400" dirty="0">
                <a:solidFill>
                  <a:srgbClr val="1C1C1C"/>
                </a:solidFill>
                <a:latin typeface="Wingdings"/>
                <a:cs typeface="Wingdings"/>
              </a:rPr>
              <a:t></a:t>
            </a:r>
            <a:r>
              <a:rPr sz="2400" spc="-35" dirty="0">
                <a:solidFill>
                  <a:srgbClr val="1C1C1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C1C1C"/>
                </a:solidFill>
                <a:latin typeface="Arial"/>
                <a:cs typeface="Arial"/>
              </a:rPr>
              <a:t>programmation  </a:t>
            </a:r>
            <a:r>
              <a:rPr sz="2400" spc="-5" dirty="0">
                <a:solidFill>
                  <a:srgbClr val="1C1C1C"/>
                </a:solidFill>
                <a:latin typeface="Arial"/>
                <a:cs typeface="Arial"/>
              </a:rPr>
              <a:t>déclarative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solidFill>
                  <a:srgbClr val="1C1C1C"/>
                </a:solidFill>
                <a:latin typeface="Wingdings"/>
                <a:cs typeface="Wingdings"/>
              </a:rPr>
              <a:t></a:t>
            </a:r>
            <a:r>
              <a:rPr sz="2400" spc="50" dirty="0">
                <a:solidFill>
                  <a:srgbClr val="1C1C1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C1C1C"/>
                </a:solidFill>
                <a:latin typeface="Arial"/>
                <a:cs typeface="Arial"/>
              </a:rPr>
              <a:t>encodage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0816" y="3539615"/>
            <a:ext cx="3886200" cy="163639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685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299720" algn="l"/>
              </a:tabLst>
            </a:pPr>
            <a:r>
              <a:rPr sz="2400" spc="-5" dirty="0">
                <a:solidFill>
                  <a:srgbClr val="1C1C1C"/>
                </a:solidFill>
                <a:latin typeface="Arial"/>
                <a:cs typeface="Arial"/>
              </a:rPr>
              <a:t>dans des fichiers</a:t>
            </a:r>
            <a:r>
              <a:rPr sz="2400" spc="1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C1C1C"/>
                </a:solidFill>
                <a:latin typeface="Arial"/>
                <a:cs typeface="Arial"/>
              </a:rPr>
              <a:t>textuels</a:t>
            </a:r>
            <a:endParaRPr sz="2400">
              <a:latin typeface="Arial"/>
              <a:cs typeface="Arial"/>
            </a:endParaRPr>
          </a:p>
          <a:p>
            <a:pPr marL="299085" indent="-287020">
              <a:lnSpc>
                <a:spcPts val="2585"/>
              </a:lnSpc>
              <a:spcBef>
                <a:spcPts val="59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299720" algn="l"/>
              </a:tabLst>
            </a:pPr>
            <a:r>
              <a:rPr sz="2400" spc="-5" dirty="0">
                <a:solidFill>
                  <a:srgbClr val="1C1C1C"/>
                </a:solidFill>
                <a:latin typeface="Arial"/>
                <a:cs typeface="Arial"/>
              </a:rPr>
              <a:t>sous </a:t>
            </a:r>
            <a:r>
              <a:rPr sz="2400" dirty="0">
                <a:solidFill>
                  <a:srgbClr val="1C1C1C"/>
                </a:solidFill>
                <a:latin typeface="Arial"/>
                <a:cs typeface="Arial"/>
              </a:rPr>
              <a:t>forme </a:t>
            </a:r>
            <a:r>
              <a:rPr sz="2400" spc="-5" dirty="0">
                <a:solidFill>
                  <a:srgbClr val="1C1C1C"/>
                </a:solidFill>
                <a:latin typeface="Arial"/>
                <a:cs typeface="Arial"/>
              </a:rPr>
              <a:t>d’un</a:t>
            </a:r>
            <a:r>
              <a:rPr sz="2400" spc="-5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C1C1C"/>
                </a:solidFill>
                <a:latin typeface="Arial"/>
                <a:cs typeface="Arial"/>
              </a:rPr>
              <a:t>ensemble</a:t>
            </a:r>
            <a:endParaRPr sz="2400">
              <a:latin typeface="Arial"/>
              <a:cs typeface="Arial"/>
            </a:endParaRPr>
          </a:p>
          <a:p>
            <a:pPr marL="299085">
              <a:lnSpc>
                <a:spcPts val="2585"/>
              </a:lnSpc>
            </a:pPr>
            <a:r>
              <a:rPr sz="2400" spc="-5" dirty="0">
                <a:solidFill>
                  <a:srgbClr val="1C1C1C"/>
                </a:solidFill>
                <a:latin typeface="Arial"/>
                <a:cs typeface="Arial"/>
              </a:rPr>
              <a:t>d’éléments</a:t>
            </a:r>
            <a:endParaRPr sz="2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75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299720" algn="l"/>
              </a:tabLst>
            </a:pPr>
            <a:r>
              <a:rPr sz="2400" spc="-5" dirty="0">
                <a:solidFill>
                  <a:srgbClr val="1C1C1C"/>
                </a:solidFill>
                <a:latin typeface="Arial"/>
                <a:cs typeface="Arial"/>
              </a:rPr>
              <a:t>en utilisant des</a:t>
            </a:r>
            <a:r>
              <a:rPr sz="2400" spc="2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1C1C1C"/>
                </a:solidFill>
                <a:latin typeface="Arial"/>
                <a:cs typeface="Arial"/>
              </a:rPr>
              <a:t>balises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70982" y="4272788"/>
            <a:ext cx="3084195" cy="9036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dirty="0">
                <a:solidFill>
                  <a:srgbClr val="1C1C1C"/>
                </a:solidFill>
                <a:latin typeface="Wingdings"/>
                <a:cs typeface="Wingdings"/>
              </a:rPr>
              <a:t></a:t>
            </a:r>
            <a:r>
              <a:rPr sz="2400" spc="55" dirty="0">
                <a:solidFill>
                  <a:srgbClr val="1C1C1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C1C1C"/>
                </a:solidFill>
                <a:latin typeface="Arial"/>
                <a:cs typeface="Arial"/>
              </a:rPr>
              <a:t>arborescence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1C1C1C"/>
                </a:solidFill>
                <a:latin typeface="Wingdings"/>
                <a:cs typeface="Wingdings"/>
              </a:rPr>
              <a:t></a:t>
            </a:r>
            <a:r>
              <a:rPr sz="2400" dirty="0">
                <a:solidFill>
                  <a:srgbClr val="1C1C1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C1C1C"/>
                </a:solidFill>
                <a:latin typeface="Arial"/>
                <a:cs typeface="Arial"/>
              </a:rPr>
              <a:t>syntaxe, </a:t>
            </a:r>
            <a:r>
              <a:rPr sz="2400" dirty="0">
                <a:solidFill>
                  <a:srgbClr val="1C1C1C"/>
                </a:solidFill>
                <a:latin typeface="Arial"/>
                <a:cs typeface="Arial"/>
              </a:rPr>
              <a:t>grammaire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812291"/>
            <a:ext cx="9134856" cy="460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720851"/>
            <a:ext cx="6315456" cy="749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63" y="793750"/>
            <a:ext cx="9139555" cy="457200"/>
          </a:xfrm>
          <a:custGeom>
            <a:avLst/>
            <a:gdLst/>
            <a:ahLst/>
            <a:cxnLst/>
            <a:rect l="l" t="t" r="r" b="b"/>
            <a:pathLst>
              <a:path w="9139555" h="457200">
                <a:moveTo>
                  <a:pt x="0" y="457200"/>
                </a:moveTo>
                <a:lnTo>
                  <a:pt x="9139236" y="457200"/>
                </a:lnTo>
                <a:lnTo>
                  <a:pt x="9139236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1B07D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763" y="787399"/>
            <a:ext cx="91395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HTML (HyperText Markup</a:t>
            </a:r>
            <a:r>
              <a:rPr sz="28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Language)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1161084" y="6554037"/>
            <a:ext cx="333629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fr-FR" dirty="0"/>
              <a:t>web</a:t>
            </a:r>
            <a:endParaRPr spc="-5" dirty="0"/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World </a:t>
            </a:r>
            <a:r>
              <a:rPr dirty="0"/>
              <a:t>Wide</a:t>
            </a:r>
            <a:r>
              <a:rPr spc="-114" dirty="0"/>
              <a:t> </a:t>
            </a:r>
            <a:r>
              <a:rPr spc="-5" dirty="0"/>
              <a:t>Web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4763" y="28447"/>
            <a:ext cx="45675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 marR="67310" indent="-169545" algn="r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6954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I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tro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d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u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ctio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  <a:p>
            <a:pPr marL="161925" marR="68580" indent="-161925" algn="r">
              <a:lnSpc>
                <a:spcPct val="100000"/>
              </a:lnSpc>
              <a:buAutoNum type="arabicPeriod"/>
              <a:tabLst>
                <a:tab pos="16192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Aspects</a:t>
            </a:r>
            <a:r>
              <a:rPr sz="1200" spc="-8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techniques</a:t>
            </a:r>
            <a:endParaRPr sz="1200">
              <a:latin typeface="Arial"/>
              <a:cs typeface="Arial"/>
            </a:endParaRPr>
          </a:p>
          <a:p>
            <a:pPr marL="169545" marR="69215" indent="-169545" algn="r">
              <a:lnSpc>
                <a:spcPct val="100000"/>
              </a:lnSpc>
              <a:buAutoNum type="arabicPeriod"/>
              <a:tabLst>
                <a:tab pos="169545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Langage</a:t>
            </a:r>
            <a:r>
              <a:rPr sz="12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endParaRPr sz="1200">
              <a:latin typeface="Arial"/>
              <a:cs typeface="Arial"/>
            </a:endParaRPr>
          </a:p>
          <a:p>
            <a:pPr marL="168910" marR="67310" indent="-168910" algn="r">
              <a:lnSpc>
                <a:spcPct val="100000"/>
              </a:lnSpc>
              <a:buAutoNum type="arabicPeriod"/>
              <a:tabLst>
                <a:tab pos="16891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l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usion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34178" y="28447"/>
            <a:ext cx="9131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indent="-18796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Dé</a:t>
            </a:r>
            <a:r>
              <a:rPr sz="1200" spc="15" dirty="0">
                <a:solidFill>
                  <a:srgbClr val="1C1C1C"/>
                </a:solidFill>
                <a:latin typeface="Arial"/>
                <a:cs typeface="Arial"/>
              </a:rPr>
              <a:t>f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initi</a:t>
            </a:r>
            <a:r>
              <a:rPr sz="1200" spc="-15" dirty="0">
                <a:solidFill>
                  <a:srgbClr val="1C1C1C"/>
                </a:solidFill>
                <a:latin typeface="Arial"/>
                <a:cs typeface="Arial"/>
              </a:rPr>
              <a:t>o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Historique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Syntaxe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Structure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60413" y="28447"/>
            <a:ext cx="8108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indent="-187960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Prologue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En-tête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Corps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Cadres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0" y="63"/>
            <a:ext cx="4572000" cy="793750"/>
          </a:xfrm>
          <a:custGeom>
            <a:avLst/>
            <a:gdLst/>
            <a:ahLst/>
            <a:cxnLst/>
            <a:rect l="l" t="t" r="r" b="b"/>
            <a:pathLst>
              <a:path w="4572000" h="793750">
                <a:moveTo>
                  <a:pt x="0" y="793686"/>
                </a:moveTo>
                <a:lnTo>
                  <a:pt x="4572000" y="793686"/>
                </a:lnTo>
                <a:lnTo>
                  <a:pt x="4572000" y="0"/>
                </a:lnTo>
                <a:lnTo>
                  <a:pt x="0" y="0"/>
                </a:lnTo>
                <a:lnTo>
                  <a:pt x="0" y="793686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0" y="349250"/>
                </a:moveTo>
                <a:lnTo>
                  <a:pt x="4572000" y="349250"/>
                </a:lnTo>
                <a:lnTo>
                  <a:pt x="4572000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0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4571999" y="0"/>
                </a:moveTo>
                <a:lnTo>
                  <a:pt x="0" y="0"/>
                </a:lnTo>
                <a:lnTo>
                  <a:pt x="0" y="349247"/>
                </a:lnTo>
                <a:lnTo>
                  <a:pt x="4571999" y="349247"/>
                </a:lnTo>
                <a:lnTo>
                  <a:pt x="4571999" y="0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70982" y="1921255"/>
            <a:ext cx="648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title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70982" y="2630170"/>
            <a:ext cx="712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title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70982" y="3339210"/>
            <a:ext cx="622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hr</a:t>
            </a:r>
            <a:r>
              <a:rPr sz="1800" spc="-8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70982" y="4281042"/>
            <a:ext cx="1322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title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,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img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,</a:t>
            </a:r>
            <a:r>
              <a:rPr sz="1800" spc="-3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...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616" y="1555941"/>
            <a:ext cx="4209415" cy="333375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50"/>
              </a:spcBef>
              <a:buSzPct val="90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Balise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ouvrante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25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avant le contenu de</a:t>
            </a:r>
            <a:r>
              <a:rPr sz="1800" spc="-2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l’élément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SzPct val="90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Balise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fermante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2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après le contenu de</a:t>
            </a:r>
            <a:r>
              <a:rPr sz="1800" spc="-2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l’élément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SzPct val="90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Balise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vide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(balise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d’élément</a:t>
            </a:r>
            <a:r>
              <a:rPr sz="2000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vide)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25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pas de</a:t>
            </a:r>
            <a:r>
              <a:rPr sz="1800" spc="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contenu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95"/>
              </a:spcBef>
              <a:buSzPct val="90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Nom de</a:t>
            </a:r>
            <a:r>
              <a:rPr sz="200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balise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ts val="2000"/>
              </a:lnSpc>
              <a:spcBef>
                <a:spcPts val="225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mot-clé simple spécifiant</a:t>
            </a:r>
            <a:endParaRPr sz="1800">
              <a:latin typeface="Arial"/>
              <a:cs typeface="Arial"/>
            </a:endParaRPr>
          </a:p>
          <a:p>
            <a:pPr marL="756285">
              <a:lnSpc>
                <a:spcPts val="2000"/>
              </a:lnSpc>
            </a:pP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le </a:t>
            </a:r>
            <a:r>
              <a:rPr sz="1800" spc="-10" dirty="0">
                <a:solidFill>
                  <a:srgbClr val="1C1C1C"/>
                </a:solidFill>
                <a:latin typeface="Arial"/>
                <a:cs typeface="Arial"/>
              </a:rPr>
              <a:t>type d’élément </a:t>
            </a:r>
            <a:r>
              <a:rPr sz="1800" dirty="0">
                <a:solidFill>
                  <a:srgbClr val="1C1C1C"/>
                </a:solidFill>
                <a:latin typeface="Arial"/>
                <a:cs typeface="Arial"/>
              </a:rPr>
              <a:t>à</a:t>
            </a:r>
            <a:r>
              <a:rPr sz="1800" spc="3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délimiter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0"/>
              </a:spcBef>
              <a:buSzPct val="90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Attribut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de</a:t>
            </a:r>
            <a:r>
              <a:rPr sz="20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balise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0816" y="4836032"/>
            <a:ext cx="2954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« morceau d’information</a:t>
            </a:r>
            <a:r>
              <a:rPr sz="1800" spc="-1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»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7328" y="5014341"/>
            <a:ext cx="8082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56150" algn="l"/>
              </a:tabLst>
            </a:pP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permettant de préciser</a:t>
            </a:r>
            <a:r>
              <a:rPr sz="1800" spc="7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un</a:t>
            </a:r>
            <a:r>
              <a:rPr sz="180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élément	&lt;a</a:t>
            </a:r>
            <a:r>
              <a:rPr sz="1800" spc="-1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href=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  <a:hlinkClick r:id="rId2"/>
              </a:rPr>
              <a:t>"http://pci.univ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-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  <a:hlinkClick r:id="rId2"/>
              </a:rPr>
              <a:t>lyon1.fr"&gt;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8016" y="5302377"/>
            <a:ext cx="5445760" cy="821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105"/>
              </a:lnSpc>
              <a:spcBef>
                <a:spcPts val="100"/>
              </a:spcBef>
              <a:buClr>
                <a:srgbClr val="0000FF"/>
              </a:buClr>
              <a:buSzPct val="75000"/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Toujours </a:t>
            </a:r>
            <a:r>
              <a:rPr sz="1800" dirty="0">
                <a:solidFill>
                  <a:srgbClr val="1C1C1C"/>
                </a:solidFill>
                <a:latin typeface="Arial"/>
                <a:cs typeface="Arial"/>
              </a:rPr>
              <a:t>à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l’intérieur de la balise ouvrante </a:t>
            </a:r>
            <a:r>
              <a:rPr sz="1800" dirty="0">
                <a:solidFill>
                  <a:srgbClr val="1C1C1C"/>
                </a:solidFill>
                <a:latin typeface="Arial"/>
                <a:cs typeface="Arial"/>
              </a:rPr>
              <a:t>(ou</a:t>
            </a:r>
            <a:r>
              <a:rPr sz="1800" spc="-1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vide)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ts val="2050"/>
              </a:lnSpc>
              <a:buClr>
                <a:srgbClr val="0000FF"/>
              </a:buClr>
              <a:buSzPct val="75000"/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Ne fait pas partie du contenu de</a:t>
            </a:r>
            <a:r>
              <a:rPr sz="1800" spc="2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C1C1C"/>
                </a:solidFill>
                <a:latin typeface="Arial"/>
                <a:cs typeface="Arial"/>
              </a:rPr>
              <a:t>l’élément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ts val="2105"/>
              </a:lnSpc>
              <a:buClr>
                <a:srgbClr val="0000FF"/>
              </a:buClr>
              <a:buSzPct val="75000"/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sz="1800" dirty="0">
                <a:solidFill>
                  <a:srgbClr val="1C1C1C"/>
                </a:solidFill>
                <a:latin typeface="Arial"/>
                <a:cs typeface="Arial"/>
              </a:rPr>
              <a:t>Structure :</a:t>
            </a:r>
            <a:r>
              <a:rPr sz="1800" spc="-1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nom="valeur"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812291"/>
            <a:ext cx="9134856" cy="460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720851"/>
            <a:ext cx="6315456" cy="7498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63" y="793750"/>
            <a:ext cx="9139555" cy="457200"/>
          </a:xfrm>
          <a:custGeom>
            <a:avLst/>
            <a:gdLst/>
            <a:ahLst/>
            <a:cxnLst/>
            <a:rect l="l" t="t" r="r" b="b"/>
            <a:pathLst>
              <a:path w="9139555" h="457200">
                <a:moveTo>
                  <a:pt x="0" y="457200"/>
                </a:moveTo>
                <a:lnTo>
                  <a:pt x="9139236" y="457200"/>
                </a:lnTo>
                <a:lnTo>
                  <a:pt x="9139236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1B07D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763" y="787399"/>
            <a:ext cx="91395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HTML (HyperText Markup</a:t>
            </a:r>
            <a:r>
              <a:rPr sz="28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Language)</a:t>
            </a:r>
            <a:endParaRPr sz="28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1161084" y="6554037"/>
            <a:ext cx="333629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fr-FR" dirty="0"/>
              <a:t>web</a:t>
            </a:r>
            <a:endParaRPr spc="-5" dirty="0"/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World </a:t>
            </a:r>
            <a:r>
              <a:rPr dirty="0"/>
              <a:t>Wide</a:t>
            </a:r>
            <a:r>
              <a:rPr spc="-114" dirty="0"/>
              <a:t> </a:t>
            </a:r>
            <a:r>
              <a:rPr spc="-5" dirty="0"/>
              <a:t>Web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17" name="object 17"/>
          <p:cNvSpPr txBox="1"/>
          <p:nvPr/>
        </p:nvSpPr>
        <p:spPr>
          <a:xfrm>
            <a:off x="4763" y="28447"/>
            <a:ext cx="45675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 marR="67310" indent="-169545" algn="r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6954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I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tro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d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u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ctio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  <a:p>
            <a:pPr marL="161925" marR="68580" indent="-161925" algn="r">
              <a:lnSpc>
                <a:spcPct val="100000"/>
              </a:lnSpc>
              <a:buAutoNum type="arabicPeriod"/>
              <a:tabLst>
                <a:tab pos="16192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Aspects</a:t>
            </a:r>
            <a:r>
              <a:rPr sz="1200" spc="-8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techniques</a:t>
            </a:r>
            <a:endParaRPr sz="1200">
              <a:latin typeface="Arial"/>
              <a:cs typeface="Arial"/>
            </a:endParaRPr>
          </a:p>
          <a:p>
            <a:pPr marL="169545" marR="69215" indent="-169545" algn="r">
              <a:lnSpc>
                <a:spcPct val="100000"/>
              </a:lnSpc>
              <a:buAutoNum type="arabicPeriod"/>
              <a:tabLst>
                <a:tab pos="169545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Langage</a:t>
            </a:r>
            <a:r>
              <a:rPr sz="12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endParaRPr sz="1200">
              <a:latin typeface="Arial"/>
              <a:cs typeface="Arial"/>
            </a:endParaRPr>
          </a:p>
          <a:p>
            <a:pPr marL="168910" marR="67310" indent="-168910" algn="r">
              <a:lnSpc>
                <a:spcPct val="100000"/>
              </a:lnSpc>
              <a:buAutoNum type="arabicPeriod"/>
              <a:tabLst>
                <a:tab pos="16891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l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usion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34178" y="28447"/>
            <a:ext cx="9131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indent="-18796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Dé</a:t>
            </a:r>
            <a:r>
              <a:rPr sz="1200" spc="15" dirty="0">
                <a:solidFill>
                  <a:srgbClr val="1C1C1C"/>
                </a:solidFill>
                <a:latin typeface="Arial"/>
                <a:cs typeface="Arial"/>
              </a:rPr>
              <a:t>f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initi</a:t>
            </a:r>
            <a:r>
              <a:rPr sz="1200" spc="-15" dirty="0">
                <a:solidFill>
                  <a:srgbClr val="1C1C1C"/>
                </a:solidFill>
                <a:latin typeface="Arial"/>
                <a:cs typeface="Arial"/>
              </a:rPr>
              <a:t>o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Historique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Syntaxe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Structure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60413" y="28447"/>
            <a:ext cx="8108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indent="-187960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Prologue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En-tête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Corps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Cadres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0" y="63"/>
            <a:ext cx="4572000" cy="793750"/>
          </a:xfrm>
          <a:custGeom>
            <a:avLst/>
            <a:gdLst/>
            <a:ahLst/>
            <a:cxnLst/>
            <a:rect l="l" t="t" r="r" b="b"/>
            <a:pathLst>
              <a:path w="4572000" h="793750">
                <a:moveTo>
                  <a:pt x="0" y="793686"/>
                </a:moveTo>
                <a:lnTo>
                  <a:pt x="4572000" y="793686"/>
                </a:lnTo>
                <a:lnTo>
                  <a:pt x="4572000" y="0"/>
                </a:lnTo>
                <a:lnTo>
                  <a:pt x="0" y="0"/>
                </a:lnTo>
                <a:lnTo>
                  <a:pt x="0" y="793686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0" y="349250"/>
                </a:moveTo>
                <a:lnTo>
                  <a:pt x="4572000" y="349250"/>
                </a:lnTo>
                <a:lnTo>
                  <a:pt x="4572000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0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4571999" y="0"/>
                </a:moveTo>
                <a:lnTo>
                  <a:pt x="0" y="0"/>
                </a:lnTo>
                <a:lnTo>
                  <a:pt x="0" y="349247"/>
                </a:lnTo>
                <a:lnTo>
                  <a:pt x="4571999" y="349247"/>
                </a:lnTo>
                <a:lnTo>
                  <a:pt x="4571999" y="0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12291"/>
            <a:ext cx="9134856" cy="460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97991"/>
            <a:ext cx="7101840" cy="803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63" y="793750"/>
            <a:ext cx="9139555" cy="457200"/>
          </a:xfrm>
          <a:custGeom>
            <a:avLst/>
            <a:gdLst/>
            <a:ahLst/>
            <a:cxnLst/>
            <a:rect l="l" t="t" r="r" b="b"/>
            <a:pathLst>
              <a:path w="9139555" h="457200">
                <a:moveTo>
                  <a:pt x="0" y="457200"/>
                </a:moveTo>
                <a:lnTo>
                  <a:pt x="9139236" y="457200"/>
                </a:lnTo>
                <a:lnTo>
                  <a:pt x="9139236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1B07D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63" y="770635"/>
            <a:ext cx="91395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Genèse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du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Web :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la notion</a:t>
            </a:r>
            <a:r>
              <a:rPr sz="3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d’hypertexte</a:t>
            </a:r>
            <a:endParaRPr sz="30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1161084" y="6554037"/>
            <a:ext cx="333629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fr-FR" dirty="0"/>
              <a:t>web</a:t>
            </a:r>
            <a:endParaRPr spc="-5" dirty="0"/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World </a:t>
            </a:r>
            <a:r>
              <a:rPr dirty="0"/>
              <a:t>Wide</a:t>
            </a:r>
            <a:r>
              <a:rPr spc="-114" dirty="0"/>
              <a:t> </a:t>
            </a:r>
            <a:r>
              <a:rPr spc="-5" dirty="0"/>
              <a:t>Web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925052" y="6554037"/>
            <a:ext cx="15049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Arial"/>
                <a:cs typeface="Arial"/>
              </a:rPr>
              <a:t>4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0491" y="1536954"/>
            <a:ext cx="6512559" cy="645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ts val="2560"/>
              </a:lnSpc>
              <a:spcBef>
                <a:spcPts val="95"/>
              </a:spcBef>
              <a:buSzPct val="88636"/>
              <a:buFont typeface="Wingdings"/>
              <a:buChar char=""/>
              <a:tabLst>
                <a:tab pos="355600" algn="l"/>
              </a:tabLst>
            </a:pP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Principe</a:t>
            </a:r>
            <a:endParaRPr sz="2200">
              <a:latin typeface="Arial"/>
              <a:cs typeface="Arial"/>
            </a:endParaRPr>
          </a:p>
          <a:p>
            <a:pPr marL="756285" lvl="1" indent="-287655">
              <a:lnSpc>
                <a:spcPts val="2320"/>
              </a:lnSpc>
              <a:buClr>
                <a:srgbClr val="0000FF"/>
              </a:buClr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S’abstraire </a:t>
            </a:r>
            <a:r>
              <a:rPr sz="2000" spc="-5" dirty="0">
                <a:solidFill>
                  <a:srgbClr val="1C1C1C"/>
                </a:solidFill>
                <a:latin typeface="Arial"/>
                <a:cs typeface="Arial"/>
              </a:rPr>
              <a:t>de l’aspect linéaire du document</a:t>
            </a:r>
            <a:r>
              <a:rPr sz="2000" spc="-8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textuel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7691" y="2170887"/>
            <a:ext cx="80454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Mécanisme </a:t>
            </a:r>
            <a:r>
              <a:rPr sz="2000" spc="-5" dirty="0">
                <a:solidFill>
                  <a:srgbClr val="1C1C1C"/>
                </a:solidFill>
                <a:latin typeface="Arial"/>
                <a:cs typeface="Arial"/>
              </a:rPr>
              <a:t>intellectuel permettant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le cheminement </a:t>
            </a:r>
            <a:r>
              <a:rPr sz="2000" spc="-5" dirty="0">
                <a:solidFill>
                  <a:srgbClr val="1C1C1C"/>
                </a:solidFill>
                <a:latin typeface="Arial"/>
                <a:cs typeface="Arial"/>
              </a:rPr>
              <a:t>d’une</a:t>
            </a:r>
            <a:r>
              <a:rPr sz="2000" spc="-114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1C1C1C"/>
                </a:solidFill>
                <a:latin typeface="Arial"/>
                <a:cs typeface="Arial"/>
              </a:rPr>
              <a:t>information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0491" y="2336490"/>
            <a:ext cx="8566150" cy="414591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756285">
              <a:lnSpc>
                <a:spcPct val="100000"/>
              </a:lnSpc>
              <a:spcBef>
                <a:spcPts val="360"/>
              </a:spcBef>
            </a:pP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à une autre </a:t>
            </a:r>
            <a:r>
              <a:rPr sz="2000" dirty="0">
                <a:solidFill>
                  <a:srgbClr val="1C1C1C"/>
                </a:solidFill>
                <a:latin typeface="Wingdings"/>
                <a:cs typeface="Wingdings"/>
              </a:rPr>
              <a:t></a:t>
            </a:r>
            <a:r>
              <a:rPr sz="2000" dirty="0">
                <a:solidFill>
                  <a:srgbClr val="1C1C1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navigation, butinage,</a:t>
            </a:r>
            <a:r>
              <a:rPr sz="2000" spc="-5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transclusion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ts val="2560"/>
              </a:lnSpc>
              <a:spcBef>
                <a:spcPts val="280"/>
              </a:spcBef>
              <a:buSzPct val="88636"/>
              <a:buFont typeface="Wingdings"/>
              <a:buChar char=""/>
              <a:tabLst>
                <a:tab pos="355600" algn="l"/>
              </a:tabLst>
            </a:pP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Historique</a:t>
            </a:r>
            <a:endParaRPr sz="2200">
              <a:latin typeface="Arial"/>
              <a:cs typeface="Arial"/>
            </a:endParaRPr>
          </a:p>
          <a:p>
            <a:pPr marL="756285" lvl="1" indent="-287655">
              <a:lnSpc>
                <a:spcPts val="2320"/>
              </a:lnSpc>
              <a:buClr>
                <a:srgbClr val="0000FF"/>
              </a:buClr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2000" spc="-5" dirty="0">
                <a:solidFill>
                  <a:srgbClr val="1C1C1C"/>
                </a:solidFill>
                <a:latin typeface="Arial"/>
                <a:cs typeface="Arial"/>
              </a:rPr>
              <a:t>1945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: </a:t>
            </a:r>
            <a:r>
              <a:rPr sz="2000" spc="-5" dirty="0">
                <a:solidFill>
                  <a:srgbClr val="1C1C1C"/>
                </a:solidFill>
                <a:latin typeface="Arial"/>
                <a:cs typeface="Arial"/>
              </a:rPr>
              <a:t>invention de la notion</a:t>
            </a:r>
            <a:r>
              <a:rPr sz="2000" spc="-5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1C1C1C"/>
                </a:solidFill>
                <a:latin typeface="Arial"/>
                <a:cs typeface="Arial"/>
              </a:rPr>
              <a:t>d’hypertexte</a:t>
            </a:r>
            <a:endParaRPr sz="2000">
              <a:latin typeface="Arial"/>
              <a:cs typeface="Arial"/>
            </a:endParaRPr>
          </a:p>
          <a:p>
            <a:pPr marL="1155700" lvl="2" indent="-228600">
              <a:lnSpc>
                <a:spcPts val="2255"/>
              </a:lnSpc>
              <a:spcBef>
                <a:spcPts val="405"/>
              </a:spcBef>
              <a:buClr>
                <a:srgbClr val="0000FF"/>
              </a:buClr>
              <a:buSzPct val="73684"/>
              <a:buFont typeface="Wingdings"/>
              <a:buChar char=""/>
              <a:tabLst>
                <a:tab pos="1155065" algn="l"/>
                <a:tab pos="1155700" algn="l"/>
              </a:tabLst>
            </a:pPr>
            <a:r>
              <a:rPr sz="1900" spc="-5" dirty="0">
                <a:solidFill>
                  <a:srgbClr val="1C1C1C"/>
                </a:solidFill>
                <a:latin typeface="Arial"/>
                <a:cs typeface="Arial"/>
              </a:rPr>
              <a:t>Vannevar Bush, As </a:t>
            </a:r>
            <a:r>
              <a:rPr sz="1900" spc="-10" dirty="0">
                <a:solidFill>
                  <a:srgbClr val="1C1C1C"/>
                </a:solidFill>
                <a:latin typeface="Arial"/>
                <a:cs typeface="Arial"/>
              </a:rPr>
              <a:t>We </a:t>
            </a:r>
            <a:r>
              <a:rPr sz="1900" spc="-5" dirty="0">
                <a:solidFill>
                  <a:srgbClr val="1C1C1C"/>
                </a:solidFill>
                <a:latin typeface="Arial"/>
                <a:cs typeface="Arial"/>
              </a:rPr>
              <a:t>may think, </a:t>
            </a:r>
            <a:r>
              <a:rPr sz="1900" i="1" spc="-5" dirty="0">
                <a:solidFill>
                  <a:srgbClr val="1C1C1C"/>
                </a:solidFill>
                <a:latin typeface="Arial"/>
                <a:cs typeface="Arial"/>
              </a:rPr>
              <a:t>Atlantic Monthly</a:t>
            </a:r>
            <a:r>
              <a:rPr sz="1900" spc="-5" dirty="0">
                <a:solidFill>
                  <a:srgbClr val="1C1C1C"/>
                </a:solidFill>
                <a:latin typeface="Arial"/>
                <a:cs typeface="Arial"/>
              </a:rPr>
              <a:t>,</a:t>
            </a:r>
            <a:r>
              <a:rPr sz="1900" spc="16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1C1C1C"/>
                </a:solidFill>
                <a:latin typeface="Arial"/>
                <a:cs typeface="Arial"/>
              </a:rPr>
              <a:t>1945</a:t>
            </a:r>
            <a:endParaRPr sz="1900">
              <a:latin typeface="Arial"/>
              <a:cs typeface="Arial"/>
            </a:endParaRPr>
          </a:p>
          <a:p>
            <a:pPr marL="756285" lvl="1" indent="-287655">
              <a:lnSpc>
                <a:spcPts val="2375"/>
              </a:lnSpc>
              <a:buClr>
                <a:srgbClr val="0000FF"/>
              </a:buClr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2000" spc="-5" dirty="0">
                <a:solidFill>
                  <a:srgbClr val="1C1C1C"/>
                </a:solidFill>
                <a:latin typeface="Arial"/>
                <a:cs typeface="Arial"/>
              </a:rPr>
              <a:t>1965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: </a:t>
            </a:r>
            <a:r>
              <a:rPr sz="2000" spc="-5" dirty="0">
                <a:solidFill>
                  <a:srgbClr val="1C1C1C"/>
                </a:solidFill>
                <a:latin typeface="Arial"/>
                <a:cs typeface="Arial"/>
              </a:rPr>
              <a:t>invention du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terme</a:t>
            </a:r>
            <a:r>
              <a:rPr sz="2000" spc="-7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1C1C1C"/>
                </a:solidFill>
                <a:latin typeface="Arial"/>
                <a:cs typeface="Arial"/>
              </a:rPr>
              <a:t>d’hypertexte</a:t>
            </a:r>
            <a:endParaRPr sz="2000">
              <a:latin typeface="Arial"/>
              <a:cs typeface="Arial"/>
            </a:endParaRPr>
          </a:p>
          <a:p>
            <a:pPr marL="1155700" lvl="2" indent="-228600">
              <a:lnSpc>
                <a:spcPts val="2255"/>
              </a:lnSpc>
              <a:spcBef>
                <a:spcPts val="400"/>
              </a:spcBef>
              <a:buClr>
                <a:srgbClr val="0000FF"/>
              </a:buClr>
              <a:buSzPct val="73684"/>
              <a:buFont typeface="Wingdings"/>
              <a:buChar char=""/>
              <a:tabLst>
                <a:tab pos="1155065" algn="l"/>
                <a:tab pos="1155700" algn="l"/>
              </a:tabLst>
            </a:pPr>
            <a:r>
              <a:rPr sz="1900" spc="-5" dirty="0">
                <a:solidFill>
                  <a:srgbClr val="1C1C1C"/>
                </a:solidFill>
                <a:latin typeface="Arial"/>
                <a:cs typeface="Arial"/>
              </a:rPr>
              <a:t>Ted Nelson, projet</a:t>
            </a:r>
            <a:r>
              <a:rPr sz="1900" spc="7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1C1C1C"/>
                </a:solidFill>
                <a:latin typeface="Arial"/>
                <a:cs typeface="Arial"/>
              </a:rPr>
              <a:t>Xanadu</a:t>
            </a:r>
            <a:endParaRPr sz="1900">
              <a:latin typeface="Arial"/>
              <a:cs typeface="Arial"/>
            </a:endParaRPr>
          </a:p>
          <a:p>
            <a:pPr marL="756285" lvl="1" indent="-287655">
              <a:lnSpc>
                <a:spcPts val="2375"/>
              </a:lnSpc>
              <a:buClr>
                <a:srgbClr val="0000FF"/>
              </a:buClr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Années 1960 : premier système hypertexte</a:t>
            </a:r>
            <a:r>
              <a:rPr sz="2000" spc="-15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fonctionnel</a:t>
            </a:r>
            <a:endParaRPr sz="2000">
              <a:latin typeface="Arial"/>
              <a:cs typeface="Arial"/>
            </a:endParaRPr>
          </a:p>
          <a:p>
            <a:pPr marL="227965" marR="2942590" lvl="2" indent="-227965" algn="r">
              <a:lnSpc>
                <a:spcPts val="2255"/>
              </a:lnSpc>
              <a:spcBef>
                <a:spcPts val="400"/>
              </a:spcBef>
              <a:buClr>
                <a:srgbClr val="0000FF"/>
              </a:buClr>
              <a:buSzPct val="73684"/>
              <a:buFont typeface="Wingdings"/>
              <a:buChar char=""/>
              <a:tabLst>
                <a:tab pos="227965" algn="l"/>
                <a:tab pos="228600" algn="l"/>
              </a:tabLst>
            </a:pPr>
            <a:r>
              <a:rPr sz="1900" spc="-5" dirty="0">
                <a:solidFill>
                  <a:srgbClr val="1C1C1C"/>
                </a:solidFill>
                <a:latin typeface="Arial"/>
                <a:cs typeface="Arial"/>
              </a:rPr>
              <a:t>NLS (oNLine System), Douglas</a:t>
            </a:r>
            <a:r>
              <a:rPr sz="1900" spc="12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1C1C1C"/>
                </a:solidFill>
                <a:latin typeface="Arial"/>
                <a:cs typeface="Arial"/>
              </a:rPr>
              <a:t>Englebart</a:t>
            </a:r>
            <a:endParaRPr sz="1900">
              <a:latin typeface="Arial"/>
              <a:cs typeface="Arial"/>
            </a:endParaRPr>
          </a:p>
          <a:p>
            <a:pPr marL="286385" marR="2926715" lvl="1" indent="-286385" algn="r">
              <a:lnSpc>
                <a:spcPts val="2375"/>
              </a:lnSpc>
              <a:buClr>
                <a:srgbClr val="0000FF"/>
              </a:buClr>
              <a:buSzPct val="75000"/>
              <a:buFont typeface="Wingdings"/>
              <a:buChar char=""/>
              <a:tabLst>
                <a:tab pos="286385" algn="l"/>
                <a:tab pos="756920" algn="l"/>
              </a:tabLst>
            </a:pP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1987-2004 : diffusion du logiciel</a:t>
            </a:r>
            <a:r>
              <a:rPr sz="2000" spc="-11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HyperCard</a:t>
            </a:r>
            <a:endParaRPr sz="2000">
              <a:latin typeface="Arial"/>
              <a:cs typeface="Arial"/>
            </a:endParaRPr>
          </a:p>
          <a:p>
            <a:pPr marL="1155700" marR="5080" lvl="2" indent="-228600">
              <a:lnSpc>
                <a:spcPct val="80000"/>
              </a:lnSpc>
              <a:spcBef>
                <a:spcPts val="855"/>
              </a:spcBef>
              <a:buClr>
                <a:srgbClr val="0000FF"/>
              </a:buClr>
              <a:buSzPct val="73684"/>
              <a:buFont typeface="Wingdings"/>
              <a:buChar char=""/>
              <a:tabLst>
                <a:tab pos="1155065" algn="l"/>
                <a:tab pos="1155700" algn="l"/>
              </a:tabLst>
            </a:pPr>
            <a:r>
              <a:rPr sz="1900" spc="-5" dirty="0">
                <a:solidFill>
                  <a:srgbClr val="1C1C1C"/>
                </a:solidFill>
                <a:latin typeface="Arial"/>
                <a:cs typeface="Arial"/>
              </a:rPr>
              <a:t>Programme et environnement graphique de programmation, créé par  Bill Atkinson pour Mac OS, livré avec les</a:t>
            </a:r>
            <a:r>
              <a:rPr sz="1900" spc="12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1C1C1C"/>
                </a:solidFill>
                <a:latin typeface="Arial"/>
                <a:cs typeface="Arial"/>
              </a:rPr>
              <a:t>Mac</a:t>
            </a:r>
            <a:endParaRPr sz="1900">
              <a:latin typeface="Arial"/>
              <a:cs typeface="Arial"/>
            </a:endParaRPr>
          </a:p>
          <a:p>
            <a:pPr marL="756285" lvl="1" indent="-287655">
              <a:lnSpc>
                <a:spcPts val="2350"/>
              </a:lnSpc>
              <a:buClr>
                <a:srgbClr val="0000FF"/>
              </a:buClr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1987 : première conférence</a:t>
            </a:r>
            <a:r>
              <a:rPr sz="2000" spc="-12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HyperText</a:t>
            </a:r>
            <a:endParaRPr sz="20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405"/>
              </a:spcBef>
              <a:buClr>
                <a:srgbClr val="0000FF"/>
              </a:buClr>
              <a:buSzPct val="73684"/>
              <a:buFont typeface="Wingdings"/>
              <a:buChar char=""/>
              <a:tabLst>
                <a:tab pos="1155065" algn="l"/>
                <a:tab pos="1155700" algn="l"/>
              </a:tabLst>
            </a:pPr>
            <a:r>
              <a:rPr sz="1900" spc="-5" dirty="0">
                <a:solidFill>
                  <a:srgbClr val="1C1C1C"/>
                </a:solidFill>
                <a:latin typeface="Arial"/>
                <a:cs typeface="Arial"/>
              </a:rPr>
              <a:t>Sponsorisée </a:t>
            </a:r>
            <a:r>
              <a:rPr sz="1900" spc="-10" dirty="0">
                <a:solidFill>
                  <a:srgbClr val="1C1C1C"/>
                </a:solidFill>
                <a:latin typeface="Arial"/>
                <a:cs typeface="Arial"/>
              </a:rPr>
              <a:t>par</a:t>
            </a:r>
            <a:r>
              <a:rPr sz="1900" spc="6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1C1C1C"/>
                </a:solidFill>
                <a:latin typeface="Arial"/>
                <a:cs typeface="Arial"/>
              </a:rPr>
              <a:t>l’ACM</a:t>
            </a:r>
            <a:endParaRPr sz="1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63" y="28447"/>
            <a:ext cx="45675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 marR="67310" indent="-169545" algn="r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69545" algn="l"/>
              </a:tabLst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tro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ctio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  <a:p>
            <a:pPr marL="161925" marR="68580" indent="-161925" algn="r">
              <a:lnSpc>
                <a:spcPct val="100000"/>
              </a:lnSpc>
              <a:buAutoNum type="arabicPeriod"/>
              <a:tabLst>
                <a:tab pos="16192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Aspects</a:t>
            </a:r>
            <a:r>
              <a:rPr sz="1200" spc="-8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techniques</a:t>
            </a:r>
            <a:endParaRPr sz="1200">
              <a:latin typeface="Arial"/>
              <a:cs typeface="Arial"/>
            </a:endParaRPr>
          </a:p>
          <a:p>
            <a:pPr marL="169545" marR="69215" indent="-169545" algn="r">
              <a:lnSpc>
                <a:spcPct val="100000"/>
              </a:lnSpc>
              <a:buAutoNum type="arabicPeriod"/>
              <a:tabLst>
                <a:tab pos="169545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Langage</a:t>
            </a:r>
            <a:r>
              <a:rPr sz="1200" spc="-12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HTML</a:t>
            </a:r>
            <a:endParaRPr sz="1200">
              <a:latin typeface="Arial"/>
              <a:cs typeface="Arial"/>
            </a:endParaRPr>
          </a:p>
          <a:p>
            <a:pPr marL="168910" marR="67310" indent="-168910" algn="r">
              <a:lnSpc>
                <a:spcPct val="100000"/>
              </a:lnSpc>
              <a:buAutoNum type="arabicPeriod"/>
              <a:tabLst>
                <a:tab pos="16891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l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usion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72000" y="28447"/>
            <a:ext cx="45720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indent="-18796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49885" algn="l"/>
              </a:tabLst>
            </a:pP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Objectifs </a:t>
            </a:r>
            <a:r>
              <a:rPr sz="1200" spc="-5" dirty="0">
                <a:solidFill>
                  <a:srgbClr val="333333"/>
                </a:solidFill>
                <a:latin typeface="Arial"/>
                <a:cs typeface="Arial"/>
              </a:rPr>
              <a:t>du</a:t>
            </a:r>
            <a:r>
              <a:rPr sz="1200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Arial"/>
                <a:cs typeface="Arial"/>
              </a:rPr>
              <a:t>cours</a:t>
            </a:r>
            <a:endParaRPr sz="1200">
              <a:latin typeface="Arial"/>
              <a:cs typeface="Arial"/>
            </a:endParaRPr>
          </a:p>
          <a:p>
            <a:pPr marL="349250" indent="-187960">
              <a:lnSpc>
                <a:spcPct val="100000"/>
              </a:lnSpc>
              <a:buAutoNum type="arabicPeriod"/>
              <a:tabLst>
                <a:tab pos="349885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Historique</a:t>
            </a:r>
            <a:endParaRPr sz="1200">
              <a:latin typeface="Arial"/>
              <a:cs typeface="Arial"/>
            </a:endParaRPr>
          </a:p>
          <a:p>
            <a:pPr marL="349250" indent="-187960">
              <a:lnSpc>
                <a:spcPts val="1435"/>
              </a:lnSpc>
              <a:buAutoNum type="arabicPeriod"/>
              <a:tabLst>
                <a:tab pos="349885" algn="l"/>
              </a:tabLst>
            </a:pPr>
            <a:r>
              <a:rPr sz="1200" spc="-5" dirty="0">
                <a:solidFill>
                  <a:srgbClr val="333333"/>
                </a:solidFill>
                <a:latin typeface="Arial"/>
                <a:cs typeface="Arial"/>
              </a:rPr>
              <a:t>Principes</a:t>
            </a:r>
            <a:r>
              <a:rPr sz="120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Arial"/>
                <a:cs typeface="Arial"/>
              </a:rPr>
              <a:t>généraux</a:t>
            </a:r>
            <a:endParaRPr sz="1200">
              <a:latin typeface="Arial"/>
              <a:cs typeface="Arial"/>
            </a:endParaRPr>
          </a:p>
          <a:p>
            <a:pPr marL="349250" indent="-187960">
              <a:lnSpc>
                <a:spcPts val="1675"/>
              </a:lnSpc>
              <a:buAutoNum type="arabicPeriod"/>
              <a:tabLst>
                <a:tab pos="349885" algn="l"/>
              </a:tabLst>
            </a:pPr>
            <a:r>
              <a:rPr sz="1400" dirty="0">
                <a:solidFill>
                  <a:srgbClr val="333333"/>
                </a:solidFill>
                <a:latin typeface="Arial"/>
                <a:cs typeface="Arial"/>
              </a:rPr>
              <a:t>Usages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0" y="63"/>
            <a:ext cx="4572000" cy="793750"/>
          </a:xfrm>
          <a:custGeom>
            <a:avLst/>
            <a:gdLst/>
            <a:ahLst/>
            <a:cxnLst/>
            <a:rect l="l" t="t" r="r" b="b"/>
            <a:pathLst>
              <a:path w="4572000" h="793750">
                <a:moveTo>
                  <a:pt x="0" y="793686"/>
                </a:moveTo>
                <a:lnTo>
                  <a:pt x="4572000" y="793686"/>
                </a:lnTo>
                <a:lnTo>
                  <a:pt x="4572000" y="0"/>
                </a:lnTo>
                <a:lnTo>
                  <a:pt x="0" y="0"/>
                </a:lnTo>
                <a:lnTo>
                  <a:pt x="0" y="793686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0" y="349250"/>
                </a:moveTo>
                <a:lnTo>
                  <a:pt x="4572000" y="349250"/>
                </a:lnTo>
                <a:lnTo>
                  <a:pt x="4572000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0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4571999" y="0"/>
                </a:moveTo>
                <a:lnTo>
                  <a:pt x="0" y="0"/>
                </a:lnTo>
                <a:lnTo>
                  <a:pt x="0" y="349247"/>
                </a:lnTo>
                <a:lnTo>
                  <a:pt x="4571999" y="349247"/>
                </a:lnTo>
                <a:lnTo>
                  <a:pt x="4571999" y="0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0816" y="1840483"/>
            <a:ext cx="78117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2000" spc="-5" dirty="0">
                <a:solidFill>
                  <a:srgbClr val="1C1C1C"/>
                </a:solidFill>
                <a:latin typeface="Arial"/>
                <a:cs typeface="Arial"/>
              </a:rPr>
              <a:t>texte et/ou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autres éléments entre une balise ouvrante et une</a:t>
            </a:r>
            <a:r>
              <a:rPr sz="2000" spc="-16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balise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0816" y="2038553"/>
            <a:ext cx="6158230" cy="1378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fermante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2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Exemples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ts val="1870"/>
              </a:lnSpc>
              <a:spcBef>
                <a:spcPts val="160"/>
              </a:spcBef>
              <a:buClr>
                <a:srgbClr val="0000FF"/>
              </a:buClr>
              <a:buSzPct val="75000"/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&lt;p&gt;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Un</a:t>
            </a:r>
            <a:r>
              <a:rPr sz="1600" spc="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paragraphe...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&lt;/p&gt;</a:t>
            </a:r>
            <a:endParaRPr sz="1600">
              <a:latin typeface="Arial"/>
              <a:cs typeface="Arial"/>
            </a:endParaRPr>
          </a:p>
          <a:p>
            <a:pPr marL="698500" lvl="1" indent="-228600">
              <a:lnSpc>
                <a:spcPts val="1825"/>
              </a:lnSpc>
              <a:buClr>
                <a:srgbClr val="0000FF"/>
              </a:buClr>
              <a:buSzPct val="75000"/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&lt;p&gt;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Un paragraphe avec un mot en </a:t>
            </a:r>
            <a:r>
              <a:rPr sz="1600" b="1" spc="-5" dirty="0">
                <a:solidFill>
                  <a:srgbClr val="FF8000"/>
                </a:solidFill>
                <a:latin typeface="Arial"/>
                <a:cs typeface="Arial"/>
              </a:rPr>
              <a:t>&lt;b&gt;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gras</a:t>
            </a:r>
            <a:r>
              <a:rPr sz="1600" b="1" spc="-5" dirty="0">
                <a:solidFill>
                  <a:srgbClr val="FF8000"/>
                </a:solidFill>
                <a:latin typeface="Arial"/>
                <a:cs typeface="Arial"/>
              </a:rPr>
              <a:t>&lt;/b&gt;</a:t>
            </a:r>
            <a:r>
              <a:rPr sz="1600" b="1" spc="145" dirty="0">
                <a:solidFill>
                  <a:srgbClr val="FF8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(bold).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&lt;/p&gt;</a:t>
            </a:r>
            <a:endParaRPr sz="1600">
              <a:latin typeface="Arial"/>
              <a:cs typeface="Arial"/>
            </a:endParaRPr>
          </a:p>
          <a:p>
            <a:pPr marL="698500" lvl="1" indent="-228600">
              <a:lnSpc>
                <a:spcPts val="1870"/>
              </a:lnSpc>
              <a:buClr>
                <a:srgbClr val="0000FF"/>
              </a:buClr>
              <a:buSzPct val="75000"/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&lt;p&gt;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Un paragraphe avec un</a:t>
            </a:r>
            <a:r>
              <a:rPr sz="1600" b="1" spc="-5" dirty="0">
                <a:solidFill>
                  <a:srgbClr val="FF8000"/>
                </a:solidFill>
                <a:latin typeface="Arial"/>
                <a:cs typeface="Arial"/>
              </a:rPr>
              <a:t>&lt;br/&gt;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saut de</a:t>
            </a:r>
            <a:r>
              <a:rPr sz="1600" spc="7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ligne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&lt;/p&gt;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812291"/>
            <a:ext cx="9134856" cy="460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720851"/>
            <a:ext cx="6315456" cy="749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63" y="793750"/>
            <a:ext cx="9139555" cy="457200"/>
          </a:xfrm>
          <a:custGeom>
            <a:avLst/>
            <a:gdLst/>
            <a:ahLst/>
            <a:cxnLst/>
            <a:rect l="l" t="t" r="r" b="b"/>
            <a:pathLst>
              <a:path w="9139555" h="457200">
                <a:moveTo>
                  <a:pt x="0" y="457200"/>
                </a:moveTo>
                <a:lnTo>
                  <a:pt x="9139236" y="457200"/>
                </a:lnTo>
                <a:lnTo>
                  <a:pt x="9139236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1B07D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763" y="787399"/>
            <a:ext cx="9139555" cy="1100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HTML (HyperText Markup</a:t>
            </a:r>
            <a:r>
              <a:rPr sz="28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Language)</a:t>
            </a:r>
            <a:endParaRPr sz="2800">
              <a:latin typeface="Arial"/>
              <a:cs typeface="Arial"/>
            </a:endParaRPr>
          </a:p>
          <a:p>
            <a:pPr marL="434340" indent="-343535">
              <a:lnSpc>
                <a:spcPct val="100000"/>
              </a:lnSpc>
              <a:spcBef>
                <a:spcPts val="2710"/>
              </a:spcBef>
              <a:buSzPct val="90000"/>
              <a:buFont typeface="Wingdings"/>
              <a:buChar char=""/>
              <a:tabLst>
                <a:tab pos="434340" algn="l"/>
                <a:tab pos="434975" algn="l"/>
              </a:tabLst>
            </a:pP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Contenu d’un</a:t>
            </a:r>
            <a:r>
              <a:rPr sz="20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élément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99358" y="28447"/>
            <a:ext cx="15106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 marR="5080" indent="-169545" algn="r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6954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I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tro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d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u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ctio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  <a:p>
            <a:pPr marL="161925" marR="6350" indent="-161925" algn="r">
              <a:lnSpc>
                <a:spcPct val="100000"/>
              </a:lnSpc>
              <a:buAutoNum type="arabicPeriod"/>
              <a:tabLst>
                <a:tab pos="16192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Aspects</a:t>
            </a:r>
            <a:r>
              <a:rPr sz="1200" spc="-8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techniques</a:t>
            </a:r>
            <a:endParaRPr sz="1200">
              <a:latin typeface="Arial"/>
              <a:cs typeface="Arial"/>
            </a:endParaRPr>
          </a:p>
          <a:p>
            <a:pPr marL="448309" indent="-169545">
              <a:lnSpc>
                <a:spcPct val="100000"/>
              </a:lnSpc>
              <a:buAutoNum type="arabicPeriod"/>
              <a:tabLst>
                <a:tab pos="448945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Langage</a:t>
            </a:r>
            <a:r>
              <a:rPr sz="12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endParaRPr sz="1200">
              <a:latin typeface="Arial"/>
              <a:cs typeface="Arial"/>
            </a:endParaRPr>
          </a:p>
          <a:p>
            <a:pPr marL="168910" marR="5080" indent="-168910" algn="r">
              <a:lnSpc>
                <a:spcPct val="100000"/>
              </a:lnSpc>
              <a:buAutoNum type="arabicPeriod"/>
              <a:tabLst>
                <a:tab pos="16891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l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usion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19250" y="3357498"/>
            <a:ext cx="3816350" cy="287655"/>
          </a:xfrm>
          <a:custGeom>
            <a:avLst/>
            <a:gdLst/>
            <a:ahLst/>
            <a:cxnLst/>
            <a:rect l="l" t="t" r="r" b="b"/>
            <a:pathLst>
              <a:path w="3816350" h="287654">
                <a:moveTo>
                  <a:pt x="3816350" y="126"/>
                </a:moveTo>
                <a:lnTo>
                  <a:pt x="3814456" y="56003"/>
                </a:lnTo>
                <a:lnTo>
                  <a:pt x="3809301" y="101663"/>
                </a:lnTo>
                <a:lnTo>
                  <a:pt x="3801669" y="132464"/>
                </a:lnTo>
                <a:lnTo>
                  <a:pt x="3792347" y="143763"/>
                </a:lnTo>
                <a:lnTo>
                  <a:pt x="1932177" y="143763"/>
                </a:lnTo>
                <a:lnTo>
                  <a:pt x="1922855" y="155045"/>
                </a:lnTo>
                <a:lnTo>
                  <a:pt x="1915223" y="185816"/>
                </a:lnTo>
                <a:lnTo>
                  <a:pt x="1910068" y="231471"/>
                </a:lnTo>
                <a:lnTo>
                  <a:pt x="1908175" y="287400"/>
                </a:lnTo>
                <a:lnTo>
                  <a:pt x="1906281" y="231471"/>
                </a:lnTo>
                <a:lnTo>
                  <a:pt x="1901126" y="185816"/>
                </a:lnTo>
                <a:lnTo>
                  <a:pt x="1893494" y="155045"/>
                </a:lnTo>
                <a:lnTo>
                  <a:pt x="1884172" y="143763"/>
                </a:lnTo>
                <a:lnTo>
                  <a:pt x="24002" y="143763"/>
                </a:lnTo>
                <a:lnTo>
                  <a:pt x="14680" y="132462"/>
                </a:lnTo>
                <a:lnTo>
                  <a:pt x="7048" y="101647"/>
                </a:lnTo>
                <a:lnTo>
                  <a:pt x="1893" y="55949"/>
                </a:lnTo>
                <a:lnTo>
                  <a:pt x="0" y="0"/>
                </a:lnTo>
              </a:path>
            </a:pathLst>
          </a:custGeom>
          <a:ln w="1270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3616" y="3653790"/>
            <a:ext cx="7680959" cy="2439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782955" algn="ctr">
              <a:lnSpc>
                <a:spcPts val="1645"/>
              </a:lnSpc>
              <a:spcBef>
                <a:spcPts val="100"/>
              </a:spcBef>
            </a:pP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Contenu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ts val="2285"/>
              </a:lnSpc>
              <a:buSzPct val="90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Un élément est décrit</a:t>
            </a:r>
            <a:r>
              <a:rPr sz="2000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par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ts val="2315"/>
              </a:lnSpc>
              <a:buClr>
                <a:srgbClr val="0000FF"/>
              </a:buClr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soit </a:t>
            </a:r>
            <a:r>
              <a:rPr sz="2000" spc="-5" dirty="0">
                <a:solidFill>
                  <a:srgbClr val="1C1C1C"/>
                </a:solidFill>
                <a:latin typeface="Arial"/>
                <a:cs typeface="Arial"/>
              </a:rPr>
              <a:t>une balise ouvrante, un contenu et une balise</a:t>
            </a:r>
            <a:r>
              <a:rPr sz="2000" spc="-9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fermante…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2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…soit </a:t>
            </a:r>
            <a:r>
              <a:rPr sz="2000" spc="-5" dirty="0">
                <a:solidFill>
                  <a:srgbClr val="1C1C1C"/>
                </a:solidFill>
                <a:latin typeface="Arial"/>
                <a:cs typeface="Arial"/>
              </a:rPr>
              <a:t>une balise</a:t>
            </a:r>
            <a:r>
              <a:rPr sz="2000" spc="-6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1C1C1C"/>
                </a:solidFill>
                <a:latin typeface="Arial"/>
                <a:cs typeface="Arial"/>
              </a:rPr>
              <a:t>vide</a:t>
            </a:r>
            <a:endParaRPr sz="2000">
              <a:latin typeface="Arial"/>
              <a:cs typeface="Arial"/>
            </a:endParaRPr>
          </a:p>
          <a:p>
            <a:pPr marL="227965" marR="5517515" lvl="2" indent="-227965" algn="r">
              <a:lnSpc>
                <a:spcPts val="2070"/>
              </a:lnSpc>
              <a:spcBef>
                <a:spcPts val="145"/>
              </a:spcBef>
              <a:buClr>
                <a:srgbClr val="0000FF"/>
              </a:buClr>
              <a:buSzPct val="75000"/>
              <a:buFont typeface="Wingdings"/>
              <a:buChar char=""/>
              <a:tabLst>
                <a:tab pos="227965" algn="l"/>
                <a:tab pos="228600" algn="l"/>
              </a:tabLst>
            </a:pPr>
            <a:r>
              <a:rPr sz="1800" dirty="0">
                <a:solidFill>
                  <a:srgbClr val="1C1C1C"/>
                </a:solidFill>
                <a:latin typeface="Arial"/>
                <a:cs typeface="Arial"/>
              </a:rPr>
              <a:t>E</a:t>
            </a:r>
            <a:r>
              <a:rPr sz="1800" spc="-15" dirty="0">
                <a:solidFill>
                  <a:srgbClr val="1C1C1C"/>
                </a:solidFill>
                <a:latin typeface="Arial"/>
                <a:cs typeface="Arial"/>
              </a:rPr>
              <a:t>x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em</a:t>
            </a:r>
            <a:r>
              <a:rPr sz="1800" spc="-15" dirty="0">
                <a:solidFill>
                  <a:srgbClr val="1C1C1C"/>
                </a:solidFill>
                <a:latin typeface="Arial"/>
                <a:cs typeface="Arial"/>
              </a:rPr>
              <a:t>p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l</a:t>
            </a:r>
            <a:r>
              <a:rPr sz="1800" spc="-15" dirty="0">
                <a:solidFill>
                  <a:srgbClr val="1C1C1C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1C1C1C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229235" marR="5543550" lvl="3" indent="-229235" algn="r">
              <a:lnSpc>
                <a:spcPts val="1685"/>
              </a:lnSpc>
              <a:buClr>
                <a:srgbClr val="0000FF"/>
              </a:buClr>
              <a:buSzPct val="75000"/>
              <a:buFont typeface="Wingdings"/>
              <a:buChar char=""/>
              <a:tabLst>
                <a:tab pos="229235" algn="l"/>
              </a:tabLst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&lt;br</a:t>
            </a:r>
            <a:r>
              <a:rPr sz="1600" b="1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/&gt;</a:t>
            </a:r>
            <a:endParaRPr sz="1600">
              <a:latin typeface="Arial"/>
              <a:cs typeface="Arial"/>
            </a:endParaRPr>
          </a:p>
          <a:p>
            <a:pPr marL="1574800" lvl="3" indent="-229870">
              <a:lnSpc>
                <a:spcPts val="1745"/>
              </a:lnSpc>
              <a:buClr>
                <a:srgbClr val="0000FF"/>
              </a:buClr>
              <a:buSzPct val="75000"/>
              <a:buFont typeface="Wingdings"/>
              <a:buChar char=""/>
              <a:tabLst>
                <a:tab pos="1575435" algn="l"/>
              </a:tabLst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&lt;img src="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zebre.jpg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" alt="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image de zèbre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"</a:t>
            </a:r>
            <a:r>
              <a:rPr sz="1600" b="1" spc="1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/&gt;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ts val="2285"/>
              </a:lnSpc>
              <a:buSzPct val="90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Un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élément peut contenir d’autres</a:t>
            </a:r>
            <a:r>
              <a:rPr sz="2000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éléments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ts val="2315"/>
              </a:lnSpc>
              <a:buClr>
                <a:srgbClr val="0000FF"/>
              </a:buClr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On parle de structure</a:t>
            </a:r>
            <a:r>
              <a:rPr sz="2000" spc="-9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arborescente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1161084" y="6554037"/>
            <a:ext cx="333629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fr-FR" dirty="0"/>
              <a:t>web</a:t>
            </a:r>
            <a:endParaRPr spc="-5" dirty="0"/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World </a:t>
            </a:r>
            <a:r>
              <a:rPr dirty="0"/>
              <a:t>Wide</a:t>
            </a:r>
            <a:r>
              <a:rPr spc="-114" dirty="0"/>
              <a:t> </a:t>
            </a:r>
            <a:r>
              <a:rPr spc="-5" dirty="0"/>
              <a:t>Web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4734178" y="28447"/>
            <a:ext cx="9131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indent="-18796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Dé</a:t>
            </a:r>
            <a:r>
              <a:rPr sz="1200" spc="15" dirty="0">
                <a:solidFill>
                  <a:srgbClr val="1C1C1C"/>
                </a:solidFill>
                <a:latin typeface="Arial"/>
                <a:cs typeface="Arial"/>
              </a:rPr>
              <a:t>f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initi</a:t>
            </a:r>
            <a:r>
              <a:rPr sz="1200" spc="-15" dirty="0">
                <a:solidFill>
                  <a:srgbClr val="1C1C1C"/>
                </a:solidFill>
                <a:latin typeface="Arial"/>
                <a:cs typeface="Arial"/>
              </a:rPr>
              <a:t>o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Historique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Syntaxe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Structure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60413" y="28447"/>
            <a:ext cx="8108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indent="-187960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Prologue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En-tête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Corps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Cadres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0" y="63"/>
            <a:ext cx="4572000" cy="793750"/>
          </a:xfrm>
          <a:custGeom>
            <a:avLst/>
            <a:gdLst/>
            <a:ahLst/>
            <a:cxnLst/>
            <a:rect l="l" t="t" r="r" b="b"/>
            <a:pathLst>
              <a:path w="4572000" h="793750">
                <a:moveTo>
                  <a:pt x="0" y="793686"/>
                </a:moveTo>
                <a:lnTo>
                  <a:pt x="4572000" y="793686"/>
                </a:lnTo>
                <a:lnTo>
                  <a:pt x="4572000" y="0"/>
                </a:lnTo>
                <a:lnTo>
                  <a:pt x="0" y="0"/>
                </a:lnTo>
                <a:lnTo>
                  <a:pt x="0" y="793686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0" y="349250"/>
                </a:moveTo>
                <a:lnTo>
                  <a:pt x="4572000" y="349250"/>
                </a:lnTo>
                <a:lnTo>
                  <a:pt x="4572000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0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4571999" y="0"/>
                </a:moveTo>
                <a:lnTo>
                  <a:pt x="0" y="0"/>
                </a:lnTo>
                <a:lnTo>
                  <a:pt x="0" y="349247"/>
                </a:lnTo>
                <a:lnTo>
                  <a:pt x="4571999" y="349247"/>
                </a:lnTo>
                <a:lnTo>
                  <a:pt x="4571999" y="0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616" y="1240663"/>
            <a:ext cx="5899150" cy="875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2325"/>
              </a:lnSpc>
              <a:spcBef>
                <a:spcPts val="105"/>
              </a:spcBef>
              <a:buSzPct val="90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Entité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ts val="2085"/>
              </a:lnSpc>
              <a:buClr>
                <a:srgbClr val="0000FF"/>
              </a:buClr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Chaîne de caractères prédéfinie et fixe</a:t>
            </a:r>
            <a:r>
              <a:rPr sz="1800" spc="4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(constante)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05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Possède un nom qui permet d’y </a:t>
            </a:r>
            <a:r>
              <a:rPr sz="1800" dirty="0">
                <a:solidFill>
                  <a:srgbClr val="1C1C1C"/>
                </a:solidFill>
                <a:latin typeface="Arial"/>
                <a:cs typeface="Arial"/>
              </a:rPr>
              <a:t>faire</a:t>
            </a:r>
            <a:r>
              <a:rPr sz="1800" spc="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référence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0816" y="5830001"/>
            <a:ext cx="7082155" cy="57912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245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Utilisation </a:t>
            </a:r>
            <a:r>
              <a:rPr sz="1800" dirty="0">
                <a:solidFill>
                  <a:srgbClr val="1C1C1C"/>
                </a:solidFill>
                <a:latin typeface="Arial"/>
                <a:cs typeface="Arial"/>
              </a:rPr>
              <a:t>: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référence par </a:t>
            </a:r>
            <a:r>
              <a:rPr sz="1800" dirty="0">
                <a:solidFill>
                  <a:srgbClr val="1C1C1C"/>
                </a:solidFill>
                <a:latin typeface="Arial"/>
                <a:cs typeface="Arial"/>
              </a:rPr>
              <a:t>son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nom, précédé de </a:t>
            </a:r>
            <a:r>
              <a:rPr sz="1800" dirty="0">
                <a:solidFill>
                  <a:srgbClr val="1C1C1C"/>
                </a:solidFill>
                <a:latin typeface="Arial"/>
                <a:cs typeface="Arial"/>
              </a:rPr>
              <a:t>‘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&amp;</a:t>
            </a:r>
            <a:r>
              <a:rPr sz="1800" dirty="0">
                <a:solidFill>
                  <a:srgbClr val="1C1C1C"/>
                </a:solidFill>
                <a:latin typeface="Arial"/>
                <a:cs typeface="Arial"/>
              </a:rPr>
              <a:t>’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et terminé par</a:t>
            </a:r>
            <a:r>
              <a:rPr sz="1800" spc="4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C1C1C"/>
                </a:solidFill>
                <a:latin typeface="Arial"/>
                <a:cs typeface="Arial"/>
              </a:rPr>
              <a:t>‘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;</a:t>
            </a:r>
            <a:r>
              <a:rPr sz="1800" dirty="0">
                <a:solidFill>
                  <a:srgbClr val="1C1C1C"/>
                </a:solidFill>
                <a:latin typeface="Arial"/>
                <a:cs typeface="Arial"/>
              </a:rPr>
              <a:t>’</a:t>
            </a:r>
            <a:endParaRPr sz="18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130"/>
              </a:spcBef>
              <a:buClr>
                <a:srgbClr val="0000FF"/>
              </a:buClr>
              <a:buSzPct val="75000"/>
              <a:buFont typeface="Wingdings"/>
              <a:buChar char=""/>
              <a:tabLst>
                <a:tab pos="697865" algn="l"/>
                <a:tab pos="698500" algn="l"/>
                <a:tab pos="2298700" algn="l"/>
              </a:tabLst>
            </a:pP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Exemple</a:t>
            </a:r>
            <a:r>
              <a:rPr sz="160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:	&lt;nom&gt;Lionel</a:t>
            </a:r>
            <a:r>
              <a:rPr sz="160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M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&amp;eacute;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dini&lt;/nom&gt;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812291"/>
            <a:ext cx="9134856" cy="460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720851"/>
            <a:ext cx="6315456" cy="749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63" y="793750"/>
            <a:ext cx="9139555" cy="457200"/>
          </a:xfrm>
          <a:custGeom>
            <a:avLst/>
            <a:gdLst/>
            <a:ahLst/>
            <a:cxnLst/>
            <a:rect l="l" t="t" r="r" b="b"/>
            <a:pathLst>
              <a:path w="9139555" h="457200">
                <a:moveTo>
                  <a:pt x="0" y="457200"/>
                </a:moveTo>
                <a:lnTo>
                  <a:pt x="9139236" y="457200"/>
                </a:lnTo>
                <a:lnTo>
                  <a:pt x="9139236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1B07D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763" y="787399"/>
            <a:ext cx="91395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HTML (HyperText Markup</a:t>
            </a:r>
            <a:r>
              <a:rPr sz="28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Language)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1161084" y="6554037"/>
            <a:ext cx="333629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fr-FR" dirty="0"/>
              <a:t>web</a:t>
            </a:r>
            <a:endParaRPr spc="-5" dirty="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World </a:t>
            </a:r>
            <a:r>
              <a:rPr dirty="0"/>
              <a:t>Wide</a:t>
            </a:r>
            <a:r>
              <a:rPr spc="-114" dirty="0"/>
              <a:t> </a:t>
            </a:r>
            <a:r>
              <a:rPr spc="-5" dirty="0"/>
              <a:t>Web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2999358" y="28447"/>
            <a:ext cx="15106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 marR="5080" indent="-169545" algn="r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6954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I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tro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d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u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ctio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  <a:p>
            <a:pPr marL="161925" marR="6350" indent="-161925" algn="r">
              <a:lnSpc>
                <a:spcPct val="100000"/>
              </a:lnSpc>
              <a:buAutoNum type="arabicPeriod"/>
              <a:tabLst>
                <a:tab pos="16192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Aspects</a:t>
            </a:r>
            <a:r>
              <a:rPr sz="1200" spc="-8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techniques</a:t>
            </a:r>
            <a:endParaRPr sz="1200">
              <a:latin typeface="Arial"/>
              <a:cs typeface="Arial"/>
            </a:endParaRPr>
          </a:p>
          <a:p>
            <a:pPr marL="448309" indent="-169545">
              <a:lnSpc>
                <a:spcPct val="100000"/>
              </a:lnSpc>
              <a:buAutoNum type="arabicPeriod"/>
              <a:tabLst>
                <a:tab pos="448945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Langage</a:t>
            </a:r>
            <a:r>
              <a:rPr sz="12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endParaRPr sz="1200">
              <a:latin typeface="Arial"/>
              <a:cs typeface="Arial"/>
            </a:endParaRPr>
          </a:p>
          <a:p>
            <a:pPr marL="168910" marR="5080" indent="-168910" algn="r">
              <a:lnSpc>
                <a:spcPct val="100000"/>
              </a:lnSpc>
              <a:buAutoNum type="arabicPeriod"/>
              <a:tabLst>
                <a:tab pos="16891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l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usion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61187" y="2198497"/>
          <a:ext cx="8105772" cy="3657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04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471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618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398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65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6555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82879">
                <a:tc gridSpan="3"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Caractères ISO</a:t>
                      </a:r>
                      <a:r>
                        <a:rPr sz="1200" spc="-30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Latin1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1C1C1C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9075"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Noms</a:t>
                      </a:r>
                      <a:r>
                        <a:rPr sz="1200" spc="-25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ISO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1C1C1C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Noms</a:t>
                      </a:r>
                      <a:r>
                        <a:rPr sz="1200" spc="-20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Unicode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Caractères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218440"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Noms</a:t>
                      </a:r>
                      <a:r>
                        <a:rPr sz="1200" spc="-25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ISO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Noms</a:t>
                      </a:r>
                      <a:r>
                        <a:rPr sz="1200" spc="-20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Unicode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Caractères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1C1C1C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40"/>
                        </a:lnSpc>
                      </a:pPr>
                      <a:r>
                        <a:rPr sz="1200" spc="-5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agrave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1C1C1C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340"/>
                        </a:lnSpc>
                      </a:pPr>
                      <a:r>
                        <a:rPr sz="1200" spc="-5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#224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à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2879">
                <a:tc>
                  <a:txBody>
                    <a:bodyPr/>
                    <a:lstStyle/>
                    <a:p>
                      <a:pPr marL="44450">
                        <a:lnSpc>
                          <a:spcPts val="1340"/>
                        </a:lnSpc>
                      </a:pPr>
                      <a:r>
                        <a:rPr sz="1200" spc="-5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Agrave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40"/>
                        </a:lnSpc>
                      </a:pPr>
                      <a:r>
                        <a:rPr sz="1200" spc="-5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#192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À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1C1C1C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1C1C1C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2879">
                <a:tc>
                  <a:txBody>
                    <a:bodyPr/>
                    <a:lstStyle/>
                    <a:p>
                      <a:pPr marL="44450">
                        <a:lnSpc>
                          <a:spcPts val="1340"/>
                        </a:lnSpc>
                      </a:pPr>
                      <a:r>
                        <a:rPr sz="1200" spc="-5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Aacute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40"/>
                        </a:lnSpc>
                      </a:pPr>
                      <a:r>
                        <a:rPr sz="1200" spc="-5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#193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Á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1C1C1C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40"/>
                        </a:lnSpc>
                      </a:pPr>
                      <a:r>
                        <a:rPr sz="1200" spc="-5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egrave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1C1C1C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340"/>
                        </a:lnSpc>
                      </a:pPr>
                      <a:r>
                        <a:rPr sz="1200" spc="-5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#232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è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44450">
                        <a:lnSpc>
                          <a:spcPts val="1340"/>
                        </a:lnSpc>
                      </a:pPr>
                      <a:r>
                        <a:rPr sz="1200" spc="-5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Acirc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40"/>
                        </a:lnSpc>
                      </a:pPr>
                      <a:r>
                        <a:rPr sz="1200" spc="-5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#194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Â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1C1C1C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1C1C1C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2879">
                <a:tc>
                  <a:txBody>
                    <a:bodyPr/>
                    <a:lstStyle/>
                    <a:p>
                      <a:pPr marL="44450">
                        <a:lnSpc>
                          <a:spcPts val="1340"/>
                        </a:lnSpc>
                      </a:pPr>
                      <a:r>
                        <a:rPr sz="1200" spc="-5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Atilde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40"/>
                        </a:lnSpc>
                      </a:pPr>
                      <a:r>
                        <a:rPr sz="1200" spc="-5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#195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Ã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1C1C1C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40"/>
                        </a:lnSpc>
                      </a:pPr>
                      <a:r>
                        <a:rPr sz="1200" spc="-5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igrave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1C1C1C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340"/>
                        </a:lnSpc>
                      </a:pPr>
                      <a:r>
                        <a:rPr sz="1200" spc="-5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#236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ì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44450"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Auml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40"/>
                        </a:lnSpc>
                      </a:pPr>
                      <a:r>
                        <a:rPr sz="1200" spc="-5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#196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Ä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1C1C1C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1C1C1C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82879">
                <a:tc>
                  <a:txBody>
                    <a:bodyPr/>
                    <a:lstStyle/>
                    <a:p>
                      <a:pPr marL="44450">
                        <a:lnSpc>
                          <a:spcPts val="1340"/>
                        </a:lnSpc>
                      </a:pPr>
                      <a:r>
                        <a:rPr sz="1200" spc="-5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Aring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40"/>
                        </a:lnSpc>
                      </a:pPr>
                      <a:r>
                        <a:rPr sz="1200" spc="-5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#197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Å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1C1C1C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40"/>
                        </a:lnSpc>
                      </a:pPr>
                      <a:r>
                        <a:rPr sz="1200" spc="-5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ograve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1C1C1C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340"/>
                        </a:lnSpc>
                      </a:pPr>
                      <a:r>
                        <a:rPr sz="1200" spc="-5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#242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ò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44450">
                        <a:lnSpc>
                          <a:spcPts val="1340"/>
                        </a:lnSpc>
                      </a:pPr>
                      <a:r>
                        <a:rPr sz="1200" spc="-5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AElig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40"/>
                        </a:lnSpc>
                      </a:pPr>
                      <a:r>
                        <a:rPr sz="1200" spc="-5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#198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Æ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1C1C1C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1C1C1C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44450"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Ccedil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40"/>
                        </a:lnSpc>
                      </a:pPr>
                      <a:r>
                        <a:rPr sz="1200" spc="-5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#199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Ç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1C1C1C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40"/>
                        </a:lnSpc>
                      </a:pPr>
                      <a:r>
                        <a:rPr sz="1200" spc="-5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ugrave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1C1C1C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340"/>
                        </a:lnSpc>
                      </a:pPr>
                      <a:r>
                        <a:rPr sz="1200" spc="-5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#249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ù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82879">
                <a:tc>
                  <a:txBody>
                    <a:bodyPr/>
                    <a:lstStyle/>
                    <a:p>
                      <a:pPr marL="44450">
                        <a:lnSpc>
                          <a:spcPts val="1340"/>
                        </a:lnSpc>
                      </a:pPr>
                      <a:r>
                        <a:rPr sz="1200" spc="-5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Egrave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40"/>
                        </a:lnSpc>
                      </a:pPr>
                      <a:r>
                        <a:rPr sz="1200" spc="-5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#200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È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1C1C1C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1C1C1C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44450">
                        <a:lnSpc>
                          <a:spcPts val="1340"/>
                        </a:lnSpc>
                      </a:pPr>
                      <a:r>
                        <a:rPr sz="1200" spc="-5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Eacute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40"/>
                        </a:lnSpc>
                      </a:pPr>
                      <a:r>
                        <a:rPr sz="1200" spc="-5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#201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É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1C1C1C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40"/>
                        </a:lnSpc>
                      </a:pPr>
                      <a:r>
                        <a:rPr sz="1200" spc="-5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yuml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1C1C1C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340"/>
                        </a:lnSpc>
                      </a:pPr>
                      <a:r>
                        <a:rPr sz="1200" spc="-5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#255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ÿ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44450"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1C1C1C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331085">
                        <a:lnSpc>
                          <a:spcPts val="1180"/>
                        </a:lnSpc>
                      </a:pPr>
                      <a:r>
                        <a:rPr sz="1000" spc="-5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1. Caractères de</a:t>
                      </a:r>
                      <a:r>
                        <a:rPr sz="1000" spc="-160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contrôle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1C1C1C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44450">
                        <a:lnSpc>
                          <a:spcPts val="1340"/>
                        </a:lnSpc>
                      </a:pPr>
                      <a:r>
                        <a:rPr sz="1200" spc="-5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Igrave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40"/>
                        </a:lnSpc>
                      </a:pPr>
                      <a:r>
                        <a:rPr sz="1200" spc="-5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#204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Ì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1C1C1C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amp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1C1C1C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340"/>
                        </a:lnSpc>
                      </a:pPr>
                      <a:r>
                        <a:rPr sz="1200" spc="-5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#38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&amp;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44450"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1C1C1C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40"/>
                        </a:lnSpc>
                      </a:pPr>
                      <a:r>
                        <a:rPr sz="1200" spc="-5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apos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1C1C1C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340"/>
                        </a:lnSpc>
                      </a:pPr>
                      <a:r>
                        <a:rPr sz="1200" spc="-5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#39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'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182879">
                <a:tc>
                  <a:txBody>
                    <a:bodyPr/>
                    <a:lstStyle/>
                    <a:p>
                      <a:pPr marL="44450">
                        <a:lnSpc>
                          <a:spcPts val="1340"/>
                        </a:lnSpc>
                      </a:pPr>
                      <a:r>
                        <a:rPr sz="1200" spc="-5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Ograve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40"/>
                        </a:lnSpc>
                      </a:pPr>
                      <a:r>
                        <a:rPr sz="1200" spc="-5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#210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Ò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1C1C1C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40"/>
                        </a:lnSpc>
                      </a:pPr>
                      <a:r>
                        <a:rPr sz="1200" spc="-10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gt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1C1C1C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340"/>
                        </a:lnSpc>
                      </a:pPr>
                      <a:r>
                        <a:rPr sz="1200" spc="-5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#62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&gt;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44450"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1C1C1C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40"/>
                        </a:lnSpc>
                      </a:pPr>
                      <a:r>
                        <a:rPr sz="1200" spc="-5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lt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1C1C1C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340"/>
                        </a:lnSpc>
                      </a:pPr>
                      <a:r>
                        <a:rPr sz="1200" spc="-5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#60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ctr"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&lt;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44450">
                        <a:lnSpc>
                          <a:spcPts val="1340"/>
                        </a:lnSpc>
                      </a:pPr>
                      <a:r>
                        <a:rPr sz="1200" spc="-5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Ugrave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40"/>
                        </a:lnSpc>
                      </a:pPr>
                      <a:r>
                        <a:rPr sz="1200" spc="-5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#217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Ù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1C1C1C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340"/>
                        </a:lnSpc>
                      </a:pPr>
                      <a:r>
                        <a:rPr sz="1200" spc="-5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quot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1C1C1C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340"/>
                        </a:lnSpc>
                      </a:pPr>
                      <a:r>
                        <a:rPr sz="1200" spc="-5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#34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"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182892">
                <a:tc>
                  <a:txBody>
                    <a:bodyPr/>
                    <a:lstStyle/>
                    <a:p>
                      <a:pPr marL="44450"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1C1C1C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C1C1C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340"/>
                        </a:lnSpc>
                      </a:pPr>
                      <a:r>
                        <a:rPr sz="1200" spc="-5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#91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[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44450">
                        <a:lnSpc>
                          <a:spcPts val="1340"/>
                        </a:lnSpc>
                      </a:pPr>
                      <a:r>
                        <a:rPr sz="1200" spc="-20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Yacute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40"/>
                        </a:lnSpc>
                      </a:pPr>
                      <a:r>
                        <a:rPr sz="1200" spc="-5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#221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Ý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1C1C1C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C1C1C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340"/>
                        </a:lnSpc>
                      </a:pPr>
                      <a:r>
                        <a:rPr sz="1200" spc="-5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#93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340"/>
                        </a:lnSpc>
                      </a:pPr>
                      <a:r>
                        <a:rPr sz="1200" dirty="0">
                          <a:solidFill>
                            <a:srgbClr val="1C1C1C"/>
                          </a:solidFill>
                          <a:latin typeface="Arial"/>
                          <a:cs typeface="Arial"/>
                        </a:rPr>
                        <a:t>]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ACFF">
                        <a:alpha val="2705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4734178" y="28447"/>
            <a:ext cx="9131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indent="-18796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Dé</a:t>
            </a:r>
            <a:r>
              <a:rPr sz="1200" spc="15" dirty="0">
                <a:solidFill>
                  <a:srgbClr val="1C1C1C"/>
                </a:solidFill>
                <a:latin typeface="Arial"/>
                <a:cs typeface="Arial"/>
              </a:rPr>
              <a:t>f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initi</a:t>
            </a:r>
            <a:r>
              <a:rPr sz="1200" spc="-15" dirty="0">
                <a:solidFill>
                  <a:srgbClr val="1C1C1C"/>
                </a:solidFill>
                <a:latin typeface="Arial"/>
                <a:cs typeface="Arial"/>
              </a:rPr>
              <a:t>o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Historique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Syntaxe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Structure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60413" y="28447"/>
            <a:ext cx="8108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indent="-187960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Prologue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En-tête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Corps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Cadres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0" y="63"/>
            <a:ext cx="4572000" cy="793750"/>
          </a:xfrm>
          <a:custGeom>
            <a:avLst/>
            <a:gdLst/>
            <a:ahLst/>
            <a:cxnLst/>
            <a:rect l="l" t="t" r="r" b="b"/>
            <a:pathLst>
              <a:path w="4572000" h="793750">
                <a:moveTo>
                  <a:pt x="0" y="793686"/>
                </a:moveTo>
                <a:lnTo>
                  <a:pt x="4572000" y="793686"/>
                </a:lnTo>
                <a:lnTo>
                  <a:pt x="4572000" y="0"/>
                </a:lnTo>
                <a:lnTo>
                  <a:pt x="0" y="0"/>
                </a:lnTo>
                <a:lnTo>
                  <a:pt x="0" y="793686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0" y="349250"/>
                </a:moveTo>
                <a:lnTo>
                  <a:pt x="4572000" y="349250"/>
                </a:lnTo>
                <a:lnTo>
                  <a:pt x="4572000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0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4571999" y="0"/>
                </a:moveTo>
                <a:lnTo>
                  <a:pt x="0" y="0"/>
                </a:lnTo>
                <a:lnTo>
                  <a:pt x="0" y="349247"/>
                </a:lnTo>
                <a:lnTo>
                  <a:pt x="4571999" y="349247"/>
                </a:lnTo>
                <a:lnTo>
                  <a:pt x="4571999" y="0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47570" y="1703323"/>
            <a:ext cx="355409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html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head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41148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title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Merveilles du</a:t>
            </a:r>
            <a:r>
              <a:rPr sz="1600" spc="1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monde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/title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/head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90470" y="2922777"/>
            <a:ext cx="4841875" cy="2708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sz="1600" b="1" spc="-15" dirty="0">
                <a:solidFill>
                  <a:srgbClr val="FF0000"/>
                </a:solidFill>
                <a:latin typeface="Arial"/>
                <a:cs typeface="Arial"/>
              </a:rPr>
              <a:t>body</a:t>
            </a:r>
            <a:r>
              <a:rPr sz="1600" spc="-15" dirty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68580">
              <a:lnSpc>
                <a:spcPct val="100000"/>
              </a:lnSpc>
            </a:pPr>
            <a:r>
              <a:rPr sz="1600" spc="-10" dirty="0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600" spc="-10" dirty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r>
              <a:rPr sz="1600" spc="-10" dirty="0">
                <a:solidFill>
                  <a:srgbClr val="1C1C1C"/>
                </a:solidFill>
                <a:latin typeface="Arial"/>
                <a:cs typeface="Arial"/>
              </a:rPr>
              <a:t>Dans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l’image ci-après</a:t>
            </a:r>
            <a:endParaRPr sz="1600">
              <a:latin typeface="Arial"/>
              <a:cs typeface="Arial"/>
            </a:endParaRPr>
          </a:p>
          <a:p>
            <a:pPr marL="584200" marR="508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img src="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zebre.jpg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" alt="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Image de zèbre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" /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&gt; 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nous présentons un zèbre</a:t>
            </a:r>
            <a:r>
              <a:rPr sz="1600" spc="3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vivant</a:t>
            </a:r>
            <a:endParaRPr sz="1600">
              <a:latin typeface="Arial"/>
              <a:cs typeface="Arial"/>
            </a:endParaRPr>
          </a:p>
          <a:p>
            <a:pPr marL="584200">
              <a:lnSpc>
                <a:spcPct val="100000"/>
              </a:lnSpc>
            </a:pP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dans </a:t>
            </a:r>
            <a:r>
              <a:rPr sz="1600" dirty="0">
                <a:solidFill>
                  <a:srgbClr val="1C1C1C"/>
                </a:solidFill>
                <a:latin typeface="Arial"/>
                <a:cs typeface="Arial"/>
              </a:rPr>
              <a:t>la</a:t>
            </a:r>
            <a:r>
              <a:rPr sz="1600" spc="-1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savane.</a:t>
            </a:r>
            <a:endParaRPr sz="1600">
              <a:latin typeface="Arial"/>
              <a:cs typeface="Arial"/>
            </a:endParaRPr>
          </a:p>
          <a:p>
            <a:pPr marL="6858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/p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68580">
              <a:lnSpc>
                <a:spcPct val="100000"/>
              </a:lnSpc>
            </a:pPr>
            <a:r>
              <a:rPr sz="1600" b="1" spc="-15" dirty="0">
                <a:solidFill>
                  <a:srgbClr val="804000"/>
                </a:solidFill>
                <a:latin typeface="Arial"/>
                <a:cs typeface="Arial"/>
              </a:rPr>
              <a:t>&lt;!-- </a:t>
            </a:r>
            <a:r>
              <a:rPr sz="1600" b="1" spc="-5" dirty="0">
                <a:solidFill>
                  <a:srgbClr val="804000"/>
                </a:solidFill>
                <a:latin typeface="Arial"/>
                <a:cs typeface="Arial"/>
              </a:rPr>
              <a:t>Fin zèbre début lion</a:t>
            </a:r>
            <a:r>
              <a:rPr sz="1600" b="1" spc="130" dirty="0">
                <a:solidFill>
                  <a:srgbClr val="804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804000"/>
                </a:solidFill>
                <a:latin typeface="Arial"/>
                <a:cs typeface="Arial"/>
              </a:rPr>
              <a:t>--&gt;</a:t>
            </a:r>
            <a:endParaRPr sz="1600">
              <a:latin typeface="Arial"/>
              <a:cs typeface="Arial"/>
            </a:endParaRPr>
          </a:p>
          <a:p>
            <a:pPr marL="6858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Le lion n’est </a:t>
            </a:r>
            <a:r>
              <a:rPr sz="1600" spc="-10" dirty="0">
                <a:solidFill>
                  <a:srgbClr val="1C1C1C"/>
                </a:solidFill>
                <a:latin typeface="Arial"/>
                <a:cs typeface="Arial"/>
              </a:rPr>
              <a:t>pas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vraiment son</a:t>
            </a:r>
            <a:r>
              <a:rPr sz="1600" spc="2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ami.</a:t>
            </a:r>
            <a:endParaRPr sz="1600">
              <a:latin typeface="Arial"/>
              <a:cs typeface="Arial"/>
            </a:endParaRPr>
          </a:p>
          <a:p>
            <a:pPr marL="75438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img src="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lion.gif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" alt="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Image de lion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"</a:t>
            </a:r>
            <a:r>
              <a:rPr sz="1600" b="1" spc="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R="4060825" algn="r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/p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R="4048760" algn="r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/b</a:t>
            </a:r>
            <a:r>
              <a:rPr sz="1600" b="1" spc="-1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600" b="1" spc="-45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47570" y="5605678"/>
            <a:ext cx="7461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&lt;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/h</a:t>
            </a:r>
            <a:r>
              <a:rPr sz="1600" b="1" spc="-1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68475" y="3581400"/>
            <a:ext cx="228600" cy="1143000"/>
          </a:xfrm>
          <a:custGeom>
            <a:avLst/>
            <a:gdLst/>
            <a:ahLst/>
            <a:cxnLst/>
            <a:rect l="l" t="t" r="r" b="b"/>
            <a:pathLst>
              <a:path w="228600" h="1143000">
                <a:moveTo>
                  <a:pt x="228600" y="1143000"/>
                </a:moveTo>
                <a:lnTo>
                  <a:pt x="184112" y="1135510"/>
                </a:lnTo>
                <a:lnTo>
                  <a:pt x="147780" y="1115091"/>
                </a:lnTo>
                <a:lnTo>
                  <a:pt x="123283" y="1084814"/>
                </a:lnTo>
                <a:lnTo>
                  <a:pt x="114300" y="1047750"/>
                </a:lnTo>
                <a:lnTo>
                  <a:pt x="114300" y="666750"/>
                </a:lnTo>
                <a:lnTo>
                  <a:pt x="105316" y="629685"/>
                </a:lnTo>
                <a:lnTo>
                  <a:pt x="80819" y="599408"/>
                </a:lnTo>
                <a:lnTo>
                  <a:pt x="44487" y="578989"/>
                </a:lnTo>
                <a:lnTo>
                  <a:pt x="0" y="571500"/>
                </a:lnTo>
                <a:lnTo>
                  <a:pt x="44487" y="564010"/>
                </a:lnTo>
                <a:lnTo>
                  <a:pt x="80819" y="543591"/>
                </a:lnTo>
                <a:lnTo>
                  <a:pt x="105316" y="513314"/>
                </a:lnTo>
                <a:lnTo>
                  <a:pt x="114300" y="476250"/>
                </a:lnTo>
                <a:lnTo>
                  <a:pt x="114300" y="95250"/>
                </a:lnTo>
                <a:lnTo>
                  <a:pt x="123283" y="58185"/>
                </a:lnTo>
                <a:lnTo>
                  <a:pt x="147780" y="27908"/>
                </a:lnTo>
                <a:lnTo>
                  <a:pt x="184112" y="7489"/>
                </a:lnTo>
                <a:lnTo>
                  <a:pt x="228600" y="0"/>
                </a:lnTo>
              </a:path>
            </a:pathLst>
          </a:custGeom>
          <a:ln w="28575">
            <a:solidFill>
              <a:srgbClr val="00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44092" y="3685413"/>
            <a:ext cx="71882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i="1" dirty="0">
                <a:solidFill>
                  <a:srgbClr val="009999"/>
                </a:solidFill>
                <a:latin typeface="Arial"/>
                <a:cs typeface="Arial"/>
              </a:rPr>
              <a:t>Éléme</a:t>
            </a:r>
            <a:r>
              <a:rPr sz="1400" b="1" i="1" spc="-10" dirty="0">
                <a:solidFill>
                  <a:srgbClr val="009999"/>
                </a:solidFill>
                <a:latin typeface="Arial"/>
                <a:cs typeface="Arial"/>
              </a:rPr>
              <a:t>n</a:t>
            </a:r>
            <a:r>
              <a:rPr sz="1400" b="1" i="1" dirty="0">
                <a:solidFill>
                  <a:srgbClr val="009999"/>
                </a:solidFill>
                <a:latin typeface="Arial"/>
                <a:cs typeface="Arial"/>
              </a:rPr>
              <a:t>t  </a:t>
            </a:r>
            <a:r>
              <a:rPr sz="1400" b="1" i="1" spc="-5" dirty="0">
                <a:solidFill>
                  <a:srgbClr val="009999"/>
                </a:solidFill>
                <a:latin typeface="Arial"/>
                <a:cs typeface="Arial"/>
              </a:rPr>
              <a:t>avec  </a:t>
            </a:r>
            <a:r>
              <a:rPr sz="1400" b="1" i="1" dirty="0">
                <a:solidFill>
                  <a:srgbClr val="009999"/>
                </a:solidFill>
                <a:latin typeface="Arial"/>
                <a:cs typeface="Arial"/>
              </a:rPr>
              <a:t>c</a:t>
            </a:r>
            <a:r>
              <a:rPr sz="1400" b="1" i="1" spc="-10" dirty="0">
                <a:solidFill>
                  <a:srgbClr val="009999"/>
                </a:solidFill>
                <a:latin typeface="Arial"/>
                <a:cs typeface="Arial"/>
              </a:rPr>
              <a:t>on</a:t>
            </a:r>
            <a:r>
              <a:rPr sz="1400" b="1" i="1" dirty="0">
                <a:solidFill>
                  <a:srgbClr val="009999"/>
                </a:solidFill>
                <a:latin typeface="Arial"/>
                <a:cs typeface="Arial"/>
              </a:rPr>
              <a:t>te</a:t>
            </a:r>
            <a:r>
              <a:rPr sz="1400" b="1" i="1" spc="-10" dirty="0">
                <a:solidFill>
                  <a:srgbClr val="009999"/>
                </a:solidFill>
                <a:latin typeface="Arial"/>
                <a:cs typeface="Arial"/>
              </a:rPr>
              <a:t>n</a:t>
            </a:r>
            <a:r>
              <a:rPr sz="1400" b="1" i="1" dirty="0">
                <a:solidFill>
                  <a:srgbClr val="009999"/>
                </a:solidFill>
                <a:latin typeface="Arial"/>
                <a:cs typeface="Arial"/>
              </a:rPr>
              <a:t>u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35100" y="5362575"/>
            <a:ext cx="944880" cy="76200"/>
          </a:xfrm>
          <a:custGeom>
            <a:avLst/>
            <a:gdLst/>
            <a:ahLst/>
            <a:cxnLst/>
            <a:rect l="l" t="t" r="r" b="b"/>
            <a:pathLst>
              <a:path w="944880" h="76200">
                <a:moveTo>
                  <a:pt x="868299" y="0"/>
                </a:moveTo>
                <a:lnTo>
                  <a:pt x="868299" y="76200"/>
                </a:lnTo>
                <a:lnTo>
                  <a:pt x="931799" y="44450"/>
                </a:lnTo>
                <a:lnTo>
                  <a:pt x="881126" y="44450"/>
                </a:lnTo>
                <a:lnTo>
                  <a:pt x="881126" y="31750"/>
                </a:lnTo>
                <a:lnTo>
                  <a:pt x="931799" y="31750"/>
                </a:lnTo>
                <a:lnTo>
                  <a:pt x="868299" y="0"/>
                </a:lnTo>
                <a:close/>
              </a:path>
              <a:path w="944880" h="76200">
                <a:moveTo>
                  <a:pt x="868299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868299" y="44450"/>
                </a:lnTo>
                <a:lnTo>
                  <a:pt x="868299" y="31750"/>
                </a:lnTo>
                <a:close/>
              </a:path>
              <a:path w="944880" h="76200">
                <a:moveTo>
                  <a:pt x="931799" y="31750"/>
                </a:moveTo>
                <a:lnTo>
                  <a:pt x="881126" y="31750"/>
                </a:lnTo>
                <a:lnTo>
                  <a:pt x="881126" y="44450"/>
                </a:lnTo>
                <a:lnTo>
                  <a:pt x="931799" y="44450"/>
                </a:lnTo>
                <a:lnTo>
                  <a:pt x="944499" y="38100"/>
                </a:lnTo>
                <a:lnTo>
                  <a:pt x="931799" y="3175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370326" y="5744972"/>
            <a:ext cx="2400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spc="-5" dirty="0">
                <a:solidFill>
                  <a:srgbClr val="009999"/>
                </a:solidFill>
                <a:latin typeface="Arial"/>
                <a:cs typeface="Arial"/>
              </a:rPr>
              <a:t>Attributs de l’élément</a:t>
            </a:r>
            <a:r>
              <a:rPr sz="1400" b="1" i="1" spc="-9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009999"/>
                </a:solidFill>
                <a:latin typeface="Arial"/>
                <a:cs typeface="Arial"/>
              </a:rPr>
              <a:t>Image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07077" y="5431513"/>
            <a:ext cx="3006856" cy="277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93775" y="2149475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381000" y="0"/>
                </a:moveTo>
                <a:lnTo>
                  <a:pt x="381000" y="76200"/>
                </a:lnTo>
                <a:lnTo>
                  <a:pt x="444500" y="44450"/>
                </a:lnTo>
                <a:lnTo>
                  <a:pt x="393700" y="44450"/>
                </a:lnTo>
                <a:lnTo>
                  <a:pt x="393700" y="31750"/>
                </a:lnTo>
                <a:lnTo>
                  <a:pt x="444500" y="31750"/>
                </a:lnTo>
                <a:lnTo>
                  <a:pt x="381000" y="0"/>
                </a:lnTo>
                <a:close/>
              </a:path>
              <a:path w="457200" h="76200">
                <a:moveTo>
                  <a:pt x="3810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81000" y="44450"/>
                </a:lnTo>
                <a:lnTo>
                  <a:pt x="381000" y="31750"/>
                </a:lnTo>
                <a:close/>
              </a:path>
              <a:path w="457200" h="76200">
                <a:moveTo>
                  <a:pt x="444500" y="31750"/>
                </a:moveTo>
                <a:lnTo>
                  <a:pt x="393700" y="31750"/>
                </a:lnTo>
                <a:lnTo>
                  <a:pt x="393700" y="44450"/>
                </a:lnTo>
                <a:lnTo>
                  <a:pt x="444500" y="44450"/>
                </a:lnTo>
                <a:lnTo>
                  <a:pt x="457200" y="38100"/>
                </a:lnTo>
                <a:lnTo>
                  <a:pt x="444500" y="3175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88468" y="2002282"/>
            <a:ext cx="77660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b="1" i="1" dirty="0">
                <a:solidFill>
                  <a:srgbClr val="009999"/>
                </a:solidFill>
                <a:latin typeface="Arial"/>
                <a:cs typeface="Arial"/>
              </a:rPr>
              <a:t>Balise  </a:t>
            </a:r>
            <a:r>
              <a:rPr sz="1400" b="1" i="1" spc="-10" dirty="0">
                <a:solidFill>
                  <a:srgbClr val="009999"/>
                </a:solidFill>
                <a:latin typeface="Arial"/>
                <a:cs typeface="Arial"/>
              </a:rPr>
              <a:t>ou</a:t>
            </a:r>
            <a:r>
              <a:rPr sz="1400" b="1" i="1" dirty="0">
                <a:solidFill>
                  <a:srgbClr val="009999"/>
                </a:solidFill>
                <a:latin typeface="Arial"/>
                <a:cs typeface="Arial"/>
              </a:rPr>
              <a:t>vra</a:t>
            </a:r>
            <a:r>
              <a:rPr sz="1400" b="1" i="1" spc="-10" dirty="0">
                <a:solidFill>
                  <a:srgbClr val="009999"/>
                </a:solidFill>
                <a:latin typeface="Arial"/>
                <a:cs typeface="Arial"/>
              </a:rPr>
              <a:t>n</a:t>
            </a:r>
            <a:r>
              <a:rPr sz="1400" b="1" i="1" dirty="0">
                <a:solidFill>
                  <a:srgbClr val="009999"/>
                </a:solidFill>
                <a:latin typeface="Arial"/>
                <a:cs typeface="Arial"/>
              </a:rPr>
              <a:t>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0964" y="5833668"/>
            <a:ext cx="77851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i="1" dirty="0">
                <a:solidFill>
                  <a:srgbClr val="009999"/>
                </a:solidFill>
                <a:latin typeface="Arial"/>
                <a:cs typeface="Arial"/>
              </a:rPr>
              <a:t>Balise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i="1" dirty="0">
                <a:solidFill>
                  <a:srgbClr val="009999"/>
                </a:solidFill>
                <a:latin typeface="Arial"/>
                <a:cs typeface="Arial"/>
              </a:rPr>
              <a:t>ferma</a:t>
            </a:r>
            <a:r>
              <a:rPr sz="1400" b="1" i="1" spc="-10" dirty="0">
                <a:solidFill>
                  <a:srgbClr val="009999"/>
                </a:solidFill>
                <a:latin typeface="Arial"/>
                <a:cs typeface="Arial"/>
              </a:rPr>
              <a:t>n</a:t>
            </a:r>
            <a:r>
              <a:rPr sz="1400" b="1" i="1" dirty="0">
                <a:solidFill>
                  <a:srgbClr val="009999"/>
                </a:solidFill>
                <a:latin typeface="Arial"/>
                <a:cs typeface="Arial"/>
              </a:rPr>
              <a:t>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06475" y="6054725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381000" y="0"/>
                </a:moveTo>
                <a:lnTo>
                  <a:pt x="381000" y="76200"/>
                </a:lnTo>
                <a:lnTo>
                  <a:pt x="444500" y="44450"/>
                </a:lnTo>
                <a:lnTo>
                  <a:pt x="393700" y="44450"/>
                </a:lnTo>
                <a:lnTo>
                  <a:pt x="393700" y="31750"/>
                </a:lnTo>
                <a:lnTo>
                  <a:pt x="444500" y="31750"/>
                </a:lnTo>
                <a:lnTo>
                  <a:pt x="381000" y="0"/>
                </a:lnTo>
                <a:close/>
              </a:path>
              <a:path w="457200" h="76200">
                <a:moveTo>
                  <a:pt x="3810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81000" y="44450"/>
                </a:lnTo>
                <a:lnTo>
                  <a:pt x="381000" y="31750"/>
                </a:lnTo>
                <a:close/>
              </a:path>
              <a:path w="457200" h="76200">
                <a:moveTo>
                  <a:pt x="444500" y="31750"/>
                </a:moveTo>
                <a:lnTo>
                  <a:pt x="393700" y="31750"/>
                </a:lnTo>
                <a:lnTo>
                  <a:pt x="393700" y="44450"/>
                </a:lnTo>
                <a:lnTo>
                  <a:pt x="444500" y="44450"/>
                </a:lnTo>
                <a:lnTo>
                  <a:pt x="457200" y="38100"/>
                </a:lnTo>
                <a:lnTo>
                  <a:pt x="444500" y="3175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46976" y="3986784"/>
            <a:ext cx="1965960" cy="17998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29450" y="3968750"/>
            <a:ext cx="1949450" cy="1784350"/>
          </a:xfrm>
          <a:custGeom>
            <a:avLst/>
            <a:gdLst/>
            <a:ahLst/>
            <a:cxnLst/>
            <a:rect l="l" t="t" r="r" b="b"/>
            <a:pathLst>
              <a:path w="1949450" h="1784350">
                <a:moveTo>
                  <a:pt x="0" y="1784350"/>
                </a:moveTo>
                <a:lnTo>
                  <a:pt x="1949450" y="1784350"/>
                </a:lnTo>
                <a:lnTo>
                  <a:pt x="1949450" y="0"/>
                </a:lnTo>
                <a:lnTo>
                  <a:pt x="0" y="0"/>
                </a:lnTo>
                <a:lnTo>
                  <a:pt x="0" y="178435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029450" y="3968750"/>
            <a:ext cx="1949450" cy="1784350"/>
          </a:xfrm>
          <a:custGeom>
            <a:avLst/>
            <a:gdLst/>
            <a:ahLst/>
            <a:cxnLst/>
            <a:rect l="l" t="t" r="r" b="b"/>
            <a:pathLst>
              <a:path w="1949450" h="1784350">
                <a:moveTo>
                  <a:pt x="0" y="1784350"/>
                </a:moveTo>
                <a:lnTo>
                  <a:pt x="1949450" y="1784350"/>
                </a:lnTo>
                <a:lnTo>
                  <a:pt x="1949450" y="0"/>
                </a:lnTo>
                <a:lnTo>
                  <a:pt x="0" y="0"/>
                </a:lnTo>
                <a:lnTo>
                  <a:pt x="0" y="1784350"/>
                </a:lnTo>
                <a:close/>
              </a:path>
            </a:pathLst>
          </a:custGeom>
          <a:ln w="1270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36535" y="5853684"/>
            <a:ext cx="1440179" cy="3383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06056" y="5838444"/>
            <a:ext cx="1556003" cy="4297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14488" y="4015740"/>
            <a:ext cx="490727" cy="2484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92568" y="3954779"/>
            <a:ext cx="858012" cy="4297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690739" y="3992626"/>
            <a:ext cx="488315" cy="244475"/>
          </a:xfrm>
          <a:custGeom>
            <a:avLst/>
            <a:gdLst/>
            <a:ahLst/>
            <a:cxnLst/>
            <a:rect l="l" t="t" r="r" b="b"/>
            <a:pathLst>
              <a:path w="488315" h="244475">
                <a:moveTo>
                  <a:pt x="0" y="244475"/>
                </a:moveTo>
                <a:lnTo>
                  <a:pt x="487832" y="244475"/>
                </a:lnTo>
                <a:lnTo>
                  <a:pt x="487832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679181" y="3957954"/>
            <a:ext cx="5130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1C1C1C"/>
                </a:solidFill>
                <a:latin typeface="Courier New"/>
                <a:cs typeface="Courier New"/>
              </a:rPr>
              <a:t>html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257288" y="4492752"/>
            <a:ext cx="492251" cy="2468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135368" y="4431791"/>
            <a:ext cx="858012" cy="4297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34173" y="4468876"/>
            <a:ext cx="488315" cy="244475"/>
          </a:xfrm>
          <a:custGeom>
            <a:avLst/>
            <a:gdLst/>
            <a:ahLst/>
            <a:cxnLst/>
            <a:rect l="l" t="t" r="r" b="b"/>
            <a:pathLst>
              <a:path w="488315" h="244475">
                <a:moveTo>
                  <a:pt x="0" y="244475"/>
                </a:moveTo>
                <a:lnTo>
                  <a:pt x="487832" y="244475"/>
                </a:lnTo>
                <a:lnTo>
                  <a:pt x="487832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222617" y="4434332"/>
            <a:ext cx="5130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1C1C1C"/>
                </a:solidFill>
                <a:latin typeface="Courier New"/>
                <a:cs typeface="Courier New"/>
              </a:rPr>
              <a:t>head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168640" y="4492752"/>
            <a:ext cx="492251" cy="2468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046719" y="4431791"/>
            <a:ext cx="858012" cy="42976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144636" y="4468876"/>
            <a:ext cx="489584" cy="244475"/>
          </a:xfrm>
          <a:custGeom>
            <a:avLst/>
            <a:gdLst/>
            <a:ahLst/>
            <a:cxnLst/>
            <a:rect l="l" t="t" r="r" b="b"/>
            <a:pathLst>
              <a:path w="489584" h="244475">
                <a:moveTo>
                  <a:pt x="0" y="244475"/>
                </a:moveTo>
                <a:lnTo>
                  <a:pt x="489254" y="244475"/>
                </a:lnTo>
                <a:lnTo>
                  <a:pt x="489254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8133080" y="4434332"/>
            <a:ext cx="5143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1C1C1C"/>
                </a:solidFill>
                <a:latin typeface="Courier New"/>
                <a:cs typeface="Courier New"/>
              </a:rPr>
              <a:t>body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203947" y="4995671"/>
            <a:ext cx="612648" cy="24841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082028" y="4934711"/>
            <a:ext cx="979931" cy="42976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180326" y="4972050"/>
            <a:ext cx="610235" cy="244475"/>
          </a:xfrm>
          <a:custGeom>
            <a:avLst/>
            <a:gdLst/>
            <a:ahLst/>
            <a:cxnLst/>
            <a:rect l="l" t="t" r="r" b="b"/>
            <a:pathLst>
              <a:path w="610234" h="244475">
                <a:moveTo>
                  <a:pt x="0" y="244475"/>
                </a:moveTo>
                <a:lnTo>
                  <a:pt x="609790" y="244475"/>
                </a:lnTo>
                <a:lnTo>
                  <a:pt x="60979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83295" y="4995671"/>
            <a:ext cx="124968" cy="24841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961376" y="4934711"/>
            <a:ext cx="490727" cy="42976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059546" y="4972050"/>
            <a:ext cx="122555" cy="244475"/>
          </a:xfrm>
          <a:custGeom>
            <a:avLst/>
            <a:gdLst/>
            <a:ahLst/>
            <a:cxnLst/>
            <a:rect l="l" t="t" r="r" b="b"/>
            <a:pathLst>
              <a:path w="122554" h="244475">
                <a:moveTo>
                  <a:pt x="0" y="244475"/>
                </a:moveTo>
                <a:lnTo>
                  <a:pt x="121958" y="244475"/>
                </a:lnTo>
                <a:lnTo>
                  <a:pt x="121958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7168642" y="4937505"/>
            <a:ext cx="102679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91540" algn="l"/>
              </a:tabLst>
            </a:pPr>
            <a:r>
              <a:rPr sz="1600" b="1" spc="-5" dirty="0">
                <a:solidFill>
                  <a:srgbClr val="1C1C1C"/>
                </a:solidFill>
                <a:latin typeface="Courier New"/>
                <a:cs typeface="Courier New"/>
              </a:rPr>
              <a:t>title	p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662416" y="4995671"/>
            <a:ext cx="124968" cy="24841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540495" y="4934711"/>
            <a:ext cx="490727" cy="42976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638031" y="4972050"/>
            <a:ext cx="122555" cy="244475"/>
          </a:xfrm>
          <a:custGeom>
            <a:avLst/>
            <a:gdLst/>
            <a:ahLst/>
            <a:cxnLst/>
            <a:rect l="l" t="t" r="r" b="b"/>
            <a:pathLst>
              <a:path w="122554" h="244475">
                <a:moveTo>
                  <a:pt x="0" y="244475"/>
                </a:moveTo>
                <a:lnTo>
                  <a:pt x="121958" y="244475"/>
                </a:lnTo>
                <a:lnTo>
                  <a:pt x="121958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8626856" y="4937505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1C1C1C"/>
                </a:solidFill>
                <a:latin typeface="Courier New"/>
                <a:cs typeface="Courier New"/>
              </a:rPr>
              <a:t>p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975092" y="5455920"/>
            <a:ext cx="367283" cy="24841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853171" y="5394959"/>
            <a:ext cx="736092" cy="42976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951723" y="5432425"/>
            <a:ext cx="364490" cy="244475"/>
          </a:xfrm>
          <a:custGeom>
            <a:avLst/>
            <a:gdLst/>
            <a:ahLst/>
            <a:cxnLst/>
            <a:rect l="l" t="t" r="r" b="b"/>
            <a:pathLst>
              <a:path w="364490" h="244475">
                <a:moveTo>
                  <a:pt x="0" y="244475"/>
                </a:moveTo>
                <a:lnTo>
                  <a:pt x="364451" y="244475"/>
                </a:lnTo>
                <a:lnTo>
                  <a:pt x="364451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554211" y="5455920"/>
            <a:ext cx="367283" cy="24841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432292" y="5394959"/>
            <a:ext cx="711707" cy="42976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530335" y="5432425"/>
            <a:ext cx="364490" cy="244475"/>
          </a:xfrm>
          <a:custGeom>
            <a:avLst/>
            <a:gdLst/>
            <a:ahLst/>
            <a:cxnLst/>
            <a:rect l="l" t="t" r="r" b="b"/>
            <a:pathLst>
              <a:path w="364490" h="244475">
                <a:moveTo>
                  <a:pt x="0" y="244475"/>
                </a:moveTo>
                <a:lnTo>
                  <a:pt x="364451" y="244475"/>
                </a:lnTo>
                <a:lnTo>
                  <a:pt x="364451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7392669" y="5398109"/>
            <a:ext cx="1517650" cy="730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60070">
              <a:lnSpc>
                <a:spcPct val="100000"/>
              </a:lnSpc>
              <a:spcBef>
                <a:spcPts val="95"/>
              </a:spcBef>
              <a:tabLst>
                <a:tab pos="1138555" algn="l"/>
              </a:tabLst>
            </a:pPr>
            <a:r>
              <a:rPr sz="1600" b="1" spc="-5" dirty="0">
                <a:solidFill>
                  <a:srgbClr val="1C1C1C"/>
                </a:solidFill>
                <a:latin typeface="Courier New"/>
                <a:cs typeface="Courier New"/>
              </a:rPr>
              <a:t>img	img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Arborescence</a:t>
            </a:r>
            <a:endParaRPr sz="16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472171" y="4255008"/>
            <a:ext cx="469392" cy="24688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451090" y="4237101"/>
            <a:ext cx="461009" cy="231775"/>
          </a:xfrm>
          <a:custGeom>
            <a:avLst/>
            <a:gdLst/>
            <a:ahLst/>
            <a:cxnLst/>
            <a:rect l="l" t="t" r="r" b="b"/>
            <a:pathLst>
              <a:path w="461009" h="231775">
                <a:moveTo>
                  <a:pt x="460882" y="0"/>
                </a:moveTo>
                <a:lnTo>
                  <a:pt x="0" y="231775"/>
                </a:lnTo>
              </a:path>
            </a:pathLst>
          </a:custGeom>
          <a:ln w="1270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932419" y="4255008"/>
            <a:ext cx="458724" cy="24688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911972" y="4237101"/>
            <a:ext cx="449580" cy="231775"/>
          </a:xfrm>
          <a:custGeom>
            <a:avLst/>
            <a:gdLst/>
            <a:ahLst/>
            <a:cxnLst/>
            <a:rect l="l" t="t" r="r" b="b"/>
            <a:pathLst>
              <a:path w="449579" h="231775">
                <a:moveTo>
                  <a:pt x="0" y="0"/>
                </a:moveTo>
                <a:lnTo>
                  <a:pt x="449579" y="231775"/>
                </a:lnTo>
              </a:path>
            </a:pathLst>
          </a:custGeom>
          <a:ln w="1270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469123" y="4736591"/>
            <a:ext cx="16764" cy="26212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451090" y="4713351"/>
            <a:ext cx="1905" cy="259079"/>
          </a:xfrm>
          <a:custGeom>
            <a:avLst/>
            <a:gdLst/>
            <a:ahLst/>
            <a:cxnLst/>
            <a:rect l="l" t="t" r="r" b="b"/>
            <a:pathLst>
              <a:path w="1904" h="259079">
                <a:moveTo>
                  <a:pt x="0" y="0"/>
                </a:moveTo>
                <a:lnTo>
                  <a:pt x="1396" y="258699"/>
                </a:lnTo>
              </a:path>
            </a:pathLst>
          </a:custGeom>
          <a:ln w="1270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133588" y="4733544"/>
            <a:ext cx="259079" cy="26974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114792" y="4713351"/>
            <a:ext cx="247015" cy="259079"/>
          </a:xfrm>
          <a:custGeom>
            <a:avLst/>
            <a:gdLst/>
            <a:ahLst/>
            <a:cxnLst/>
            <a:rect l="l" t="t" r="r" b="b"/>
            <a:pathLst>
              <a:path w="247015" h="259079">
                <a:moveTo>
                  <a:pt x="246760" y="0"/>
                </a:moveTo>
                <a:lnTo>
                  <a:pt x="0" y="258699"/>
                </a:lnTo>
              </a:path>
            </a:pathLst>
          </a:custGeom>
          <a:ln w="1270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382000" y="4732020"/>
            <a:ext cx="342900" cy="27127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361553" y="4713351"/>
            <a:ext cx="332105" cy="259079"/>
          </a:xfrm>
          <a:custGeom>
            <a:avLst/>
            <a:gdLst/>
            <a:ahLst/>
            <a:cxnLst/>
            <a:rect l="l" t="t" r="r" b="b"/>
            <a:pathLst>
              <a:path w="332104" h="259079">
                <a:moveTo>
                  <a:pt x="0" y="0"/>
                </a:moveTo>
                <a:lnTo>
                  <a:pt x="331850" y="258699"/>
                </a:lnTo>
              </a:path>
            </a:pathLst>
          </a:custGeom>
          <a:ln w="1270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132064" y="5241035"/>
            <a:ext cx="16764" cy="21793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114792" y="5216525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0"/>
                </a:moveTo>
                <a:lnTo>
                  <a:pt x="0" y="215900"/>
                </a:lnTo>
              </a:path>
            </a:pathLst>
          </a:custGeom>
          <a:ln w="1270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711183" y="5241035"/>
            <a:ext cx="15240" cy="21793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693404" y="5216525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0"/>
                </a:moveTo>
                <a:lnTo>
                  <a:pt x="0" y="215900"/>
                </a:lnTo>
              </a:path>
            </a:pathLst>
          </a:custGeom>
          <a:ln w="1270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0" y="812291"/>
            <a:ext cx="9130284" cy="46024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0" y="720851"/>
            <a:ext cx="6509004" cy="74980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0" y="79375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457200"/>
                </a:moveTo>
                <a:lnTo>
                  <a:pt x="9144000" y="457200"/>
                </a:lnTo>
                <a:lnTo>
                  <a:pt x="914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1B07D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0" y="787399"/>
            <a:ext cx="91440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Exemple de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structuration</a:t>
            </a:r>
            <a:r>
              <a:rPr sz="28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arborescente</a:t>
            </a:r>
            <a:endParaRPr sz="28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999358" y="28447"/>
            <a:ext cx="15106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 marR="5080" indent="-169545" algn="r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6954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I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tro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d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u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ctio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  <a:p>
            <a:pPr marL="161925" marR="6350" indent="-161925" algn="r">
              <a:lnSpc>
                <a:spcPct val="100000"/>
              </a:lnSpc>
              <a:buAutoNum type="arabicPeriod"/>
              <a:tabLst>
                <a:tab pos="16192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Aspects</a:t>
            </a:r>
            <a:r>
              <a:rPr sz="1200" spc="-8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techniques</a:t>
            </a:r>
            <a:endParaRPr sz="1200">
              <a:latin typeface="Arial"/>
              <a:cs typeface="Arial"/>
            </a:endParaRPr>
          </a:p>
          <a:p>
            <a:pPr marL="448309" indent="-169545">
              <a:lnSpc>
                <a:spcPct val="100000"/>
              </a:lnSpc>
              <a:buAutoNum type="arabicPeriod"/>
              <a:tabLst>
                <a:tab pos="448945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Langage</a:t>
            </a:r>
            <a:r>
              <a:rPr sz="12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endParaRPr sz="1200">
              <a:latin typeface="Arial"/>
              <a:cs typeface="Arial"/>
            </a:endParaRPr>
          </a:p>
          <a:p>
            <a:pPr marL="168910" marR="5080" indent="-168910" algn="r">
              <a:lnSpc>
                <a:spcPct val="100000"/>
              </a:lnSpc>
              <a:buAutoNum type="arabicPeriod"/>
              <a:tabLst>
                <a:tab pos="16891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l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usion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992187" y="1573275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380936" y="44445"/>
                </a:moveTo>
                <a:lnTo>
                  <a:pt x="380936" y="76200"/>
                </a:lnTo>
                <a:lnTo>
                  <a:pt x="444436" y="44450"/>
                </a:lnTo>
                <a:lnTo>
                  <a:pt x="380936" y="44445"/>
                </a:lnTo>
                <a:close/>
              </a:path>
              <a:path w="457200" h="76200">
                <a:moveTo>
                  <a:pt x="380936" y="31745"/>
                </a:moveTo>
                <a:lnTo>
                  <a:pt x="380936" y="44445"/>
                </a:lnTo>
                <a:lnTo>
                  <a:pt x="393763" y="44450"/>
                </a:lnTo>
                <a:lnTo>
                  <a:pt x="393763" y="31750"/>
                </a:lnTo>
                <a:lnTo>
                  <a:pt x="380936" y="31745"/>
                </a:lnTo>
                <a:close/>
              </a:path>
              <a:path w="457200" h="76200">
                <a:moveTo>
                  <a:pt x="380936" y="0"/>
                </a:moveTo>
                <a:lnTo>
                  <a:pt x="380936" y="31745"/>
                </a:lnTo>
                <a:lnTo>
                  <a:pt x="393763" y="31750"/>
                </a:lnTo>
                <a:lnTo>
                  <a:pt x="393763" y="44450"/>
                </a:lnTo>
                <a:lnTo>
                  <a:pt x="444444" y="44445"/>
                </a:lnTo>
                <a:lnTo>
                  <a:pt x="457136" y="38100"/>
                </a:lnTo>
                <a:lnTo>
                  <a:pt x="380936" y="0"/>
                </a:lnTo>
                <a:close/>
              </a:path>
              <a:path w="457200" h="76200">
                <a:moveTo>
                  <a:pt x="0" y="31623"/>
                </a:moveTo>
                <a:lnTo>
                  <a:pt x="0" y="44323"/>
                </a:lnTo>
                <a:lnTo>
                  <a:pt x="380936" y="44445"/>
                </a:lnTo>
                <a:lnTo>
                  <a:pt x="380936" y="31745"/>
                </a:lnTo>
                <a:lnTo>
                  <a:pt x="0" y="31623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186639" y="1425956"/>
            <a:ext cx="796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i="1" spc="-5" dirty="0">
                <a:solidFill>
                  <a:srgbClr val="009999"/>
                </a:solidFill>
                <a:latin typeface="Arial"/>
                <a:cs typeface="Arial"/>
              </a:rPr>
              <a:t>Prologue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1403350" y="4808473"/>
            <a:ext cx="601980" cy="76200"/>
          </a:xfrm>
          <a:custGeom>
            <a:avLst/>
            <a:gdLst/>
            <a:ahLst/>
            <a:cxnLst/>
            <a:rect l="l" t="t" r="r" b="b"/>
            <a:pathLst>
              <a:path w="601980" h="76200">
                <a:moveTo>
                  <a:pt x="525399" y="0"/>
                </a:moveTo>
                <a:lnTo>
                  <a:pt x="525399" y="76200"/>
                </a:lnTo>
                <a:lnTo>
                  <a:pt x="588899" y="44450"/>
                </a:lnTo>
                <a:lnTo>
                  <a:pt x="538099" y="44450"/>
                </a:lnTo>
                <a:lnTo>
                  <a:pt x="538099" y="31750"/>
                </a:lnTo>
                <a:lnTo>
                  <a:pt x="588899" y="31750"/>
                </a:lnTo>
                <a:lnTo>
                  <a:pt x="525399" y="0"/>
                </a:lnTo>
                <a:close/>
              </a:path>
              <a:path w="601980" h="76200">
                <a:moveTo>
                  <a:pt x="525399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525399" y="44450"/>
                </a:lnTo>
                <a:lnTo>
                  <a:pt x="525399" y="31750"/>
                </a:lnTo>
                <a:close/>
              </a:path>
              <a:path w="601980" h="76200">
                <a:moveTo>
                  <a:pt x="588899" y="31750"/>
                </a:moveTo>
                <a:lnTo>
                  <a:pt x="538099" y="31750"/>
                </a:lnTo>
                <a:lnTo>
                  <a:pt x="538099" y="44450"/>
                </a:lnTo>
                <a:lnTo>
                  <a:pt x="588899" y="44450"/>
                </a:lnTo>
                <a:lnTo>
                  <a:pt x="601599" y="38100"/>
                </a:lnTo>
                <a:lnTo>
                  <a:pt x="588899" y="3175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151892" y="4680965"/>
            <a:ext cx="1832610" cy="799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spc="-5" dirty="0">
                <a:solidFill>
                  <a:srgbClr val="009999"/>
                </a:solidFill>
                <a:latin typeface="Arial"/>
                <a:cs typeface="Arial"/>
              </a:rPr>
              <a:t>Commentaire</a:t>
            </a:r>
            <a:endParaRPr sz="1400">
              <a:latin typeface="Arial"/>
              <a:cs typeface="Arial"/>
            </a:endParaRPr>
          </a:p>
          <a:p>
            <a:pPr marL="15240">
              <a:lnSpc>
                <a:spcPct val="100000"/>
              </a:lnSpc>
              <a:spcBef>
                <a:spcPts val="1050"/>
              </a:spcBef>
            </a:pPr>
            <a:r>
              <a:rPr sz="1400" b="1" i="1" spc="-5" dirty="0">
                <a:solidFill>
                  <a:srgbClr val="009999"/>
                </a:solidFill>
                <a:latin typeface="Arial"/>
                <a:cs typeface="Arial"/>
              </a:rPr>
              <a:t>Balise d’élément</a:t>
            </a:r>
            <a:r>
              <a:rPr sz="1400" b="1" i="1" spc="-10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009999"/>
                </a:solidFill>
                <a:latin typeface="Arial"/>
                <a:cs typeface="Arial"/>
              </a:rPr>
              <a:t>vide</a:t>
            </a:r>
            <a:endParaRPr sz="1400">
              <a:latin typeface="Arial"/>
              <a:cs typeface="Arial"/>
            </a:endParaRPr>
          </a:p>
          <a:p>
            <a:pPr marL="15240">
              <a:lnSpc>
                <a:spcPct val="100000"/>
              </a:lnSpc>
            </a:pPr>
            <a:r>
              <a:rPr sz="1400" i="1" dirty="0">
                <a:solidFill>
                  <a:srgbClr val="009999"/>
                </a:solidFill>
                <a:latin typeface="Arial"/>
                <a:cs typeface="Arial"/>
              </a:rPr>
              <a:t>(une seule</a:t>
            </a:r>
            <a:r>
              <a:rPr sz="1400" i="1" spc="-7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009999"/>
                </a:solidFill>
                <a:latin typeface="Arial"/>
                <a:cs typeface="Arial"/>
              </a:rPr>
              <a:t>balise)</a:t>
            </a:r>
            <a:endParaRPr sz="1400">
              <a:latin typeface="Arial"/>
              <a:cs typeface="Arial"/>
            </a:endParaRPr>
          </a:p>
        </p:txBody>
      </p:sp>
      <p:sp>
        <p:nvSpPr>
          <p:cNvPr id="77" name="object 77"/>
          <p:cNvSpPr txBox="1">
            <a:spLocks noGrp="1"/>
          </p:cNvSpPr>
          <p:nvPr>
            <p:ph type="ftr" sz="quarter" idx="5"/>
          </p:nvPr>
        </p:nvSpPr>
        <p:spPr>
          <a:xfrm>
            <a:off x="1161084" y="6554037"/>
            <a:ext cx="333629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fr-FR" dirty="0"/>
              <a:t>web</a:t>
            </a:r>
            <a:endParaRPr spc="-5" dirty="0"/>
          </a:p>
        </p:txBody>
      </p:sp>
      <p:sp>
        <p:nvSpPr>
          <p:cNvPr id="78" name="object 7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World </a:t>
            </a:r>
            <a:r>
              <a:rPr dirty="0"/>
              <a:t>Wide</a:t>
            </a:r>
            <a:r>
              <a:rPr spc="-114" dirty="0"/>
              <a:t> </a:t>
            </a:r>
            <a:r>
              <a:rPr spc="-5" dirty="0"/>
              <a:t>Web</a:t>
            </a:r>
          </a:p>
        </p:txBody>
      </p:sp>
      <p:sp>
        <p:nvSpPr>
          <p:cNvPr id="79" name="object 7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75" name="object 75"/>
          <p:cNvSpPr txBox="1"/>
          <p:nvPr/>
        </p:nvSpPr>
        <p:spPr>
          <a:xfrm>
            <a:off x="4734178" y="28447"/>
            <a:ext cx="9131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indent="-18796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Dé</a:t>
            </a:r>
            <a:r>
              <a:rPr sz="1200" spc="15" dirty="0">
                <a:solidFill>
                  <a:srgbClr val="1C1C1C"/>
                </a:solidFill>
                <a:latin typeface="Arial"/>
                <a:cs typeface="Arial"/>
              </a:rPr>
              <a:t>f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initi</a:t>
            </a:r>
            <a:r>
              <a:rPr sz="1200" spc="-15" dirty="0">
                <a:solidFill>
                  <a:srgbClr val="1C1C1C"/>
                </a:solidFill>
                <a:latin typeface="Arial"/>
                <a:cs typeface="Arial"/>
              </a:rPr>
              <a:t>o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Historique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Syntaxe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Structure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860413" y="28447"/>
            <a:ext cx="8108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indent="-187960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Prologue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En-tête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Corps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Cadres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0" y="63"/>
            <a:ext cx="4572000" cy="793750"/>
          </a:xfrm>
          <a:custGeom>
            <a:avLst/>
            <a:gdLst/>
            <a:ahLst/>
            <a:cxnLst/>
            <a:rect l="l" t="t" r="r" b="b"/>
            <a:pathLst>
              <a:path w="4572000" h="793750">
                <a:moveTo>
                  <a:pt x="0" y="793686"/>
                </a:moveTo>
                <a:lnTo>
                  <a:pt x="4572000" y="793686"/>
                </a:lnTo>
                <a:lnTo>
                  <a:pt x="4572000" y="0"/>
                </a:lnTo>
                <a:lnTo>
                  <a:pt x="0" y="0"/>
                </a:lnTo>
                <a:lnTo>
                  <a:pt x="0" y="793686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0" y="349250"/>
                </a:moveTo>
                <a:lnTo>
                  <a:pt x="4572000" y="349250"/>
                </a:lnTo>
                <a:lnTo>
                  <a:pt x="4572000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0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4571999" y="0"/>
                </a:moveTo>
                <a:lnTo>
                  <a:pt x="0" y="0"/>
                </a:lnTo>
                <a:lnTo>
                  <a:pt x="0" y="349247"/>
                </a:lnTo>
                <a:lnTo>
                  <a:pt x="4571999" y="349247"/>
                </a:lnTo>
                <a:lnTo>
                  <a:pt x="4571999" y="0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0491" y="1713712"/>
            <a:ext cx="3001645" cy="410019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9"/>
              </a:spcBef>
              <a:buSzPct val="90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Prologue</a:t>
            </a:r>
            <a:endParaRPr sz="20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359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Déclaration</a:t>
            </a:r>
            <a:r>
              <a:rPr sz="2000" spc="-5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XML</a:t>
            </a:r>
            <a:endParaRPr sz="20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72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Déclaration de</a:t>
            </a:r>
            <a:r>
              <a:rPr sz="2000" spc="-9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DTD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SzPct val="90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Élément</a:t>
            </a:r>
            <a:r>
              <a:rPr sz="20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racine</a:t>
            </a:r>
            <a:endParaRPr sz="20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275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Élément</a:t>
            </a:r>
            <a:r>
              <a:rPr sz="2000" spc="-3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C1C1C"/>
                </a:solidFill>
                <a:latin typeface="Courier New"/>
                <a:cs typeface="Courier New"/>
              </a:rPr>
              <a:t>html</a:t>
            </a:r>
            <a:endParaRPr sz="20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685"/>
              </a:spcBef>
              <a:buSzPct val="90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En-tête</a:t>
            </a:r>
            <a:endParaRPr sz="20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28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Élément</a:t>
            </a:r>
            <a:r>
              <a:rPr sz="2000" spc="-3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C1C1C"/>
                </a:solidFill>
                <a:latin typeface="Courier New"/>
                <a:cs typeface="Courier New"/>
              </a:rPr>
              <a:t>head</a:t>
            </a:r>
            <a:endParaRPr sz="2000">
              <a:latin typeface="Courier New"/>
              <a:cs typeface="Courier New"/>
            </a:endParaRPr>
          </a:p>
          <a:p>
            <a:pPr marL="756285" lvl="1" indent="-287655">
              <a:lnSpc>
                <a:spcPct val="100000"/>
              </a:lnSpc>
              <a:spcBef>
                <a:spcPts val="72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dans</a:t>
            </a:r>
            <a:r>
              <a:rPr sz="2000" spc="-2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C1C1C"/>
                </a:solidFill>
                <a:latin typeface="Courier New"/>
                <a:cs typeface="Courier New"/>
              </a:rPr>
              <a:t>html</a:t>
            </a:r>
            <a:endParaRPr sz="20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685"/>
              </a:spcBef>
              <a:buSzPct val="90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Titre</a:t>
            </a:r>
            <a:endParaRPr sz="20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275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Élément</a:t>
            </a:r>
            <a:r>
              <a:rPr sz="2000" spc="-3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C1C1C"/>
                </a:solidFill>
                <a:latin typeface="Courier New"/>
                <a:cs typeface="Courier New"/>
              </a:rPr>
              <a:t>title</a:t>
            </a:r>
            <a:endParaRPr sz="2000">
              <a:latin typeface="Courier New"/>
              <a:cs typeface="Courier New"/>
            </a:endParaRPr>
          </a:p>
          <a:p>
            <a:pPr marL="756285" lvl="1" indent="-287655">
              <a:lnSpc>
                <a:spcPct val="100000"/>
              </a:lnSpc>
              <a:spcBef>
                <a:spcPts val="72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dans</a:t>
            </a:r>
            <a:r>
              <a:rPr sz="2000" spc="-2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C1C1C"/>
                </a:solidFill>
                <a:latin typeface="Courier New"/>
                <a:cs typeface="Courier New"/>
              </a:rPr>
              <a:t>head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45177" y="1819757"/>
            <a:ext cx="2380615" cy="149352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75"/>
              </a:spcBef>
              <a:buSzPct val="90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Corps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75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Élément</a:t>
            </a:r>
            <a:r>
              <a:rPr sz="2000" spc="-8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C1C1C"/>
                </a:solidFill>
                <a:latin typeface="Courier New"/>
                <a:cs typeface="Courier New"/>
              </a:rPr>
              <a:t>body</a:t>
            </a:r>
            <a:endParaRPr sz="2000">
              <a:latin typeface="Courier New"/>
              <a:cs typeface="Courier New"/>
            </a:endParaRPr>
          </a:p>
          <a:p>
            <a:pPr marL="756285" lvl="1" indent="-287020">
              <a:lnSpc>
                <a:spcPct val="100000"/>
              </a:lnSpc>
              <a:spcBef>
                <a:spcPts val="72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dans</a:t>
            </a:r>
            <a:r>
              <a:rPr sz="2000" spc="-3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1C1C1C"/>
                </a:solidFill>
                <a:latin typeface="Courier New"/>
                <a:cs typeface="Courier New"/>
              </a:rPr>
              <a:t>html</a:t>
            </a:r>
            <a:endParaRPr sz="20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685"/>
              </a:spcBef>
              <a:buSzPct val="90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Commentaires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02377" y="3211474"/>
            <a:ext cx="2141855" cy="848994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35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2000" b="1" spc="-5" dirty="0">
                <a:solidFill>
                  <a:srgbClr val="1C1C1C"/>
                </a:solidFill>
                <a:latin typeface="Courier New"/>
                <a:cs typeface="Courier New"/>
              </a:rPr>
              <a:t>&lt;!-- ...</a:t>
            </a:r>
            <a:r>
              <a:rPr sz="2000" b="1" spc="-60" dirty="0">
                <a:solidFill>
                  <a:srgbClr val="1C1C1C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1C1C1C"/>
                </a:solidFill>
                <a:latin typeface="Courier New"/>
                <a:cs typeface="Courier New"/>
              </a:rPr>
              <a:t>--&gt;</a:t>
            </a:r>
            <a:endParaRPr sz="2000">
              <a:latin typeface="Courier New"/>
              <a:cs typeface="Courier New"/>
            </a:endParaRPr>
          </a:p>
          <a:p>
            <a:pPr marL="299085" indent="-287020">
              <a:lnSpc>
                <a:spcPct val="100000"/>
              </a:lnSpc>
              <a:spcBef>
                <a:spcPts val="844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2000" spc="-5" dirty="0">
                <a:solidFill>
                  <a:srgbClr val="1C1C1C"/>
                </a:solidFill>
                <a:latin typeface="Arial"/>
                <a:cs typeface="Arial"/>
              </a:rPr>
              <a:t>n’importe</a:t>
            </a:r>
            <a:r>
              <a:rPr sz="2000" spc="-4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1C1C1C"/>
                </a:solidFill>
                <a:latin typeface="Arial"/>
                <a:cs typeface="Arial"/>
              </a:rPr>
              <a:t>où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812291"/>
            <a:ext cx="9134856" cy="460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97991"/>
            <a:ext cx="7543800" cy="803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63" y="793750"/>
            <a:ext cx="9139555" cy="457200"/>
          </a:xfrm>
          <a:custGeom>
            <a:avLst/>
            <a:gdLst/>
            <a:ahLst/>
            <a:cxnLst/>
            <a:rect l="l" t="t" r="r" b="b"/>
            <a:pathLst>
              <a:path w="9139555" h="457200">
                <a:moveTo>
                  <a:pt x="0" y="457200"/>
                </a:moveTo>
                <a:lnTo>
                  <a:pt x="9139236" y="457200"/>
                </a:lnTo>
                <a:lnTo>
                  <a:pt x="9139236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1B07D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763" y="770635"/>
            <a:ext cx="91395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Structure générale d’un document</a:t>
            </a:r>
            <a:r>
              <a:rPr sz="3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XHTML</a:t>
            </a:r>
            <a:endParaRPr sz="30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1161084" y="6554037"/>
            <a:ext cx="333629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fr-FR" dirty="0"/>
              <a:t>web</a:t>
            </a:r>
            <a:endParaRPr spc="-5" dirty="0"/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World </a:t>
            </a:r>
            <a:r>
              <a:rPr dirty="0"/>
              <a:t>Wide</a:t>
            </a:r>
            <a:r>
              <a:rPr spc="-114" dirty="0"/>
              <a:t> </a:t>
            </a:r>
            <a:r>
              <a:rPr spc="-5" dirty="0"/>
              <a:t>Web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3635375" y="4221226"/>
            <a:ext cx="5364480" cy="2062480"/>
          </a:xfrm>
          <a:prstGeom prst="rect">
            <a:avLst/>
          </a:prstGeom>
          <a:solidFill>
            <a:srgbClr val="E8E8E8"/>
          </a:solidFill>
          <a:ln w="9525">
            <a:solidFill>
              <a:srgbClr val="1C1C1C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5"/>
              </a:spcBef>
            </a:pPr>
            <a:r>
              <a:rPr sz="1600" b="1" u="sng" spc="-5" dirty="0">
                <a:solidFill>
                  <a:srgbClr val="1C1C1C"/>
                </a:solidFill>
                <a:uFill>
                  <a:solidFill>
                    <a:srgbClr val="1C1C1C"/>
                  </a:solidFill>
                </a:uFill>
                <a:latin typeface="Arial"/>
                <a:cs typeface="Arial"/>
              </a:rPr>
              <a:t>Exercice</a:t>
            </a:r>
            <a:endParaRPr sz="1600">
              <a:latin typeface="Arial"/>
              <a:cs typeface="Arial"/>
            </a:endParaRPr>
          </a:p>
          <a:p>
            <a:pPr marL="329565" indent="-238125">
              <a:lnSpc>
                <a:spcPct val="100000"/>
              </a:lnSpc>
              <a:buAutoNum type="arabicParenR"/>
              <a:tabLst>
                <a:tab pos="330200" algn="l"/>
              </a:tabLst>
            </a:pP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Écrivez cette structure dans un fichier texte</a:t>
            </a:r>
            <a:r>
              <a:rPr sz="1600" spc="7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et</a:t>
            </a:r>
            <a:endParaRPr sz="16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sauvegardez ce fichier (</a:t>
            </a:r>
            <a:r>
              <a:rPr sz="1600" spc="-5" dirty="0">
                <a:solidFill>
                  <a:srgbClr val="1C1C1C"/>
                </a:solidFill>
                <a:latin typeface="Wingdings"/>
                <a:cs typeface="Wingdings"/>
              </a:rPr>
              <a:t></a:t>
            </a:r>
            <a:r>
              <a:rPr sz="1600" spc="-5" dirty="0">
                <a:solidFill>
                  <a:srgbClr val="1C1C1C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« structure.html</a:t>
            </a:r>
            <a:r>
              <a:rPr sz="1600" spc="12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»)</a:t>
            </a:r>
            <a:endParaRPr sz="1600">
              <a:latin typeface="Arial"/>
              <a:cs typeface="Arial"/>
            </a:endParaRPr>
          </a:p>
          <a:p>
            <a:pPr marL="329565" indent="-238125">
              <a:lnSpc>
                <a:spcPct val="100000"/>
              </a:lnSpc>
              <a:buAutoNum type="arabicParenR" startAt="2"/>
              <a:tabLst>
                <a:tab pos="330200" algn="l"/>
              </a:tabLst>
            </a:pP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Composez votre première page </a:t>
            </a:r>
            <a:r>
              <a:rPr sz="1600" spc="-10" dirty="0">
                <a:solidFill>
                  <a:srgbClr val="1C1C1C"/>
                </a:solidFill>
                <a:latin typeface="Arial"/>
                <a:cs typeface="Arial"/>
              </a:rPr>
              <a:t>Web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telle que</a:t>
            </a:r>
            <a:r>
              <a:rPr sz="1600" spc="4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 marL="434975" indent="-342900">
              <a:lnSpc>
                <a:spcPct val="100000"/>
              </a:lnSpc>
              <a:buChar char="-"/>
              <a:tabLst>
                <a:tab pos="434340" algn="l"/>
                <a:tab pos="434975" algn="l"/>
              </a:tabLst>
            </a:pP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le titre soit « Ma première page </a:t>
            </a:r>
            <a:r>
              <a:rPr sz="1600" spc="-10" dirty="0">
                <a:solidFill>
                  <a:srgbClr val="1C1C1C"/>
                </a:solidFill>
                <a:latin typeface="Arial"/>
                <a:cs typeface="Arial"/>
              </a:rPr>
              <a:t>Web</a:t>
            </a:r>
            <a:r>
              <a:rPr sz="1600" spc="6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»</a:t>
            </a:r>
            <a:endParaRPr sz="1600">
              <a:latin typeface="Arial"/>
              <a:cs typeface="Arial"/>
            </a:endParaRPr>
          </a:p>
          <a:p>
            <a:pPr marL="434975" indent="-342900">
              <a:lnSpc>
                <a:spcPct val="100000"/>
              </a:lnSpc>
              <a:buChar char="-"/>
              <a:tabLst>
                <a:tab pos="434340" algn="l"/>
                <a:tab pos="434975" algn="l"/>
              </a:tabLst>
            </a:pP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le corps de la page contienne « </a:t>
            </a:r>
            <a:r>
              <a:rPr sz="1600" spc="-15" dirty="0">
                <a:solidFill>
                  <a:srgbClr val="1C1C1C"/>
                </a:solidFill>
                <a:latin typeface="Arial"/>
                <a:cs typeface="Arial"/>
              </a:rPr>
              <a:t>Bonjour,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le monde !</a:t>
            </a:r>
            <a:r>
              <a:rPr sz="1600" spc="9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»</a:t>
            </a:r>
            <a:endParaRPr sz="1600">
              <a:latin typeface="Arial"/>
              <a:cs typeface="Arial"/>
            </a:endParaRPr>
          </a:p>
          <a:p>
            <a:pPr marL="329565" indent="-238125">
              <a:lnSpc>
                <a:spcPct val="100000"/>
              </a:lnSpc>
              <a:buAutoNum type="arabicParenR" startAt="3"/>
              <a:tabLst>
                <a:tab pos="330200" algn="l"/>
              </a:tabLst>
            </a:pP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Enregistrez cette nouvelle page avec un autre</a:t>
            </a:r>
            <a:r>
              <a:rPr sz="1600" spc="4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nom</a:t>
            </a:r>
            <a:endParaRPr sz="1600">
              <a:latin typeface="Arial"/>
              <a:cs typeface="Arial"/>
            </a:endParaRPr>
          </a:p>
          <a:p>
            <a:pPr marL="329565" indent="-238125">
              <a:lnSpc>
                <a:spcPct val="100000"/>
              </a:lnSpc>
              <a:buAutoNum type="arabicParenR" startAt="3"/>
              <a:tabLst>
                <a:tab pos="330200" algn="l"/>
              </a:tabLst>
            </a:pP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Ouvrez-la dans votre</a:t>
            </a:r>
            <a:r>
              <a:rPr sz="1600" spc="3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navigateur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99358" y="28447"/>
            <a:ext cx="15106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 marR="5080" indent="-169545" algn="r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6954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I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tro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d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u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ctio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  <a:p>
            <a:pPr marL="161925" marR="6350" indent="-161925" algn="r">
              <a:lnSpc>
                <a:spcPct val="100000"/>
              </a:lnSpc>
              <a:buAutoNum type="arabicPeriod"/>
              <a:tabLst>
                <a:tab pos="16192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Aspects</a:t>
            </a:r>
            <a:r>
              <a:rPr sz="1200" spc="-8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techniques</a:t>
            </a:r>
            <a:endParaRPr sz="1200">
              <a:latin typeface="Arial"/>
              <a:cs typeface="Arial"/>
            </a:endParaRPr>
          </a:p>
          <a:p>
            <a:pPr marL="448309" indent="-169545">
              <a:lnSpc>
                <a:spcPct val="100000"/>
              </a:lnSpc>
              <a:buAutoNum type="arabicPeriod"/>
              <a:tabLst>
                <a:tab pos="448945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Langage</a:t>
            </a:r>
            <a:r>
              <a:rPr sz="12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endParaRPr sz="1200">
              <a:latin typeface="Arial"/>
              <a:cs typeface="Arial"/>
            </a:endParaRPr>
          </a:p>
          <a:p>
            <a:pPr marL="168910" marR="5080" indent="-168910" algn="r">
              <a:lnSpc>
                <a:spcPct val="100000"/>
              </a:lnSpc>
              <a:buAutoNum type="arabicPeriod"/>
              <a:tabLst>
                <a:tab pos="16891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l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usion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34178" y="28447"/>
            <a:ext cx="9131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indent="-18796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Dé</a:t>
            </a:r>
            <a:r>
              <a:rPr sz="1200" spc="15" dirty="0">
                <a:solidFill>
                  <a:srgbClr val="1C1C1C"/>
                </a:solidFill>
                <a:latin typeface="Arial"/>
                <a:cs typeface="Arial"/>
              </a:rPr>
              <a:t>f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initi</a:t>
            </a:r>
            <a:r>
              <a:rPr sz="1200" spc="-15" dirty="0">
                <a:solidFill>
                  <a:srgbClr val="1C1C1C"/>
                </a:solidFill>
                <a:latin typeface="Arial"/>
                <a:cs typeface="Arial"/>
              </a:rPr>
              <a:t>o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Historique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Syntaxe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Structure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60413" y="28447"/>
            <a:ext cx="8108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indent="-187960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Prologue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En-tête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Corps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Cadres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0" y="63"/>
            <a:ext cx="4572000" cy="793750"/>
          </a:xfrm>
          <a:custGeom>
            <a:avLst/>
            <a:gdLst/>
            <a:ahLst/>
            <a:cxnLst/>
            <a:rect l="l" t="t" r="r" b="b"/>
            <a:pathLst>
              <a:path w="4572000" h="793750">
                <a:moveTo>
                  <a:pt x="0" y="793686"/>
                </a:moveTo>
                <a:lnTo>
                  <a:pt x="4572000" y="793686"/>
                </a:lnTo>
                <a:lnTo>
                  <a:pt x="4572000" y="0"/>
                </a:lnTo>
                <a:lnTo>
                  <a:pt x="0" y="0"/>
                </a:lnTo>
                <a:lnTo>
                  <a:pt x="0" y="793686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0" y="349250"/>
                </a:moveTo>
                <a:lnTo>
                  <a:pt x="4572000" y="349250"/>
                </a:lnTo>
                <a:lnTo>
                  <a:pt x="4572000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0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4571999" y="0"/>
                </a:moveTo>
                <a:lnTo>
                  <a:pt x="0" y="0"/>
                </a:lnTo>
                <a:lnTo>
                  <a:pt x="0" y="349247"/>
                </a:lnTo>
                <a:lnTo>
                  <a:pt x="4571999" y="349247"/>
                </a:lnTo>
                <a:lnTo>
                  <a:pt x="4571999" y="0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0491" y="1454022"/>
            <a:ext cx="8550910" cy="3717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89583"/>
              <a:buFont typeface="Wingdings"/>
              <a:buChar char=""/>
              <a:tabLst>
                <a:tab pos="355600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Transitionnal</a:t>
            </a:r>
            <a:endParaRPr sz="24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125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Les éléments de présentation de HTML sont encore</a:t>
            </a:r>
            <a:r>
              <a:rPr sz="2000" spc="-18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autorisés</a:t>
            </a:r>
            <a:endParaRPr sz="20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475"/>
              </a:spcBef>
              <a:buClr>
                <a:srgbClr val="0000FF"/>
              </a:buClr>
              <a:buSzPct val="75000"/>
              <a:buFont typeface="Wingdings"/>
              <a:buChar char=""/>
              <a:tabLst>
                <a:tab pos="1155065" algn="l"/>
                <a:tab pos="1155700" algn="l"/>
              </a:tabLst>
            </a:pPr>
            <a:r>
              <a:rPr sz="1800" dirty="0">
                <a:solidFill>
                  <a:srgbClr val="1C1C1C"/>
                </a:solidFill>
                <a:latin typeface="Arial"/>
                <a:cs typeface="Arial"/>
              </a:rPr>
              <a:t>b,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center, font,</a:t>
            </a:r>
            <a:r>
              <a:rPr sz="1800" dirty="0">
                <a:solidFill>
                  <a:srgbClr val="1C1C1C"/>
                </a:solidFill>
                <a:latin typeface="Arial"/>
                <a:cs typeface="Arial"/>
              </a:rPr>
              <a:t> ...</a:t>
            </a:r>
            <a:endParaRPr sz="1800">
              <a:latin typeface="Arial"/>
              <a:cs typeface="Arial"/>
            </a:endParaRPr>
          </a:p>
          <a:p>
            <a:pPr marL="469265">
              <a:lnSpc>
                <a:spcPts val="1945"/>
              </a:lnSpc>
              <a:spcBef>
                <a:spcPts val="155"/>
              </a:spcBef>
            </a:pPr>
            <a:r>
              <a:rPr sz="1800" b="1" spc="-10" dirty="0">
                <a:solidFill>
                  <a:srgbClr val="1C1C1C"/>
                </a:solidFill>
                <a:latin typeface="Courier New"/>
                <a:cs typeface="Courier New"/>
              </a:rPr>
              <a:t>&lt;!DOCTYPE </a:t>
            </a:r>
            <a:r>
              <a:rPr sz="1800" b="1" spc="-5" dirty="0">
                <a:solidFill>
                  <a:srgbClr val="1C1C1C"/>
                </a:solidFill>
                <a:latin typeface="Courier New"/>
                <a:cs typeface="Courier New"/>
              </a:rPr>
              <a:t>html </a:t>
            </a:r>
            <a:r>
              <a:rPr sz="1800" b="1" spc="-10" dirty="0">
                <a:solidFill>
                  <a:srgbClr val="1C1C1C"/>
                </a:solidFill>
                <a:latin typeface="Courier New"/>
                <a:cs typeface="Courier New"/>
              </a:rPr>
              <a:t>PUBLIC "-//W3C//DTD XHTML</a:t>
            </a:r>
            <a:r>
              <a:rPr sz="1800" b="1" spc="-55" dirty="0">
                <a:solidFill>
                  <a:srgbClr val="1C1C1C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1C1C1C"/>
                </a:solidFill>
                <a:latin typeface="Courier New"/>
                <a:cs typeface="Courier New"/>
              </a:rPr>
              <a:t>1.0</a:t>
            </a:r>
            <a:endParaRPr sz="1800">
              <a:latin typeface="Courier New"/>
              <a:cs typeface="Courier New"/>
            </a:endParaRPr>
          </a:p>
          <a:p>
            <a:pPr marL="756285" marR="5080">
              <a:lnSpc>
                <a:spcPct val="80000"/>
              </a:lnSpc>
              <a:spcBef>
                <a:spcPts val="219"/>
              </a:spcBef>
            </a:pPr>
            <a:r>
              <a:rPr sz="1800" b="1" spc="-10" dirty="0">
                <a:solidFill>
                  <a:srgbClr val="1C1C1C"/>
                </a:solidFill>
                <a:latin typeface="Courier New"/>
                <a:cs typeface="Courier New"/>
              </a:rPr>
              <a:t>Transitional//EN</a:t>
            </a:r>
            <a:r>
              <a:rPr sz="1800" b="1" spc="-10" dirty="0">
                <a:solidFill>
                  <a:srgbClr val="1C1C1C"/>
                </a:solidFill>
                <a:latin typeface="Courier New"/>
                <a:cs typeface="Courier New"/>
                <a:hlinkClick r:id="rId2"/>
              </a:rPr>
              <a:t>""h</a:t>
            </a:r>
            <a:r>
              <a:rPr sz="1800" b="1" spc="-10" dirty="0">
                <a:solidFill>
                  <a:srgbClr val="1C1C1C"/>
                </a:solidFill>
                <a:latin typeface="Courier New"/>
                <a:cs typeface="Courier New"/>
              </a:rPr>
              <a:t>tt</a:t>
            </a:r>
            <a:r>
              <a:rPr sz="1800" b="1" spc="-10" dirty="0">
                <a:solidFill>
                  <a:srgbClr val="1C1C1C"/>
                </a:solidFill>
                <a:latin typeface="Courier New"/>
                <a:cs typeface="Courier New"/>
                <a:hlinkClick r:id="rId2"/>
              </a:rPr>
              <a:t>p://www.w3.org/TR/xhtml1/DTD/xhtml1- </a:t>
            </a:r>
            <a:r>
              <a:rPr sz="1800" b="1" spc="-10" dirty="0">
                <a:solidFill>
                  <a:srgbClr val="1C1C1C"/>
                </a:solidFill>
                <a:latin typeface="Courier New"/>
                <a:cs typeface="Courier New"/>
              </a:rPr>
              <a:t> transitional.dtd"&gt;</a:t>
            </a:r>
            <a:endParaRPr sz="18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370"/>
              </a:spcBef>
              <a:buSzPct val="89583"/>
              <a:buFont typeface="Wingdings"/>
              <a:buChar char=""/>
              <a:tabLst>
                <a:tab pos="355600" algn="l"/>
              </a:tabLst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Strict</a:t>
            </a:r>
            <a:endParaRPr sz="2400">
              <a:latin typeface="Arial"/>
              <a:cs typeface="Arial"/>
            </a:endParaRPr>
          </a:p>
          <a:p>
            <a:pPr marL="756285" lvl="1" indent="-287655">
              <a:lnSpc>
                <a:spcPts val="2160"/>
              </a:lnSpc>
              <a:spcBef>
                <a:spcPts val="125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Séparation stricte du document XHTML de sa présentation</a:t>
            </a:r>
            <a:r>
              <a:rPr sz="2000" spc="-18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C1C1C"/>
                </a:solidFill>
                <a:latin typeface="Wingdings"/>
                <a:cs typeface="Wingdings"/>
              </a:rPr>
              <a:t></a:t>
            </a:r>
            <a:endParaRPr sz="2000">
              <a:latin typeface="Wingdings"/>
              <a:cs typeface="Wingdings"/>
            </a:endParaRPr>
          </a:p>
          <a:p>
            <a:pPr marL="756285">
              <a:lnSpc>
                <a:spcPts val="2160"/>
              </a:lnSpc>
            </a:pP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utilisation de style CSS</a:t>
            </a:r>
            <a:r>
              <a:rPr sz="2000" spc="-5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obligatoire</a:t>
            </a:r>
            <a:endParaRPr sz="2000">
              <a:latin typeface="Arial"/>
              <a:cs typeface="Arial"/>
            </a:endParaRPr>
          </a:p>
          <a:p>
            <a:pPr marL="756285" marR="430530" indent="-287020">
              <a:lnSpc>
                <a:spcPct val="80000"/>
              </a:lnSpc>
              <a:spcBef>
                <a:spcPts val="844"/>
              </a:spcBef>
            </a:pPr>
            <a:r>
              <a:rPr sz="1800" b="1" spc="-10" dirty="0">
                <a:solidFill>
                  <a:srgbClr val="1C1C1C"/>
                </a:solidFill>
                <a:latin typeface="Courier New"/>
                <a:cs typeface="Courier New"/>
              </a:rPr>
              <a:t>&lt;!DOCTYPE html PUBLIC "-//W3C//DTD XHTML 1.0 Strict//EN"  </a:t>
            </a:r>
            <a:r>
              <a:rPr sz="1800" b="1" spc="-10" dirty="0">
                <a:solidFill>
                  <a:srgbClr val="1C1C1C"/>
                </a:solidFill>
                <a:latin typeface="Courier New"/>
                <a:cs typeface="Courier New"/>
                <a:hlinkClick r:id="rId3"/>
              </a:rPr>
              <a:t>"http://ww</a:t>
            </a:r>
            <a:r>
              <a:rPr sz="1800" b="1" spc="-10" dirty="0">
                <a:solidFill>
                  <a:srgbClr val="1C1C1C"/>
                </a:solidFill>
                <a:latin typeface="Courier New"/>
                <a:cs typeface="Courier New"/>
              </a:rPr>
              <a:t>w</a:t>
            </a:r>
            <a:r>
              <a:rPr sz="1800" b="1" spc="-10" dirty="0">
                <a:solidFill>
                  <a:srgbClr val="1C1C1C"/>
                </a:solidFill>
                <a:latin typeface="Courier New"/>
                <a:cs typeface="Courier New"/>
                <a:hlinkClick r:id="rId3"/>
              </a:rPr>
              <a:t>.w3.org/TR/xhtml1/DTD/xhtml1-strict.dtd"&gt;</a:t>
            </a:r>
            <a:endParaRPr sz="18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375"/>
              </a:spcBef>
              <a:buSzPct val="89583"/>
              <a:buFont typeface="Wingdings"/>
              <a:buChar char=""/>
              <a:tabLst>
                <a:tab pos="355600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Déclaration d’espace de noms dans la balise ouvrante</a:t>
            </a:r>
            <a:r>
              <a:rPr sz="2400" spc="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html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43216" y="5153355"/>
            <a:ext cx="18014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1C1C1C"/>
                </a:solidFill>
                <a:latin typeface="Courier New"/>
                <a:cs typeface="Courier New"/>
              </a:rPr>
              <a:t>xml:lang=“fr”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0491" y="5153355"/>
            <a:ext cx="6217285" cy="932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>
              <a:lnSpc>
                <a:spcPts val="1945"/>
              </a:lnSpc>
              <a:spcBef>
                <a:spcPts val="100"/>
              </a:spcBef>
            </a:pPr>
            <a:r>
              <a:rPr sz="1800" b="1" spc="-10" dirty="0">
                <a:solidFill>
                  <a:srgbClr val="1C1C1C"/>
                </a:solidFill>
                <a:latin typeface="Courier New"/>
                <a:cs typeface="Courier New"/>
              </a:rPr>
              <a:t>&lt;html</a:t>
            </a:r>
            <a:r>
              <a:rPr sz="1800" b="1" spc="-45" dirty="0">
                <a:solidFill>
                  <a:srgbClr val="1C1C1C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1C1C1C"/>
                </a:solidFill>
                <a:latin typeface="Courier New"/>
                <a:cs typeface="Courier New"/>
              </a:rPr>
              <a:t>xmlns</a:t>
            </a:r>
            <a:r>
              <a:rPr sz="1800" b="1" spc="-10" dirty="0">
                <a:solidFill>
                  <a:srgbClr val="1C1C1C"/>
                </a:solidFill>
                <a:latin typeface="Courier New"/>
                <a:cs typeface="Courier New"/>
                <a:hlinkClick r:id="rId4"/>
              </a:rPr>
              <a:t>=“h</a:t>
            </a:r>
            <a:r>
              <a:rPr sz="1800" b="1" spc="-10" dirty="0">
                <a:solidFill>
                  <a:srgbClr val="1C1C1C"/>
                </a:solidFill>
                <a:latin typeface="Courier New"/>
                <a:cs typeface="Courier New"/>
              </a:rPr>
              <a:t>tt</a:t>
            </a:r>
            <a:r>
              <a:rPr sz="1800" b="1" spc="-10" dirty="0">
                <a:solidFill>
                  <a:srgbClr val="1C1C1C"/>
                </a:solidFill>
                <a:latin typeface="Courier New"/>
                <a:cs typeface="Courier New"/>
                <a:hlinkClick r:id="rId4"/>
              </a:rPr>
              <a:t>p://www.w3.org/1999/xhtml</a:t>
            </a:r>
            <a:r>
              <a:rPr sz="1800" b="1" spc="-10" dirty="0">
                <a:solidFill>
                  <a:srgbClr val="1C1C1C"/>
                </a:solidFill>
                <a:latin typeface="Courier New"/>
                <a:cs typeface="Courier New"/>
              </a:rPr>
              <a:t>”</a:t>
            </a:r>
            <a:endParaRPr sz="1800">
              <a:latin typeface="Courier New"/>
              <a:cs typeface="Courier New"/>
            </a:endParaRPr>
          </a:p>
          <a:p>
            <a:pPr marL="756285">
              <a:lnSpc>
                <a:spcPts val="1945"/>
              </a:lnSpc>
            </a:pPr>
            <a:r>
              <a:rPr sz="1800" b="1" spc="-10" dirty="0">
                <a:solidFill>
                  <a:srgbClr val="1C1C1C"/>
                </a:solidFill>
                <a:latin typeface="Courier New"/>
                <a:cs typeface="Courier New"/>
              </a:rPr>
              <a:t>lang=“fr”&gt;</a:t>
            </a:r>
            <a:endParaRPr sz="18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375"/>
              </a:spcBef>
              <a:buSzPct val="89583"/>
              <a:buFont typeface="Wingdings"/>
              <a:buChar char=""/>
              <a:tabLst>
                <a:tab pos="355600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Pour des débutants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: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XHTML strict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+</a:t>
            </a:r>
            <a:r>
              <a:rPr sz="2400" b="1" spc="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CSS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812291"/>
            <a:ext cx="9134856" cy="4602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97991"/>
            <a:ext cx="5393436" cy="8031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63" y="793750"/>
            <a:ext cx="9139555" cy="457200"/>
          </a:xfrm>
          <a:custGeom>
            <a:avLst/>
            <a:gdLst/>
            <a:ahLst/>
            <a:cxnLst/>
            <a:rect l="l" t="t" r="r" b="b"/>
            <a:pathLst>
              <a:path w="9139555" h="457200">
                <a:moveTo>
                  <a:pt x="0" y="457200"/>
                </a:moveTo>
                <a:lnTo>
                  <a:pt x="9139236" y="457200"/>
                </a:lnTo>
                <a:lnTo>
                  <a:pt x="9139236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1B07D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763" y="770635"/>
            <a:ext cx="91395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XHTML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Strict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Transitionnel</a:t>
            </a:r>
            <a:endParaRPr sz="30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1161084" y="6554037"/>
            <a:ext cx="333629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fr-FR" dirty="0"/>
              <a:t>web</a:t>
            </a:r>
            <a:endParaRPr spc="-5" dirty="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World </a:t>
            </a:r>
            <a:r>
              <a:rPr dirty="0"/>
              <a:t>Wide</a:t>
            </a:r>
            <a:r>
              <a:rPr spc="-114" dirty="0"/>
              <a:t> </a:t>
            </a:r>
            <a:r>
              <a:rPr spc="-5" dirty="0"/>
              <a:t>Web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4763" y="28447"/>
            <a:ext cx="45675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 marR="67310" indent="-169545" algn="r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6954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I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tro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d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u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ctio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  <a:p>
            <a:pPr marL="161925" marR="68580" indent="-161925" algn="r">
              <a:lnSpc>
                <a:spcPct val="100000"/>
              </a:lnSpc>
              <a:buAutoNum type="arabicPeriod"/>
              <a:tabLst>
                <a:tab pos="16192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Aspects</a:t>
            </a:r>
            <a:r>
              <a:rPr sz="1200" spc="-8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techniques</a:t>
            </a:r>
            <a:endParaRPr sz="1200">
              <a:latin typeface="Arial"/>
              <a:cs typeface="Arial"/>
            </a:endParaRPr>
          </a:p>
          <a:p>
            <a:pPr marL="169545" marR="69215" indent="-169545" algn="r">
              <a:lnSpc>
                <a:spcPct val="100000"/>
              </a:lnSpc>
              <a:buAutoNum type="arabicPeriod"/>
              <a:tabLst>
                <a:tab pos="169545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Langage</a:t>
            </a:r>
            <a:r>
              <a:rPr sz="12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endParaRPr sz="1200">
              <a:latin typeface="Arial"/>
              <a:cs typeface="Arial"/>
            </a:endParaRPr>
          </a:p>
          <a:p>
            <a:pPr marL="168910" marR="67310" indent="-168910" algn="r">
              <a:lnSpc>
                <a:spcPct val="100000"/>
              </a:lnSpc>
              <a:buAutoNum type="arabicPeriod"/>
              <a:tabLst>
                <a:tab pos="16891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l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usion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34178" y="28447"/>
            <a:ext cx="9131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indent="-18796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Dé</a:t>
            </a:r>
            <a:r>
              <a:rPr sz="1200" spc="15" dirty="0">
                <a:solidFill>
                  <a:srgbClr val="1C1C1C"/>
                </a:solidFill>
                <a:latin typeface="Arial"/>
                <a:cs typeface="Arial"/>
              </a:rPr>
              <a:t>f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initi</a:t>
            </a:r>
            <a:r>
              <a:rPr sz="1200" spc="-15" dirty="0">
                <a:solidFill>
                  <a:srgbClr val="1C1C1C"/>
                </a:solidFill>
                <a:latin typeface="Arial"/>
                <a:cs typeface="Arial"/>
              </a:rPr>
              <a:t>o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Historique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Syntaxe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Structure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60413" y="28447"/>
            <a:ext cx="8108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indent="-187960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187960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Prologue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En-tête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Corps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Cadres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0" y="63"/>
            <a:ext cx="4572000" cy="793750"/>
          </a:xfrm>
          <a:custGeom>
            <a:avLst/>
            <a:gdLst/>
            <a:ahLst/>
            <a:cxnLst/>
            <a:rect l="l" t="t" r="r" b="b"/>
            <a:pathLst>
              <a:path w="4572000" h="793750">
                <a:moveTo>
                  <a:pt x="0" y="793686"/>
                </a:moveTo>
                <a:lnTo>
                  <a:pt x="4572000" y="793686"/>
                </a:lnTo>
                <a:lnTo>
                  <a:pt x="4572000" y="0"/>
                </a:lnTo>
                <a:lnTo>
                  <a:pt x="0" y="0"/>
                </a:lnTo>
                <a:lnTo>
                  <a:pt x="0" y="793686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0" y="349250"/>
                </a:moveTo>
                <a:lnTo>
                  <a:pt x="4572000" y="349250"/>
                </a:lnTo>
                <a:lnTo>
                  <a:pt x="4572000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0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4571999" y="0"/>
                </a:moveTo>
                <a:lnTo>
                  <a:pt x="0" y="0"/>
                </a:lnTo>
                <a:lnTo>
                  <a:pt x="0" y="349247"/>
                </a:lnTo>
                <a:lnTo>
                  <a:pt x="4571999" y="349247"/>
                </a:lnTo>
                <a:lnTo>
                  <a:pt x="4571999" y="0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50594" y="1497329"/>
            <a:ext cx="6496685" cy="4861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SzPct val="89473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900" spc="-5" dirty="0">
                <a:solidFill>
                  <a:srgbClr val="0000FF"/>
                </a:solidFill>
                <a:latin typeface="Arial"/>
                <a:cs typeface="Arial"/>
              </a:rPr>
              <a:t>Titre du</a:t>
            </a:r>
            <a:r>
              <a:rPr sz="1900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0000FF"/>
                </a:solidFill>
                <a:latin typeface="Arial"/>
                <a:cs typeface="Arial"/>
              </a:rPr>
              <a:t>document</a:t>
            </a:r>
            <a:endParaRPr sz="19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05"/>
              </a:spcBef>
              <a:buClr>
                <a:srgbClr val="0000FF"/>
              </a:buClr>
              <a:buSzPct val="73529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700" dirty="0">
                <a:solidFill>
                  <a:srgbClr val="1C1C1C"/>
                </a:solidFill>
                <a:latin typeface="Arial"/>
                <a:cs typeface="Arial"/>
              </a:rPr>
              <a:t>&lt;title&gt;&lt;/title&gt;</a:t>
            </a:r>
            <a:endParaRPr sz="1700">
              <a:latin typeface="Arial"/>
              <a:cs typeface="Arial"/>
            </a:endParaRPr>
          </a:p>
          <a:p>
            <a:pPr marL="355600" indent="-342900">
              <a:lnSpc>
                <a:spcPts val="2055"/>
              </a:lnSpc>
              <a:spcBef>
                <a:spcPts val="305"/>
              </a:spcBef>
              <a:buSzPct val="89473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900" spc="-5" dirty="0">
                <a:solidFill>
                  <a:srgbClr val="0000FF"/>
                </a:solidFill>
                <a:latin typeface="Arial"/>
                <a:cs typeface="Arial"/>
              </a:rPr>
              <a:t>Autre informations </a:t>
            </a:r>
            <a:r>
              <a:rPr sz="1900" spc="-10" dirty="0">
                <a:solidFill>
                  <a:srgbClr val="0000FF"/>
                </a:solidFill>
                <a:latin typeface="Arial"/>
                <a:cs typeface="Arial"/>
              </a:rPr>
              <a:t>non affichées </a:t>
            </a:r>
            <a:r>
              <a:rPr sz="1900" spc="-5" dirty="0">
                <a:solidFill>
                  <a:srgbClr val="0000FF"/>
                </a:solidFill>
                <a:latin typeface="Arial"/>
                <a:cs typeface="Arial"/>
              </a:rPr>
              <a:t>à l’écran, </a:t>
            </a:r>
            <a:r>
              <a:rPr sz="1900" spc="-10" dirty="0">
                <a:solidFill>
                  <a:srgbClr val="0000FF"/>
                </a:solidFill>
                <a:latin typeface="Arial"/>
                <a:cs typeface="Arial"/>
              </a:rPr>
              <a:t>utilisées par</a:t>
            </a:r>
            <a:r>
              <a:rPr sz="1900" spc="25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0000FF"/>
                </a:solidFill>
                <a:latin typeface="Arial"/>
                <a:cs typeface="Arial"/>
              </a:rPr>
              <a:t>le</a:t>
            </a:r>
            <a:endParaRPr sz="1900">
              <a:latin typeface="Arial"/>
              <a:cs typeface="Arial"/>
            </a:endParaRPr>
          </a:p>
          <a:p>
            <a:pPr marL="355600">
              <a:lnSpc>
                <a:spcPts val="2055"/>
              </a:lnSpc>
            </a:pPr>
            <a:r>
              <a:rPr sz="1900" spc="-5" dirty="0">
                <a:solidFill>
                  <a:srgbClr val="0000FF"/>
                </a:solidFill>
                <a:latin typeface="Arial"/>
                <a:cs typeface="Arial"/>
              </a:rPr>
              <a:t>navigateur, les moteurs,</a:t>
            </a:r>
            <a:r>
              <a:rPr sz="1900" spc="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0000FF"/>
                </a:solidFill>
                <a:latin typeface="Arial"/>
                <a:cs typeface="Arial"/>
              </a:rPr>
              <a:t>etc.</a:t>
            </a:r>
            <a:endParaRPr sz="19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600" b="1" spc="-5" dirty="0">
                <a:solidFill>
                  <a:srgbClr val="1C1C1C"/>
                </a:solidFill>
                <a:latin typeface="Courier New"/>
                <a:cs typeface="Courier New"/>
              </a:rPr>
              <a:t>&lt;meta name=</a:t>
            </a:r>
            <a:r>
              <a:rPr sz="1500" b="1" spc="-5" dirty="0">
                <a:solidFill>
                  <a:srgbClr val="1C1C1C"/>
                </a:solidFill>
                <a:latin typeface="Courier New"/>
                <a:cs typeface="Courier New"/>
              </a:rPr>
              <a:t>"..." </a:t>
            </a:r>
            <a:r>
              <a:rPr sz="1600" b="1" spc="-5" dirty="0">
                <a:solidFill>
                  <a:srgbClr val="1C1C1C"/>
                </a:solidFill>
                <a:latin typeface="Courier New"/>
                <a:cs typeface="Courier New"/>
              </a:rPr>
              <a:t>content=</a:t>
            </a:r>
            <a:r>
              <a:rPr sz="1500" b="1" spc="-5" dirty="0">
                <a:solidFill>
                  <a:srgbClr val="1C1C1C"/>
                </a:solidFill>
                <a:latin typeface="Courier New"/>
                <a:cs typeface="Courier New"/>
              </a:rPr>
              <a:t>"..."</a:t>
            </a:r>
            <a:r>
              <a:rPr sz="1500" b="1" spc="120" dirty="0">
                <a:solidFill>
                  <a:srgbClr val="1C1C1C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1C1C1C"/>
                </a:solidFill>
                <a:latin typeface="Courier New"/>
                <a:cs typeface="Courier New"/>
              </a:rPr>
              <a:t>/&gt;</a:t>
            </a:r>
            <a:endParaRPr sz="1600">
              <a:latin typeface="Courier New"/>
              <a:cs typeface="Courier New"/>
            </a:endParaRPr>
          </a:p>
          <a:p>
            <a:pPr marL="1155700" lvl="2" indent="-228600">
              <a:lnSpc>
                <a:spcPts val="1510"/>
              </a:lnSpc>
              <a:spcBef>
                <a:spcPts val="380"/>
              </a:spcBef>
              <a:buClr>
                <a:srgbClr val="0000FF"/>
              </a:buClr>
              <a:buSzPct val="75000"/>
              <a:buFont typeface="Wingdings"/>
              <a:buChar char=""/>
              <a:tabLst>
                <a:tab pos="1155065" algn="l"/>
                <a:tab pos="1155700" algn="l"/>
              </a:tabLst>
            </a:pPr>
            <a:r>
              <a:rPr sz="1400" b="1" spc="-5" dirty="0">
                <a:solidFill>
                  <a:srgbClr val="1C1C1C"/>
                </a:solidFill>
                <a:latin typeface="Courier New"/>
                <a:cs typeface="Courier New"/>
              </a:rPr>
              <a:t>&lt;meta </a:t>
            </a:r>
            <a:r>
              <a:rPr sz="1400" b="1" spc="-10" dirty="0">
                <a:solidFill>
                  <a:srgbClr val="1C1C1C"/>
                </a:solidFill>
                <a:latin typeface="Courier New"/>
                <a:cs typeface="Courier New"/>
              </a:rPr>
              <a:t>http-equiv="Refresh"</a:t>
            </a:r>
            <a:endParaRPr sz="1400">
              <a:latin typeface="Courier New"/>
              <a:cs typeface="Courier New"/>
            </a:endParaRPr>
          </a:p>
          <a:p>
            <a:pPr marL="1795780">
              <a:lnSpc>
                <a:spcPts val="1510"/>
              </a:lnSpc>
            </a:pPr>
            <a:r>
              <a:rPr sz="1400" b="1" spc="-10" dirty="0">
                <a:solidFill>
                  <a:srgbClr val="1C1C1C"/>
                </a:solidFill>
                <a:latin typeface="Courier New"/>
                <a:cs typeface="Courier New"/>
              </a:rPr>
              <a:t>content="4" </a:t>
            </a:r>
            <a:r>
              <a:rPr sz="1400" b="1" dirty="0">
                <a:solidFill>
                  <a:srgbClr val="1C1C1C"/>
                </a:solidFill>
                <a:latin typeface="Courier New"/>
                <a:cs typeface="Courier New"/>
              </a:rPr>
              <a:t>; </a:t>
            </a:r>
            <a:r>
              <a:rPr sz="1400" b="1" spc="-10" dirty="0">
                <a:solidFill>
                  <a:srgbClr val="1C1C1C"/>
                </a:solidFill>
                <a:latin typeface="Courier New"/>
                <a:cs typeface="Courier New"/>
              </a:rPr>
              <a:t>U</a:t>
            </a:r>
            <a:r>
              <a:rPr sz="1400" b="1" spc="-10" dirty="0">
                <a:solidFill>
                  <a:srgbClr val="1C1C1C"/>
                </a:solidFill>
                <a:latin typeface="Courier New"/>
                <a:cs typeface="Courier New"/>
                <a:hlinkClick r:id="rId2"/>
              </a:rPr>
              <a:t>RL=htt</a:t>
            </a:r>
            <a:r>
              <a:rPr sz="1400" b="1" spc="-10" dirty="0">
                <a:solidFill>
                  <a:srgbClr val="1C1C1C"/>
                </a:solidFill>
                <a:latin typeface="Courier New"/>
                <a:cs typeface="Courier New"/>
              </a:rPr>
              <a:t>p</a:t>
            </a:r>
            <a:r>
              <a:rPr sz="1400" b="1" spc="-10" dirty="0">
                <a:solidFill>
                  <a:srgbClr val="1C1C1C"/>
                </a:solidFill>
                <a:latin typeface="Courier New"/>
                <a:cs typeface="Courier New"/>
                <a:hlinkClick r:id="rId2"/>
              </a:rPr>
              <a:t>://www.google.com"</a:t>
            </a:r>
            <a:r>
              <a:rPr sz="1400" b="1" spc="55" dirty="0">
                <a:solidFill>
                  <a:srgbClr val="1C1C1C"/>
                </a:solidFill>
                <a:latin typeface="Courier New"/>
                <a:cs typeface="Courier New"/>
                <a:hlinkClick r:id="rId2"/>
              </a:rPr>
              <a:t> </a:t>
            </a:r>
            <a:r>
              <a:rPr sz="1400" b="1" spc="-5" dirty="0">
                <a:solidFill>
                  <a:srgbClr val="1C1C1C"/>
                </a:solidFill>
                <a:latin typeface="Courier New"/>
                <a:cs typeface="Courier New"/>
              </a:rPr>
              <a:t>/&gt;</a:t>
            </a:r>
            <a:endParaRPr sz="1400">
              <a:latin typeface="Courier New"/>
              <a:cs typeface="Courier New"/>
            </a:endParaRPr>
          </a:p>
          <a:p>
            <a:pPr marL="1155700" lvl="2" indent="-228600">
              <a:lnSpc>
                <a:spcPct val="100000"/>
              </a:lnSpc>
              <a:spcBef>
                <a:spcPts val="165"/>
              </a:spcBef>
              <a:buClr>
                <a:srgbClr val="0000FF"/>
              </a:buClr>
              <a:buSzPct val="75000"/>
              <a:buFont typeface="Wingdings"/>
              <a:buChar char=""/>
              <a:tabLst>
                <a:tab pos="1155065" algn="l"/>
                <a:tab pos="1155700" algn="l"/>
              </a:tabLst>
            </a:pPr>
            <a:r>
              <a:rPr sz="1400" b="1" spc="-5" dirty="0">
                <a:solidFill>
                  <a:srgbClr val="1C1C1C"/>
                </a:solidFill>
                <a:latin typeface="Courier New"/>
                <a:cs typeface="Courier New"/>
              </a:rPr>
              <a:t>&lt;meta name="author"</a:t>
            </a:r>
            <a:r>
              <a:rPr sz="1400" b="1" spc="-10" dirty="0">
                <a:solidFill>
                  <a:srgbClr val="1C1C1C"/>
                </a:solidFill>
                <a:latin typeface="Courier New"/>
                <a:cs typeface="Courier New"/>
              </a:rPr>
              <a:t> content=""/&gt;</a:t>
            </a:r>
            <a:endParaRPr sz="1400">
              <a:latin typeface="Courier New"/>
              <a:cs typeface="Courier New"/>
            </a:endParaRPr>
          </a:p>
          <a:p>
            <a:pPr marL="1155700" lvl="2" indent="-228600">
              <a:lnSpc>
                <a:spcPts val="1510"/>
              </a:lnSpc>
              <a:spcBef>
                <a:spcPts val="170"/>
              </a:spcBef>
              <a:buClr>
                <a:srgbClr val="0000FF"/>
              </a:buClr>
              <a:buSzPct val="75000"/>
              <a:buFont typeface="Wingdings"/>
              <a:buChar char=""/>
              <a:tabLst>
                <a:tab pos="1155065" algn="l"/>
                <a:tab pos="1155700" algn="l"/>
              </a:tabLst>
            </a:pPr>
            <a:r>
              <a:rPr sz="1400" b="1" spc="-5" dirty="0">
                <a:solidFill>
                  <a:srgbClr val="1C1C1C"/>
                </a:solidFill>
                <a:latin typeface="Courier New"/>
                <a:cs typeface="Courier New"/>
              </a:rPr>
              <a:t>&lt;meta </a:t>
            </a:r>
            <a:r>
              <a:rPr sz="1400" b="1" spc="-10" dirty="0">
                <a:solidFill>
                  <a:srgbClr val="1C1C1C"/>
                </a:solidFill>
                <a:latin typeface="Courier New"/>
                <a:cs typeface="Courier New"/>
              </a:rPr>
              <a:t>name="Keywords" content="motcle1,</a:t>
            </a:r>
            <a:r>
              <a:rPr sz="1400" b="1" spc="5" dirty="0">
                <a:solidFill>
                  <a:srgbClr val="1C1C1C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1C1C1C"/>
                </a:solidFill>
                <a:latin typeface="Courier New"/>
                <a:cs typeface="Courier New"/>
              </a:rPr>
              <a:t>motcle2,</a:t>
            </a:r>
            <a:endParaRPr sz="1400">
              <a:latin typeface="Courier New"/>
              <a:cs typeface="Courier New"/>
            </a:endParaRPr>
          </a:p>
          <a:p>
            <a:pPr marL="1155700">
              <a:lnSpc>
                <a:spcPts val="1510"/>
              </a:lnSpc>
            </a:pPr>
            <a:r>
              <a:rPr sz="1400" b="1" spc="-5" dirty="0">
                <a:solidFill>
                  <a:srgbClr val="1C1C1C"/>
                </a:solidFill>
                <a:latin typeface="Courier New"/>
                <a:cs typeface="Courier New"/>
              </a:rPr>
              <a:t>motcle3"/&gt;</a:t>
            </a:r>
            <a:endParaRPr sz="1400">
              <a:latin typeface="Courier New"/>
              <a:cs typeface="Courier New"/>
            </a:endParaRPr>
          </a:p>
          <a:p>
            <a:pPr marL="1155700" lvl="2" indent="-228600">
              <a:lnSpc>
                <a:spcPct val="100000"/>
              </a:lnSpc>
              <a:spcBef>
                <a:spcPts val="170"/>
              </a:spcBef>
              <a:buClr>
                <a:srgbClr val="0000FF"/>
              </a:buClr>
              <a:buSzPct val="75000"/>
              <a:buFont typeface="Wingdings"/>
              <a:buChar char=""/>
              <a:tabLst>
                <a:tab pos="1155065" algn="l"/>
                <a:tab pos="1155700" algn="l"/>
              </a:tabLst>
            </a:pPr>
            <a:r>
              <a:rPr sz="1400" b="1" spc="-5" dirty="0">
                <a:solidFill>
                  <a:srgbClr val="1C1C1C"/>
                </a:solidFill>
                <a:latin typeface="Courier New"/>
                <a:cs typeface="Courier New"/>
              </a:rPr>
              <a:t>&lt;meta name="language"</a:t>
            </a:r>
            <a:r>
              <a:rPr sz="1400" b="1" spc="-25" dirty="0">
                <a:solidFill>
                  <a:srgbClr val="1C1C1C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1C1C1C"/>
                </a:solidFill>
                <a:latin typeface="Courier New"/>
                <a:cs typeface="Courier New"/>
              </a:rPr>
              <a:t>content="fr"/&gt;</a:t>
            </a:r>
            <a:endParaRPr sz="1400">
              <a:latin typeface="Courier New"/>
              <a:cs typeface="Courier New"/>
            </a:endParaRPr>
          </a:p>
          <a:p>
            <a:pPr marL="756285" lvl="1" indent="-287020">
              <a:lnSpc>
                <a:spcPct val="100000"/>
              </a:lnSpc>
              <a:spcBef>
                <a:spcPts val="17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600" b="1" spc="-5" dirty="0">
                <a:solidFill>
                  <a:srgbClr val="1C1C1C"/>
                </a:solidFill>
                <a:latin typeface="Courier New"/>
                <a:cs typeface="Courier New"/>
              </a:rPr>
              <a:t>&lt;base href=</a:t>
            </a:r>
            <a:r>
              <a:rPr sz="1500" b="1" spc="-5" dirty="0">
                <a:solidFill>
                  <a:srgbClr val="1C1C1C"/>
                </a:solidFill>
                <a:latin typeface="Courier New"/>
                <a:cs typeface="Courier New"/>
              </a:rPr>
              <a:t>"URL-de-base"</a:t>
            </a:r>
            <a:r>
              <a:rPr sz="1500" b="1" spc="60" dirty="0">
                <a:solidFill>
                  <a:srgbClr val="1C1C1C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1C1C1C"/>
                </a:solidFill>
                <a:latin typeface="Courier New"/>
                <a:cs typeface="Courier New"/>
              </a:rPr>
              <a:t>/&gt;</a:t>
            </a:r>
            <a:endParaRPr sz="1600">
              <a:latin typeface="Courier New"/>
              <a:cs typeface="Courier New"/>
            </a:endParaRPr>
          </a:p>
          <a:p>
            <a:pPr marL="1155700" lvl="2" indent="-228600">
              <a:lnSpc>
                <a:spcPct val="100000"/>
              </a:lnSpc>
              <a:spcBef>
                <a:spcPts val="405"/>
              </a:spcBef>
              <a:buClr>
                <a:srgbClr val="0000FF"/>
              </a:buClr>
              <a:buSzPct val="75000"/>
              <a:buFont typeface="Wingdings"/>
              <a:buChar char=""/>
              <a:tabLst>
                <a:tab pos="1155065" algn="l"/>
                <a:tab pos="1155700" algn="l"/>
              </a:tabLst>
            </a:pPr>
            <a:r>
              <a:rPr sz="1400" spc="-5" dirty="0">
                <a:solidFill>
                  <a:srgbClr val="1C1C1C"/>
                </a:solidFill>
                <a:latin typeface="Arial"/>
                <a:cs typeface="Arial"/>
              </a:rPr>
              <a:t>URL </a:t>
            </a: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de base pour les </a:t>
            </a:r>
            <a:r>
              <a:rPr sz="1400" spc="-5" dirty="0">
                <a:solidFill>
                  <a:srgbClr val="1C1C1C"/>
                </a:solidFill>
                <a:latin typeface="Arial"/>
                <a:cs typeface="Arial"/>
              </a:rPr>
              <a:t>URL</a:t>
            </a:r>
            <a:r>
              <a:rPr sz="1400" spc="-7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C1C1C"/>
                </a:solidFill>
                <a:latin typeface="Arial"/>
                <a:cs typeface="Arial"/>
              </a:rPr>
              <a:t>relatives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0"/>
              </a:spcBef>
              <a:buSzPct val="89473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900" spc="-5" dirty="0">
                <a:solidFill>
                  <a:srgbClr val="0000FF"/>
                </a:solidFill>
                <a:latin typeface="Arial"/>
                <a:cs typeface="Arial"/>
              </a:rPr>
              <a:t>Styles</a:t>
            </a:r>
            <a:endParaRPr sz="19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85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600" b="1" spc="-5" dirty="0">
                <a:solidFill>
                  <a:srgbClr val="1C1C1C"/>
                </a:solidFill>
                <a:latin typeface="Courier New"/>
                <a:cs typeface="Courier New"/>
              </a:rPr>
              <a:t>&lt;style /&gt; </a:t>
            </a:r>
            <a:r>
              <a:rPr sz="1600" b="1" spc="-5" dirty="0">
                <a:solidFill>
                  <a:srgbClr val="1C1C1C"/>
                </a:solidFill>
                <a:latin typeface="Wingdings"/>
                <a:cs typeface="Wingdings"/>
              </a:rPr>
              <a:t></a:t>
            </a:r>
            <a:r>
              <a:rPr sz="1600" b="1" spc="-5" dirty="0">
                <a:solidFill>
                  <a:srgbClr val="1C1C1C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inclure une feuille de </a:t>
            </a:r>
            <a:r>
              <a:rPr sz="1600" spc="-10" dirty="0">
                <a:solidFill>
                  <a:srgbClr val="1C1C1C"/>
                </a:solidFill>
                <a:latin typeface="Arial"/>
                <a:cs typeface="Arial"/>
              </a:rPr>
              <a:t>style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CSS dans la</a:t>
            </a:r>
            <a:r>
              <a:rPr sz="1600" spc="-15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page</a:t>
            </a:r>
            <a:endParaRPr sz="1600">
              <a:latin typeface="Arial"/>
              <a:cs typeface="Arial"/>
            </a:endParaRPr>
          </a:p>
          <a:p>
            <a:pPr marL="756285" marR="510540" lvl="1" indent="-756285">
              <a:lnSpc>
                <a:spcPts val="1560"/>
              </a:lnSpc>
              <a:spcBef>
                <a:spcPts val="735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285" algn="l"/>
                <a:tab pos="756920" algn="l"/>
                <a:tab pos="1978660" algn="l"/>
              </a:tabLst>
            </a:pPr>
            <a:r>
              <a:rPr sz="1600" b="1" spc="-5" dirty="0">
                <a:solidFill>
                  <a:srgbClr val="1C1C1C"/>
                </a:solidFill>
                <a:latin typeface="Courier New"/>
                <a:cs typeface="Courier New"/>
              </a:rPr>
              <a:t>&lt;link</a:t>
            </a:r>
            <a:r>
              <a:rPr sz="1600" b="1" spc="10" dirty="0">
                <a:solidFill>
                  <a:srgbClr val="1C1C1C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1C1C1C"/>
                </a:solidFill>
                <a:latin typeface="Courier New"/>
                <a:cs typeface="Courier New"/>
              </a:rPr>
              <a:t>/&gt;		</a:t>
            </a:r>
            <a:r>
              <a:rPr sz="1600" b="1" spc="-5" dirty="0">
                <a:solidFill>
                  <a:srgbClr val="1C1C1C"/>
                </a:solidFill>
                <a:latin typeface="Wingdings"/>
                <a:cs typeface="Wingdings"/>
              </a:rPr>
              <a:t></a:t>
            </a:r>
            <a:r>
              <a:rPr sz="1600" b="1" spc="-5" dirty="0">
                <a:solidFill>
                  <a:srgbClr val="1C1C1C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lier le document à une ressourse externe  (typiquement, feuille de</a:t>
            </a:r>
            <a:r>
              <a:rPr sz="1600" spc="3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style)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SzPct val="89473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900" spc="-5" dirty="0">
                <a:solidFill>
                  <a:srgbClr val="0000FF"/>
                </a:solidFill>
                <a:latin typeface="Arial"/>
                <a:cs typeface="Arial"/>
              </a:rPr>
              <a:t>Scripts</a:t>
            </a:r>
            <a:endParaRPr sz="19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85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600" b="1" spc="-5" dirty="0">
                <a:solidFill>
                  <a:srgbClr val="1C1C1C"/>
                </a:solidFill>
                <a:latin typeface="Courier New"/>
                <a:cs typeface="Courier New"/>
              </a:rPr>
              <a:t>&lt;script /&gt; </a:t>
            </a:r>
            <a:r>
              <a:rPr sz="1600" b="1" spc="-5" dirty="0">
                <a:solidFill>
                  <a:srgbClr val="1C1C1C"/>
                </a:solidFill>
                <a:latin typeface="Wingdings"/>
                <a:cs typeface="Wingdings"/>
              </a:rPr>
              <a:t></a:t>
            </a:r>
            <a:r>
              <a:rPr sz="1600" b="1" spc="-5" dirty="0">
                <a:solidFill>
                  <a:srgbClr val="1C1C1C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ajouter un script à la</a:t>
            </a:r>
            <a:r>
              <a:rPr sz="1600" spc="-18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page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812291"/>
            <a:ext cx="9134856" cy="460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96468"/>
            <a:ext cx="6079236" cy="7818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3" y="793750"/>
            <a:ext cx="9139555" cy="457200"/>
          </a:xfrm>
          <a:custGeom>
            <a:avLst/>
            <a:gdLst/>
            <a:ahLst/>
            <a:cxnLst/>
            <a:rect l="l" t="t" r="r" b="b"/>
            <a:pathLst>
              <a:path w="9139555" h="457200">
                <a:moveTo>
                  <a:pt x="0" y="457200"/>
                </a:moveTo>
                <a:lnTo>
                  <a:pt x="9139236" y="457200"/>
                </a:lnTo>
                <a:lnTo>
                  <a:pt x="9139236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1B07D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63" y="763016"/>
            <a:ext cx="91395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En-tête : contenu de l’élément</a:t>
            </a:r>
            <a:r>
              <a:rPr sz="28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ourier New"/>
                <a:cs typeface="Courier New"/>
              </a:rPr>
              <a:t>head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161084" y="6554037"/>
            <a:ext cx="333629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fr-FR" dirty="0"/>
              <a:t>web</a:t>
            </a:r>
            <a:endParaRPr spc="-5" dirty="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World </a:t>
            </a:r>
            <a:r>
              <a:rPr dirty="0"/>
              <a:t>Wide</a:t>
            </a:r>
            <a:r>
              <a:rPr spc="-114" dirty="0"/>
              <a:t> </a:t>
            </a:r>
            <a:r>
              <a:rPr spc="-5" dirty="0"/>
              <a:t>Web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4763" y="28447"/>
            <a:ext cx="45675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 marR="67310" indent="-169545" algn="r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6954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I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tro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d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u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ctio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  <a:p>
            <a:pPr marL="161925" marR="68580" indent="-161925" algn="r">
              <a:lnSpc>
                <a:spcPct val="100000"/>
              </a:lnSpc>
              <a:buAutoNum type="arabicPeriod"/>
              <a:tabLst>
                <a:tab pos="16192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Aspects</a:t>
            </a:r>
            <a:r>
              <a:rPr sz="1200" spc="-8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techniques</a:t>
            </a:r>
            <a:endParaRPr sz="1200">
              <a:latin typeface="Arial"/>
              <a:cs typeface="Arial"/>
            </a:endParaRPr>
          </a:p>
          <a:p>
            <a:pPr marL="169545" marR="69215" indent="-169545" algn="r">
              <a:lnSpc>
                <a:spcPct val="100000"/>
              </a:lnSpc>
              <a:buAutoNum type="arabicPeriod"/>
              <a:tabLst>
                <a:tab pos="169545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Langage</a:t>
            </a:r>
            <a:r>
              <a:rPr sz="12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endParaRPr sz="1200">
              <a:latin typeface="Arial"/>
              <a:cs typeface="Arial"/>
            </a:endParaRPr>
          </a:p>
          <a:p>
            <a:pPr marL="168910" marR="67310" indent="-168910" algn="r">
              <a:lnSpc>
                <a:spcPct val="100000"/>
              </a:lnSpc>
              <a:buAutoNum type="arabicPeriod"/>
              <a:tabLst>
                <a:tab pos="16891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l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usion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34178" y="28447"/>
            <a:ext cx="9131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indent="-18796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Dé</a:t>
            </a:r>
            <a:r>
              <a:rPr sz="1200" spc="15" dirty="0">
                <a:solidFill>
                  <a:srgbClr val="1C1C1C"/>
                </a:solidFill>
                <a:latin typeface="Arial"/>
                <a:cs typeface="Arial"/>
              </a:rPr>
              <a:t>f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initi</a:t>
            </a:r>
            <a:r>
              <a:rPr sz="1200" spc="-15" dirty="0">
                <a:solidFill>
                  <a:srgbClr val="1C1C1C"/>
                </a:solidFill>
                <a:latin typeface="Arial"/>
                <a:cs typeface="Arial"/>
              </a:rPr>
              <a:t>o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Historique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Syntaxe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Structure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60413" y="28447"/>
            <a:ext cx="8108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indent="-187960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Prologue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En-tête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Corps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Cadres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0" y="63"/>
            <a:ext cx="4572000" cy="793750"/>
          </a:xfrm>
          <a:custGeom>
            <a:avLst/>
            <a:gdLst/>
            <a:ahLst/>
            <a:cxnLst/>
            <a:rect l="l" t="t" r="r" b="b"/>
            <a:pathLst>
              <a:path w="4572000" h="793750">
                <a:moveTo>
                  <a:pt x="0" y="793686"/>
                </a:moveTo>
                <a:lnTo>
                  <a:pt x="4572000" y="793686"/>
                </a:lnTo>
                <a:lnTo>
                  <a:pt x="4572000" y="0"/>
                </a:lnTo>
                <a:lnTo>
                  <a:pt x="0" y="0"/>
                </a:lnTo>
                <a:lnTo>
                  <a:pt x="0" y="793686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0" y="349250"/>
                </a:moveTo>
                <a:lnTo>
                  <a:pt x="4572000" y="349250"/>
                </a:lnTo>
                <a:lnTo>
                  <a:pt x="4572000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0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4571999" y="0"/>
                </a:moveTo>
                <a:lnTo>
                  <a:pt x="0" y="0"/>
                </a:lnTo>
                <a:lnTo>
                  <a:pt x="0" y="349247"/>
                </a:lnTo>
                <a:lnTo>
                  <a:pt x="4571999" y="349247"/>
                </a:lnTo>
                <a:lnTo>
                  <a:pt x="4571999" y="0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12291"/>
            <a:ext cx="9134856" cy="460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97991"/>
            <a:ext cx="1432560" cy="803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63" y="793750"/>
            <a:ext cx="9139555" cy="457200"/>
          </a:xfrm>
          <a:custGeom>
            <a:avLst/>
            <a:gdLst/>
            <a:ahLst/>
            <a:cxnLst/>
            <a:rect l="l" t="t" r="r" b="b"/>
            <a:pathLst>
              <a:path w="9139555" h="457200">
                <a:moveTo>
                  <a:pt x="0" y="457200"/>
                </a:moveTo>
                <a:lnTo>
                  <a:pt x="9139236" y="457200"/>
                </a:lnTo>
                <a:lnTo>
                  <a:pt x="9139236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1B07D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63" y="770635"/>
            <a:ext cx="91395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Corps</a:t>
            </a:r>
            <a:endParaRPr sz="30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161084" y="6554037"/>
            <a:ext cx="333629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fr-FR" dirty="0"/>
              <a:t>web</a:t>
            </a:r>
            <a:endParaRPr spc="-5" dirty="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World </a:t>
            </a:r>
            <a:r>
              <a:rPr dirty="0"/>
              <a:t>Wide</a:t>
            </a:r>
            <a:r>
              <a:rPr spc="-114" dirty="0"/>
              <a:t> </a:t>
            </a:r>
            <a:r>
              <a:rPr spc="-5" dirty="0"/>
              <a:t>Web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380491" y="1835518"/>
            <a:ext cx="5634990" cy="383921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35"/>
              </a:spcBef>
              <a:buSzPct val="89583"/>
              <a:buFont typeface="Wingdings"/>
              <a:buChar char=""/>
              <a:tabLst>
                <a:tab pos="355600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Elément</a:t>
            </a:r>
            <a:r>
              <a:rPr sz="2400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body</a:t>
            </a:r>
            <a:endParaRPr sz="24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39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920" algn="l"/>
              </a:tabLst>
            </a:pP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Toutes les informations</a:t>
            </a:r>
            <a:r>
              <a:rPr sz="2200" spc="4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visualisables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90"/>
              </a:spcBef>
              <a:buSzPct val="89583"/>
              <a:buFont typeface="Wingdings"/>
              <a:buChar char=""/>
              <a:tabLst>
                <a:tab pos="355600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Structuration</a:t>
            </a:r>
            <a:endParaRPr sz="24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31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920" algn="l"/>
                <a:tab pos="3385820" algn="l"/>
              </a:tabLst>
            </a:pPr>
            <a:r>
              <a:rPr sz="2200" b="1" spc="-5" dirty="0">
                <a:solidFill>
                  <a:srgbClr val="1C1C1C"/>
                </a:solidFill>
                <a:latin typeface="Courier New"/>
                <a:cs typeface="Courier New"/>
              </a:rPr>
              <a:t>&lt;p&gt; ...</a:t>
            </a:r>
            <a:r>
              <a:rPr sz="2200" b="1" spc="35" dirty="0">
                <a:solidFill>
                  <a:srgbClr val="1C1C1C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1C1C1C"/>
                </a:solidFill>
                <a:latin typeface="Courier New"/>
                <a:cs typeface="Courier New"/>
              </a:rPr>
              <a:t>&lt;/p&gt;</a:t>
            </a:r>
            <a:r>
              <a:rPr sz="2200" b="1" spc="40" dirty="0">
                <a:solidFill>
                  <a:srgbClr val="1C1C1C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1C1C1C"/>
                </a:solidFill>
                <a:latin typeface="Wingdings"/>
                <a:cs typeface="Wingdings"/>
              </a:rPr>
              <a:t></a:t>
            </a:r>
            <a:r>
              <a:rPr sz="2200" spc="-5" dirty="0">
                <a:solidFill>
                  <a:srgbClr val="1C1C1C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paragraphe</a:t>
            </a:r>
            <a:endParaRPr sz="22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79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920" algn="l"/>
                <a:tab pos="3630929" algn="l"/>
              </a:tabLst>
            </a:pPr>
            <a:r>
              <a:rPr sz="2200" b="1" spc="-5" dirty="0">
                <a:solidFill>
                  <a:srgbClr val="1C1C1C"/>
                </a:solidFill>
                <a:latin typeface="Courier New"/>
                <a:cs typeface="Courier New"/>
              </a:rPr>
              <a:t>&lt;h1&gt; </a:t>
            </a:r>
            <a:r>
              <a:rPr sz="2200" b="1" spc="-10" dirty="0">
                <a:solidFill>
                  <a:srgbClr val="1C1C1C"/>
                </a:solidFill>
                <a:latin typeface="Courier New"/>
                <a:cs typeface="Courier New"/>
              </a:rPr>
              <a:t>...</a:t>
            </a:r>
            <a:r>
              <a:rPr sz="2200" b="1" spc="70" dirty="0">
                <a:solidFill>
                  <a:srgbClr val="1C1C1C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1C1C1C"/>
                </a:solidFill>
                <a:latin typeface="Courier New"/>
                <a:cs typeface="Courier New"/>
              </a:rPr>
              <a:t>&lt;/h1&gt;</a:t>
            </a:r>
            <a:r>
              <a:rPr sz="2200" b="1" spc="-660" dirty="0">
                <a:solidFill>
                  <a:srgbClr val="1C1C1C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1C1C1C"/>
                </a:solidFill>
                <a:latin typeface="Wingdings"/>
                <a:cs typeface="Wingdings"/>
              </a:rPr>
              <a:t></a:t>
            </a:r>
            <a:r>
              <a:rPr sz="2200" spc="-5" dirty="0">
                <a:solidFill>
                  <a:srgbClr val="1C1C1C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titre de niveau</a:t>
            </a:r>
            <a:r>
              <a:rPr sz="2200" spc="-2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1</a:t>
            </a:r>
            <a:endParaRPr sz="22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875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920" algn="l"/>
              </a:tabLst>
            </a:pP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...</a:t>
            </a:r>
            <a:endParaRPr sz="22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715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920" algn="l"/>
                <a:tab pos="3630929" algn="l"/>
              </a:tabLst>
            </a:pPr>
            <a:r>
              <a:rPr sz="2200" b="1" spc="-5" dirty="0">
                <a:solidFill>
                  <a:srgbClr val="1C1C1C"/>
                </a:solidFill>
                <a:latin typeface="Courier New"/>
                <a:cs typeface="Courier New"/>
              </a:rPr>
              <a:t>&lt;h6&gt; ...</a:t>
            </a:r>
            <a:r>
              <a:rPr sz="2200" b="1" spc="45" dirty="0">
                <a:solidFill>
                  <a:srgbClr val="1C1C1C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1C1C1C"/>
                </a:solidFill>
                <a:latin typeface="Courier New"/>
                <a:cs typeface="Courier New"/>
              </a:rPr>
              <a:t>&lt;/h6&gt;</a:t>
            </a:r>
            <a:r>
              <a:rPr sz="2200" b="1" spc="-670" dirty="0">
                <a:solidFill>
                  <a:srgbClr val="1C1C1C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1C1C1C"/>
                </a:solidFill>
                <a:latin typeface="Wingdings"/>
                <a:cs typeface="Wingdings"/>
              </a:rPr>
              <a:t></a:t>
            </a:r>
            <a:r>
              <a:rPr sz="2200" spc="-5" dirty="0">
                <a:solidFill>
                  <a:srgbClr val="1C1C1C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titre de niveau</a:t>
            </a:r>
            <a:r>
              <a:rPr sz="2200" spc="-1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6</a:t>
            </a:r>
            <a:endParaRPr sz="22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79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920" algn="l"/>
                <a:tab pos="2376170" algn="l"/>
              </a:tabLst>
            </a:pPr>
            <a:r>
              <a:rPr sz="2200" b="1" spc="-10" dirty="0">
                <a:solidFill>
                  <a:srgbClr val="1C1C1C"/>
                </a:solidFill>
                <a:latin typeface="Courier New"/>
                <a:cs typeface="Courier New"/>
              </a:rPr>
              <a:t>&lt;hr</a:t>
            </a:r>
            <a:r>
              <a:rPr sz="2200" b="1" spc="25" dirty="0">
                <a:solidFill>
                  <a:srgbClr val="1C1C1C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1C1C1C"/>
                </a:solidFill>
                <a:latin typeface="Courier New"/>
                <a:cs typeface="Courier New"/>
              </a:rPr>
              <a:t>/&gt;</a:t>
            </a:r>
            <a:r>
              <a:rPr sz="2200" b="1" spc="25" dirty="0">
                <a:solidFill>
                  <a:srgbClr val="1C1C1C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1C1C1C"/>
                </a:solidFill>
                <a:latin typeface="Wingdings"/>
                <a:cs typeface="Wingdings"/>
              </a:rPr>
              <a:t></a:t>
            </a:r>
            <a:r>
              <a:rPr sz="2200" spc="-5" dirty="0">
                <a:solidFill>
                  <a:srgbClr val="1C1C1C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ligne</a:t>
            </a:r>
            <a:r>
              <a:rPr sz="2200" spc="-5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horizontale</a:t>
            </a:r>
            <a:endParaRPr sz="22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79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920" algn="l"/>
                <a:tab pos="2376170" algn="l"/>
              </a:tabLst>
            </a:pPr>
            <a:r>
              <a:rPr sz="2200" b="1" spc="-10" dirty="0">
                <a:solidFill>
                  <a:srgbClr val="1C1C1C"/>
                </a:solidFill>
                <a:latin typeface="Courier New"/>
                <a:cs typeface="Courier New"/>
              </a:rPr>
              <a:t>&lt;br</a:t>
            </a:r>
            <a:r>
              <a:rPr sz="2200" b="1" spc="25" dirty="0">
                <a:solidFill>
                  <a:srgbClr val="1C1C1C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1C1C1C"/>
                </a:solidFill>
                <a:latin typeface="Courier New"/>
                <a:cs typeface="Courier New"/>
              </a:rPr>
              <a:t>/&gt;</a:t>
            </a:r>
            <a:r>
              <a:rPr sz="2200" b="1" spc="25" dirty="0">
                <a:solidFill>
                  <a:srgbClr val="1C1C1C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1C1C1C"/>
                </a:solidFill>
                <a:latin typeface="Wingdings"/>
                <a:cs typeface="Wingdings"/>
              </a:rPr>
              <a:t></a:t>
            </a:r>
            <a:r>
              <a:rPr sz="2200" spc="-5" dirty="0">
                <a:solidFill>
                  <a:srgbClr val="1C1C1C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saut de</a:t>
            </a:r>
            <a:r>
              <a:rPr sz="2200" spc="-4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ligne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63" y="28447"/>
            <a:ext cx="45675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 marR="67310" indent="-169545" algn="r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6954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I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tro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d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u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ctio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  <a:p>
            <a:pPr marL="161925" marR="68580" indent="-161925" algn="r">
              <a:lnSpc>
                <a:spcPct val="100000"/>
              </a:lnSpc>
              <a:buAutoNum type="arabicPeriod"/>
              <a:tabLst>
                <a:tab pos="16192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Aspects</a:t>
            </a:r>
            <a:r>
              <a:rPr sz="1200" spc="-8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techniques</a:t>
            </a:r>
            <a:endParaRPr sz="1200">
              <a:latin typeface="Arial"/>
              <a:cs typeface="Arial"/>
            </a:endParaRPr>
          </a:p>
          <a:p>
            <a:pPr marL="169545" marR="69215" indent="-169545" algn="r">
              <a:lnSpc>
                <a:spcPct val="100000"/>
              </a:lnSpc>
              <a:buAutoNum type="arabicPeriod"/>
              <a:tabLst>
                <a:tab pos="169545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Langage</a:t>
            </a:r>
            <a:r>
              <a:rPr sz="12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endParaRPr sz="1200">
              <a:latin typeface="Arial"/>
              <a:cs typeface="Arial"/>
            </a:endParaRPr>
          </a:p>
          <a:p>
            <a:pPr marL="168910" marR="67310" indent="-168910" algn="r">
              <a:lnSpc>
                <a:spcPct val="100000"/>
              </a:lnSpc>
              <a:buAutoNum type="arabicPeriod"/>
              <a:tabLst>
                <a:tab pos="16891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l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usion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34178" y="28447"/>
            <a:ext cx="9131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indent="-18796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Dé</a:t>
            </a:r>
            <a:r>
              <a:rPr sz="1200" spc="15" dirty="0">
                <a:solidFill>
                  <a:srgbClr val="1C1C1C"/>
                </a:solidFill>
                <a:latin typeface="Arial"/>
                <a:cs typeface="Arial"/>
              </a:rPr>
              <a:t>f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initi</a:t>
            </a:r>
            <a:r>
              <a:rPr sz="1200" spc="-15" dirty="0">
                <a:solidFill>
                  <a:srgbClr val="1C1C1C"/>
                </a:solidFill>
                <a:latin typeface="Arial"/>
                <a:cs typeface="Arial"/>
              </a:rPr>
              <a:t>o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Historique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Syntaxe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Structure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60413" y="28447"/>
            <a:ext cx="8108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indent="-187960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Prologue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En-tête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Corps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Cadres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0" y="63"/>
            <a:ext cx="4572000" cy="793750"/>
          </a:xfrm>
          <a:custGeom>
            <a:avLst/>
            <a:gdLst/>
            <a:ahLst/>
            <a:cxnLst/>
            <a:rect l="l" t="t" r="r" b="b"/>
            <a:pathLst>
              <a:path w="4572000" h="793750">
                <a:moveTo>
                  <a:pt x="0" y="793686"/>
                </a:moveTo>
                <a:lnTo>
                  <a:pt x="4572000" y="793686"/>
                </a:lnTo>
                <a:lnTo>
                  <a:pt x="4572000" y="0"/>
                </a:lnTo>
                <a:lnTo>
                  <a:pt x="0" y="0"/>
                </a:lnTo>
                <a:lnTo>
                  <a:pt x="0" y="793686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0" y="349250"/>
                </a:moveTo>
                <a:lnTo>
                  <a:pt x="4572000" y="349250"/>
                </a:lnTo>
                <a:lnTo>
                  <a:pt x="4572000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0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4571999" y="0"/>
                </a:moveTo>
                <a:lnTo>
                  <a:pt x="0" y="0"/>
                </a:lnTo>
                <a:lnTo>
                  <a:pt x="0" y="349247"/>
                </a:lnTo>
                <a:lnTo>
                  <a:pt x="4571999" y="349247"/>
                </a:lnTo>
                <a:lnTo>
                  <a:pt x="4571999" y="0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0491" y="1595754"/>
            <a:ext cx="6863080" cy="4366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8080"/>
                </a:solidFill>
                <a:latin typeface="Courier New"/>
                <a:cs typeface="Courier New"/>
              </a:rPr>
              <a:t>&lt;?xml version="1.0"</a:t>
            </a:r>
            <a:r>
              <a:rPr sz="1600" b="1" spc="15" dirty="0">
                <a:solidFill>
                  <a:srgbClr val="00808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8080"/>
                </a:solidFill>
                <a:latin typeface="Courier New"/>
                <a:cs typeface="Courier New"/>
              </a:rPr>
              <a:t>encoding="UTF-8"?&gt;</a:t>
            </a:r>
            <a:endParaRPr sz="1600">
              <a:latin typeface="Courier New"/>
              <a:cs typeface="Courier New"/>
            </a:endParaRPr>
          </a:p>
          <a:p>
            <a:pPr marL="355600" marR="5080" indent="-342900">
              <a:lnSpc>
                <a:spcPts val="1540"/>
              </a:lnSpc>
              <a:spcBef>
                <a:spcPts val="370"/>
              </a:spcBef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&lt;!DOCTYPE html PUBLIC "-//W3C//DTD XHTML </a:t>
            </a:r>
            <a:r>
              <a:rPr sz="1600" b="1" dirty="0">
                <a:solidFill>
                  <a:srgbClr val="000080"/>
                </a:solidFill>
                <a:latin typeface="Courier New"/>
                <a:cs typeface="Courier New"/>
              </a:rPr>
              <a:t>1.0 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Strict//EN"  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  <a:hlinkClick r:id="rId2"/>
              </a:rPr>
              <a:t>"http: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/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  <a:hlinkClick r:id="rId2"/>
              </a:rPr>
              <a:t>/www.w3.org/TR/xhtml1/DTD/xhtml1-strict.dtd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"&gt;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sz="1600" b="1" spc="-5" dirty="0">
                <a:solidFill>
                  <a:srgbClr val="800000"/>
                </a:solidFill>
                <a:latin typeface="Courier New"/>
                <a:cs typeface="Courier New"/>
              </a:rPr>
              <a:t>html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sz="1600" b="1" spc="-5" dirty="0">
                <a:solidFill>
                  <a:srgbClr val="800000"/>
                </a:solidFill>
                <a:latin typeface="Courier New"/>
                <a:cs typeface="Courier New"/>
              </a:rPr>
              <a:t>head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</a:pP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sz="1600" b="1" spc="-5" dirty="0">
                <a:solidFill>
                  <a:srgbClr val="800000"/>
                </a:solidFill>
                <a:latin typeface="Courier New"/>
                <a:cs typeface="Courier New"/>
              </a:rPr>
              <a:t>title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sz="1600" b="1" spc="-5" dirty="0">
                <a:latin typeface="Courier New"/>
                <a:cs typeface="Courier New"/>
              </a:rPr>
              <a:t>Le titre de la</a:t>
            </a:r>
            <a:r>
              <a:rPr sz="1600" b="1" spc="1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page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sz="1600" b="1" dirty="0">
                <a:solidFill>
                  <a:srgbClr val="800000"/>
                </a:solidFill>
                <a:latin typeface="Courier New"/>
                <a:cs typeface="Courier New"/>
              </a:rPr>
              <a:t>title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sz="1600" b="1" spc="-5" dirty="0">
                <a:solidFill>
                  <a:srgbClr val="800000"/>
                </a:solidFill>
                <a:latin typeface="Courier New"/>
                <a:cs typeface="Courier New"/>
              </a:rPr>
              <a:t>head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sz="1600" b="1" spc="-5" dirty="0">
                <a:solidFill>
                  <a:srgbClr val="800000"/>
                </a:solidFill>
                <a:latin typeface="Courier New"/>
                <a:cs typeface="Courier New"/>
              </a:rPr>
              <a:t>body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</a:pP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sz="1600" b="1" spc="-5" dirty="0">
                <a:solidFill>
                  <a:srgbClr val="800000"/>
                </a:solidFill>
                <a:latin typeface="Courier New"/>
                <a:cs typeface="Courier New"/>
              </a:rPr>
              <a:t>h1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sz="1600" b="1" spc="-5" dirty="0">
                <a:latin typeface="Courier New"/>
                <a:cs typeface="Courier New"/>
              </a:rPr>
              <a:t>Titre de niveau</a:t>
            </a:r>
            <a:r>
              <a:rPr sz="1600" b="1" spc="2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1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sz="1600" b="1" dirty="0">
                <a:solidFill>
                  <a:srgbClr val="800000"/>
                </a:solidFill>
                <a:latin typeface="Courier New"/>
                <a:cs typeface="Courier New"/>
              </a:rPr>
              <a:t>h1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</a:pP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sz="1600" b="1" spc="-5" dirty="0">
                <a:solidFill>
                  <a:srgbClr val="800000"/>
                </a:solidFill>
                <a:latin typeface="Courier New"/>
                <a:cs typeface="Courier New"/>
              </a:rPr>
              <a:t>p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sz="1600" b="1" spc="-5" dirty="0">
                <a:latin typeface="Courier New"/>
                <a:cs typeface="Courier New"/>
              </a:rPr>
              <a:t>Un premier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paragraphe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sz="1600" b="1" spc="-5" dirty="0">
                <a:solidFill>
                  <a:srgbClr val="800000"/>
                </a:solidFill>
                <a:latin typeface="Courier New"/>
                <a:cs typeface="Courier New"/>
              </a:rPr>
              <a:t>p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</a:pP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sz="1600" b="1" spc="-5" dirty="0">
                <a:solidFill>
                  <a:srgbClr val="800000"/>
                </a:solidFill>
                <a:latin typeface="Courier New"/>
                <a:cs typeface="Courier New"/>
              </a:rPr>
              <a:t>hr 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/&gt; &lt;!-- </a:t>
            </a:r>
            <a:r>
              <a:rPr sz="1600" b="1" spc="-5" dirty="0">
                <a:solidFill>
                  <a:srgbClr val="808080"/>
                </a:solidFill>
                <a:latin typeface="Courier New"/>
                <a:cs typeface="Courier New"/>
              </a:rPr>
              <a:t>Une ligne horizontale</a:t>
            </a:r>
            <a:r>
              <a:rPr sz="1600" b="1" spc="6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--&gt;</a:t>
            </a:r>
            <a:endParaRPr sz="16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</a:pP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sz="1600" b="1" spc="-5" dirty="0">
                <a:solidFill>
                  <a:srgbClr val="800000"/>
                </a:solidFill>
                <a:latin typeface="Courier New"/>
                <a:cs typeface="Courier New"/>
              </a:rPr>
              <a:t>blockquote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&gt;&lt;</a:t>
            </a:r>
            <a:r>
              <a:rPr sz="1600" b="1" spc="-5" dirty="0">
                <a:solidFill>
                  <a:srgbClr val="800000"/>
                </a:solidFill>
                <a:latin typeface="Courier New"/>
                <a:cs typeface="Courier New"/>
              </a:rPr>
              <a:t>p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sz="1600" b="1" spc="-5" dirty="0">
                <a:latin typeface="Courier New"/>
                <a:cs typeface="Courier New"/>
              </a:rPr>
              <a:t>Un autre</a:t>
            </a:r>
            <a:r>
              <a:rPr sz="1600" b="1" spc="1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paragraphe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sz="1600" b="1" spc="-5" dirty="0">
                <a:solidFill>
                  <a:srgbClr val="800000"/>
                </a:solidFill>
                <a:latin typeface="Courier New"/>
                <a:cs typeface="Courier New"/>
              </a:rPr>
              <a:t>p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</a:pP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sz="1600" b="1" spc="-5" dirty="0">
                <a:solidFill>
                  <a:srgbClr val="800000"/>
                </a:solidFill>
                <a:latin typeface="Courier New"/>
                <a:cs typeface="Courier New"/>
              </a:rPr>
              <a:t>p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sz="1600" b="1" spc="-5" dirty="0">
                <a:latin typeface="Courier New"/>
                <a:cs typeface="Courier New"/>
              </a:rPr>
              <a:t>Un autre</a:t>
            </a:r>
            <a:r>
              <a:rPr sz="1600" b="1" spc="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paragraphe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sz="1600" b="1" spc="-5" dirty="0">
                <a:solidFill>
                  <a:srgbClr val="800000"/>
                </a:solidFill>
                <a:latin typeface="Courier New"/>
                <a:cs typeface="Courier New"/>
              </a:rPr>
              <a:t>p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&gt;&lt;/</a:t>
            </a:r>
            <a:r>
              <a:rPr sz="1600" b="1" spc="-5" dirty="0">
                <a:solidFill>
                  <a:srgbClr val="800000"/>
                </a:solidFill>
                <a:latin typeface="Courier New"/>
                <a:cs typeface="Courier New"/>
              </a:rPr>
              <a:t>blockquote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</a:pP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sz="1600" b="1" spc="-5" dirty="0">
                <a:solidFill>
                  <a:srgbClr val="800000"/>
                </a:solidFill>
                <a:latin typeface="Courier New"/>
                <a:cs typeface="Courier New"/>
              </a:rPr>
              <a:t>h1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sz="1600" b="1" spc="-5" dirty="0">
                <a:latin typeface="Courier New"/>
                <a:cs typeface="Courier New"/>
              </a:rPr>
              <a:t>Titre de niveau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1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sz="1600" b="1" dirty="0">
                <a:solidFill>
                  <a:srgbClr val="800000"/>
                </a:solidFill>
                <a:latin typeface="Courier New"/>
                <a:cs typeface="Courier New"/>
              </a:rPr>
              <a:t>h1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</a:pP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sz="1600" b="1" spc="-5" dirty="0">
                <a:solidFill>
                  <a:srgbClr val="800000"/>
                </a:solidFill>
                <a:latin typeface="Courier New"/>
                <a:cs typeface="Courier New"/>
              </a:rPr>
              <a:t>h2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sz="1600" b="1" spc="-5" dirty="0">
                <a:latin typeface="Courier New"/>
                <a:cs typeface="Courier New"/>
              </a:rPr>
              <a:t>Titre de niveau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2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sz="1600" b="1" dirty="0">
                <a:solidFill>
                  <a:srgbClr val="800000"/>
                </a:solidFill>
                <a:latin typeface="Courier New"/>
                <a:cs typeface="Courier New"/>
              </a:rPr>
              <a:t>h2</a:t>
            </a:r>
            <a:r>
              <a:rPr sz="1600" b="1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sz="1600" b="1" spc="-5" dirty="0">
                <a:solidFill>
                  <a:srgbClr val="800000"/>
                </a:solidFill>
                <a:latin typeface="Courier New"/>
                <a:cs typeface="Courier New"/>
              </a:rPr>
              <a:t>p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sz="1600" b="1" spc="-5" dirty="0">
                <a:latin typeface="Courier New"/>
                <a:cs typeface="Courier New"/>
              </a:rPr>
              <a:t>Un autre paragraphe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sz="1600" b="1" spc="-5" dirty="0">
                <a:solidFill>
                  <a:srgbClr val="800000"/>
                </a:solidFill>
                <a:latin typeface="Courier New"/>
                <a:cs typeface="Courier New"/>
              </a:rPr>
              <a:t>p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sz="1600" b="1" spc="-5" dirty="0">
                <a:solidFill>
                  <a:srgbClr val="800000"/>
                </a:solidFill>
                <a:latin typeface="Courier New"/>
                <a:cs typeface="Courier New"/>
              </a:rPr>
              <a:t>body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sz="1600" b="1" spc="-5" dirty="0">
                <a:solidFill>
                  <a:srgbClr val="800000"/>
                </a:solidFill>
                <a:latin typeface="Courier New"/>
                <a:cs typeface="Courier New"/>
              </a:rPr>
              <a:t>html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88126" y="2286000"/>
            <a:ext cx="2698750" cy="388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83300" y="2281237"/>
            <a:ext cx="2708275" cy="3895725"/>
          </a:xfrm>
          <a:custGeom>
            <a:avLst/>
            <a:gdLst/>
            <a:ahLst/>
            <a:cxnLst/>
            <a:rect l="l" t="t" r="r" b="b"/>
            <a:pathLst>
              <a:path w="2708275" h="3895725">
                <a:moveTo>
                  <a:pt x="0" y="3895725"/>
                </a:moveTo>
                <a:lnTo>
                  <a:pt x="2708275" y="3895725"/>
                </a:lnTo>
                <a:lnTo>
                  <a:pt x="2708275" y="0"/>
                </a:lnTo>
                <a:lnTo>
                  <a:pt x="0" y="0"/>
                </a:lnTo>
                <a:lnTo>
                  <a:pt x="0" y="3895725"/>
                </a:lnTo>
                <a:close/>
              </a:path>
            </a:pathLst>
          </a:custGeom>
          <a:ln w="9525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812291"/>
            <a:ext cx="9134856" cy="460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97991"/>
            <a:ext cx="3189732" cy="8031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63" y="793750"/>
            <a:ext cx="9139555" cy="457200"/>
          </a:xfrm>
          <a:custGeom>
            <a:avLst/>
            <a:gdLst/>
            <a:ahLst/>
            <a:cxnLst/>
            <a:rect l="l" t="t" r="r" b="b"/>
            <a:pathLst>
              <a:path w="9139555" h="457200">
                <a:moveTo>
                  <a:pt x="0" y="457200"/>
                </a:moveTo>
                <a:lnTo>
                  <a:pt x="9139236" y="457200"/>
                </a:lnTo>
                <a:lnTo>
                  <a:pt x="9139236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1B07D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763" y="770635"/>
            <a:ext cx="91395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Corps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3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exemple</a:t>
            </a:r>
            <a:endParaRPr sz="30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1161084" y="6554037"/>
            <a:ext cx="333629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fr-FR" dirty="0"/>
              <a:t>web</a:t>
            </a:r>
            <a:endParaRPr spc="-5" dirty="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World </a:t>
            </a:r>
            <a:r>
              <a:rPr dirty="0"/>
              <a:t>Wide</a:t>
            </a:r>
            <a:r>
              <a:rPr spc="-114" dirty="0"/>
              <a:t> </a:t>
            </a:r>
            <a:r>
              <a:rPr spc="-5" dirty="0"/>
              <a:t>Web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2999358" y="28447"/>
            <a:ext cx="15106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 marR="5080" indent="-169545" algn="r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6954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I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tro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d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u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ctio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  <a:p>
            <a:pPr marL="161925" marR="6350" indent="-161925" algn="r">
              <a:lnSpc>
                <a:spcPct val="100000"/>
              </a:lnSpc>
              <a:buAutoNum type="arabicPeriod"/>
              <a:tabLst>
                <a:tab pos="16192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Aspects</a:t>
            </a:r>
            <a:r>
              <a:rPr sz="1200" spc="-8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techniques</a:t>
            </a:r>
            <a:endParaRPr sz="1200">
              <a:latin typeface="Arial"/>
              <a:cs typeface="Arial"/>
            </a:endParaRPr>
          </a:p>
          <a:p>
            <a:pPr marL="448309" indent="-169545">
              <a:lnSpc>
                <a:spcPct val="100000"/>
              </a:lnSpc>
              <a:buAutoNum type="arabicPeriod"/>
              <a:tabLst>
                <a:tab pos="448945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Langage</a:t>
            </a:r>
            <a:r>
              <a:rPr sz="12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endParaRPr sz="1200">
              <a:latin typeface="Arial"/>
              <a:cs typeface="Arial"/>
            </a:endParaRPr>
          </a:p>
          <a:p>
            <a:pPr marL="168910" marR="5080" indent="-168910" algn="r">
              <a:lnSpc>
                <a:spcPct val="100000"/>
              </a:lnSpc>
              <a:buAutoNum type="arabicPeriod"/>
              <a:tabLst>
                <a:tab pos="16891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l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usion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34178" y="28447"/>
            <a:ext cx="9131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indent="-18796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Dé</a:t>
            </a:r>
            <a:r>
              <a:rPr sz="1200" spc="15" dirty="0">
                <a:solidFill>
                  <a:srgbClr val="1C1C1C"/>
                </a:solidFill>
                <a:latin typeface="Arial"/>
                <a:cs typeface="Arial"/>
              </a:rPr>
              <a:t>f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initi</a:t>
            </a:r>
            <a:r>
              <a:rPr sz="1200" spc="-15" dirty="0">
                <a:solidFill>
                  <a:srgbClr val="1C1C1C"/>
                </a:solidFill>
                <a:latin typeface="Arial"/>
                <a:cs typeface="Arial"/>
              </a:rPr>
              <a:t>o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Historique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Syntaxe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Structure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60413" y="28447"/>
            <a:ext cx="8108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indent="-187960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Prologue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En-tête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Corps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Cadres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0" y="63"/>
            <a:ext cx="4572000" cy="793750"/>
          </a:xfrm>
          <a:custGeom>
            <a:avLst/>
            <a:gdLst/>
            <a:ahLst/>
            <a:cxnLst/>
            <a:rect l="l" t="t" r="r" b="b"/>
            <a:pathLst>
              <a:path w="4572000" h="793750">
                <a:moveTo>
                  <a:pt x="0" y="793686"/>
                </a:moveTo>
                <a:lnTo>
                  <a:pt x="4572000" y="793686"/>
                </a:lnTo>
                <a:lnTo>
                  <a:pt x="4572000" y="0"/>
                </a:lnTo>
                <a:lnTo>
                  <a:pt x="0" y="0"/>
                </a:lnTo>
                <a:lnTo>
                  <a:pt x="0" y="793686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0" y="349250"/>
                </a:moveTo>
                <a:lnTo>
                  <a:pt x="4572000" y="349250"/>
                </a:lnTo>
                <a:lnTo>
                  <a:pt x="4572000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0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4571999" y="0"/>
                </a:moveTo>
                <a:lnTo>
                  <a:pt x="0" y="0"/>
                </a:lnTo>
                <a:lnTo>
                  <a:pt x="0" y="349247"/>
                </a:lnTo>
                <a:lnTo>
                  <a:pt x="4571999" y="349247"/>
                </a:lnTo>
                <a:lnTo>
                  <a:pt x="4571999" y="0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0491" y="2120738"/>
            <a:ext cx="4819015" cy="291592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20"/>
              </a:spcBef>
              <a:buSzPct val="89583"/>
              <a:buFont typeface="Wingdings"/>
              <a:buChar char=""/>
              <a:tabLst>
                <a:tab pos="355600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Emphase</a:t>
            </a:r>
            <a:endParaRPr sz="24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204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920" algn="l"/>
              </a:tabLst>
            </a:pPr>
            <a:r>
              <a:rPr sz="2200" b="1" spc="-5" dirty="0">
                <a:solidFill>
                  <a:srgbClr val="1C1C1C"/>
                </a:solidFill>
                <a:latin typeface="Courier New"/>
                <a:cs typeface="Courier New"/>
              </a:rPr>
              <a:t>&lt;em&gt; … &lt;/em&gt;</a:t>
            </a:r>
            <a:r>
              <a:rPr sz="2200" b="1" spc="-665" dirty="0">
                <a:solidFill>
                  <a:srgbClr val="1C1C1C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(emphasis)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35"/>
              </a:spcBef>
              <a:buSzPct val="89583"/>
              <a:buFont typeface="Wingdings"/>
              <a:buChar char=""/>
              <a:tabLst>
                <a:tab pos="355600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Emphase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 forte</a:t>
            </a:r>
            <a:endParaRPr sz="24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165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920" algn="l"/>
              </a:tabLst>
            </a:pPr>
            <a:r>
              <a:rPr sz="2200" b="1" spc="-5" dirty="0">
                <a:solidFill>
                  <a:srgbClr val="1C1C1C"/>
                </a:solidFill>
                <a:latin typeface="Courier New"/>
                <a:cs typeface="Courier New"/>
              </a:rPr>
              <a:t>&lt;strong&gt; …</a:t>
            </a:r>
            <a:r>
              <a:rPr sz="2200" b="1" dirty="0">
                <a:solidFill>
                  <a:srgbClr val="1C1C1C"/>
                </a:solidFill>
                <a:latin typeface="Courier New"/>
                <a:cs typeface="Courier New"/>
              </a:rPr>
              <a:t> &lt;/strong&gt;</a:t>
            </a:r>
            <a:endParaRPr sz="22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1075"/>
              </a:spcBef>
              <a:buSzPct val="89583"/>
              <a:buFont typeface="Wingdings"/>
              <a:buChar char=""/>
              <a:tabLst>
                <a:tab pos="355600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Exposants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et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indices</a:t>
            </a:r>
            <a:endParaRPr sz="24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20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920" algn="l"/>
              </a:tabLst>
            </a:pPr>
            <a:r>
              <a:rPr sz="2200" b="1" spc="-10" dirty="0">
                <a:solidFill>
                  <a:srgbClr val="1C1C1C"/>
                </a:solidFill>
                <a:latin typeface="Courier New"/>
                <a:cs typeface="Courier New"/>
              </a:rPr>
              <a:t>&lt;sup&gt; </a:t>
            </a:r>
            <a:r>
              <a:rPr sz="2200" b="1" spc="-5" dirty="0">
                <a:solidFill>
                  <a:srgbClr val="1C1C1C"/>
                </a:solidFill>
                <a:latin typeface="Courier New"/>
                <a:cs typeface="Courier New"/>
              </a:rPr>
              <a:t>… </a:t>
            </a:r>
            <a:r>
              <a:rPr sz="2200" b="1" spc="-10" dirty="0">
                <a:solidFill>
                  <a:srgbClr val="1C1C1C"/>
                </a:solidFill>
                <a:latin typeface="Courier New"/>
                <a:cs typeface="Courier New"/>
              </a:rPr>
              <a:t>&lt;/sup&gt;</a:t>
            </a:r>
            <a:r>
              <a:rPr sz="2200" b="1" spc="-605" dirty="0">
                <a:solidFill>
                  <a:srgbClr val="1C1C1C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(superscript)</a:t>
            </a:r>
            <a:endParaRPr sz="22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66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920" algn="l"/>
              </a:tabLst>
            </a:pPr>
            <a:r>
              <a:rPr sz="2200" b="1" spc="-10" dirty="0">
                <a:solidFill>
                  <a:srgbClr val="1C1C1C"/>
                </a:solidFill>
                <a:latin typeface="Courier New"/>
                <a:cs typeface="Courier New"/>
              </a:rPr>
              <a:t>&lt;sub&gt; </a:t>
            </a:r>
            <a:r>
              <a:rPr sz="2200" b="1" spc="-5" dirty="0">
                <a:solidFill>
                  <a:srgbClr val="1C1C1C"/>
                </a:solidFill>
                <a:latin typeface="Courier New"/>
                <a:cs typeface="Courier New"/>
              </a:rPr>
              <a:t>… </a:t>
            </a:r>
            <a:r>
              <a:rPr sz="2200" b="1" spc="-10" dirty="0">
                <a:solidFill>
                  <a:srgbClr val="1C1C1C"/>
                </a:solidFill>
                <a:latin typeface="Courier New"/>
                <a:cs typeface="Courier New"/>
              </a:rPr>
              <a:t>&lt;/sub&gt;</a:t>
            </a:r>
            <a:r>
              <a:rPr sz="2200" b="1" spc="-605" dirty="0">
                <a:solidFill>
                  <a:srgbClr val="1C1C1C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(subscripted)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812291"/>
            <a:ext cx="9134856" cy="460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97991"/>
            <a:ext cx="4073652" cy="803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3" y="793750"/>
            <a:ext cx="9139555" cy="457200"/>
          </a:xfrm>
          <a:custGeom>
            <a:avLst/>
            <a:gdLst/>
            <a:ahLst/>
            <a:cxnLst/>
            <a:rect l="l" t="t" r="r" b="b"/>
            <a:pathLst>
              <a:path w="9139555" h="457200">
                <a:moveTo>
                  <a:pt x="0" y="457200"/>
                </a:moveTo>
                <a:lnTo>
                  <a:pt x="9139236" y="457200"/>
                </a:lnTo>
                <a:lnTo>
                  <a:pt x="9139236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1B07D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63" y="770635"/>
            <a:ext cx="91395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Mise en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évidence</a:t>
            </a:r>
            <a:endParaRPr sz="30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161084" y="6554037"/>
            <a:ext cx="333629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fr-FR" dirty="0"/>
              <a:t>web</a:t>
            </a:r>
            <a:endParaRPr spc="-5" dirty="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World </a:t>
            </a:r>
            <a:r>
              <a:rPr dirty="0"/>
              <a:t>Wide</a:t>
            </a:r>
            <a:r>
              <a:rPr spc="-114" dirty="0"/>
              <a:t> </a:t>
            </a:r>
            <a:r>
              <a:rPr spc="-5" dirty="0"/>
              <a:t>Web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4763" y="28447"/>
            <a:ext cx="45675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 marR="67310" indent="-169545" algn="r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6954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I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tro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d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u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ctio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  <a:p>
            <a:pPr marL="161925" marR="68580" indent="-161925" algn="r">
              <a:lnSpc>
                <a:spcPct val="100000"/>
              </a:lnSpc>
              <a:buAutoNum type="arabicPeriod"/>
              <a:tabLst>
                <a:tab pos="16192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Aspects</a:t>
            </a:r>
            <a:r>
              <a:rPr sz="1200" spc="-8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techniques</a:t>
            </a:r>
            <a:endParaRPr sz="1200">
              <a:latin typeface="Arial"/>
              <a:cs typeface="Arial"/>
            </a:endParaRPr>
          </a:p>
          <a:p>
            <a:pPr marL="169545" marR="69215" indent="-169545" algn="r">
              <a:lnSpc>
                <a:spcPct val="100000"/>
              </a:lnSpc>
              <a:buAutoNum type="arabicPeriod"/>
              <a:tabLst>
                <a:tab pos="169545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Langage</a:t>
            </a:r>
            <a:r>
              <a:rPr sz="12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endParaRPr sz="1200">
              <a:latin typeface="Arial"/>
              <a:cs typeface="Arial"/>
            </a:endParaRPr>
          </a:p>
          <a:p>
            <a:pPr marL="168910" marR="67310" indent="-168910" algn="r">
              <a:lnSpc>
                <a:spcPct val="100000"/>
              </a:lnSpc>
              <a:buAutoNum type="arabicPeriod"/>
              <a:tabLst>
                <a:tab pos="16891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l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usion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34178" y="28447"/>
            <a:ext cx="9131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indent="-18796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Dé</a:t>
            </a:r>
            <a:r>
              <a:rPr sz="1200" spc="15" dirty="0">
                <a:solidFill>
                  <a:srgbClr val="1C1C1C"/>
                </a:solidFill>
                <a:latin typeface="Arial"/>
                <a:cs typeface="Arial"/>
              </a:rPr>
              <a:t>f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initi</a:t>
            </a:r>
            <a:r>
              <a:rPr sz="1200" spc="-15" dirty="0">
                <a:solidFill>
                  <a:srgbClr val="1C1C1C"/>
                </a:solidFill>
                <a:latin typeface="Arial"/>
                <a:cs typeface="Arial"/>
              </a:rPr>
              <a:t>o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Historique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Syntaxe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Structure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60413" y="28447"/>
            <a:ext cx="8108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indent="-187960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Prologue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En-tête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Corps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Cadres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0" y="63"/>
            <a:ext cx="4572000" cy="793750"/>
          </a:xfrm>
          <a:custGeom>
            <a:avLst/>
            <a:gdLst/>
            <a:ahLst/>
            <a:cxnLst/>
            <a:rect l="l" t="t" r="r" b="b"/>
            <a:pathLst>
              <a:path w="4572000" h="793750">
                <a:moveTo>
                  <a:pt x="0" y="793686"/>
                </a:moveTo>
                <a:lnTo>
                  <a:pt x="4572000" y="793686"/>
                </a:lnTo>
                <a:lnTo>
                  <a:pt x="4572000" y="0"/>
                </a:lnTo>
                <a:lnTo>
                  <a:pt x="0" y="0"/>
                </a:lnTo>
                <a:lnTo>
                  <a:pt x="0" y="793686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0" y="349250"/>
                </a:moveTo>
                <a:lnTo>
                  <a:pt x="4572000" y="349250"/>
                </a:lnTo>
                <a:lnTo>
                  <a:pt x="4572000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0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4571999" y="0"/>
                </a:moveTo>
                <a:lnTo>
                  <a:pt x="0" y="0"/>
                </a:lnTo>
                <a:lnTo>
                  <a:pt x="0" y="349247"/>
                </a:lnTo>
                <a:lnTo>
                  <a:pt x="4571999" y="349247"/>
                </a:lnTo>
                <a:lnTo>
                  <a:pt x="4571999" y="0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49069" y="1768855"/>
            <a:ext cx="6981190" cy="430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88095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100" spc="-5" dirty="0">
                <a:solidFill>
                  <a:srgbClr val="0000FF"/>
                </a:solidFill>
                <a:latin typeface="Arial"/>
                <a:cs typeface="Arial"/>
              </a:rPr>
              <a:t>Citer quelque chose </a:t>
            </a:r>
            <a:r>
              <a:rPr sz="2100" dirty="0">
                <a:solidFill>
                  <a:srgbClr val="0000FF"/>
                </a:solidFill>
                <a:latin typeface="Arial"/>
                <a:cs typeface="Arial"/>
              </a:rPr>
              <a:t>:</a:t>
            </a:r>
            <a:r>
              <a:rPr sz="21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0000FF"/>
                </a:solidFill>
                <a:latin typeface="Courier New"/>
                <a:cs typeface="Courier New"/>
              </a:rPr>
              <a:t>cite</a:t>
            </a:r>
            <a:endParaRPr sz="2100">
              <a:latin typeface="Courier New"/>
              <a:cs typeface="Courier New"/>
            </a:endParaRPr>
          </a:p>
          <a:p>
            <a:pPr marL="756285" lvl="1" indent="-287020">
              <a:lnSpc>
                <a:spcPts val="2055"/>
              </a:lnSpc>
              <a:spcBef>
                <a:spcPts val="90"/>
              </a:spcBef>
              <a:buClr>
                <a:srgbClr val="0000FF"/>
              </a:buClr>
              <a:buSzPct val="73684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900" b="1" spc="-10" dirty="0">
                <a:solidFill>
                  <a:srgbClr val="1C1C1C"/>
                </a:solidFill>
                <a:latin typeface="Courier New"/>
                <a:cs typeface="Courier New"/>
              </a:rPr>
              <a:t>... &lt;cite&gt;Discours </a:t>
            </a:r>
            <a:r>
              <a:rPr sz="1900" b="1" spc="-5" dirty="0">
                <a:solidFill>
                  <a:srgbClr val="1C1C1C"/>
                </a:solidFill>
                <a:latin typeface="Courier New"/>
                <a:cs typeface="Courier New"/>
              </a:rPr>
              <a:t>de la </a:t>
            </a:r>
            <a:r>
              <a:rPr sz="1900" b="1" spc="-10" dirty="0">
                <a:solidFill>
                  <a:srgbClr val="1C1C1C"/>
                </a:solidFill>
                <a:latin typeface="Courier New"/>
                <a:cs typeface="Courier New"/>
              </a:rPr>
              <a:t>méthode&lt;/cite&gt;</a:t>
            </a:r>
            <a:r>
              <a:rPr sz="1900" b="1" spc="20" dirty="0">
                <a:solidFill>
                  <a:srgbClr val="1C1C1C"/>
                </a:solidFill>
                <a:latin typeface="Courier New"/>
                <a:cs typeface="Courier New"/>
              </a:rPr>
              <a:t> </a:t>
            </a:r>
            <a:r>
              <a:rPr sz="1900" b="1" spc="-10" dirty="0">
                <a:solidFill>
                  <a:srgbClr val="1C1C1C"/>
                </a:solidFill>
                <a:latin typeface="Courier New"/>
                <a:cs typeface="Courier New"/>
              </a:rPr>
              <a:t>de</a:t>
            </a:r>
            <a:endParaRPr sz="1900">
              <a:latin typeface="Courier New"/>
              <a:cs typeface="Courier New"/>
            </a:endParaRPr>
          </a:p>
          <a:p>
            <a:pPr marL="756285">
              <a:lnSpc>
                <a:spcPts val="2055"/>
              </a:lnSpc>
            </a:pPr>
            <a:r>
              <a:rPr sz="1900" b="1" spc="-10" dirty="0">
                <a:solidFill>
                  <a:srgbClr val="1C1C1C"/>
                </a:solidFill>
                <a:latin typeface="Courier New"/>
                <a:cs typeface="Courier New"/>
              </a:rPr>
              <a:t>&lt;cite&gt;Descartes&lt;/cite&gt; </a:t>
            </a:r>
            <a:r>
              <a:rPr sz="1900" b="1" spc="-5" dirty="0">
                <a:solidFill>
                  <a:srgbClr val="1C1C1C"/>
                </a:solidFill>
                <a:latin typeface="Courier New"/>
                <a:cs typeface="Courier New"/>
              </a:rPr>
              <a:t>...</a:t>
            </a:r>
            <a:endParaRPr sz="19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365"/>
              </a:spcBef>
              <a:buSzPct val="88095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100" spc="-5" dirty="0">
                <a:solidFill>
                  <a:srgbClr val="0000FF"/>
                </a:solidFill>
                <a:latin typeface="Arial"/>
                <a:cs typeface="Arial"/>
              </a:rPr>
              <a:t>Citation courte </a:t>
            </a:r>
            <a:r>
              <a:rPr sz="2100" dirty="0">
                <a:solidFill>
                  <a:srgbClr val="0000FF"/>
                </a:solidFill>
                <a:latin typeface="Arial"/>
                <a:cs typeface="Arial"/>
              </a:rPr>
              <a:t>:</a:t>
            </a:r>
            <a:r>
              <a:rPr sz="21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0000FF"/>
                </a:solidFill>
                <a:latin typeface="Courier New"/>
                <a:cs typeface="Courier New"/>
              </a:rPr>
              <a:t>q</a:t>
            </a:r>
            <a:endParaRPr sz="2100">
              <a:latin typeface="Courier New"/>
              <a:cs typeface="Courier New"/>
            </a:endParaRPr>
          </a:p>
          <a:p>
            <a:pPr marL="756285" lvl="1" indent="-287020">
              <a:lnSpc>
                <a:spcPts val="2070"/>
              </a:lnSpc>
              <a:spcBef>
                <a:spcPts val="90"/>
              </a:spcBef>
              <a:buClr>
                <a:srgbClr val="0000FF"/>
              </a:buClr>
              <a:buSzPct val="73684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900" b="1" spc="-5" dirty="0">
                <a:solidFill>
                  <a:srgbClr val="1C1C1C"/>
                </a:solidFill>
                <a:latin typeface="Courier New"/>
                <a:cs typeface="Courier New"/>
              </a:rPr>
              <a:t>Comme </a:t>
            </a:r>
            <a:r>
              <a:rPr sz="1900" b="1" spc="-10" dirty="0">
                <a:solidFill>
                  <a:srgbClr val="1C1C1C"/>
                </a:solidFill>
                <a:latin typeface="Courier New"/>
                <a:cs typeface="Courier New"/>
              </a:rPr>
              <a:t>le disait &lt;cite&gt;Ronsard&lt;/cite&gt;</a:t>
            </a:r>
            <a:r>
              <a:rPr sz="1900" b="1" dirty="0">
                <a:solidFill>
                  <a:srgbClr val="1C1C1C"/>
                </a:solidFill>
                <a:latin typeface="Courier New"/>
                <a:cs typeface="Courier New"/>
              </a:rPr>
              <a:t> </a:t>
            </a:r>
            <a:r>
              <a:rPr sz="1900" b="1" spc="-5" dirty="0">
                <a:solidFill>
                  <a:srgbClr val="1C1C1C"/>
                </a:solidFill>
                <a:latin typeface="Courier New"/>
                <a:cs typeface="Courier New"/>
              </a:rPr>
              <a:t>:</a:t>
            </a:r>
            <a:endParaRPr sz="1900">
              <a:latin typeface="Courier New"/>
              <a:cs typeface="Courier New"/>
            </a:endParaRPr>
          </a:p>
          <a:p>
            <a:pPr marL="756285">
              <a:lnSpc>
                <a:spcPts val="2070"/>
              </a:lnSpc>
            </a:pPr>
            <a:r>
              <a:rPr sz="1900" b="1" spc="-5" dirty="0">
                <a:solidFill>
                  <a:srgbClr val="1C1C1C"/>
                </a:solidFill>
                <a:latin typeface="Courier New"/>
                <a:cs typeface="Courier New"/>
              </a:rPr>
              <a:t>&lt;q&gt;Mignonne allons voir si la</a:t>
            </a:r>
            <a:r>
              <a:rPr sz="1900" b="1" spc="-55" dirty="0">
                <a:solidFill>
                  <a:srgbClr val="1C1C1C"/>
                </a:solidFill>
                <a:latin typeface="Courier New"/>
                <a:cs typeface="Courier New"/>
              </a:rPr>
              <a:t> </a:t>
            </a:r>
            <a:r>
              <a:rPr sz="1900" b="1" spc="-5" dirty="0">
                <a:solidFill>
                  <a:srgbClr val="1C1C1C"/>
                </a:solidFill>
                <a:latin typeface="Courier New"/>
                <a:cs typeface="Courier New"/>
              </a:rPr>
              <a:t>rose...&lt;/q&gt;</a:t>
            </a:r>
            <a:endParaRPr sz="19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SzPct val="88095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100" dirty="0">
                <a:solidFill>
                  <a:srgbClr val="0000FF"/>
                </a:solidFill>
                <a:latin typeface="Arial"/>
                <a:cs typeface="Arial"/>
              </a:rPr>
              <a:t>Citation </a:t>
            </a:r>
            <a:r>
              <a:rPr sz="2100" spc="-5" dirty="0">
                <a:solidFill>
                  <a:srgbClr val="0000FF"/>
                </a:solidFill>
                <a:latin typeface="Arial"/>
                <a:cs typeface="Arial"/>
              </a:rPr>
              <a:t>longue </a:t>
            </a:r>
            <a:r>
              <a:rPr sz="2100" dirty="0">
                <a:solidFill>
                  <a:srgbClr val="0000FF"/>
                </a:solidFill>
                <a:latin typeface="Arial"/>
                <a:cs typeface="Arial"/>
              </a:rPr>
              <a:t>:</a:t>
            </a:r>
            <a:r>
              <a:rPr sz="210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0000FF"/>
                </a:solidFill>
                <a:latin typeface="Courier New"/>
                <a:cs typeface="Courier New"/>
              </a:rPr>
              <a:t>blockquote</a:t>
            </a:r>
            <a:endParaRPr sz="2100">
              <a:latin typeface="Courier New"/>
              <a:cs typeface="Courier New"/>
            </a:endParaRPr>
          </a:p>
          <a:p>
            <a:pPr marL="756285" marR="294005" lvl="1" indent="-287020">
              <a:lnSpc>
                <a:spcPct val="80000"/>
              </a:lnSpc>
              <a:spcBef>
                <a:spcPts val="550"/>
              </a:spcBef>
              <a:buClr>
                <a:srgbClr val="0000FF"/>
              </a:buClr>
              <a:buSzPct val="73684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900" b="1" spc="-10" dirty="0">
                <a:solidFill>
                  <a:srgbClr val="1C1C1C"/>
                </a:solidFill>
                <a:latin typeface="Courier New"/>
                <a:cs typeface="Courier New"/>
              </a:rPr>
              <a:t>&lt;h5&gt;&lt;cite&gt;Barbara&lt;/cite&gt; </a:t>
            </a:r>
            <a:r>
              <a:rPr sz="1900" b="1" spc="-5" dirty="0">
                <a:solidFill>
                  <a:srgbClr val="1C1C1C"/>
                </a:solidFill>
                <a:latin typeface="Courier New"/>
                <a:cs typeface="Courier New"/>
              </a:rPr>
              <a:t>de </a:t>
            </a:r>
            <a:r>
              <a:rPr sz="1900" b="1" spc="-10" dirty="0">
                <a:solidFill>
                  <a:srgbClr val="1C1C1C"/>
                </a:solidFill>
                <a:latin typeface="Courier New"/>
                <a:cs typeface="Courier New"/>
              </a:rPr>
              <a:t>&lt;cite&gt;Jacques  Prévert&lt;/cite&gt;&lt;/h5&gt;</a:t>
            </a:r>
            <a:endParaRPr sz="1900">
              <a:latin typeface="Courier New"/>
              <a:cs typeface="Courier New"/>
            </a:endParaRPr>
          </a:p>
          <a:p>
            <a:pPr marL="756285">
              <a:lnSpc>
                <a:spcPts val="2055"/>
              </a:lnSpc>
              <a:spcBef>
                <a:spcPts val="455"/>
              </a:spcBef>
            </a:pPr>
            <a:r>
              <a:rPr sz="1900" b="1" spc="-10" dirty="0">
                <a:solidFill>
                  <a:srgbClr val="1C1C1C"/>
                </a:solidFill>
                <a:latin typeface="Courier New"/>
                <a:cs typeface="Courier New"/>
              </a:rPr>
              <a:t>&lt;blockquote</a:t>
            </a:r>
            <a:r>
              <a:rPr sz="1900" b="1" spc="30" dirty="0">
                <a:solidFill>
                  <a:srgbClr val="1C1C1C"/>
                </a:solidFill>
                <a:latin typeface="Courier New"/>
                <a:cs typeface="Courier New"/>
              </a:rPr>
              <a:t> </a:t>
            </a:r>
            <a:r>
              <a:rPr sz="1900" b="1" spc="-10" dirty="0">
                <a:solidFill>
                  <a:srgbClr val="1C1C1C"/>
                </a:solidFill>
                <a:latin typeface="Courier New"/>
                <a:cs typeface="Courier New"/>
              </a:rPr>
              <a:t>cite=</a:t>
            </a:r>
            <a:r>
              <a:rPr sz="1900" b="1" spc="-10" dirty="0">
                <a:solidFill>
                  <a:srgbClr val="1C1C1C"/>
                </a:solidFill>
                <a:latin typeface="Courier New"/>
                <a:cs typeface="Courier New"/>
                <a:hlinkClick r:id="rId2"/>
              </a:rPr>
              <a:t>"http://wwwuser.gwdg.de/"&gt;</a:t>
            </a:r>
            <a:endParaRPr sz="1900">
              <a:latin typeface="Courier New"/>
              <a:cs typeface="Courier New"/>
            </a:endParaRPr>
          </a:p>
          <a:p>
            <a:pPr marL="756285">
              <a:lnSpc>
                <a:spcPts val="2055"/>
              </a:lnSpc>
            </a:pPr>
            <a:r>
              <a:rPr sz="1900" b="1" spc="-10" dirty="0">
                <a:solidFill>
                  <a:srgbClr val="1C1C1C"/>
                </a:solidFill>
                <a:latin typeface="Courier New"/>
                <a:cs typeface="Courier New"/>
              </a:rPr>
              <a:t>&lt;p&gt;Rappelle-toi</a:t>
            </a:r>
            <a:r>
              <a:rPr sz="1900" b="1" spc="-5" dirty="0">
                <a:solidFill>
                  <a:srgbClr val="1C1C1C"/>
                </a:solidFill>
                <a:latin typeface="Courier New"/>
                <a:cs typeface="Courier New"/>
              </a:rPr>
              <a:t> </a:t>
            </a:r>
            <a:r>
              <a:rPr sz="1900" b="1" spc="-10" dirty="0">
                <a:solidFill>
                  <a:srgbClr val="1C1C1C"/>
                </a:solidFill>
                <a:latin typeface="Courier New"/>
                <a:cs typeface="Courier New"/>
              </a:rPr>
              <a:t>Barbara&lt;/p&gt;</a:t>
            </a:r>
            <a:endParaRPr sz="1900">
              <a:latin typeface="Courier New"/>
              <a:cs typeface="Courier New"/>
            </a:endParaRPr>
          </a:p>
          <a:p>
            <a:pPr marL="756285">
              <a:lnSpc>
                <a:spcPct val="100000"/>
              </a:lnSpc>
              <a:spcBef>
                <a:spcPts val="455"/>
              </a:spcBef>
            </a:pPr>
            <a:r>
              <a:rPr sz="1900" b="1" spc="-5" dirty="0">
                <a:solidFill>
                  <a:srgbClr val="1C1C1C"/>
                </a:solidFill>
                <a:latin typeface="Courier New"/>
                <a:cs typeface="Courier New"/>
              </a:rPr>
              <a:t>...</a:t>
            </a:r>
            <a:endParaRPr sz="1900">
              <a:latin typeface="Courier New"/>
              <a:cs typeface="Courier New"/>
            </a:endParaRPr>
          </a:p>
          <a:p>
            <a:pPr marL="756285">
              <a:lnSpc>
                <a:spcPct val="100000"/>
              </a:lnSpc>
              <a:spcBef>
                <a:spcPts val="459"/>
              </a:spcBef>
            </a:pPr>
            <a:r>
              <a:rPr sz="1900" b="1" spc="-5" dirty="0">
                <a:solidFill>
                  <a:srgbClr val="1C1C1C"/>
                </a:solidFill>
                <a:latin typeface="Courier New"/>
                <a:cs typeface="Courier New"/>
              </a:rPr>
              <a:t>&lt;p&gt;Dont il ne </a:t>
            </a:r>
            <a:r>
              <a:rPr sz="1900" b="1" spc="-10" dirty="0">
                <a:solidFill>
                  <a:srgbClr val="1C1C1C"/>
                </a:solidFill>
                <a:latin typeface="Courier New"/>
                <a:cs typeface="Courier New"/>
              </a:rPr>
              <a:t>reste</a:t>
            </a:r>
            <a:r>
              <a:rPr sz="1900" b="1" spc="-25" dirty="0">
                <a:solidFill>
                  <a:srgbClr val="1C1C1C"/>
                </a:solidFill>
                <a:latin typeface="Courier New"/>
                <a:cs typeface="Courier New"/>
              </a:rPr>
              <a:t> </a:t>
            </a:r>
            <a:r>
              <a:rPr sz="1900" b="1" spc="-10" dirty="0">
                <a:solidFill>
                  <a:srgbClr val="1C1C1C"/>
                </a:solidFill>
                <a:latin typeface="Courier New"/>
                <a:cs typeface="Courier New"/>
              </a:rPr>
              <a:t>rien.&lt;/p&gt;</a:t>
            </a:r>
            <a:endParaRPr sz="1900">
              <a:latin typeface="Courier New"/>
              <a:cs typeface="Courier New"/>
            </a:endParaRPr>
          </a:p>
          <a:p>
            <a:pPr marL="756285">
              <a:lnSpc>
                <a:spcPct val="100000"/>
              </a:lnSpc>
              <a:spcBef>
                <a:spcPts val="490"/>
              </a:spcBef>
            </a:pPr>
            <a:r>
              <a:rPr sz="1900" b="1" spc="-5" dirty="0">
                <a:solidFill>
                  <a:srgbClr val="1C1C1C"/>
                </a:solidFill>
                <a:latin typeface="Courier New"/>
                <a:cs typeface="Courier New"/>
              </a:rPr>
              <a:t>&lt;/blockquote&gt;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812291"/>
            <a:ext cx="9134856" cy="460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97991"/>
            <a:ext cx="5622036" cy="803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3" y="793750"/>
            <a:ext cx="9139555" cy="457200"/>
          </a:xfrm>
          <a:custGeom>
            <a:avLst/>
            <a:gdLst/>
            <a:ahLst/>
            <a:cxnLst/>
            <a:rect l="l" t="t" r="r" b="b"/>
            <a:pathLst>
              <a:path w="9139555" h="457200">
                <a:moveTo>
                  <a:pt x="0" y="457200"/>
                </a:moveTo>
                <a:lnTo>
                  <a:pt x="9139236" y="457200"/>
                </a:lnTo>
                <a:lnTo>
                  <a:pt x="9139236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1B07D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63" y="770635"/>
            <a:ext cx="91395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Extraits,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citations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sz="3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références</a:t>
            </a:r>
            <a:endParaRPr sz="30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161084" y="6554037"/>
            <a:ext cx="333629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fr-FR" dirty="0"/>
              <a:t>web</a:t>
            </a:r>
            <a:endParaRPr spc="-5" dirty="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World </a:t>
            </a:r>
            <a:r>
              <a:rPr dirty="0"/>
              <a:t>Wide</a:t>
            </a:r>
            <a:r>
              <a:rPr spc="-114" dirty="0"/>
              <a:t> </a:t>
            </a:r>
            <a:r>
              <a:rPr spc="-5" dirty="0"/>
              <a:t>Web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4763" y="28447"/>
            <a:ext cx="45675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 marR="67310" indent="-169545" algn="r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6954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I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tro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d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u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ctio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  <a:p>
            <a:pPr marL="161925" marR="68580" indent="-161925" algn="r">
              <a:lnSpc>
                <a:spcPct val="100000"/>
              </a:lnSpc>
              <a:buAutoNum type="arabicPeriod"/>
              <a:tabLst>
                <a:tab pos="16192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Aspects</a:t>
            </a:r>
            <a:r>
              <a:rPr sz="1200" spc="-8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techniques</a:t>
            </a:r>
            <a:endParaRPr sz="1200">
              <a:latin typeface="Arial"/>
              <a:cs typeface="Arial"/>
            </a:endParaRPr>
          </a:p>
          <a:p>
            <a:pPr marL="169545" marR="69215" indent="-169545" algn="r">
              <a:lnSpc>
                <a:spcPct val="100000"/>
              </a:lnSpc>
              <a:buAutoNum type="arabicPeriod"/>
              <a:tabLst>
                <a:tab pos="169545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Langage</a:t>
            </a:r>
            <a:r>
              <a:rPr sz="12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endParaRPr sz="1200">
              <a:latin typeface="Arial"/>
              <a:cs typeface="Arial"/>
            </a:endParaRPr>
          </a:p>
          <a:p>
            <a:pPr marL="168910" marR="67310" indent="-168910" algn="r">
              <a:lnSpc>
                <a:spcPct val="100000"/>
              </a:lnSpc>
              <a:buAutoNum type="arabicPeriod"/>
              <a:tabLst>
                <a:tab pos="16891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l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usion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34178" y="28447"/>
            <a:ext cx="9131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indent="-18796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Dé</a:t>
            </a:r>
            <a:r>
              <a:rPr sz="1200" spc="15" dirty="0">
                <a:solidFill>
                  <a:srgbClr val="1C1C1C"/>
                </a:solidFill>
                <a:latin typeface="Arial"/>
                <a:cs typeface="Arial"/>
              </a:rPr>
              <a:t>f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initi</a:t>
            </a:r>
            <a:r>
              <a:rPr sz="1200" spc="-15" dirty="0">
                <a:solidFill>
                  <a:srgbClr val="1C1C1C"/>
                </a:solidFill>
                <a:latin typeface="Arial"/>
                <a:cs typeface="Arial"/>
              </a:rPr>
              <a:t>o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Historique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Syntaxe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Structure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60413" y="28447"/>
            <a:ext cx="8108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indent="-187960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Prologue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En-tête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Corps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Cadres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0" y="63"/>
            <a:ext cx="4572000" cy="793750"/>
          </a:xfrm>
          <a:custGeom>
            <a:avLst/>
            <a:gdLst/>
            <a:ahLst/>
            <a:cxnLst/>
            <a:rect l="l" t="t" r="r" b="b"/>
            <a:pathLst>
              <a:path w="4572000" h="793750">
                <a:moveTo>
                  <a:pt x="0" y="793686"/>
                </a:moveTo>
                <a:lnTo>
                  <a:pt x="4572000" y="793686"/>
                </a:lnTo>
                <a:lnTo>
                  <a:pt x="4572000" y="0"/>
                </a:lnTo>
                <a:lnTo>
                  <a:pt x="0" y="0"/>
                </a:lnTo>
                <a:lnTo>
                  <a:pt x="0" y="793686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0" y="349250"/>
                </a:moveTo>
                <a:lnTo>
                  <a:pt x="4572000" y="349250"/>
                </a:lnTo>
                <a:lnTo>
                  <a:pt x="4572000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0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4571999" y="0"/>
                </a:moveTo>
                <a:lnTo>
                  <a:pt x="0" y="0"/>
                </a:lnTo>
                <a:lnTo>
                  <a:pt x="0" y="349247"/>
                </a:lnTo>
                <a:lnTo>
                  <a:pt x="4571999" y="349247"/>
                </a:lnTo>
                <a:lnTo>
                  <a:pt x="4571999" y="0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12291"/>
            <a:ext cx="9134856" cy="460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97991"/>
            <a:ext cx="5789676" cy="803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63" y="793750"/>
            <a:ext cx="9139555" cy="457200"/>
          </a:xfrm>
          <a:custGeom>
            <a:avLst/>
            <a:gdLst/>
            <a:ahLst/>
            <a:cxnLst/>
            <a:rect l="l" t="t" r="r" b="b"/>
            <a:pathLst>
              <a:path w="9139555" h="457200">
                <a:moveTo>
                  <a:pt x="0" y="457200"/>
                </a:moveTo>
                <a:lnTo>
                  <a:pt x="9139236" y="457200"/>
                </a:lnTo>
                <a:lnTo>
                  <a:pt x="9139236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1B07D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63" y="672783"/>
            <a:ext cx="9139555" cy="316674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69"/>
              </a:spcBef>
            </a:pP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Naissance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du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(1989-1991)</a:t>
            </a:r>
            <a:endParaRPr sz="3000">
              <a:latin typeface="Arial"/>
              <a:cs typeface="Arial"/>
            </a:endParaRPr>
          </a:p>
          <a:p>
            <a:pPr marL="434340" indent="-343535">
              <a:lnSpc>
                <a:spcPts val="2510"/>
              </a:lnSpc>
              <a:spcBef>
                <a:spcPts val="560"/>
              </a:spcBef>
              <a:buSzPct val="88636"/>
              <a:buFont typeface="Wingdings"/>
              <a:buChar char=""/>
              <a:tabLst>
                <a:tab pos="434975" algn="l"/>
              </a:tabLst>
            </a:pP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Mars 89 : projet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de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création d’un hypertexte documentaire</a:t>
            </a:r>
            <a:r>
              <a:rPr sz="2200" spc="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distribué</a:t>
            </a:r>
            <a:endParaRPr sz="2200">
              <a:latin typeface="Arial"/>
              <a:cs typeface="Arial"/>
            </a:endParaRPr>
          </a:p>
          <a:p>
            <a:pPr marL="434340">
              <a:lnSpc>
                <a:spcPts val="2510"/>
              </a:lnSpc>
            </a:pP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sur le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réseau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du</a:t>
            </a:r>
            <a:r>
              <a:rPr sz="2200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CERN</a:t>
            </a:r>
            <a:endParaRPr sz="2200">
              <a:latin typeface="Arial"/>
              <a:cs typeface="Arial"/>
            </a:endParaRPr>
          </a:p>
          <a:p>
            <a:pPr marL="835025" lvl="1" indent="-287020">
              <a:lnSpc>
                <a:spcPct val="100000"/>
              </a:lnSpc>
              <a:spcBef>
                <a:spcPts val="2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835025" algn="l"/>
                <a:tab pos="835660" algn="l"/>
              </a:tabLst>
            </a:pP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Origine : Tim Berners-Lee, puis Robert Cailliau</a:t>
            </a:r>
            <a:r>
              <a:rPr sz="2000" spc="-13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(1990)</a:t>
            </a:r>
            <a:endParaRPr sz="2000">
              <a:latin typeface="Arial"/>
              <a:cs typeface="Arial"/>
            </a:endParaRPr>
          </a:p>
          <a:p>
            <a:pPr marL="835025" marR="436245" lvl="1" indent="-287020">
              <a:lnSpc>
                <a:spcPct val="75000"/>
              </a:lnSpc>
              <a:spcBef>
                <a:spcPts val="96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835025" algn="l"/>
                <a:tab pos="835660" algn="l"/>
              </a:tabLst>
            </a:pP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Choix des technologies TCP/IP et ouverture de la première</a:t>
            </a:r>
            <a:r>
              <a:rPr sz="2000" spc="-17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connexion  du CERN </a:t>
            </a:r>
            <a:r>
              <a:rPr sz="2000" spc="-5" dirty="0">
                <a:solidFill>
                  <a:srgbClr val="1C1C1C"/>
                </a:solidFill>
                <a:latin typeface="Arial"/>
                <a:cs typeface="Arial"/>
              </a:rPr>
              <a:t>avec</a:t>
            </a:r>
            <a:r>
              <a:rPr sz="2000" spc="-3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Internet</a:t>
            </a:r>
            <a:endParaRPr sz="2000">
              <a:latin typeface="Arial"/>
              <a:cs typeface="Arial"/>
            </a:endParaRPr>
          </a:p>
          <a:p>
            <a:pPr marL="835025" lvl="1" indent="-287020">
              <a:lnSpc>
                <a:spcPts val="2100"/>
              </a:lnSpc>
              <a:spcBef>
                <a:spcPts val="36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835025" algn="l"/>
                <a:tab pos="835660" algn="l"/>
              </a:tabLst>
            </a:pP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Mise au point des </a:t>
            </a:r>
            <a:r>
              <a:rPr sz="2000" b="1" dirty="0">
                <a:solidFill>
                  <a:srgbClr val="1C1C1C"/>
                </a:solidFill>
                <a:latin typeface="Arial"/>
                <a:cs typeface="Arial"/>
              </a:rPr>
              <a:t>3 technologies de base du Web : URL, HTML</a:t>
            </a:r>
            <a:r>
              <a:rPr sz="2000" b="1" spc="-204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C1C1C"/>
                </a:solidFill>
                <a:latin typeface="Arial"/>
                <a:cs typeface="Arial"/>
              </a:rPr>
              <a:t>et</a:t>
            </a:r>
            <a:endParaRPr sz="2000">
              <a:latin typeface="Arial"/>
              <a:cs typeface="Arial"/>
            </a:endParaRPr>
          </a:p>
          <a:p>
            <a:pPr marL="835025">
              <a:lnSpc>
                <a:spcPts val="2100"/>
              </a:lnSpc>
            </a:pPr>
            <a:r>
              <a:rPr sz="2000" b="1" dirty="0">
                <a:solidFill>
                  <a:srgbClr val="1C1C1C"/>
                </a:solidFill>
                <a:latin typeface="Arial"/>
                <a:cs typeface="Arial"/>
              </a:rPr>
              <a:t>HTTP</a:t>
            </a:r>
            <a:endParaRPr sz="2000">
              <a:latin typeface="Arial"/>
              <a:cs typeface="Arial"/>
            </a:endParaRPr>
          </a:p>
          <a:p>
            <a:pPr marL="434340" indent="-343535">
              <a:lnSpc>
                <a:spcPct val="100000"/>
              </a:lnSpc>
              <a:spcBef>
                <a:spcPts val="605"/>
              </a:spcBef>
              <a:buSzPct val="88636"/>
              <a:buFont typeface="Wingdings"/>
              <a:buChar char=""/>
              <a:tabLst>
                <a:tab pos="434975" algn="l"/>
              </a:tabLst>
            </a:pP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Septembre 90 : 1er site Web fonctionnel </a:t>
            </a:r>
            <a:r>
              <a:rPr sz="2200" spc="-10" dirty="0">
                <a:solidFill>
                  <a:srgbClr val="0000FF"/>
                </a:solidFill>
                <a:latin typeface="Arial"/>
                <a:cs typeface="Arial"/>
              </a:rPr>
              <a:t>(mode</a:t>
            </a:r>
            <a:r>
              <a:rPr sz="2200" spc="1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texte)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516" y="3771217"/>
            <a:ext cx="6215380" cy="1971039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794385" indent="-287020">
              <a:lnSpc>
                <a:spcPct val="100000"/>
              </a:lnSpc>
              <a:spcBef>
                <a:spcPts val="455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94385" algn="l"/>
                <a:tab pos="795020" algn="l"/>
              </a:tabLst>
            </a:pPr>
            <a:r>
              <a:rPr sz="2000" spc="10" dirty="0">
                <a:solidFill>
                  <a:srgbClr val="1C1C1C"/>
                </a:solidFill>
                <a:latin typeface="Arial"/>
                <a:cs typeface="Arial"/>
              </a:rPr>
              <a:t>1</a:t>
            </a:r>
            <a:r>
              <a:rPr sz="1950" spc="15" baseline="25641" dirty="0">
                <a:solidFill>
                  <a:srgbClr val="1C1C1C"/>
                </a:solidFill>
                <a:latin typeface="Arial"/>
                <a:cs typeface="Arial"/>
              </a:rPr>
              <a:t>er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serveur Web :</a:t>
            </a:r>
            <a:r>
              <a:rPr sz="2000" spc="-27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nxoc01.cern.ch</a:t>
            </a:r>
            <a:endParaRPr sz="2000">
              <a:latin typeface="Arial"/>
              <a:cs typeface="Arial"/>
            </a:endParaRPr>
          </a:p>
          <a:p>
            <a:pPr marL="794385" indent="-287020">
              <a:lnSpc>
                <a:spcPts val="2100"/>
              </a:lnSpc>
              <a:spcBef>
                <a:spcPts val="365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94385" algn="l"/>
                <a:tab pos="795020" algn="l"/>
              </a:tabLst>
            </a:pPr>
            <a:r>
              <a:rPr sz="2000" spc="10" dirty="0">
                <a:solidFill>
                  <a:srgbClr val="1C1C1C"/>
                </a:solidFill>
                <a:latin typeface="Arial"/>
                <a:cs typeface="Arial"/>
              </a:rPr>
              <a:t>1</a:t>
            </a:r>
            <a:r>
              <a:rPr sz="1950" spc="15" baseline="25641" dirty="0">
                <a:solidFill>
                  <a:srgbClr val="1C1C1C"/>
                </a:solidFill>
                <a:latin typeface="Arial"/>
                <a:cs typeface="Arial"/>
              </a:rPr>
              <a:t>er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navigateur Web : WorldWideWeb</a:t>
            </a:r>
            <a:r>
              <a:rPr sz="2000" spc="-30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(rebaptisé</a:t>
            </a:r>
            <a:endParaRPr sz="2000">
              <a:latin typeface="Arial"/>
              <a:cs typeface="Arial"/>
            </a:endParaRPr>
          </a:p>
          <a:p>
            <a:pPr marL="794385">
              <a:lnSpc>
                <a:spcPts val="2100"/>
              </a:lnSpc>
            </a:pP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plus tard Nexus), développé en Objective</a:t>
            </a:r>
            <a:r>
              <a:rPr sz="2000" spc="-13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  <a:p>
            <a:pPr marL="393700" marR="1590040" indent="-342900">
              <a:lnSpc>
                <a:spcPct val="90000"/>
              </a:lnSpc>
              <a:spcBef>
                <a:spcPts val="865"/>
              </a:spcBef>
              <a:buSzPct val="88636"/>
              <a:buFont typeface="Wingdings"/>
              <a:buChar char=""/>
              <a:tabLst>
                <a:tab pos="393700" algn="l"/>
              </a:tabLst>
            </a:pP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Août 1991 : publication du projet  WorldWideWeb dans un message  sur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UseNet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616" y="5750763"/>
            <a:ext cx="51860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SzPct val="88636"/>
              <a:buFont typeface="Wingdings"/>
              <a:buChar char=""/>
              <a:tabLst>
                <a:tab pos="355600" algn="l"/>
              </a:tabLst>
            </a:pP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Décembre 91 : démonstration</a:t>
            </a:r>
            <a:r>
              <a:rPr sz="2200" spc="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publique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6516" y="6052515"/>
            <a:ext cx="53625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à </a:t>
            </a: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la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conférence Hypertext'91 (San</a:t>
            </a:r>
            <a:r>
              <a:rPr sz="2200" spc="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"/>
                <a:cs typeface="Arial"/>
              </a:rPr>
              <a:t>Antonio)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516751" y="3908425"/>
            <a:ext cx="2627248" cy="1765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15100" y="3906837"/>
            <a:ext cx="2630805" cy="1768475"/>
          </a:xfrm>
          <a:custGeom>
            <a:avLst/>
            <a:gdLst/>
            <a:ahLst/>
            <a:cxnLst/>
            <a:rect l="l" t="t" r="r" b="b"/>
            <a:pathLst>
              <a:path w="2630804" h="1768475">
                <a:moveTo>
                  <a:pt x="0" y="1768475"/>
                </a:moveTo>
                <a:lnTo>
                  <a:pt x="2630424" y="1768475"/>
                </a:lnTo>
                <a:lnTo>
                  <a:pt x="2630424" y="0"/>
                </a:lnTo>
                <a:lnTo>
                  <a:pt x="0" y="0"/>
                </a:lnTo>
                <a:lnTo>
                  <a:pt x="0" y="1768475"/>
                </a:lnTo>
                <a:close/>
              </a:path>
            </a:pathLst>
          </a:custGeom>
          <a:ln w="3175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16751" y="5694362"/>
            <a:ext cx="2627630" cy="830580"/>
          </a:xfrm>
          <a:custGeom>
            <a:avLst/>
            <a:gdLst/>
            <a:ahLst/>
            <a:cxnLst/>
            <a:rect l="l" t="t" r="r" b="b"/>
            <a:pathLst>
              <a:path w="2627629" h="830579">
                <a:moveTo>
                  <a:pt x="0" y="830262"/>
                </a:moveTo>
                <a:lnTo>
                  <a:pt x="2627249" y="830262"/>
                </a:lnTo>
                <a:lnTo>
                  <a:pt x="2627249" y="0"/>
                </a:lnTo>
                <a:lnTo>
                  <a:pt x="0" y="0"/>
                </a:lnTo>
                <a:lnTo>
                  <a:pt x="0" y="830262"/>
                </a:lnTo>
                <a:close/>
              </a:path>
            </a:pathLst>
          </a:custGeom>
          <a:ln w="3175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516687" y="5724245"/>
            <a:ext cx="262572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215" marR="187960"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Le premier serveur </a:t>
            </a:r>
            <a:r>
              <a:rPr sz="1600" spc="-10" dirty="0">
                <a:solidFill>
                  <a:srgbClr val="1C1C1C"/>
                </a:solidFill>
                <a:latin typeface="Arial"/>
                <a:cs typeface="Arial"/>
              </a:rPr>
              <a:t>Web, 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un NeXT</a:t>
            </a:r>
            <a:r>
              <a:rPr sz="1600" spc="-4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Cube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(source :</a:t>
            </a:r>
            <a:r>
              <a:rPr sz="1600" spc="1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Wikipédia)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1161084" y="6554037"/>
            <a:ext cx="333629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fr-FR" dirty="0"/>
              <a:t>web</a:t>
            </a:r>
            <a:endParaRPr spc="-5" dirty="0"/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World </a:t>
            </a:r>
            <a:r>
              <a:rPr dirty="0"/>
              <a:t>Wide</a:t>
            </a:r>
            <a:r>
              <a:rPr spc="-114" dirty="0"/>
              <a:t> </a:t>
            </a:r>
            <a:r>
              <a:rPr spc="-5" dirty="0"/>
              <a:t>Web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8925052" y="6554037"/>
            <a:ext cx="15049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Arial"/>
                <a:cs typeface="Arial"/>
              </a:rPr>
              <a:t>5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99358" y="28447"/>
            <a:ext cx="15106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 marR="5080" indent="-169545" algn="r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69545" algn="l"/>
              </a:tabLst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tro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ctio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  <a:p>
            <a:pPr marL="161925" marR="6350" indent="-161925" algn="r">
              <a:lnSpc>
                <a:spcPct val="100000"/>
              </a:lnSpc>
              <a:buAutoNum type="arabicPeriod"/>
              <a:tabLst>
                <a:tab pos="16192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Aspects</a:t>
            </a:r>
            <a:r>
              <a:rPr sz="1200" spc="-8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techniques</a:t>
            </a:r>
            <a:endParaRPr sz="1200">
              <a:latin typeface="Arial"/>
              <a:cs typeface="Arial"/>
            </a:endParaRPr>
          </a:p>
          <a:p>
            <a:pPr marL="448309" indent="-169545">
              <a:lnSpc>
                <a:spcPct val="100000"/>
              </a:lnSpc>
              <a:buAutoNum type="arabicPeriod"/>
              <a:tabLst>
                <a:tab pos="448945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Langage</a:t>
            </a:r>
            <a:r>
              <a:rPr sz="1200" spc="-12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HTML</a:t>
            </a:r>
            <a:endParaRPr sz="1200">
              <a:latin typeface="Arial"/>
              <a:cs typeface="Arial"/>
            </a:endParaRPr>
          </a:p>
          <a:p>
            <a:pPr marL="168910" marR="5080" indent="-168910" algn="r">
              <a:lnSpc>
                <a:spcPct val="100000"/>
              </a:lnSpc>
              <a:buAutoNum type="arabicPeriod"/>
              <a:tabLst>
                <a:tab pos="16891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l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usion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72000" y="28447"/>
            <a:ext cx="45720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indent="-18796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49885" algn="l"/>
              </a:tabLst>
            </a:pP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Objectifs </a:t>
            </a:r>
            <a:r>
              <a:rPr sz="1200" spc="-5" dirty="0">
                <a:solidFill>
                  <a:srgbClr val="333333"/>
                </a:solidFill>
                <a:latin typeface="Arial"/>
                <a:cs typeface="Arial"/>
              </a:rPr>
              <a:t>du</a:t>
            </a:r>
            <a:r>
              <a:rPr sz="1200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Arial"/>
                <a:cs typeface="Arial"/>
              </a:rPr>
              <a:t>cours</a:t>
            </a:r>
            <a:endParaRPr sz="1200">
              <a:latin typeface="Arial"/>
              <a:cs typeface="Arial"/>
            </a:endParaRPr>
          </a:p>
          <a:p>
            <a:pPr marL="349250" indent="-187960">
              <a:lnSpc>
                <a:spcPct val="100000"/>
              </a:lnSpc>
              <a:buAutoNum type="arabicPeriod"/>
              <a:tabLst>
                <a:tab pos="349885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Historique</a:t>
            </a:r>
            <a:endParaRPr sz="1200">
              <a:latin typeface="Arial"/>
              <a:cs typeface="Arial"/>
            </a:endParaRPr>
          </a:p>
          <a:p>
            <a:pPr marL="349250" indent="-187960">
              <a:lnSpc>
                <a:spcPts val="1435"/>
              </a:lnSpc>
              <a:buAutoNum type="arabicPeriod"/>
              <a:tabLst>
                <a:tab pos="349885" algn="l"/>
              </a:tabLst>
            </a:pPr>
            <a:r>
              <a:rPr sz="1200" spc="-5" dirty="0">
                <a:solidFill>
                  <a:srgbClr val="333333"/>
                </a:solidFill>
                <a:latin typeface="Arial"/>
                <a:cs typeface="Arial"/>
              </a:rPr>
              <a:t>Principes</a:t>
            </a:r>
            <a:r>
              <a:rPr sz="120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Arial"/>
                <a:cs typeface="Arial"/>
              </a:rPr>
              <a:t>généraux</a:t>
            </a:r>
            <a:endParaRPr sz="1200">
              <a:latin typeface="Arial"/>
              <a:cs typeface="Arial"/>
            </a:endParaRPr>
          </a:p>
          <a:p>
            <a:pPr marL="349250" indent="-187960">
              <a:lnSpc>
                <a:spcPts val="1675"/>
              </a:lnSpc>
              <a:buAutoNum type="arabicPeriod"/>
              <a:tabLst>
                <a:tab pos="349885" algn="l"/>
              </a:tabLst>
            </a:pPr>
            <a:r>
              <a:rPr sz="1400" dirty="0">
                <a:solidFill>
                  <a:srgbClr val="333333"/>
                </a:solidFill>
                <a:latin typeface="Arial"/>
                <a:cs typeface="Arial"/>
              </a:rPr>
              <a:t>Usages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0" y="63"/>
            <a:ext cx="4572000" cy="793750"/>
          </a:xfrm>
          <a:custGeom>
            <a:avLst/>
            <a:gdLst/>
            <a:ahLst/>
            <a:cxnLst/>
            <a:rect l="l" t="t" r="r" b="b"/>
            <a:pathLst>
              <a:path w="4572000" h="793750">
                <a:moveTo>
                  <a:pt x="0" y="793686"/>
                </a:moveTo>
                <a:lnTo>
                  <a:pt x="4572000" y="793686"/>
                </a:lnTo>
                <a:lnTo>
                  <a:pt x="4572000" y="0"/>
                </a:lnTo>
                <a:lnTo>
                  <a:pt x="0" y="0"/>
                </a:lnTo>
                <a:lnTo>
                  <a:pt x="0" y="793686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0" y="349250"/>
                </a:moveTo>
                <a:lnTo>
                  <a:pt x="4572000" y="349250"/>
                </a:lnTo>
                <a:lnTo>
                  <a:pt x="4572000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0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4571999" y="0"/>
                </a:moveTo>
                <a:lnTo>
                  <a:pt x="0" y="0"/>
                </a:lnTo>
                <a:lnTo>
                  <a:pt x="0" y="349247"/>
                </a:lnTo>
                <a:lnTo>
                  <a:pt x="4571999" y="349247"/>
                </a:lnTo>
                <a:lnTo>
                  <a:pt x="4571999" y="0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7217" y="1664589"/>
            <a:ext cx="7614284" cy="4250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88095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100" spc="-5" dirty="0">
                <a:solidFill>
                  <a:srgbClr val="0000FF"/>
                </a:solidFill>
                <a:latin typeface="Arial"/>
                <a:cs typeface="Arial"/>
              </a:rPr>
              <a:t>Texte spécial</a:t>
            </a:r>
            <a:endParaRPr sz="21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100"/>
              </a:spcBef>
              <a:buClr>
                <a:srgbClr val="0000FF"/>
              </a:buClr>
              <a:buSzPct val="73684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900" b="1" spc="-5" dirty="0">
                <a:solidFill>
                  <a:srgbClr val="1C1C1C"/>
                </a:solidFill>
                <a:latin typeface="Courier New"/>
                <a:cs typeface="Courier New"/>
              </a:rPr>
              <a:t>&lt;pre&gt; … &lt;/pre&gt;</a:t>
            </a:r>
            <a:r>
              <a:rPr sz="1900" b="1" spc="-595" dirty="0">
                <a:solidFill>
                  <a:srgbClr val="1C1C1C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1C1C1C"/>
                </a:solidFill>
                <a:latin typeface="Arial"/>
                <a:cs typeface="Arial"/>
              </a:rPr>
              <a:t>(preformatted text)</a:t>
            </a:r>
            <a:endParaRPr sz="19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59"/>
              </a:spcBef>
              <a:buClr>
                <a:srgbClr val="0000FF"/>
              </a:buClr>
              <a:buSzPct val="73684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900" b="1" spc="-5" dirty="0">
                <a:solidFill>
                  <a:srgbClr val="1C1C1C"/>
                </a:solidFill>
                <a:latin typeface="Courier New"/>
                <a:cs typeface="Courier New"/>
              </a:rPr>
              <a:t>&lt;code&gt; …</a:t>
            </a:r>
            <a:r>
              <a:rPr sz="1900" b="1" spc="-30" dirty="0">
                <a:solidFill>
                  <a:srgbClr val="1C1C1C"/>
                </a:solidFill>
                <a:latin typeface="Courier New"/>
                <a:cs typeface="Courier New"/>
              </a:rPr>
              <a:t> </a:t>
            </a:r>
            <a:r>
              <a:rPr sz="1900" b="1" spc="-5" dirty="0">
                <a:solidFill>
                  <a:srgbClr val="1C1C1C"/>
                </a:solidFill>
                <a:latin typeface="Courier New"/>
                <a:cs typeface="Courier New"/>
              </a:rPr>
              <a:t>&lt;/code&gt;</a:t>
            </a:r>
            <a:endParaRPr sz="1900">
              <a:latin typeface="Courier New"/>
              <a:cs typeface="Courier New"/>
            </a:endParaRPr>
          </a:p>
          <a:p>
            <a:pPr marL="1155700" lvl="2" indent="-229235">
              <a:lnSpc>
                <a:spcPts val="1945"/>
              </a:lnSpc>
              <a:spcBef>
                <a:spcPts val="470"/>
              </a:spcBef>
              <a:buClr>
                <a:srgbClr val="0000FF"/>
              </a:buClr>
              <a:buSzPct val="75000"/>
              <a:buFont typeface="Wingdings"/>
              <a:buChar char=""/>
              <a:tabLst>
                <a:tab pos="1155065" algn="l"/>
                <a:tab pos="1156335" algn="l"/>
              </a:tabLst>
            </a:pP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pour </a:t>
            </a:r>
            <a:r>
              <a:rPr sz="1800" dirty="0">
                <a:solidFill>
                  <a:srgbClr val="1C1C1C"/>
                </a:solidFill>
                <a:latin typeface="Arial"/>
                <a:cs typeface="Arial"/>
              </a:rPr>
              <a:t>mettre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du texte représentant du code informatique</a:t>
            </a:r>
            <a:r>
              <a:rPr sz="1800" spc="6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(par</a:t>
            </a:r>
            <a:endParaRPr sz="1800">
              <a:latin typeface="Arial"/>
              <a:cs typeface="Arial"/>
            </a:endParaRPr>
          </a:p>
          <a:p>
            <a:pPr marL="1155700">
              <a:lnSpc>
                <a:spcPts val="1945"/>
              </a:lnSpc>
            </a:pPr>
            <a:r>
              <a:rPr sz="1800" spc="-10" dirty="0">
                <a:solidFill>
                  <a:srgbClr val="1C1C1C"/>
                </a:solidFill>
                <a:latin typeface="Arial"/>
                <a:cs typeface="Arial"/>
              </a:rPr>
              <a:t>exemple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du XML</a:t>
            </a:r>
            <a:r>
              <a:rPr sz="1800" spc="3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1C1C1C"/>
                </a:solidFill>
                <a:latin typeface="Arial"/>
                <a:cs typeface="Arial"/>
              </a:rPr>
              <a:t>!)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SzPct val="88095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100" spc="-5" dirty="0">
                <a:solidFill>
                  <a:srgbClr val="0000FF"/>
                </a:solidFill>
                <a:latin typeface="Arial"/>
                <a:cs typeface="Arial"/>
              </a:rPr>
              <a:t>Indications sur le contenu</a:t>
            </a:r>
            <a:r>
              <a:rPr sz="210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0000FF"/>
                </a:solidFill>
                <a:latin typeface="Arial"/>
                <a:cs typeface="Arial"/>
              </a:rPr>
              <a:t>textuel</a:t>
            </a:r>
            <a:endParaRPr sz="21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114"/>
              </a:spcBef>
              <a:buClr>
                <a:srgbClr val="0000FF"/>
              </a:buClr>
              <a:buSzPct val="73684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900" spc="-5" dirty="0">
                <a:solidFill>
                  <a:srgbClr val="1C1C1C"/>
                </a:solidFill>
                <a:latin typeface="Arial"/>
                <a:cs typeface="Arial"/>
              </a:rPr>
              <a:t>Utilisation dans une feuille de style pour mettre en</a:t>
            </a:r>
            <a:r>
              <a:rPr sz="1900" spc="204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1C1C1C"/>
                </a:solidFill>
                <a:latin typeface="Arial"/>
                <a:cs typeface="Arial"/>
              </a:rPr>
              <a:t>forme</a:t>
            </a:r>
            <a:endParaRPr sz="19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439"/>
              </a:spcBef>
              <a:buClr>
                <a:srgbClr val="0000FF"/>
              </a:buClr>
              <a:buSzPct val="75000"/>
              <a:buFont typeface="Wingdings"/>
              <a:buChar char=""/>
              <a:tabLst>
                <a:tab pos="1155065" algn="l"/>
                <a:tab pos="1156335" algn="l"/>
              </a:tabLst>
            </a:pPr>
            <a:r>
              <a:rPr sz="1800" b="1" spc="-5" dirty="0">
                <a:solidFill>
                  <a:srgbClr val="1C1C1C"/>
                </a:solidFill>
                <a:latin typeface="Courier New"/>
                <a:cs typeface="Courier New"/>
              </a:rPr>
              <a:t>defn</a:t>
            </a:r>
            <a:r>
              <a:rPr sz="1800" b="1" spc="-605" dirty="0">
                <a:solidFill>
                  <a:srgbClr val="1C1C1C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(définition)</a:t>
            </a:r>
            <a:endParaRPr sz="18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215"/>
              </a:spcBef>
              <a:buClr>
                <a:srgbClr val="0000FF"/>
              </a:buClr>
              <a:buSzPct val="75000"/>
              <a:buFont typeface="Wingdings"/>
              <a:buChar char=""/>
              <a:tabLst>
                <a:tab pos="1155065" algn="l"/>
                <a:tab pos="1156335" algn="l"/>
              </a:tabLst>
            </a:pPr>
            <a:r>
              <a:rPr sz="1800" b="1" spc="-5" dirty="0">
                <a:solidFill>
                  <a:srgbClr val="1C1C1C"/>
                </a:solidFill>
                <a:latin typeface="Courier New"/>
                <a:cs typeface="Courier New"/>
              </a:rPr>
              <a:t>acronym</a:t>
            </a:r>
            <a:r>
              <a:rPr sz="1800" b="1" spc="-620" dirty="0">
                <a:solidFill>
                  <a:srgbClr val="1C1C1C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1C1C1C"/>
                </a:solidFill>
                <a:latin typeface="Arial"/>
                <a:cs typeface="Arial"/>
              </a:rPr>
              <a:t>(acronyme)</a:t>
            </a:r>
            <a:endParaRPr sz="18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215"/>
              </a:spcBef>
              <a:buClr>
                <a:srgbClr val="0000FF"/>
              </a:buClr>
              <a:buSzPct val="75000"/>
              <a:buFont typeface="Wingdings"/>
              <a:buChar char=""/>
              <a:tabLst>
                <a:tab pos="1155065" algn="l"/>
                <a:tab pos="1156335" algn="l"/>
              </a:tabLst>
            </a:pPr>
            <a:r>
              <a:rPr sz="1800" b="1" spc="-5" dirty="0">
                <a:solidFill>
                  <a:srgbClr val="1C1C1C"/>
                </a:solidFill>
                <a:latin typeface="Courier New"/>
                <a:cs typeface="Courier New"/>
              </a:rPr>
              <a:t>abbr</a:t>
            </a:r>
            <a:r>
              <a:rPr sz="1800" b="1" spc="-605" dirty="0">
                <a:solidFill>
                  <a:srgbClr val="1C1C1C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(abbréviation)</a:t>
            </a:r>
            <a:endParaRPr sz="1800">
              <a:latin typeface="Arial"/>
              <a:cs typeface="Arial"/>
            </a:endParaRPr>
          </a:p>
          <a:p>
            <a:pPr marL="756285" marR="461645" lvl="1" indent="-287020">
              <a:lnSpc>
                <a:spcPct val="80000"/>
              </a:lnSpc>
              <a:spcBef>
                <a:spcPts val="695"/>
              </a:spcBef>
              <a:buClr>
                <a:srgbClr val="0000FF"/>
              </a:buClr>
              <a:buSzPct val="73684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900" spc="-5" dirty="0">
                <a:solidFill>
                  <a:srgbClr val="1C1C1C"/>
                </a:solidFill>
                <a:latin typeface="Arial"/>
                <a:cs typeface="Arial"/>
              </a:rPr>
              <a:t>Utilisation par des logiciels pour connaître la sémantique du  contenu textuel (utilisé</a:t>
            </a:r>
            <a:r>
              <a:rPr sz="1900" spc="8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1C1C1C"/>
                </a:solidFill>
                <a:latin typeface="Arial"/>
                <a:cs typeface="Arial"/>
              </a:rPr>
              <a:t>?)</a:t>
            </a:r>
            <a:endParaRPr sz="1900">
              <a:latin typeface="Arial"/>
              <a:cs typeface="Arial"/>
            </a:endParaRPr>
          </a:p>
          <a:p>
            <a:pPr marL="756285" marR="5080" lvl="1" indent="-287020">
              <a:lnSpc>
                <a:spcPct val="80000"/>
              </a:lnSpc>
              <a:spcBef>
                <a:spcPts val="915"/>
              </a:spcBef>
              <a:buClr>
                <a:srgbClr val="0000FF"/>
              </a:buClr>
              <a:buSzPct val="73684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900" spc="-5" dirty="0">
                <a:solidFill>
                  <a:srgbClr val="1C1C1C"/>
                </a:solidFill>
                <a:latin typeface="Arial"/>
                <a:cs typeface="Arial"/>
              </a:rPr>
              <a:t>Principe du </a:t>
            </a:r>
            <a:r>
              <a:rPr sz="1900" spc="-10" dirty="0">
                <a:solidFill>
                  <a:srgbClr val="1C1C1C"/>
                </a:solidFill>
                <a:latin typeface="Arial"/>
                <a:cs typeface="Arial"/>
              </a:rPr>
              <a:t>web </a:t>
            </a:r>
            <a:r>
              <a:rPr sz="1900" spc="-5" dirty="0">
                <a:solidFill>
                  <a:srgbClr val="1C1C1C"/>
                </a:solidFill>
                <a:latin typeface="Arial"/>
                <a:cs typeface="Arial"/>
              </a:rPr>
              <a:t>sémantique : généralisation, extériorisation des  vocabulaires,</a:t>
            </a:r>
            <a:r>
              <a:rPr sz="1900" spc="5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900" i="1" spc="-5" dirty="0">
                <a:solidFill>
                  <a:srgbClr val="1C1C1C"/>
                </a:solidFill>
                <a:latin typeface="Arial"/>
                <a:cs typeface="Arial"/>
              </a:rPr>
              <a:t>etc</a:t>
            </a:r>
            <a:r>
              <a:rPr sz="1900" spc="-5" dirty="0">
                <a:solidFill>
                  <a:srgbClr val="1C1C1C"/>
                </a:solidFill>
                <a:latin typeface="Arial"/>
                <a:cs typeface="Arial"/>
              </a:rPr>
              <a:t>.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812291"/>
            <a:ext cx="9134856" cy="460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97991"/>
            <a:ext cx="5894832" cy="803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3" y="793750"/>
            <a:ext cx="9139555" cy="457200"/>
          </a:xfrm>
          <a:custGeom>
            <a:avLst/>
            <a:gdLst/>
            <a:ahLst/>
            <a:cxnLst/>
            <a:rect l="l" t="t" r="r" b="b"/>
            <a:pathLst>
              <a:path w="9139555" h="457200">
                <a:moveTo>
                  <a:pt x="0" y="457200"/>
                </a:moveTo>
                <a:lnTo>
                  <a:pt x="9139236" y="457200"/>
                </a:lnTo>
                <a:lnTo>
                  <a:pt x="9139236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1B07D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63" y="770635"/>
            <a:ext cx="91395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Autres éléments de</a:t>
            </a:r>
            <a:r>
              <a:rPr sz="3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structuration</a:t>
            </a:r>
            <a:endParaRPr sz="30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161084" y="6554037"/>
            <a:ext cx="333629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fr-FR" dirty="0"/>
              <a:t>web</a:t>
            </a:r>
            <a:endParaRPr spc="-5" dirty="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World </a:t>
            </a:r>
            <a:r>
              <a:rPr dirty="0"/>
              <a:t>Wide</a:t>
            </a:r>
            <a:r>
              <a:rPr spc="-114" dirty="0"/>
              <a:t> </a:t>
            </a:r>
            <a:r>
              <a:rPr spc="-5" dirty="0"/>
              <a:t>Web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4763" y="28447"/>
            <a:ext cx="45675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 marR="67310" indent="-169545" algn="r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6954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I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tro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d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u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ctio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  <a:p>
            <a:pPr marL="161925" marR="68580" indent="-161925" algn="r">
              <a:lnSpc>
                <a:spcPct val="100000"/>
              </a:lnSpc>
              <a:buAutoNum type="arabicPeriod"/>
              <a:tabLst>
                <a:tab pos="16192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Aspects</a:t>
            </a:r>
            <a:r>
              <a:rPr sz="1200" spc="-8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techniques</a:t>
            </a:r>
            <a:endParaRPr sz="1200">
              <a:latin typeface="Arial"/>
              <a:cs typeface="Arial"/>
            </a:endParaRPr>
          </a:p>
          <a:p>
            <a:pPr marL="169545" marR="69215" indent="-169545" algn="r">
              <a:lnSpc>
                <a:spcPct val="100000"/>
              </a:lnSpc>
              <a:buAutoNum type="arabicPeriod"/>
              <a:tabLst>
                <a:tab pos="169545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Langage</a:t>
            </a:r>
            <a:r>
              <a:rPr sz="12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endParaRPr sz="1200">
              <a:latin typeface="Arial"/>
              <a:cs typeface="Arial"/>
            </a:endParaRPr>
          </a:p>
          <a:p>
            <a:pPr marL="168910" marR="67310" indent="-168910" algn="r">
              <a:lnSpc>
                <a:spcPct val="100000"/>
              </a:lnSpc>
              <a:buAutoNum type="arabicPeriod"/>
              <a:tabLst>
                <a:tab pos="16891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l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usion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34178" y="28447"/>
            <a:ext cx="9131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indent="-18796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Dé</a:t>
            </a:r>
            <a:r>
              <a:rPr sz="1200" spc="15" dirty="0">
                <a:solidFill>
                  <a:srgbClr val="1C1C1C"/>
                </a:solidFill>
                <a:latin typeface="Arial"/>
                <a:cs typeface="Arial"/>
              </a:rPr>
              <a:t>f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initi</a:t>
            </a:r>
            <a:r>
              <a:rPr sz="1200" spc="-15" dirty="0">
                <a:solidFill>
                  <a:srgbClr val="1C1C1C"/>
                </a:solidFill>
                <a:latin typeface="Arial"/>
                <a:cs typeface="Arial"/>
              </a:rPr>
              <a:t>o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Historique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Syntaxe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Structure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60413" y="28447"/>
            <a:ext cx="8108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indent="-187960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Prologue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En-tête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Corps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Cadres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0" y="63"/>
            <a:ext cx="4572000" cy="793750"/>
          </a:xfrm>
          <a:custGeom>
            <a:avLst/>
            <a:gdLst/>
            <a:ahLst/>
            <a:cxnLst/>
            <a:rect l="l" t="t" r="r" b="b"/>
            <a:pathLst>
              <a:path w="4572000" h="793750">
                <a:moveTo>
                  <a:pt x="0" y="793686"/>
                </a:moveTo>
                <a:lnTo>
                  <a:pt x="4572000" y="793686"/>
                </a:lnTo>
                <a:lnTo>
                  <a:pt x="4572000" y="0"/>
                </a:lnTo>
                <a:lnTo>
                  <a:pt x="0" y="0"/>
                </a:lnTo>
                <a:lnTo>
                  <a:pt x="0" y="793686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0" y="349250"/>
                </a:moveTo>
                <a:lnTo>
                  <a:pt x="4572000" y="349250"/>
                </a:lnTo>
                <a:lnTo>
                  <a:pt x="4572000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0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4571999" y="0"/>
                </a:moveTo>
                <a:lnTo>
                  <a:pt x="0" y="0"/>
                </a:lnTo>
                <a:lnTo>
                  <a:pt x="0" y="349247"/>
                </a:lnTo>
                <a:lnTo>
                  <a:pt x="4571999" y="349247"/>
                </a:lnTo>
                <a:lnTo>
                  <a:pt x="4571999" y="0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4065" y="1552412"/>
            <a:ext cx="7853680" cy="1530350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34"/>
              </a:spcBef>
              <a:buSzPct val="90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Principe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14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Un élément image (img) </a:t>
            </a:r>
            <a:r>
              <a:rPr sz="1800" dirty="0">
                <a:solidFill>
                  <a:srgbClr val="1C1C1C"/>
                </a:solidFill>
                <a:latin typeface="Arial"/>
                <a:cs typeface="Arial"/>
              </a:rPr>
              <a:t>est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lié à </a:t>
            </a:r>
            <a:r>
              <a:rPr sz="1800" spc="-10" dirty="0">
                <a:solidFill>
                  <a:srgbClr val="1C1C1C"/>
                </a:solidFill>
                <a:latin typeface="Arial"/>
                <a:cs typeface="Arial"/>
              </a:rPr>
              <a:t>un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fichier image (attribut</a:t>
            </a:r>
            <a:r>
              <a:rPr sz="1800" spc="10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C1C1C"/>
                </a:solidFill>
                <a:latin typeface="Arial"/>
                <a:cs typeface="Arial"/>
              </a:rPr>
              <a:t>src)</a:t>
            </a:r>
            <a:endParaRPr sz="1800">
              <a:latin typeface="Arial"/>
              <a:cs typeface="Arial"/>
            </a:endParaRPr>
          </a:p>
          <a:p>
            <a:pPr marL="756285" marR="5080" lvl="1" indent="-287020">
              <a:lnSpc>
                <a:spcPct val="80000"/>
              </a:lnSpc>
              <a:spcBef>
                <a:spcPts val="865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Une image </a:t>
            </a:r>
            <a:r>
              <a:rPr sz="1800" dirty="0">
                <a:solidFill>
                  <a:srgbClr val="1C1C1C"/>
                </a:solidFill>
                <a:latin typeface="Arial"/>
                <a:cs typeface="Arial"/>
              </a:rPr>
              <a:t>est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une ressource externe, désignée par une URL, qui doit  </a:t>
            </a:r>
            <a:r>
              <a:rPr sz="1800" dirty="0">
                <a:solidFill>
                  <a:srgbClr val="1C1C1C"/>
                </a:solidFill>
                <a:latin typeface="Arial"/>
                <a:cs typeface="Arial"/>
              </a:rPr>
              <a:t>être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chargée par le</a:t>
            </a:r>
            <a:r>
              <a:rPr sz="180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navigateur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SzPct val="90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Exemple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1265" y="3063951"/>
            <a:ext cx="8597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800" b="1" spc="-5" dirty="0">
                <a:solidFill>
                  <a:srgbClr val="1C1C1C"/>
                </a:solidFill>
                <a:latin typeface="Courier New"/>
                <a:cs typeface="Courier New"/>
              </a:rPr>
              <a:t>&lt;i</a:t>
            </a:r>
            <a:r>
              <a:rPr sz="1800" b="1" spc="-20" dirty="0">
                <a:solidFill>
                  <a:srgbClr val="1C1C1C"/>
                </a:solidFill>
                <a:latin typeface="Courier New"/>
                <a:cs typeface="Courier New"/>
              </a:rPr>
              <a:t>m</a:t>
            </a:r>
            <a:r>
              <a:rPr sz="1800" b="1" dirty="0">
                <a:solidFill>
                  <a:srgbClr val="1C1C1C"/>
                </a:solidFill>
                <a:latin typeface="Courier New"/>
                <a:cs typeface="Courier New"/>
              </a:rPr>
              <a:t>g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03145" y="3009075"/>
            <a:ext cx="4804410" cy="101790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800" b="1" spc="-10" dirty="0">
                <a:solidFill>
                  <a:srgbClr val="1C1C1C"/>
                </a:solidFill>
                <a:latin typeface="Courier New"/>
                <a:cs typeface="Courier New"/>
              </a:rPr>
              <a:t>src="</a:t>
            </a:r>
            <a:r>
              <a:rPr sz="1800" b="1" spc="-10" dirty="0">
                <a:solidFill>
                  <a:srgbClr val="1C1C1C"/>
                </a:solidFill>
                <a:latin typeface="Courier New"/>
                <a:cs typeface="Courier New"/>
                <a:hlinkClick r:id="rId2"/>
              </a:rPr>
              <a:t>http://site.org/ucbl.jpeg</a:t>
            </a:r>
            <a:r>
              <a:rPr sz="1800" b="1" spc="-10" dirty="0">
                <a:solidFill>
                  <a:srgbClr val="1C1C1C"/>
                </a:solidFill>
                <a:latin typeface="Courier New"/>
                <a:cs typeface="Courier New"/>
              </a:rPr>
              <a:t>"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10" dirty="0">
                <a:solidFill>
                  <a:srgbClr val="1C1C1C"/>
                </a:solidFill>
                <a:latin typeface="Courier New"/>
                <a:cs typeface="Courier New"/>
              </a:rPr>
              <a:t>alt="logo de</a:t>
            </a:r>
            <a:r>
              <a:rPr sz="1800" b="1" spc="-20" dirty="0">
                <a:solidFill>
                  <a:srgbClr val="1C1C1C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1C1C1C"/>
                </a:solidFill>
                <a:latin typeface="Courier New"/>
                <a:cs typeface="Courier New"/>
              </a:rPr>
              <a:t>l’UCBL"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800" b="1" spc="-10" dirty="0">
                <a:solidFill>
                  <a:srgbClr val="1C1C1C"/>
                </a:solidFill>
                <a:latin typeface="Courier New"/>
                <a:cs typeface="Courier New"/>
              </a:rPr>
              <a:t>width="40" height="30" </a:t>
            </a:r>
            <a:r>
              <a:rPr sz="1800" b="1" spc="-5" dirty="0">
                <a:solidFill>
                  <a:srgbClr val="1C1C1C"/>
                </a:solidFill>
                <a:latin typeface="Courier New"/>
                <a:cs typeface="Courier New"/>
              </a:rPr>
              <a:t>lang="fr"</a:t>
            </a:r>
            <a:r>
              <a:rPr sz="1800" b="1" spc="-130" dirty="0">
                <a:solidFill>
                  <a:srgbClr val="1C1C1C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1C1C1C"/>
                </a:solidFill>
                <a:latin typeface="Courier New"/>
                <a:cs typeface="Courier New"/>
              </a:rPr>
              <a:t>/&gt;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4065" y="4044188"/>
            <a:ext cx="7459980" cy="1051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90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Images</a:t>
            </a:r>
            <a:r>
              <a:rPr sz="20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cliquables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ts val="1945"/>
              </a:lnSpc>
              <a:spcBef>
                <a:spcPts val="6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800" b="1" spc="-10" dirty="0">
                <a:solidFill>
                  <a:srgbClr val="1C1C1C"/>
                </a:solidFill>
                <a:latin typeface="Courier New"/>
                <a:cs typeface="Courier New"/>
              </a:rPr>
              <a:t>&lt;img src="image.png" alt="Canada"</a:t>
            </a:r>
            <a:r>
              <a:rPr sz="1800" b="1" spc="-40" dirty="0">
                <a:solidFill>
                  <a:srgbClr val="1C1C1C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1C1C1C"/>
                </a:solidFill>
                <a:latin typeface="Courier New"/>
                <a:cs typeface="Courier New"/>
              </a:rPr>
              <a:t>usemap="#mymap"</a:t>
            </a:r>
            <a:endParaRPr sz="1800">
              <a:latin typeface="Courier New"/>
              <a:cs typeface="Courier New"/>
            </a:endParaRPr>
          </a:p>
          <a:p>
            <a:pPr marL="756285">
              <a:lnSpc>
                <a:spcPts val="1730"/>
              </a:lnSpc>
            </a:pPr>
            <a:r>
              <a:rPr sz="1800" b="1" spc="-10" dirty="0">
                <a:solidFill>
                  <a:srgbClr val="1C1C1C"/>
                </a:solidFill>
                <a:latin typeface="Courier New"/>
                <a:cs typeface="Courier New"/>
              </a:rPr>
              <a:t>width="50" height="100"</a:t>
            </a:r>
            <a:r>
              <a:rPr sz="1800" b="1" spc="-30" dirty="0">
                <a:solidFill>
                  <a:srgbClr val="1C1C1C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1C1C1C"/>
                </a:solidFill>
                <a:latin typeface="Courier New"/>
                <a:cs typeface="Courier New"/>
              </a:rPr>
              <a:t>/&gt;</a:t>
            </a:r>
            <a:endParaRPr sz="1800">
              <a:latin typeface="Courier New"/>
              <a:cs typeface="Courier New"/>
            </a:endParaRPr>
          </a:p>
          <a:p>
            <a:pPr marL="756285">
              <a:lnSpc>
                <a:spcPts val="1945"/>
              </a:lnSpc>
            </a:pPr>
            <a:r>
              <a:rPr sz="1800" b="1" spc="-10" dirty="0">
                <a:solidFill>
                  <a:srgbClr val="1C1C1C"/>
                </a:solidFill>
                <a:latin typeface="Courier New"/>
                <a:cs typeface="Courier New"/>
              </a:rPr>
              <a:t>&lt;map</a:t>
            </a:r>
            <a:r>
              <a:rPr sz="1800" b="1" spc="-20" dirty="0">
                <a:solidFill>
                  <a:srgbClr val="1C1C1C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1C1C1C"/>
                </a:solidFill>
                <a:latin typeface="Courier New"/>
                <a:cs typeface="Courier New"/>
              </a:rPr>
              <a:t>id="mymap"&gt;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17926" y="5015229"/>
            <a:ext cx="4804410" cy="95885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530"/>
              </a:spcBef>
            </a:pPr>
            <a:r>
              <a:rPr sz="1800" b="1" spc="-10" dirty="0">
                <a:solidFill>
                  <a:srgbClr val="1C1C1C"/>
                </a:solidFill>
                <a:latin typeface="Courier New"/>
                <a:cs typeface="Courier New"/>
              </a:rPr>
              <a:t>href="section1.html" alt="Route 20"  shape="rect" coords="0,0,49,49" /&gt;  href="section2.html" alt="Route 35"  shape="rect" coords="0,49,49,99"</a:t>
            </a:r>
            <a:r>
              <a:rPr sz="1800" b="1" spc="-90" dirty="0">
                <a:solidFill>
                  <a:srgbClr val="1C1C1C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1C1C1C"/>
                </a:solidFill>
                <a:latin typeface="Courier New"/>
                <a:cs typeface="Courier New"/>
              </a:rPr>
              <a:t>/&gt;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18082" y="5015229"/>
            <a:ext cx="1393190" cy="1177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5325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1C1C1C"/>
                </a:solidFill>
                <a:latin typeface="Courier New"/>
                <a:cs typeface="Courier New"/>
              </a:rPr>
              <a:t>&lt;area</a:t>
            </a:r>
            <a:endParaRPr sz="1800">
              <a:latin typeface="Courier New"/>
              <a:cs typeface="Courier New"/>
            </a:endParaRPr>
          </a:p>
          <a:p>
            <a:pPr marL="695325">
              <a:lnSpc>
                <a:spcPct val="100000"/>
              </a:lnSpc>
              <a:spcBef>
                <a:spcPts val="1295"/>
              </a:spcBef>
            </a:pPr>
            <a:r>
              <a:rPr sz="1800" b="1" spc="-10" dirty="0">
                <a:solidFill>
                  <a:srgbClr val="1C1C1C"/>
                </a:solidFill>
                <a:latin typeface="Courier New"/>
                <a:cs typeface="Courier New"/>
              </a:rPr>
              <a:t>&lt;area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1800" b="1" spc="-10" dirty="0">
                <a:solidFill>
                  <a:srgbClr val="1C1C1C"/>
                </a:solidFill>
                <a:latin typeface="Courier New"/>
                <a:cs typeface="Courier New"/>
              </a:rPr>
              <a:t>&lt;/map&gt;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812291"/>
            <a:ext cx="9134856" cy="460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697991"/>
            <a:ext cx="1664208" cy="803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63" y="793750"/>
            <a:ext cx="9139555" cy="457200"/>
          </a:xfrm>
          <a:custGeom>
            <a:avLst/>
            <a:gdLst/>
            <a:ahLst/>
            <a:cxnLst/>
            <a:rect l="l" t="t" r="r" b="b"/>
            <a:pathLst>
              <a:path w="9139555" h="457200">
                <a:moveTo>
                  <a:pt x="0" y="457200"/>
                </a:moveTo>
                <a:lnTo>
                  <a:pt x="9139236" y="457200"/>
                </a:lnTo>
                <a:lnTo>
                  <a:pt x="9139236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1B07D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763" y="770635"/>
            <a:ext cx="91395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Images</a:t>
            </a:r>
            <a:endParaRPr sz="30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1161084" y="6554037"/>
            <a:ext cx="333629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fr-FR" dirty="0"/>
              <a:t>web</a:t>
            </a:r>
            <a:endParaRPr spc="-5" dirty="0"/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World </a:t>
            </a:r>
            <a:r>
              <a:rPr dirty="0"/>
              <a:t>Wide</a:t>
            </a:r>
            <a:r>
              <a:rPr spc="-114" dirty="0"/>
              <a:t> </a:t>
            </a:r>
            <a:r>
              <a:rPr spc="-5" dirty="0"/>
              <a:t>Web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4763" y="28447"/>
            <a:ext cx="45675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 marR="67310" indent="-169545" algn="r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6954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I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tro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d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u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ctio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  <a:p>
            <a:pPr marL="161925" marR="68580" indent="-161925" algn="r">
              <a:lnSpc>
                <a:spcPct val="100000"/>
              </a:lnSpc>
              <a:buAutoNum type="arabicPeriod"/>
              <a:tabLst>
                <a:tab pos="16192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Aspects</a:t>
            </a:r>
            <a:r>
              <a:rPr sz="1200" spc="-8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techniques</a:t>
            </a:r>
            <a:endParaRPr sz="1200">
              <a:latin typeface="Arial"/>
              <a:cs typeface="Arial"/>
            </a:endParaRPr>
          </a:p>
          <a:p>
            <a:pPr marL="169545" marR="69215" indent="-169545" algn="r">
              <a:lnSpc>
                <a:spcPct val="100000"/>
              </a:lnSpc>
              <a:buAutoNum type="arabicPeriod"/>
              <a:tabLst>
                <a:tab pos="169545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Langage</a:t>
            </a:r>
            <a:r>
              <a:rPr sz="12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endParaRPr sz="1200">
              <a:latin typeface="Arial"/>
              <a:cs typeface="Arial"/>
            </a:endParaRPr>
          </a:p>
          <a:p>
            <a:pPr marL="168910" marR="67310" indent="-168910" algn="r">
              <a:lnSpc>
                <a:spcPct val="100000"/>
              </a:lnSpc>
              <a:buAutoNum type="arabicPeriod"/>
              <a:tabLst>
                <a:tab pos="16891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l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usion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34178" y="28447"/>
            <a:ext cx="9131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indent="-18796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Dé</a:t>
            </a:r>
            <a:r>
              <a:rPr sz="1200" spc="15" dirty="0">
                <a:solidFill>
                  <a:srgbClr val="1C1C1C"/>
                </a:solidFill>
                <a:latin typeface="Arial"/>
                <a:cs typeface="Arial"/>
              </a:rPr>
              <a:t>f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initi</a:t>
            </a:r>
            <a:r>
              <a:rPr sz="1200" spc="-15" dirty="0">
                <a:solidFill>
                  <a:srgbClr val="1C1C1C"/>
                </a:solidFill>
                <a:latin typeface="Arial"/>
                <a:cs typeface="Arial"/>
              </a:rPr>
              <a:t>o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Historique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Syntaxe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Structure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60413" y="28447"/>
            <a:ext cx="8108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indent="-187960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Prologue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En-tête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Corps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Cadres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0" y="63"/>
            <a:ext cx="4572000" cy="793750"/>
          </a:xfrm>
          <a:custGeom>
            <a:avLst/>
            <a:gdLst/>
            <a:ahLst/>
            <a:cxnLst/>
            <a:rect l="l" t="t" r="r" b="b"/>
            <a:pathLst>
              <a:path w="4572000" h="793750">
                <a:moveTo>
                  <a:pt x="0" y="793686"/>
                </a:moveTo>
                <a:lnTo>
                  <a:pt x="4572000" y="793686"/>
                </a:lnTo>
                <a:lnTo>
                  <a:pt x="4572000" y="0"/>
                </a:lnTo>
                <a:lnTo>
                  <a:pt x="0" y="0"/>
                </a:lnTo>
                <a:lnTo>
                  <a:pt x="0" y="793686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0" y="349250"/>
                </a:moveTo>
                <a:lnTo>
                  <a:pt x="4572000" y="349250"/>
                </a:lnTo>
                <a:lnTo>
                  <a:pt x="4572000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0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4571999" y="0"/>
                </a:moveTo>
                <a:lnTo>
                  <a:pt x="0" y="0"/>
                </a:lnTo>
                <a:lnTo>
                  <a:pt x="0" y="349247"/>
                </a:lnTo>
                <a:lnTo>
                  <a:pt x="4571999" y="349247"/>
                </a:lnTo>
                <a:lnTo>
                  <a:pt x="4571999" y="0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6814" y="1533271"/>
            <a:ext cx="8142605" cy="4700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10" dirty="0">
                <a:solidFill>
                  <a:srgbClr val="0000FF"/>
                </a:solidFill>
                <a:latin typeface="Arial"/>
                <a:cs typeface="Arial"/>
              </a:rPr>
              <a:t>...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0000FF"/>
                </a:solidFill>
                <a:latin typeface="Arial"/>
                <a:cs typeface="Arial"/>
              </a:rPr>
              <a:t>&lt;</a:t>
            </a:r>
            <a:r>
              <a:rPr sz="1300" b="1" spc="-10" dirty="0">
                <a:solidFill>
                  <a:srgbClr val="800000"/>
                </a:solidFill>
                <a:latin typeface="Arial"/>
                <a:cs typeface="Arial"/>
              </a:rPr>
              <a:t>img</a:t>
            </a:r>
            <a:r>
              <a:rPr sz="1300" b="1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0000"/>
                </a:solidFill>
                <a:latin typeface="Arial"/>
                <a:cs typeface="Arial"/>
              </a:rPr>
              <a:t>src</a:t>
            </a:r>
            <a:r>
              <a:rPr sz="1300" b="1" spc="-10" dirty="0">
                <a:solidFill>
                  <a:srgbClr val="0000FF"/>
                </a:solidFill>
                <a:latin typeface="Arial"/>
                <a:cs typeface="Arial"/>
              </a:rPr>
              <a:t>="</a:t>
            </a:r>
            <a:r>
              <a:rPr sz="1300" b="1" spc="-10" dirty="0">
                <a:latin typeface="Arial"/>
                <a:cs typeface="Arial"/>
              </a:rPr>
              <a:t>eclipse.jpg</a:t>
            </a:r>
            <a:r>
              <a:rPr sz="1300" b="1" spc="-10" dirty="0">
                <a:solidFill>
                  <a:srgbClr val="0000FF"/>
                </a:solidFill>
                <a:latin typeface="Arial"/>
                <a:cs typeface="Arial"/>
              </a:rPr>
              <a:t>"</a:t>
            </a:r>
            <a:endParaRPr sz="1300">
              <a:latin typeface="Arial"/>
              <a:cs typeface="Arial"/>
            </a:endParaRPr>
          </a:p>
          <a:p>
            <a:pPr marL="425450" marR="5088255">
              <a:lnSpc>
                <a:spcPct val="100000"/>
              </a:lnSpc>
            </a:pPr>
            <a:r>
              <a:rPr sz="1300" b="1" spc="-10" dirty="0">
                <a:solidFill>
                  <a:srgbClr val="FF0000"/>
                </a:solidFill>
                <a:latin typeface="Arial"/>
                <a:cs typeface="Arial"/>
              </a:rPr>
              <a:t>alt</a:t>
            </a:r>
            <a:r>
              <a:rPr sz="1300" b="1" spc="-10" dirty="0">
                <a:solidFill>
                  <a:srgbClr val="0000FF"/>
                </a:solidFill>
                <a:latin typeface="Arial"/>
                <a:cs typeface="Arial"/>
              </a:rPr>
              <a:t>="</a:t>
            </a:r>
            <a:r>
              <a:rPr sz="1300" b="1" spc="-10" dirty="0">
                <a:latin typeface="Arial"/>
                <a:cs typeface="Arial"/>
              </a:rPr>
              <a:t>L'eclipse </a:t>
            </a:r>
            <a:r>
              <a:rPr sz="1300" b="1" spc="-5" dirty="0">
                <a:latin typeface="Arial"/>
                <a:cs typeface="Arial"/>
              </a:rPr>
              <a:t>du 12 </a:t>
            </a:r>
            <a:r>
              <a:rPr sz="1300" b="1" spc="-10" dirty="0">
                <a:latin typeface="Arial"/>
                <a:cs typeface="Arial"/>
              </a:rPr>
              <a:t>janvier </a:t>
            </a:r>
            <a:r>
              <a:rPr sz="1300" b="1" spc="-5" dirty="0">
                <a:latin typeface="Arial"/>
                <a:cs typeface="Arial"/>
              </a:rPr>
              <a:t>1997</a:t>
            </a:r>
            <a:r>
              <a:rPr sz="1300" b="1" spc="-5" dirty="0">
                <a:solidFill>
                  <a:srgbClr val="0000FF"/>
                </a:solidFill>
                <a:latin typeface="Arial"/>
                <a:cs typeface="Arial"/>
              </a:rPr>
              <a:t>"  </a:t>
            </a:r>
            <a:r>
              <a:rPr sz="1300" b="1" spc="-5" dirty="0">
                <a:solidFill>
                  <a:srgbClr val="FF0000"/>
                </a:solidFill>
                <a:latin typeface="Arial"/>
                <a:cs typeface="Arial"/>
              </a:rPr>
              <a:t>width</a:t>
            </a:r>
            <a:r>
              <a:rPr sz="1300" b="1" spc="-5" dirty="0">
                <a:solidFill>
                  <a:srgbClr val="0000FF"/>
                </a:solidFill>
                <a:latin typeface="Arial"/>
                <a:cs typeface="Arial"/>
              </a:rPr>
              <a:t>="</a:t>
            </a:r>
            <a:r>
              <a:rPr sz="1300" b="1" spc="-5" dirty="0">
                <a:latin typeface="Arial"/>
                <a:cs typeface="Arial"/>
              </a:rPr>
              <a:t>120</a:t>
            </a:r>
            <a:r>
              <a:rPr sz="1300" b="1" spc="-5" dirty="0">
                <a:solidFill>
                  <a:srgbClr val="0000FF"/>
                </a:solidFill>
                <a:latin typeface="Arial"/>
                <a:cs typeface="Arial"/>
              </a:rPr>
              <a:t>"</a:t>
            </a:r>
            <a:r>
              <a:rPr sz="1300" b="1" spc="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0000FF"/>
                </a:solidFill>
                <a:latin typeface="Arial"/>
                <a:cs typeface="Arial"/>
              </a:rPr>
              <a:t>/&gt;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300" b="1" spc="-5" dirty="0">
                <a:solidFill>
                  <a:srgbClr val="0000FF"/>
                </a:solidFill>
                <a:latin typeface="Arial"/>
                <a:cs typeface="Arial"/>
              </a:rPr>
              <a:t>&lt;</a:t>
            </a:r>
            <a:r>
              <a:rPr sz="1300" b="1" spc="-5" dirty="0">
                <a:solidFill>
                  <a:srgbClr val="800000"/>
                </a:solidFill>
                <a:latin typeface="Arial"/>
                <a:cs typeface="Arial"/>
              </a:rPr>
              <a:t>br</a:t>
            </a:r>
            <a:r>
              <a:rPr sz="1300" b="1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0000FF"/>
                </a:solidFill>
                <a:latin typeface="Arial"/>
                <a:cs typeface="Arial"/>
              </a:rPr>
              <a:t>/&gt;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0000FF"/>
                </a:solidFill>
                <a:latin typeface="Arial"/>
                <a:cs typeface="Arial"/>
              </a:rPr>
              <a:t>&lt;</a:t>
            </a:r>
            <a:r>
              <a:rPr sz="1300" b="1" spc="-10" dirty="0">
                <a:solidFill>
                  <a:srgbClr val="800000"/>
                </a:solidFill>
                <a:latin typeface="Arial"/>
                <a:cs typeface="Arial"/>
              </a:rPr>
              <a:t>img </a:t>
            </a:r>
            <a:r>
              <a:rPr sz="1300" b="1" spc="-10" dirty="0">
                <a:solidFill>
                  <a:srgbClr val="FF0000"/>
                </a:solidFill>
                <a:latin typeface="Arial"/>
                <a:cs typeface="Arial"/>
              </a:rPr>
              <a:t>src</a:t>
            </a:r>
            <a:r>
              <a:rPr sz="1300" b="1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0000FF"/>
                </a:solidFill>
                <a:latin typeface="Arial"/>
                <a:cs typeface="Arial"/>
              </a:rPr>
              <a:t>="</a:t>
            </a:r>
            <a:r>
              <a:rPr sz="1300" b="1" spc="-10" dirty="0">
                <a:latin typeface="Arial"/>
                <a:cs typeface="Arial"/>
              </a:rPr>
              <a:t>eclispe.jpg</a:t>
            </a:r>
            <a:r>
              <a:rPr sz="1300" b="1" spc="-10" dirty="0">
                <a:solidFill>
                  <a:srgbClr val="0000FF"/>
                </a:solidFill>
                <a:latin typeface="Arial"/>
                <a:cs typeface="Arial"/>
              </a:rPr>
              <a:t>"</a:t>
            </a:r>
            <a:endParaRPr sz="1300">
              <a:latin typeface="Arial"/>
              <a:cs typeface="Arial"/>
            </a:endParaRPr>
          </a:p>
          <a:p>
            <a:pPr marL="425450">
              <a:lnSpc>
                <a:spcPct val="100000"/>
              </a:lnSpc>
            </a:pPr>
            <a:r>
              <a:rPr sz="1300" b="1" spc="-5" dirty="0">
                <a:solidFill>
                  <a:srgbClr val="FF0000"/>
                </a:solidFill>
                <a:latin typeface="Arial"/>
                <a:cs typeface="Arial"/>
              </a:rPr>
              <a:t>alt </a:t>
            </a:r>
            <a:r>
              <a:rPr sz="1300" b="1" spc="-5" dirty="0">
                <a:solidFill>
                  <a:srgbClr val="0000FF"/>
                </a:solidFill>
                <a:latin typeface="Arial"/>
                <a:cs typeface="Arial"/>
              </a:rPr>
              <a:t>="</a:t>
            </a:r>
            <a:r>
              <a:rPr sz="1300" b="1" spc="-5" dirty="0">
                <a:latin typeface="Arial"/>
                <a:cs typeface="Arial"/>
              </a:rPr>
              <a:t>L'eclipse du 30 </a:t>
            </a:r>
            <a:r>
              <a:rPr sz="1300" b="1" spc="-10" dirty="0">
                <a:latin typeface="Arial"/>
                <a:cs typeface="Arial"/>
              </a:rPr>
              <a:t>février</a:t>
            </a:r>
            <a:r>
              <a:rPr sz="1300" b="1" spc="120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1986</a:t>
            </a:r>
            <a:r>
              <a:rPr sz="1300" b="1" spc="-5" dirty="0">
                <a:solidFill>
                  <a:srgbClr val="0000FF"/>
                </a:solidFill>
                <a:latin typeface="Arial"/>
                <a:cs typeface="Arial"/>
              </a:rPr>
              <a:t>"</a:t>
            </a:r>
            <a:endParaRPr sz="1300">
              <a:latin typeface="Arial"/>
              <a:cs typeface="Arial"/>
            </a:endParaRPr>
          </a:p>
          <a:p>
            <a:pPr marL="425450">
              <a:lnSpc>
                <a:spcPct val="100000"/>
              </a:lnSpc>
            </a:pPr>
            <a:r>
              <a:rPr sz="1300" b="1" spc="-5" dirty="0">
                <a:solidFill>
                  <a:srgbClr val="FF0000"/>
                </a:solidFill>
                <a:latin typeface="Arial"/>
                <a:cs typeface="Arial"/>
              </a:rPr>
              <a:t>width</a:t>
            </a:r>
            <a:r>
              <a:rPr sz="1300" b="1" spc="-5" dirty="0">
                <a:solidFill>
                  <a:srgbClr val="0000FF"/>
                </a:solidFill>
                <a:latin typeface="Arial"/>
                <a:cs typeface="Arial"/>
              </a:rPr>
              <a:t>="</a:t>
            </a:r>
            <a:r>
              <a:rPr sz="1300" b="1" spc="-5" dirty="0">
                <a:latin typeface="Arial"/>
                <a:cs typeface="Arial"/>
              </a:rPr>
              <a:t>150</a:t>
            </a:r>
            <a:r>
              <a:rPr sz="1300" b="1" spc="-5" dirty="0">
                <a:solidFill>
                  <a:srgbClr val="0000FF"/>
                </a:solidFill>
                <a:latin typeface="Arial"/>
                <a:cs typeface="Arial"/>
              </a:rPr>
              <a:t>" /&gt; </a:t>
            </a:r>
            <a:r>
              <a:rPr sz="1300" b="1" spc="-10" dirty="0">
                <a:solidFill>
                  <a:srgbClr val="FF0000"/>
                </a:solidFill>
                <a:latin typeface="Arial"/>
                <a:cs typeface="Arial"/>
              </a:rPr>
              <a:t>&lt;!-- erreur </a:t>
            </a:r>
            <a:r>
              <a:rPr sz="1300" b="1" spc="-5" dirty="0">
                <a:solidFill>
                  <a:srgbClr val="FF0000"/>
                </a:solidFill>
                <a:latin typeface="Arial"/>
                <a:cs typeface="Arial"/>
              </a:rPr>
              <a:t>!</a:t>
            </a:r>
            <a:r>
              <a:rPr sz="1300" b="1" spc="1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300" b="1" spc="-5" dirty="0">
                <a:solidFill>
                  <a:srgbClr val="FF0000"/>
                </a:solidFill>
                <a:latin typeface="Arial"/>
                <a:cs typeface="Arial"/>
              </a:rPr>
              <a:t>--&gt;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300" b="1" spc="-5" dirty="0">
                <a:solidFill>
                  <a:srgbClr val="0000FF"/>
                </a:solidFill>
                <a:latin typeface="Arial"/>
                <a:cs typeface="Arial"/>
              </a:rPr>
              <a:t>&lt;</a:t>
            </a:r>
            <a:r>
              <a:rPr sz="1300" b="1" spc="-5" dirty="0">
                <a:solidFill>
                  <a:srgbClr val="800000"/>
                </a:solidFill>
                <a:latin typeface="Arial"/>
                <a:cs typeface="Arial"/>
              </a:rPr>
              <a:t>br</a:t>
            </a:r>
            <a:r>
              <a:rPr sz="1300" b="1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0000FF"/>
                </a:solidFill>
                <a:latin typeface="Arial"/>
                <a:cs typeface="Arial"/>
              </a:rPr>
              <a:t>/&gt;</a:t>
            </a:r>
            <a:endParaRPr sz="1300">
              <a:latin typeface="Arial"/>
              <a:cs typeface="Arial"/>
            </a:endParaRPr>
          </a:p>
          <a:p>
            <a:pPr marL="471170" marR="3014980" indent="-459105">
              <a:lnSpc>
                <a:spcPct val="100000"/>
              </a:lnSpc>
            </a:pPr>
            <a:r>
              <a:rPr sz="1300" b="1" spc="-10" dirty="0">
                <a:solidFill>
                  <a:srgbClr val="0000FF"/>
                </a:solidFill>
                <a:latin typeface="Arial"/>
                <a:cs typeface="Arial"/>
              </a:rPr>
              <a:t>&lt;</a:t>
            </a:r>
            <a:r>
              <a:rPr sz="1300" b="1" spc="-10" dirty="0">
                <a:solidFill>
                  <a:srgbClr val="800000"/>
                </a:solidFill>
                <a:latin typeface="Arial"/>
                <a:cs typeface="Arial"/>
              </a:rPr>
              <a:t>img </a:t>
            </a:r>
            <a:r>
              <a:rPr sz="1300" b="1" spc="-10" dirty="0">
                <a:solidFill>
                  <a:srgbClr val="FF0000"/>
                </a:solidFill>
                <a:latin typeface="Arial"/>
                <a:cs typeface="Arial"/>
              </a:rPr>
              <a:t>src </a:t>
            </a:r>
            <a:r>
              <a:rPr sz="1300" b="1" spc="-5" dirty="0">
                <a:solidFill>
                  <a:srgbClr val="0000FF"/>
                </a:solidFill>
                <a:latin typeface="Arial"/>
                <a:cs typeface="Arial"/>
              </a:rPr>
              <a:t>="</a:t>
            </a:r>
            <a:r>
              <a:rPr sz="1300" b="1" spc="-5" dirty="0">
                <a:latin typeface="Arial"/>
                <a:cs typeface="Arial"/>
                <a:hlinkClick r:id="rId2"/>
              </a:rPr>
              <a:t>http://web.ccr.jussieu.fr/cim2/SAXaussois/soleil.JPG</a:t>
            </a:r>
            <a:r>
              <a:rPr sz="1300" b="1" spc="-5" dirty="0">
                <a:solidFill>
                  <a:srgbClr val="0000FF"/>
                </a:solidFill>
                <a:latin typeface="Arial"/>
                <a:cs typeface="Arial"/>
              </a:rPr>
              <a:t>"  </a:t>
            </a:r>
            <a:r>
              <a:rPr sz="1300" b="1" spc="-5" dirty="0">
                <a:solidFill>
                  <a:srgbClr val="FF0000"/>
                </a:solidFill>
                <a:latin typeface="Arial"/>
                <a:cs typeface="Arial"/>
              </a:rPr>
              <a:t>alt </a:t>
            </a:r>
            <a:r>
              <a:rPr sz="1300" b="1" spc="-5" dirty="0">
                <a:solidFill>
                  <a:srgbClr val="0000FF"/>
                </a:solidFill>
                <a:latin typeface="Arial"/>
                <a:cs typeface="Arial"/>
              </a:rPr>
              <a:t>="</a:t>
            </a:r>
            <a:r>
              <a:rPr sz="1300" b="1" spc="-5" dirty="0">
                <a:latin typeface="Arial"/>
                <a:cs typeface="Arial"/>
              </a:rPr>
              <a:t>Soleil</a:t>
            </a:r>
            <a:r>
              <a:rPr sz="1300" b="1" spc="2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couchant</a:t>
            </a:r>
            <a:r>
              <a:rPr sz="1300" b="1" spc="-5" dirty="0">
                <a:solidFill>
                  <a:srgbClr val="0000FF"/>
                </a:solidFill>
                <a:latin typeface="Arial"/>
                <a:cs typeface="Arial"/>
              </a:rPr>
              <a:t>"</a:t>
            </a:r>
            <a:endParaRPr sz="1300">
              <a:latin typeface="Arial"/>
              <a:cs typeface="Arial"/>
            </a:endParaRPr>
          </a:p>
          <a:p>
            <a:pPr marL="471170">
              <a:lnSpc>
                <a:spcPct val="100000"/>
              </a:lnSpc>
            </a:pPr>
            <a:r>
              <a:rPr sz="1300" b="1" spc="-5" dirty="0">
                <a:solidFill>
                  <a:srgbClr val="FF0000"/>
                </a:solidFill>
                <a:latin typeface="Arial"/>
                <a:cs typeface="Arial"/>
              </a:rPr>
              <a:t>height</a:t>
            </a:r>
            <a:r>
              <a:rPr sz="1300" b="1" spc="-5" dirty="0">
                <a:solidFill>
                  <a:srgbClr val="0000FF"/>
                </a:solidFill>
                <a:latin typeface="Arial"/>
                <a:cs typeface="Arial"/>
              </a:rPr>
              <a:t>="</a:t>
            </a:r>
            <a:r>
              <a:rPr sz="1300" b="1" spc="-5" dirty="0">
                <a:latin typeface="Arial"/>
                <a:cs typeface="Arial"/>
              </a:rPr>
              <a:t>100</a:t>
            </a:r>
            <a:r>
              <a:rPr sz="1300" b="1" spc="-5" dirty="0">
                <a:solidFill>
                  <a:srgbClr val="0000FF"/>
                </a:solidFill>
                <a:latin typeface="Arial"/>
                <a:cs typeface="Arial"/>
              </a:rPr>
              <a:t>"/&gt;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ts val="1550"/>
              </a:lnSpc>
            </a:pPr>
            <a:r>
              <a:rPr sz="1300" b="1" spc="-10" dirty="0">
                <a:solidFill>
                  <a:srgbClr val="0000FF"/>
                </a:solidFill>
                <a:latin typeface="Arial"/>
                <a:cs typeface="Arial"/>
              </a:rPr>
              <a:t>...</a:t>
            </a:r>
            <a:endParaRPr sz="1300">
              <a:latin typeface="Arial"/>
              <a:cs typeface="Arial"/>
            </a:endParaRPr>
          </a:p>
          <a:p>
            <a:pPr marL="287020" indent="-274320">
              <a:lnSpc>
                <a:spcPts val="2870"/>
              </a:lnSpc>
              <a:buSzPct val="89583"/>
              <a:buFont typeface="Wingdings 2"/>
              <a:buChar char=""/>
              <a:tabLst>
                <a:tab pos="287020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Remarque</a:t>
            </a:r>
            <a:r>
              <a:rPr sz="2400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importante</a:t>
            </a:r>
            <a:endParaRPr sz="2400">
              <a:latin typeface="Arial"/>
              <a:cs typeface="Arial"/>
            </a:endParaRPr>
          </a:p>
          <a:p>
            <a:pPr marL="561340" lvl="1" indent="-275590">
              <a:lnSpc>
                <a:spcPct val="100000"/>
              </a:lnSpc>
              <a:spcBef>
                <a:spcPts val="120"/>
              </a:spcBef>
              <a:buClr>
                <a:srgbClr val="0000FF"/>
              </a:buClr>
              <a:buSzPct val="75000"/>
              <a:buFont typeface="Wingdings"/>
              <a:buChar char=""/>
              <a:tabLst>
                <a:tab pos="561975" algn="l"/>
              </a:tabLst>
            </a:pP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il faut </a:t>
            </a:r>
            <a:r>
              <a:rPr sz="1800" dirty="0">
                <a:solidFill>
                  <a:srgbClr val="1C1C1C"/>
                </a:solidFill>
                <a:latin typeface="Arial"/>
                <a:cs typeface="Arial"/>
              </a:rPr>
              <a:t>trois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ressources pour afficher cette</a:t>
            </a:r>
            <a:r>
              <a:rPr sz="1800" spc="3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C1C1C"/>
                </a:solidFill>
                <a:latin typeface="Arial"/>
                <a:cs typeface="Arial"/>
              </a:rPr>
              <a:t>page</a:t>
            </a:r>
            <a:endParaRPr sz="1800">
              <a:latin typeface="Arial"/>
              <a:cs typeface="Arial"/>
            </a:endParaRPr>
          </a:p>
          <a:p>
            <a:pPr marL="83566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Fichier source</a:t>
            </a:r>
            <a:r>
              <a:rPr sz="1600" spc="-1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HTML</a:t>
            </a:r>
            <a:endParaRPr sz="1600">
              <a:latin typeface="Arial"/>
              <a:cs typeface="Arial"/>
            </a:endParaRPr>
          </a:p>
          <a:p>
            <a:pPr marL="835660">
              <a:lnSpc>
                <a:spcPts val="1739"/>
              </a:lnSpc>
              <a:spcBef>
                <a:spcPts val="75"/>
              </a:spcBef>
            </a:pP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Fichier </a:t>
            </a:r>
            <a:r>
              <a:rPr sz="1600" b="1" spc="-5" dirty="0">
                <a:latin typeface="Courier New"/>
                <a:cs typeface="Courier New"/>
              </a:rPr>
              <a:t>eclipse.jpg</a:t>
            </a:r>
            <a:r>
              <a:rPr sz="1600" b="1" spc="-350" dirty="0"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(chemin local : dans le même dossier que le fichier source</a:t>
            </a:r>
            <a:endParaRPr sz="1600">
              <a:latin typeface="Arial"/>
              <a:cs typeface="Arial"/>
            </a:endParaRPr>
          </a:p>
          <a:p>
            <a:pPr marL="835660">
              <a:lnSpc>
                <a:spcPts val="1739"/>
              </a:lnSpc>
            </a:pP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HTML)</a:t>
            </a:r>
            <a:endParaRPr sz="1600">
              <a:latin typeface="Arial"/>
              <a:cs typeface="Arial"/>
            </a:endParaRPr>
          </a:p>
          <a:p>
            <a:pPr marL="835660" marR="398780">
              <a:lnSpc>
                <a:spcPts val="1540"/>
              </a:lnSpc>
              <a:spcBef>
                <a:spcPts val="440"/>
              </a:spcBef>
            </a:pP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Fichier </a:t>
            </a:r>
            <a:r>
              <a:rPr sz="1600" b="1" spc="-5" dirty="0">
                <a:latin typeface="Courier New"/>
                <a:cs typeface="Courier New"/>
              </a:rPr>
              <a:t>soleil.JPG</a:t>
            </a:r>
            <a:r>
              <a:rPr sz="1600" b="1" spc="-345" dirty="0"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(disponible sur la machine </a:t>
            </a:r>
            <a:r>
              <a:rPr sz="1600" b="1" spc="-5" dirty="0">
                <a:latin typeface="Courier New"/>
                <a:cs typeface="Courier New"/>
              </a:rPr>
              <a:t>web.ccr.jussieu.fr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, en  suivant le chemin</a:t>
            </a:r>
            <a:r>
              <a:rPr sz="160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/cim2/SAXaussois/soleil.JPG</a:t>
            </a:r>
            <a:endParaRPr sz="1600">
              <a:latin typeface="Courier New"/>
              <a:cs typeface="Courier New"/>
            </a:endParaRPr>
          </a:p>
          <a:p>
            <a:pPr marL="561340" lvl="1" indent="-275590">
              <a:lnSpc>
                <a:spcPct val="100000"/>
              </a:lnSpc>
              <a:spcBef>
                <a:spcPts val="130"/>
              </a:spcBef>
              <a:buClr>
                <a:srgbClr val="0000FF"/>
              </a:buClr>
              <a:buSzPct val="75000"/>
              <a:buFont typeface="Wingdings"/>
              <a:buChar char=""/>
              <a:tabLst>
                <a:tab pos="561975" algn="l"/>
              </a:tabLst>
            </a:pPr>
            <a:r>
              <a:rPr sz="1800" dirty="0">
                <a:solidFill>
                  <a:srgbClr val="1C1C1C"/>
                </a:solidFill>
                <a:latin typeface="Arial"/>
                <a:cs typeface="Arial"/>
              </a:rPr>
              <a:t>trois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requêtes </a:t>
            </a:r>
            <a:r>
              <a:rPr sz="1800" dirty="0">
                <a:solidFill>
                  <a:srgbClr val="1C1C1C"/>
                </a:solidFill>
                <a:latin typeface="Arial"/>
                <a:cs typeface="Arial"/>
              </a:rPr>
              <a:t>HTTP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en tout </a:t>
            </a:r>
            <a:r>
              <a:rPr sz="1800" spc="-10" dirty="0">
                <a:solidFill>
                  <a:srgbClr val="1C1C1C"/>
                </a:solidFill>
                <a:latin typeface="Arial"/>
                <a:cs typeface="Arial"/>
              </a:rPr>
              <a:t>pour</a:t>
            </a:r>
            <a:r>
              <a:rPr sz="1800" spc="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C1C1C"/>
                </a:solidFill>
                <a:latin typeface="Arial"/>
                <a:cs typeface="Arial"/>
              </a:rPr>
              <a:t>l’affichage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72251" y="1457325"/>
            <a:ext cx="2873375" cy="2971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67425" y="1452499"/>
            <a:ext cx="2882900" cy="2981325"/>
          </a:xfrm>
          <a:custGeom>
            <a:avLst/>
            <a:gdLst/>
            <a:ahLst/>
            <a:cxnLst/>
            <a:rect l="l" t="t" r="r" b="b"/>
            <a:pathLst>
              <a:path w="2882900" h="2981325">
                <a:moveTo>
                  <a:pt x="0" y="2981325"/>
                </a:moveTo>
                <a:lnTo>
                  <a:pt x="2882900" y="2981325"/>
                </a:lnTo>
                <a:lnTo>
                  <a:pt x="2882900" y="0"/>
                </a:lnTo>
                <a:lnTo>
                  <a:pt x="0" y="0"/>
                </a:lnTo>
                <a:lnTo>
                  <a:pt x="0" y="2981325"/>
                </a:lnTo>
                <a:close/>
              </a:path>
            </a:pathLst>
          </a:custGeom>
          <a:ln w="9525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812291"/>
            <a:ext cx="9134856" cy="460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97991"/>
            <a:ext cx="3422904" cy="8031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63" y="793750"/>
            <a:ext cx="9139555" cy="457200"/>
          </a:xfrm>
          <a:custGeom>
            <a:avLst/>
            <a:gdLst/>
            <a:ahLst/>
            <a:cxnLst/>
            <a:rect l="l" t="t" r="r" b="b"/>
            <a:pathLst>
              <a:path w="9139555" h="457200">
                <a:moveTo>
                  <a:pt x="0" y="457200"/>
                </a:moveTo>
                <a:lnTo>
                  <a:pt x="9139236" y="457200"/>
                </a:lnTo>
                <a:lnTo>
                  <a:pt x="9139236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1B07D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763" y="770635"/>
            <a:ext cx="91395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Images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: exemple</a:t>
            </a:r>
            <a:endParaRPr sz="30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1161084" y="6554037"/>
            <a:ext cx="333629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fr-FR" dirty="0"/>
              <a:t>web</a:t>
            </a:r>
            <a:endParaRPr spc="-5" dirty="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World </a:t>
            </a:r>
            <a:r>
              <a:rPr dirty="0"/>
              <a:t>Wide</a:t>
            </a:r>
            <a:r>
              <a:rPr spc="-114" dirty="0"/>
              <a:t> </a:t>
            </a:r>
            <a:r>
              <a:rPr spc="-5" dirty="0"/>
              <a:t>Web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2999358" y="28447"/>
            <a:ext cx="15106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 marR="5080" indent="-169545" algn="r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6954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I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tro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d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u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ctio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  <a:p>
            <a:pPr marL="161925" marR="6350" indent="-161925" algn="r">
              <a:lnSpc>
                <a:spcPct val="100000"/>
              </a:lnSpc>
              <a:buAutoNum type="arabicPeriod"/>
              <a:tabLst>
                <a:tab pos="16192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Aspects</a:t>
            </a:r>
            <a:r>
              <a:rPr sz="1200" spc="-8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techniques</a:t>
            </a:r>
            <a:endParaRPr sz="1200">
              <a:latin typeface="Arial"/>
              <a:cs typeface="Arial"/>
            </a:endParaRPr>
          </a:p>
          <a:p>
            <a:pPr marL="448309" indent="-169545">
              <a:lnSpc>
                <a:spcPct val="100000"/>
              </a:lnSpc>
              <a:buAutoNum type="arabicPeriod"/>
              <a:tabLst>
                <a:tab pos="448945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Langage</a:t>
            </a:r>
            <a:r>
              <a:rPr sz="12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endParaRPr sz="1200">
              <a:latin typeface="Arial"/>
              <a:cs typeface="Arial"/>
            </a:endParaRPr>
          </a:p>
          <a:p>
            <a:pPr marL="168910" marR="5080" indent="-168910" algn="r">
              <a:lnSpc>
                <a:spcPct val="100000"/>
              </a:lnSpc>
              <a:buAutoNum type="arabicPeriod"/>
              <a:tabLst>
                <a:tab pos="16891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l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usion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34178" y="28447"/>
            <a:ext cx="9131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indent="-18796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Dé</a:t>
            </a:r>
            <a:r>
              <a:rPr sz="1200" spc="15" dirty="0">
                <a:solidFill>
                  <a:srgbClr val="1C1C1C"/>
                </a:solidFill>
                <a:latin typeface="Arial"/>
                <a:cs typeface="Arial"/>
              </a:rPr>
              <a:t>f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initi</a:t>
            </a:r>
            <a:r>
              <a:rPr sz="1200" spc="-15" dirty="0">
                <a:solidFill>
                  <a:srgbClr val="1C1C1C"/>
                </a:solidFill>
                <a:latin typeface="Arial"/>
                <a:cs typeface="Arial"/>
              </a:rPr>
              <a:t>o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Historique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Syntaxe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Structure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60413" y="28447"/>
            <a:ext cx="8108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indent="-187960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Prologue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En-tête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Corps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Cadres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0" y="63"/>
            <a:ext cx="4572000" cy="793750"/>
          </a:xfrm>
          <a:custGeom>
            <a:avLst/>
            <a:gdLst/>
            <a:ahLst/>
            <a:cxnLst/>
            <a:rect l="l" t="t" r="r" b="b"/>
            <a:pathLst>
              <a:path w="4572000" h="793750">
                <a:moveTo>
                  <a:pt x="0" y="793686"/>
                </a:moveTo>
                <a:lnTo>
                  <a:pt x="4572000" y="793686"/>
                </a:lnTo>
                <a:lnTo>
                  <a:pt x="4572000" y="0"/>
                </a:lnTo>
                <a:lnTo>
                  <a:pt x="0" y="0"/>
                </a:lnTo>
                <a:lnTo>
                  <a:pt x="0" y="793686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0" y="349250"/>
                </a:moveTo>
                <a:lnTo>
                  <a:pt x="4572000" y="349250"/>
                </a:lnTo>
                <a:lnTo>
                  <a:pt x="4572000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0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4571999" y="0"/>
                </a:moveTo>
                <a:lnTo>
                  <a:pt x="0" y="0"/>
                </a:lnTo>
                <a:lnTo>
                  <a:pt x="0" y="349247"/>
                </a:lnTo>
                <a:lnTo>
                  <a:pt x="4571999" y="349247"/>
                </a:lnTo>
                <a:lnTo>
                  <a:pt x="4571999" y="0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0491" y="1494485"/>
            <a:ext cx="5406390" cy="4563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SzPct val="89473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900" spc="-5" dirty="0">
                <a:solidFill>
                  <a:srgbClr val="0000FF"/>
                </a:solidFill>
                <a:latin typeface="Arial"/>
                <a:cs typeface="Arial"/>
              </a:rPr>
              <a:t>Principe</a:t>
            </a:r>
            <a:r>
              <a:rPr sz="1900" spc="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0000FF"/>
                </a:solidFill>
                <a:latin typeface="Arial"/>
                <a:cs typeface="Arial"/>
              </a:rPr>
              <a:t>général</a:t>
            </a:r>
            <a:endParaRPr sz="19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105"/>
              </a:spcBef>
              <a:buClr>
                <a:srgbClr val="0000FF"/>
              </a:buClr>
              <a:buSzPct val="73529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700" dirty="0">
                <a:solidFill>
                  <a:srgbClr val="1C1C1C"/>
                </a:solidFill>
                <a:latin typeface="Arial"/>
                <a:cs typeface="Arial"/>
              </a:rPr>
              <a:t>Un élément </a:t>
            </a:r>
            <a:r>
              <a:rPr sz="1700" spc="-5" dirty="0">
                <a:solidFill>
                  <a:srgbClr val="1C1C1C"/>
                </a:solidFill>
                <a:latin typeface="Arial"/>
                <a:cs typeface="Arial"/>
              </a:rPr>
              <a:t>liste </a:t>
            </a:r>
            <a:r>
              <a:rPr sz="1700" dirty="0">
                <a:solidFill>
                  <a:srgbClr val="1C1C1C"/>
                </a:solidFill>
                <a:latin typeface="Arial"/>
                <a:cs typeface="Arial"/>
              </a:rPr>
              <a:t>contient des élément</a:t>
            </a:r>
            <a:r>
              <a:rPr sz="1700" spc="-2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1C1C1C"/>
                </a:solidFill>
                <a:latin typeface="Arial"/>
                <a:cs typeface="Arial"/>
              </a:rPr>
              <a:t>items</a:t>
            </a:r>
            <a:endParaRPr sz="17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05"/>
              </a:spcBef>
              <a:buSzPct val="89473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900" spc="-5" dirty="0">
                <a:solidFill>
                  <a:srgbClr val="0000FF"/>
                </a:solidFill>
                <a:latin typeface="Arial"/>
                <a:cs typeface="Arial"/>
              </a:rPr>
              <a:t>Listes</a:t>
            </a:r>
            <a:r>
              <a:rPr sz="1900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0000FF"/>
                </a:solidFill>
                <a:latin typeface="Arial"/>
                <a:cs typeface="Arial"/>
              </a:rPr>
              <a:t>classiques</a:t>
            </a:r>
            <a:endParaRPr sz="19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105"/>
              </a:spcBef>
              <a:buClr>
                <a:srgbClr val="0000FF"/>
              </a:buClr>
              <a:buSzPct val="73529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700" dirty="0">
                <a:solidFill>
                  <a:srgbClr val="1C1C1C"/>
                </a:solidFill>
                <a:latin typeface="Arial"/>
                <a:cs typeface="Arial"/>
              </a:rPr>
              <a:t>Liste à</a:t>
            </a:r>
            <a:r>
              <a:rPr sz="1700" spc="-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C1C1C"/>
                </a:solidFill>
                <a:latin typeface="Arial"/>
                <a:cs typeface="Arial"/>
              </a:rPr>
              <a:t>puces</a:t>
            </a:r>
            <a:endParaRPr sz="17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90"/>
              </a:spcBef>
              <a:buClr>
                <a:srgbClr val="0000FF"/>
              </a:buClr>
              <a:buSzPct val="73333"/>
              <a:buFont typeface="Wingdings"/>
              <a:buChar char=""/>
              <a:tabLst>
                <a:tab pos="1155065" algn="l"/>
                <a:tab pos="1155700" algn="l"/>
              </a:tabLst>
            </a:pPr>
            <a:r>
              <a:rPr sz="1500" b="1" spc="-5" dirty="0">
                <a:solidFill>
                  <a:srgbClr val="1C1C1C"/>
                </a:solidFill>
                <a:latin typeface="Courier New"/>
                <a:cs typeface="Courier New"/>
              </a:rPr>
              <a:t>&lt;ul&gt; </a:t>
            </a:r>
            <a:r>
              <a:rPr sz="1500" b="1" dirty="0">
                <a:solidFill>
                  <a:srgbClr val="1C1C1C"/>
                </a:solidFill>
                <a:latin typeface="Courier New"/>
                <a:cs typeface="Courier New"/>
              </a:rPr>
              <a:t>… </a:t>
            </a:r>
            <a:r>
              <a:rPr sz="1500" b="1" spc="-5" dirty="0">
                <a:solidFill>
                  <a:srgbClr val="1C1C1C"/>
                </a:solidFill>
                <a:latin typeface="Courier New"/>
                <a:cs typeface="Courier New"/>
              </a:rPr>
              <a:t>&lt;/ul&gt;</a:t>
            </a:r>
            <a:r>
              <a:rPr sz="1500" b="1" spc="-535" dirty="0">
                <a:solidFill>
                  <a:srgbClr val="1C1C1C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1C1C1C"/>
                </a:solidFill>
                <a:latin typeface="Arial"/>
                <a:cs typeface="Arial"/>
              </a:rPr>
              <a:t>(unordered </a:t>
            </a:r>
            <a:r>
              <a:rPr sz="1500" spc="-5" dirty="0">
                <a:solidFill>
                  <a:srgbClr val="1C1C1C"/>
                </a:solidFill>
                <a:latin typeface="Arial"/>
                <a:cs typeface="Arial"/>
              </a:rPr>
              <a:t>list)</a:t>
            </a:r>
            <a:endParaRPr sz="15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200"/>
              </a:spcBef>
              <a:buClr>
                <a:srgbClr val="0000FF"/>
              </a:buClr>
              <a:buSzPct val="73529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700" dirty="0">
                <a:solidFill>
                  <a:srgbClr val="1C1C1C"/>
                </a:solidFill>
                <a:latin typeface="Arial"/>
                <a:cs typeface="Arial"/>
              </a:rPr>
              <a:t>Liste</a:t>
            </a:r>
            <a:r>
              <a:rPr sz="1700" spc="-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C1C1C"/>
                </a:solidFill>
                <a:latin typeface="Arial"/>
                <a:cs typeface="Arial"/>
              </a:rPr>
              <a:t>ordonnée</a:t>
            </a:r>
            <a:endParaRPr sz="17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90"/>
              </a:spcBef>
              <a:buClr>
                <a:srgbClr val="0000FF"/>
              </a:buClr>
              <a:buSzPct val="73333"/>
              <a:buFont typeface="Wingdings"/>
              <a:buChar char=""/>
              <a:tabLst>
                <a:tab pos="1155065" algn="l"/>
                <a:tab pos="1155700" algn="l"/>
              </a:tabLst>
            </a:pPr>
            <a:r>
              <a:rPr sz="1500" b="1" spc="-5" dirty="0">
                <a:solidFill>
                  <a:srgbClr val="1C1C1C"/>
                </a:solidFill>
                <a:latin typeface="Courier New"/>
                <a:cs typeface="Courier New"/>
              </a:rPr>
              <a:t>&lt;ol&gt; </a:t>
            </a:r>
            <a:r>
              <a:rPr sz="1500" b="1" dirty="0">
                <a:solidFill>
                  <a:srgbClr val="1C1C1C"/>
                </a:solidFill>
                <a:latin typeface="Courier New"/>
                <a:cs typeface="Courier New"/>
              </a:rPr>
              <a:t>… </a:t>
            </a:r>
            <a:r>
              <a:rPr sz="1500" b="1" spc="-5" dirty="0">
                <a:solidFill>
                  <a:srgbClr val="1C1C1C"/>
                </a:solidFill>
                <a:latin typeface="Courier New"/>
                <a:cs typeface="Courier New"/>
              </a:rPr>
              <a:t>&lt;/ol&gt;</a:t>
            </a:r>
            <a:r>
              <a:rPr sz="1500" b="1" spc="-525" dirty="0">
                <a:solidFill>
                  <a:srgbClr val="1C1C1C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1C1C1C"/>
                </a:solidFill>
                <a:latin typeface="Arial"/>
                <a:cs typeface="Arial"/>
              </a:rPr>
              <a:t>(ordered </a:t>
            </a:r>
            <a:r>
              <a:rPr sz="1500" spc="-5" dirty="0">
                <a:solidFill>
                  <a:srgbClr val="1C1C1C"/>
                </a:solidFill>
                <a:latin typeface="Arial"/>
                <a:cs typeface="Arial"/>
              </a:rPr>
              <a:t>list)</a:t>
            </a:r>
            <a:endParaRPr sz="15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200"/>
              </a:spcBef>
              <a:buClr>
                <a:srgbClr val="0000FF"/>
              </a:buClr>
              <a:buSzPct val="73529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700" spc="-5" dirty="0">
                <a:solidFill>
                  <a:srgbClr val="1C1C1C"/>
                </a:solidFill>
                <a:latin typeface="Arial"/>
                <a:cs typeface="Arial"/>
              </a:rPr>
              <a:t>Item </a:t>
            </a:r>
            <a:r>
              <a:rPr sz="1700" dirty="0">
                <a:solidFill>
                  <a:srgbClr val="1C1C1C"/>
                </a:solidFill>
                <a:latin typeface="Arial"/>
                <a:cs typeface="Arial"/>
              </a:rPr>
              <a:t>de</a:t>
            </a:r>
            <a:r>
              <a:rPr sz="1700" spc="2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C1C1C"/>
                </a:solidFill>
                <a:latin typeface="Arial"/>
                <a:cs typeface="Arial"/>
              </a:rPr>
              <a:t>list</a:t>
            </a:r>
            <a:endParaRPr sz="17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55"/>
              </a:spcBef>
              <a:buClr>
                <a:srgbClr val="0000FF"/>
              </a:buClr>
              <a:buSzPct val="73333"/>
              <a:buFont typeface="Wingdings"/>
              <a:buChar char=""/>
              <a:tabLst>
                <a:tab pos="1155065" algn="l"/>
                <a:tab pos="1155700" algn="l"/>
              </a:tabLst>
            </a:pPr>
            <a:r>
              <a:rPr sz="1500" b="1" spc="-5" dirty="0">
                <a:solidFill>
                  <a:srgbClr val="1C1C1C"/>
                </a:solidFill>
                <a:latin typeface="Courier New"/>
                <a:cs typeface="Courier New"/>
              </a:rPr>
              <a:t>&lt;li&gt; </a:t>
            </a:r>
            <a:r>
              <a:rPr sz="1500" b="1" dirty="0">
                <a:solidFill>
                  <a:srgbClr val="1C1C1C"/>
                </a:solidFill>
                <a:latin typeface="Courier New"/>
                <a:cs typeface="Courier New"/>
              </a:rPr>
              <a:t>…</a:t>
            </a:r>
            <a:r>
              <a:rPr sz="1500" b="1" spc="-15" dirty="0">
                <a:solidFill>
                  <a:srgbClr val="1C1C1C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1C1C1C"/>
                </a:solidFill>
                <a:latin typeface="Courier New"/>
                <a:cs typeface="Courier New"/>
              </a:rPr>
              <a:t>&lt;/li&gt;</a:t>
            </a:r>
            <a:endParaRPr sz="15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125"/>
              </a:spcBef>
              <a:buSzPct val="89473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900" spc="-5" dirty="0">
                <a:solidFill>
                  <a:srgbClr val="0000FF"/>
                </a:solidFill>
                <a:latin typeface="Arial"/>
                <a:cs typeface="Arial"/>
              </a:rPr>
              <a:t>Liste de</a:t>
            </a:r>
            <a:r>
              <a:rPr sz="1900" spc="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0000FF"/>
                </a:solidFill>
                <a:latin typeface="Arial"/>
                <a:cs typeface="Arial"/>
              </a:rPr>
              <a:t>définitions</a:t>
            </a:r>
            <a:endParaRPr sz="19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110"/>
              </a:spcBef>
              <a:buClr>
                <a:srgbClr val="0000FF"/>
              </a:buClr>
              <a:buSzPct val="73529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700" dirty="0">
                <a:solidFill>
                  <a:srgbClr val="1C1C1C"/>
                </a:solidFill>
                <a:latin typeface="Arial"/>
                <a:cs typeface="Arial"/>
              </a:rPr>
              <a:t>Conteneur</a:t>
            </a:r>
            <a:endParaRPr sz="17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55"/>
              </a:spcBef>
              <a:buClr>
                <a:srgbClr val="0000FF"/>
              </a:buClr>
              <a:buSzPct val="73333"/>
              <a:buFont typeface="Wingdings"/>
              <a:buChar char=""/>
              <a:tabLst>
                <a:tab pos="1155065" algn="l"/>
                <a:tab pos="1155700" algn="l"/>
              </a:tabLst>
            </a:pPr>
            <a:r>
              <a:rPr sz="1500" b="1" spc="-5" dirty="0">
                <a:solidFill>
                  <a:srgbClr val="1C1C1C"/>
                </a:solidFill>
                <a:latin typeface="Courier New"/>
                <a:cs typeface="Courier New"/>
              </a:rPr>
              <a:t>&lt;dl&gt; </a:t>
            </a:r>
            <a:r>
              <a:rPr sz="1500" b="1" dirty="0">
                <a:solidFill>
                  <a:srgbClr val="1C1C1C"/>
                </a:solidFill>
                <a:latin typeface="Courier New"/>
                <a:cs typeface="Courier New"/>
              </a:rPr>
              <a:t>…</a:t>
            </a:r>
            <a:r>
              <a:rPr sz="1500" b="1" spc="-15" dirty="0">
                <a:solidFill>
                  <a:srgbClr val="1C1C1C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1C1C1C"/>
                </a:solidFill>
                <a:latin typeface="Courier New"/>
                <a:cs typeface="Courier New"/>
              </a:rPr>
              <a:t>&lt;/dl&gt;</a:t>
            </a:r>
            <a:endParaRPr sz="1500">
              <a:latin typeface="Courier New"/>
              <a:cs typeface="Courier New"/>
            </a:endParaRPr>
          </a:p>
          <a:p>
            <a:pPr marL="756285" lvl="1" indent="-287655">
              <a:lnSpc>
                <a:spcPct val="100000"/>
              </a:lnSpc>
              <a:spcBef>
                <a:spcPts val="229"/>
              </a:spcBef>
              <a:buClr>
                <a:srgbClr val="0000FF"/>
              </a:buClr>
              <a:buSzPct val="73529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700" dirty="0">
                <a:solidFill>
                  <a:srgbClr val="1C1C1C"/>
                </a:solidFill>
                <a:latin typeface="Arial"/>
                <a:cs typeface="Arial"/>
              </a:rPr>
              <a:t>Terme de</a:t>
            </a:r>
            <a:r>
              <a:rPr sz="1700" spc="-2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C1C1C"/>
                </a:solidFill>
                <a:latin typeface="Arial"/>
                <a:cs typeface="Arial"/>
              </a:rPr>
              <a:t>définition</a:t>
            </a:r>
            <a:endParaRPr sz="17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55"/>
              </a:spcBef>
              <a:buClr>
                <a:srgbClr val="0000FF"/>
              </a:buClr>
              <a:buSzPct val="73333"/>
              <a:buFont typeface="Wingdings"/>
              <a:buChar char=""/>
              <a:tabLst>
                <a:tab pos="1155065" algn="l"/>
                <a:tab pos="1155700" algn="l"/>
              </a:tabLst>
            </a:pPr>
            <a:r>
              <a:rPr sz="1500" b="1" spc="-5" dirty="0">
                <a:solidFill>
                  <a:srgbClr val="1C1C1C"/>
                </a:solidFill>
                <a:latin typeface="Courier New"/>
                <a:cs typeface="Courier New"/>
              </a:rPr>
              <a:t>&lt;dt&gt; </a:t>
            </a:r>
            <a:r>
              <a:rPr sz="1500" b="1" dirty="0">
                <a:solidFill>
                  <a:srgbClr val="1C1C1C"/>
                </a:solidFill>
                <a:latin typeface="Courier New"/>
                <a:cs typeface="Courier New"/>
              </a:rPr>
              <a:t>…</a:t>
            </a:r>
            <a:r>
              <a:rPr sz="1500" b="1" spc="-15" dirty="0">
                <a:solidFill>
                  <a:srgbClr val="1C1C1C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1C1C1C"/>
                </a:solidFill>
                <a:latin typeface="Courier New"/>
                <a:cs typeface="Courier New"/>
              </a:rPr>
              <a:t>&lt;/dt&gt;</a:t>
            </a:r>
            <a:endParaRPr sz="1500">
              <a:latin typeface="Courier New"/>
              <a:cs typeface="Courier New"/>
            </a:endParaRPr>
          </a:p>
          <a:p>
            <a:pPr marL="756285" lvl="1" indent="-287655">
              <a:lnSpc>
                <a:spcPct val="100000"/>
              </a:lnSpc>
              <a:spcBef>
                <a:spcPts val="235"/>
              </a:spcBef>
              <a:buClr>
                <a:srgbClr val="0000FF"/>
              </a:buClr>
              <a:buSzPct val="73529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700" dirty="0">
                <a:solidFill>
                  <a:srgbClr val="1C1C1C"/>
                </a:solidFill>
                <a:latin typeface="Arial"/>
                <a:cs typeface="Arial"/>
              </a:rPr>
              <a:t>Description de définition (= définition</a:t>
            </a:r>
            <a:r>
              <a:rPr sz="1700" spc="-7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C1C1C"/>
                </a:solidFill>
                <a:latin typeface="Arial"/>
                <a:cs typeface="Arial"/>
              </a:rPr>
              <a:t>elle-même)</a:t>
            </a:r>
            <a:endParaRPr sz="17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355"/>
              </a:spcBef>
              <a:buClr>
                <a:srgbClr val="0000FF"/>
              </a:buClr>
              <a:buSzPct val="73333"/>
              <a:buFont typeface="Wingdings"/>
              <a:buChar char=""/>
              <a:tabLst>
                <a:tab pos="1155065" algn="l"/>
                <a:tab pos="1155700" algn="l"/>
              </a:tabLst>
            </a:pPr>
            <a:r>
              <a:rPr sz="1500" b="1" spc="-5" dirty="0">
                <a:solidFill>
                  <a:srgbClr val="1C1C1C"/>
                </a:solidFill>
                <a:latin typeface="Courier New"/>
                <a:cs typeface="Courier New"/>
              </a:rPr>
              <a:t>&lt;dd&gt; </a:t>
            </a:r>
            <a:r>
              <a:rPr sz="1500" b="1" dirty="0">
                <a:solidFill>
                  <a:srgbClr val="1C1C1C"/>
                </a:solidFill>
                <a:latin typeface="Courier New"/>
                <a:cs typeface="Courier New"/>
              </a:rPr>
              <a:t>…</a:t>
            </a:r>
            <a:r>
              <a:rPr sz="1500" b="1" spc="-15" dirty="0">
                <a:solidFill>
                  <a:srgbClr val="1C1C1C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1C1C1C"/>
                </a:solidFill>
                <a:latin typeface="Courier New"/>
                <a:cs typeface="Courier New"/>
              </a:rPr>
              <a:t>&lt;/dd&gt;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812291"/>
            <a:ext cx="9134856" cy="460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97991"/>
            <a:ext cx="1411224" cy="803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3" y="793750"/>
            <a:ext cx="9139555" cy="457200"/>
          </a:xfrm>
          <a:custGeom>
            <a:avLst/>
            <a:gdLst/>
            <a:ahLst/>
            <a:cxnLst/>
            <a:rect l="l" t="t" r="r" b="b"/>
            <a:pathLst>
              <a:path w="9139555" h="457200">
                <a:moveTo>
                  <a:pt x="0" y="457200"/>
                </a:moveTo>
                <a:lnTo>
                  <a:pt x="9139236" y="457200"/>
                </a:lnTo>
                <a:lnTo>
                  <a:pt x="9139236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1B07D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63" y="770635"/>
            <a:ext cx="91395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Listes</a:t>
            </a:r>
            <a:endParaRPr sz="30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161084" y="6554037"/>
            <a:ext cx="333629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fr-FR" dirty="0"/>
              <a:t>web</a:t>
            </a:r>
            <a:endParaRPr spc="-5" dirty="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World </a:t>
            </a:r>
            <a:r>
              <a:rPr dirty="0"/>
              <a:t>Wide</a:t>
            </a:r>
            <a:r>
              <a:rPr spc="-114" dirty="0"/>
              <a:t> </a:t>
            </a:r>
            <a:r>
              <a:rPr spc="-5" dirty="0"/>
              <a:t>Web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4763" y="28447"/>
            <a:ext cx="45675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 marR="67310" indent="-169545" algn="r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6954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I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tro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d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u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ctio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  <a:p>
            <a:pPr marL="161925" marR="68580" indent="-161925" algn="r">
              <a:lnSpc>
                <a:spcPct val="100000"/>
              </a:lnSpc>
              <a:buAutoNum type="arabicPeriod"/>
              <a:tabLst>
                <a:tab pos="16192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Aspects</a:t>
            </a:r>
            <a:r>
              <a:rPr sz="1200" spc="-8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techniques</a:t>
            </a:r>
            <a:endParaRPr sz="1200">
              <a:latin typeface="Arial"/>
              <a:cs typeface="Arial"/>
            </a:endParaRPr>
          </a:p>
          <a:p>
            <a:pPr marL="169545" marR="69215" indent="-169545" algn="r">
              <a:lnSpc>
                <a:spcPct val="100000"/>
              </a:lnSpc>
              <a:buAutoNum type="arabicPeriod"/>
              <a:tabLst>
                <a:tab pos="169545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Langage</a:t>
            </a:r>
            <a:r>
              <a:rPr sz="12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endParaRPr sz="1200">
              <a:latin typeface="Arial"/>
              <a:cs typeface="Arial"/>
            </a:endParaRPr>
          </a:p>
          <a:p>
            <a:pPr marL="168910" marR="67310" indent="-168910" algn="r">
              <a:lnSpc>
                <a:spcPct val="100000"/>
              </a:lnSpc>
              <a:buAutoNum type="arabicPeriod"/>
              <a:tabLst>
                <a:tab pos="16891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l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usion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34178" y="28447"/>
            <a:ext cx="9131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indent="-18796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Dé</a:t>
            </a:r>
            <a:r>
              <a:rPr sz="1200" spc="15" dirty="0">
                <a:solidFill>
                  <a:srgbClr val="1C1C1C"/>
                </a:solidFill>
                <a:latin typeface="Arial"/>
                <a:cs typeface="Arial"/>
              </a:rPr>
              <a:t>f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initi</a:t>
            </a:r>
            <a:r>
              <a:rPr sz="1200" spc="-15" dirty="0">
                <a:solidFill>
                  <a:srgbClr val="1C1C1C"/>
                </a:solidFill>
                <a:latin typeface="Arial"/>
                <a:cs typeface="Arial"/>
              </a:rPr>
              <a:t>o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Historique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Syntaxe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Structure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60413" y="28447"/>
            <a:ext cx="8108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indent="-187960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Prologue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En-tête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Corps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Cadres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0" y="63"/>
            <a:ext cx="4572000" cy="793750"/>
          </a:xfrm>
          <a:custGeom>
            <a:avLst/>
            <a:gdLst/>
            <a:ahLst/>
            <a:cxnLst/>
            <a:rect l="l" t="t" r="r" b="b"/>
            <a:pathLst>
              <a:path w="4572000" h="793750">
                <a:moveTo>
                  <a:pt x="0" y="793686"/>
                </a:moveTo>
                <a:lnTo>
                  <a:pt x="4572000" y="793686"/>
                </a:lnTo>
                <a:lnTo>
                  <a:pt x="4572000" y="0"/>
                </a:lnTo>
                <a:lnTo>
                  <a:pt x="0" y="0"/>
                </a:lnTo>
                <a:lnTo>
                  <a:pt x="0" y="793686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0" y="349250"/>
                </a:moveTo>
                <a:lnTo>
                  <a:pt x="4572000" y="349250"/>
                </a:lnTo>
                <a:lnTo>
                  <a:pt x="4572000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0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4571999" y="0"/>
                </a:moveTo>
                <a:lnTo>
                  <a:pt x="0" y="0"/>
                </a:lnTo>
                <a:lnTo>
                  <a:pt x="0" y="349247"/>
                </a:lnTo>
                <a:lnTo>
                  <a:pt x="4571999" y="349247"/>
                </a:lnTo>
                <a:lnTo>
                  <a:pt x="4571999" y="0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22044" y="1566163"/>
            <a:ext cx="3245485" cy="4415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...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&lt;</a:t>
            </a:r>
            <a:r>
              <a:rPr sz="1600" b="1" spc="-5" dirty="0">
                <a:solidFill>
                  <a:srgbClr val="800000"/>
                </a:solidFill>
                <a:latin typeface="Arial"/>
                <a:cs typeface="Arial"/>
              </a:rPr>
              <a:t>ul</a:t>
            </a:r>
            <a:r>
              <a:rPr sz="1600" b="1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type</a:t>
            </a:r>
            <a:r>
              <a:rPr sz="1600" b="1" spc="-10" dirty="0">
                <a:solidFill>
                  <a:srgbClr val="0000FF"/>
                </a:solidFill>
                <a:latin typeface="Arial"/>
                <a:cs typeface="Arial"/>
              </a:rPr>
              <a:t>="</a:t>
            </a:r>
            <a:r>
              <a:rPr sz="1600" b="1" spc="-10" dirty="0">
                <a:latin typeface="Arial"/>
                <a:cs typeface="Arial"/>
              </a:rPr>
              <a:t>square</a:t>
            </a:r>
            <a:r>
              <a:rPr sz="1600" b="1" spc="-10" dirty="0">
                <a:solidFill>
                  <a:srgbClr val="0000FF"/>
                </a:solidFill>
                <a:latin typeface="Arial"/>
                <a:cs typeface="Arial"/>
              </a:rPr>
              <a:t>"&gt;</a:t>
            </a:r>
            <a:endParaRPr sz="16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&lt;</a:t>
            </a:r>
            <a:r>
              <a:rPr sz="1600" b="1" spc="-5" dirty="0">
                <a:solidFill>
                  <a:srgbClr val="800000"/>
                </a:solidFill>
                <a:latin typeface="Arial"/>
                <a:cs typeface="Arial"/>
              </a:rPr>
              <a:t>li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&gt;</a:t>
            </a:r>
            <a:r>
              <a:rPr sz="1600" b="1" spc="-5" dirty="0">
                <a:latin typeface="Arial"/>
                <a:cs typeface="Arial"/>
              </a:rPr>
              <a:t>Un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&lt;/</a:t>
            </a:r>
            <a:r>
              <a:rPr sz="1600" b="1" spc="-5" dirty="0">
                <a:solidFill>
                  <a:srgbClr val="800000"/>
                </a:solidFill>
                <a:latin typeface="Arial"/>
                <a:cs typeface="Arial"/>
              </a:rPr>
              <a:t>li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&lt;</a:t>
            </a:r>
            <a:r>
              <a:rPr sz="1600" b="1" spc="-5" dirty="0">
                <a:solidFill>
                  <a:srgbClr val="800000"/>
                </a:solidFill>
                <a:latin typeface="Arial"/>
                <a:cs typeface="Arial"/>
              </a:rPr>
              <a:t>li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&gt;</a:t>
            </a:r>
            <a:r>
              <a:rPr sz="1600" b="1" spc="-5" dirty="0">
                <a:latin typeface="Arial"/>
                <a:cs typeface="Arial"/>
              </a:rPr>
              <a:t>Deux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&lt;/</a:t>
            </a:r>
            <a:r>
              <a:rPr sz="1600" b="1" spc="-5" dirty="0">
                <a:solidFill>
                  <a:srgbClr val="800000"/>
                </a:solidFill>
                <a:latin typeface="Arial"/>
                <a:cs typeface="Arial"/>
              </a:rPr>
              <a:t>li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&lt;</a:t>
            </a:r>
            <a:r>
              <a:rPr sz="1600" b="1" spc="-5" dirty="0">
                <a:solidFill>
                  <a:srgbClr val="800000"/>
                </a:solidFill>
                <a:latin typeface="Arial"/>
                <a:cs typeface="Arial"/>
              </a:rPr>
              <a:t>li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&gt;</a:t>
            </a:r>
            <a:r>
              <a:rPr sz="1600" b="1" spc="-5" dirty="0">
                <a:latin typeface="Arial"/>
                <a:cs typeface="Arial"/>
              </a:rPr>
              <a:t>Trois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&lt;/</a:t>
            </a:r>
            <a:r>
              <a:rPr sz="1600" b="1" spc="-5" dirty="0">
                <a:solidFill>
                  <a:srgbClr val="800000"/>
                </a:solidFill>
                <a:latin typeface="Arial"/>
                <a:cs typeface="Arial"/>
              </a:rPr>
              <a:t>li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&lt;/</a:t>
            </a:r>
            <a:r>
              <a:rPr sz="1600" b="1" spc="-5" dirty="0">
                <a:solidFill>
                  <a:srgbClr val="800000"/>
                </a:solidFill>
                <a:latin typeface="Arial"/>
                <a:cs typeface="Arial"/>
              </a:rPr>
              <a:t>ul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&lt;</a:t>
            </a:r>
            <a:r>
              <a:rPr sz="1600" b="1" spc="-5" dirty="0">
                <a:solidFill>
                  <a:srgbClr val="800000"/>
                </a:solidFill>
                <a:latin typeface="Arial"/>
                <a:cs typeface="Arial"/>
              </a:rPr>
              <a:t>ol</a:t>
            </a:r>
            <a:r>
              <a:rPr sz="1600" b="1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start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="</a:t>
            </a:r>
            <a:r>
              <a:rPr sz="1600" b="1" spc="-5" dirty="0">
                <a:latin typeface="Arial"/>
                <a:cs typeface="Arial"/>
              </a:rPr>
              <a:t>4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"&gt;</a:t>
            </a:r>
            <a:endParaRPr sz="16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&lt;</a:t>
            </a:r>
            <a:r>
              <a:rPr sz="1600" b="1" spc="-5" dirty="0">
                <a:solidFill>
                  <a:srgbClr val="800000"/>
                </a:solidFill>
                <a:latin typeface="Arial"/>
                <a:cs typeface="Arial"/>
              </a:rPr>
              <a:t>li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&gt;</a:t>
            </a:r>
            <a:r>
              <a:rPr sz="1600" b="1" spc="-5" dirty="0">
                <a:latin typeface="Arial"/>
                <a:cs typeface="Arial"/>
              </a:rPr>
              <a:t>Quatre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&lt;/</a:t>
            </a:r>
            <a:r>
              <a:rPr sz="1600" b="1" spc="-5" dirty="0">
                <a:solidFill>
                  <a:srgbClr val="800000"/>
                </a:solidFill>
                <a:latin typeface="Arial"/>
                <a:cs typeface="Arial"/>
              </a:rPr>
              <a:t>li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&lt;</a:t>
            </a:r>
            <a:r>
              <a:rPr sz="1600" b="1" spc="-5" dirty="0">
                <a:solidFill>
                  <a:srgbClr val="800000"/>
                </a:solidFill>
                <a:latin typeface="Arial"/>
                <a:cs typeface="Arial"/>
              </a:rPr>
              <a:t>li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&gt;</a:t>
            </a:r>
            <a:r>
              <a:rPr sz="1600" b="1" spc="-5" dirty="0">
                <a:latin typeface="Arial"/>
                <a:cs typeface="Arial"/>
              </a:rPr>
              <a:t>Cinq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&lt;/</a:t>
            </a:r>
            <a:r>
              <a:rPr sz="1600" b="1" spc="-5" dirty="0">
                <a:solidFill>
                  <a:srgbClr val="800000"/>
                </a:solidFill>
                <a:latin typeface="Arial"/>
                <a:cs typeface="Arial"/>
              </a:rPr>
              <a:t>li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&lt;</a:t>
            </a:r>
            <a:r>
              <a:rPr sz="1600" b="1" spc="-5" dirty="0">
                <a:solidFill>
                  <a:srgbClr val="800000"/>
                </a:solidFill>
                <a:latin typeface="Arial"/>
                <a:cs typeface="Arial"/>
              </a:rPr>
              <a:t>li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&gt;</a:t>
            </a:r>
            <a:r>
              <a:rPr sz="1600" b="1" spc="-5" dirty="0">
                <a:latin typeface="Arial"/>
                <a:cs typeface="Arial"/>
              </a:rPr>
              <a:t>Six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&lt;/</a:t>
            </a:r>
            <a:r>
              <a:rPr sz="1600" b="1" spc="-5" dirty="0">
                <a:solidFill>
                  <a:srgbClr val="800000"/>
                </a:solidFill>
                <a:latin typeface="Arial"/>
                <a:cs typeface="Arial"/>
              </a:rPr>
              <a:t>li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&lt;/</a:t>
            </a:r>
            <a:r>
              <a:rPr sz="1600" b="1" spc="-5" dirty="0">
                <a:solidFill>
                  <a:srgbClr val="800000"/>
                </a:solidFill>
                <a:latin typeface="Arial"/>
                <a:cs typeface="Arial"/>
              </a:rPr>
              <a:t>ol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&lt;</a:t>
            </a:r>
            <a:r>
              <a:rPr sz="1600" b="1" spc="-5" dirty="0">
                <a:solidFill>
                  <a:srgbClr val="800000"/>
                </a:solidFill>
                <a:latin typeface="Arial"/>
                <a:cs typeface="Arial"/>
              </a:rPr>
              <a:t>dl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&lt;</a:t>
            </a:r>
            <a:r>
              <a:rPr sz="1600" b="1" spc="-5" dirty="0">
                <a:solidFill>
                  <a:srgbClr val="800000"/>
                </a:solidFill>
                <a:latin typeface="Arial"/>
                <a:cs typeface="Arial"/>
              </a:rPr>
              <a:t>dt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&gt;</a:t>
            </a:r>
            <a:r>
              <a:rPr sz="1600" b="1" spc="-5" dirty="0">
                <a:latin typeface="Arial"/>
                <a:cs typeface="Arial"/>
              </a:rPr>
              <a:t>Sept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&lt;/</a:t>
            </a:r>
            <a:r>
              <a:rPr sz="1600" b="1" spc="-5" dirty="0">
                <a:solidFill>
                  <a:srgbClr val="800000"/>
                </a:solidFill>
                <a:latin typeface="Arial"/>
                <a:cs typeface="Arial"/>
              </a:rPr>
              <a:t>dt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&lt;</a:t>
            </a:r>
            <a:r>
              <a:rPr sz="1600" b="1" spc="-5" dirty="0">
                <a:solidFill>
                  <a:srgbClr val="800000"/>
                </a:solidFill>
                <a:latin typeface="Arial"/>
                <a:cs typeface="Arial"/>
              </a:rPr>
              <a:t>dd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&gt;</a:t>
            </a:r>
            <a:r>
              <a:rPr sz="1600" b="1" spc="-5" dirty="0">
                <a:latin typeface="Arial"/>
                <a:cs typeface="Arial"/>
              </a:rPr>
              <a:t>Le septième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chiffre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&lt;/</a:t>
            </a:r>
            <a:r>
              <a:rPr sz="1600" b="1" spc="-5" dirty="0">
                <a:solidFill>
                  <a:srgbClr val="800000"/>
                </a:solidFill>
                <a:latin typeface="Arial"/>
                <a:cs typeface="Arial"/>
              </a:rPr>
              <a:t>dd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&lt;</a:t>
            </a:r>
            <a:r>
              <a:rPr sz="1600" b="1" spc="-5" dirty="0">
                <a:solidFill>
                  <a:srgbClr val="800000"/>
                </a:solidFill>
                <a:latin typeface="Arial"/>
                <a:cs typeface="Arial"/>
              </a:rPr>
              <a:t>dt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&gt;</a:t>
            </a:r>
            <a:r>
              <a:rPr sz="1600" b="1" spc="-5" dirty="0">
                <a:latin typeface="Arial"/>
                <a:cs typeface="Arial"/>
              </a:rPr>
              <a:t>Huit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&lt;/</a:t>
            </a:r>
            <a:r>
              <a:rPr sz="1600" b="1" spc="-5" dirty="0">
                <a:solidFill>
                  <a:srgbClr val="800000"/>
                </a:solidFill>
                <a:latin typeface="Arial"/>
                <a:cs typeface="Arial"/>
              </a:rPr>
              <a:t>dt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&lt;</a:t>
            </a:r>
            <a:r>
              <a:rPr sz="1600" b="1" spc="-5" dirty="0">
                <a:solidFill>
                  <a:srgbClr val="800000"/>
                </a:solidFill>
                <a:latin typeface="Arial"/>
                <a:cs typeface="Arial"/>
              </a:rPr>
              <a:t>dd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&gt;</a:t>
            </a:r>
            <a:r>
              <a:rPr sz="1600" b="1" spc="-5" dirty="0">
                <a:latin typeface="Arial"/>
                <a:cs typeface="Arial"/>
              </a:rPr>
              <a:t>Le huitième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chiffre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&lt;/</a:t>
            </a:r>
            <a:r>
              <a:rPr sz="1600" b="1" spc="-5" dirty="0">
                <a:solidFill>
                  <a:srgbClr val="800000"/>
                </a:solidFill>
                <a:latin typeface="Arial"/>
                <a:cs typeface="Arial"/>
              </a:rPr>
              <a:t>dd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&lt;/</a:t>
            </a:r>
            <a:r>
              <a:rPr sz="1600" b="1" spc="-5" dirty="0">
                <a:solidFill>
                  <a:srgbClr val="800000"/>
                </a:solidFill>
                <a:latin typeface="Arial"/>
                <a:cs typeface="Arial"/>
              </a:rPr>
              <a:t>dl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&gt;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...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75426" y="1676400"/>
            <a:ext cx="2611374" cy="44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12291"/>
            <a:ext cx="9134856" cy="460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97991"/>
            <a:ext cx="3168396" cy="803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63" y="793750"/>
            <a:ext cx="9139555" cy="457200"/>
          </a:xfrm>
          <a:custGeom>
            <a:avLst/>
            <a:gdLst/>
            <a:ahLst/>
            <a:cxnLst/>
            <a:rect l="l" t="t" r="r" b="b"/>
            <a:pathLst>
              <a:path w="9139555" h="457200">
                <a:moveTo>
                  <a:pt x="0" y="457200"/>
                </a:moveTo>
                <a:lnTo>
                  <a:pt x="9139236" y="457200"/>
                </a:lnTo>
                <a:lnTo>
                  <a:pt x="9139236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1B07D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763" y="770635"/>
            <a:ext cx="91395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Listes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3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exemple</a:t>
            </a:r>
            <a:endParaRPr sz="30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1161084" y="6554037"/>
            <a:ext cx="333629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fr-FR" dirty="0"/>
              <a:t>web</a:t>
            </a:r>
            <a:endParaRPr spc="-5" dirty="0"/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World </a:t>
            </a:r>
            <a:r>
              <a:rPr dirty="0"/>
              <a:t>Wide</a:t>
            </a:r>
            <a:r>
              <a:rPr spc="-114" dirty="0"/>
              <a:t> </a:t>
            </a:r>
            <a:r>
              <a:rPr spc="-5" dirty="0"/>
              <a:t>Web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54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4763" y="28447"/>
            <a:ext cx="45675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 marR="67310" indent="-169545" algn="r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6954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I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tro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d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u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ctio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  <a:p>
            <a:pPr marL="161925" marR="68580" indent="-161925" algn="r">
              <a:lnSpc>
                <a:spcPct val="100000"/>
              </a:lnSpc>
              <a:buAutoNum type="arabicPeriod"/>
              <a:tabLst>
                <a:tab pos="16192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Aspects</a:t>
            </a:r>
            <a:r>
              <a:rPr sz="1200" spc="-8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techniques</a:t>
            </a:r>
            <a:endParaRPr sz="1200">
              <a:latin typeface="Arial"/>
              <a:cs typeface="Arial"/>
            </a:endParaRPr>
          </a:p>
          <a:p>
            <a:pPr marL="169545" marR="69215" indent="-169545" algn="r">
              <a:lnSpc>
                <a:spcPct val="100000"/>
              </a:lnSpc>
              <a:buAutoNum type="arabicPeriod"/>
              <a:tabLst>
                <a:tab pos="169545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Langage</a:t>
            </a:r>
            <a:r>
              <a:rPr sz="12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endParaRPr sz="1200">
              <a:latin typeface="Arial"/>
              <a:cs typeface="Arial"/>
            </a:endParaRPr>
          </a:p>
          <a:p>
            <a:pPr marL="168910" marR="67310" indent="-168910" algn="r">
              <a:lnSpc>
                <a:spcPct val="100000"/>
              </a:lnSpc>
              <a:buAutoNum type="arabicPeriod"/>
              <a:tabLst>
                <a:tab pos="16891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l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usion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34178" y="28447"/>
            <a:ext cx="9131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indent="-18796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Dé</a:t>
            </a:r>
            <a:r>
              <a:rPr sz="1200" spc="15" dirty="0">
                <a:solidFill>
                  <a:srgbClr val="1C1C1C"/>
                </a:solidFill>
                <a:latin typeface="Arial"/>
                <a:cs typeface="Arial"/>
              </a:rPr>
              <a:t>f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initi</a:t>
            </a:r>
            <a:r>
              <a:rPr sz="1200" spc="-15" dirty="0">
                <a:solidFill>
                  <a:srgbClr val="1C1C1C"/>
                </a:solidFill>
                <a:latin typeface="Arial"/>
                <a:cs typeface="Arial"/>
              </a:rPr>
              <a:t>o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Historique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Syntaxe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Structure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60413" y="28447"/>
            <a:ext cx="8108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indent="-187960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Prologue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En-tête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Corps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Cadres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0" y="63"/>
            <a:ext cx="4572000" cy="793750"/>
          </a:xfrm>
          <a:custGeom>
            <a:avLst/>
            <a:gdLst/>
            <a:ahLst/>
            <a:cxnLst/>
            <a:rect l="l" t="t" r="r" b="b"/>
            <a:pathLst>
              <a:path w="4572000" h="793750">
                <a:moveTo>
                  <a:pt x="0" y="793686"/>
                </a:moveTo>
                <a:lnTo>
                  <a:pt x="4572000" y="793686"/>
                </a:lnTo>
                <a:lnTo>
                  <a:pt x="4572000" y="0"/>
                </a:lnTo>
                <a:lnTo>
                  <a:pt x="0" y="0"/>
                </a:lnTo>
                <a:lnTo>
                  <a:pt x="0" y="793686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0" y="349250"/>
                </a:moveTo>
                <a:lnTo>
                  <a:pt x="4572000" y="349250"/>
                </a:lnTo>
                <a:lnTo>
                  <a:pt x="4572000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0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4571999" y="0"/>
                </a:moveTo>
                <a:lnTo>
                  <a:pt x="0" y="0"/>
                </a:lnTo>
                <a:lnTo>
                  <a:pt x="0" y="349247"/>
                </a:lnTo>
                <a:lnTo>
                  <a:pt x="4571999" y="349247"/>
                </a:lnTo>
                <a:lnTo>
                  <a:pt x="4571999" y="0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12291"/>
            <a:ext cx="9134856" cy="460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97991"/>
            <a:ext cx="3398520" cy="803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63" y="793750"/>
            <a:ext cx="9139555" cy="457200"/>
          </a:xfrm>
          <a:custGeom>
            <a:avLst/>
            <a:gdLst/>
            <a:ahLst/>
            <a:cxnLst/>
            <a:rect l="l" t="t" r="r" b="b"/>
            <a:pathLst>
              <a:path w="9139555" h="457200">
                <a:moveTo>
                  <a:pt x="0" y="457200"/>
                </a:moveTo>
                <a:lnTo>
                  <a:pt x="9139236" y="457200"/>
                </a:lnTo>
                <a:lnTo>
                  <a:pt x="9139236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1B07D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63" y="770635"/>
            <a:ext cx="9139555" cy="513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Liens</a:t>
            </a:r>
            <a:r>
              <a:rPr sz="3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hypertextes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50">
              <a:latin typeface="Times New Roman"/>
              <a:cs typeface="Times New Roman"/>
            </a:endParaRPr>
          </a:p>
          <a:p>
            <a:pPr marL="730885" indent="-343535">
              <a:lnSpc>
                <a:spcPct val="100000"/>
              </a:lnSpc>
              <a:buSzPct val="90000"/>
              <a:buFont typeface="Wingdings"/>
              <a:buChar char=""/>
              <a:tabLst>
                <a:tab pos="731520" algn="l"/>
              </a:tabLst>
            </a:pPr>
            <a:r>
              <a:rPr sz="2500" spc="-5" dirty="0">
                <a:solidFill>
                  <a:srgbClr val="0000FF"/>
                </a:solidFill>
                <a:latin typeface="Arial"/>
                <a:cs typeface="Arial"/>
              </a:rPr>
              <a:t>Principe</a:t>
            </a:r>
            <a:endParaRPr sz="2500">
              <a:latin typeface="Arial"/>
              <a:cs typeface="Arial"/>
            </a:endParaRPr>
          </a:p>
          <a:p>
            <a:pPr marL="1131570" marR="837565" lvl="1" indent="-287020">
              <a:lnSpc>
                <a:spcPct val="80000"/>
              </a:lnSpc>
              <a:spcBef>
                <a:spcPts val="640"/>
              </a:spcBef>
              <a:buClr>
                <a:srgbClr val="0000FF"/>
              </a:buClr>
              <a:buSzPct val="73809"/>
              <a:buFont typeface="Wingdings"/>
              <a:buChar char=""/>
              <a:tabLst>
                <a:tab pos="1131570" algn="l"/>
                <a:tab pos="1132205" algn="l"/>
              </a:tabLst>
            </a:pPr>
            <a:r>
              <a:rPr sz="2100" spc="-5" dirty="0">
                <a:solidFill>
                  <a:srgbClr val="1C1C1C"/>
                </a:solidFill>
                <a:latin typeface="Arial"/>
                <a:cs typeface="Arial"/>
              </a:rPr>
              <a:t>une ancre contenant le </a:t>
            </a:r>
            <a:r>
              <a:rPr sz="2100" dirty="0">
                <a:solidFill>
                  <a:srgbClr val="1C1C1C"/>
                </a:solidFill>
                <a:latin typeface="Arial"/>
                <a:cs typeface="Arial"/>
              </a:rPr>
              <a:t>texte </a:t>
            </a:r>
            <a:r>
              <a:rPr sz="2100" spc="-5" dirty="0">
                <a:solidFill>
                  <a:srgbClr val="1C1C1C"/>
                </a:solidFill>
                <a:latin typeface="Arial"/>
                <a:cs typeface="Arial"/>
              </a:rPr>
              <a:t>ou les éléments sur lesquels on  peut cliquer</a:t>
            </a:r>
            <a:endParaRPr sz="2100">
              <a:latin typeface="Arial"/>
              <a:cs typeface="Arial"/>
            </a:endParaRPr>
          </a:p>
          <a:p>
            <a:pPr marL="1131570" lvl="1" indent="-287020">
              <a:lnSpc>
                <a:spcPct val="100000"/>
              </a:lnSpc>
              <a:spcBef>
                <a:spcPts val="505"/>
              </a:spcBef>
              <a:buClr>
                <a:srgbClr val="0000FF"/>
              </a:buClr>
              <a:buSzPct val="73809"/>
              <a:buFont typeface="Wingdings"/>
              <a:buChar char=""/>
              <a:tabLst>
                <a:tab pos="1131570" algn="l"/>
                <a:tab pos="1132205" algn="l"/>
              </a:tabLst>
            </a:pPr>
            <a:r>
              <a:rPr sz="2100" spc="-5" dirty="0">
                <a:solidFill>
                  <a:srgbClr val="1C1C1C"/>
                </a:solidFill>
                <a:latin typeface="Arial"/>
                <a:cs typeface="Arial"/>
              </a:rPr>
              <a:t>le </a:t>
            </a:r>
            <a:r>
              <a:rPr sz="2100" dirty="0">
                <a:solidFill>
                  <a:srgbClr val="1C1C1C"/>
                </a:solidFill>
                <a:latin typeface="Arial"/>
                <a:cs typeface="Arial"/>
              </a:rPr>
              <a:t>clic </a:t>
            </a:r>
            <a:r>
              <a:rPr sz="2100" spc="-5" dirty="0">
                <a:solidFill>
                  <a:srgbClr val="1C1C1C"/>
                </a:solidFill>
                <a:latin typeface="Arial"/>
                <a:cs typeface="Arial"/>
              </a:rPr>
              <a:t>redirige vers une</a:t>
            </a:r>
            <a:r>
              <a:rPr sz="2100" spc="-3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1C1C1C"/>
                </a:solidFill>
                <a:latin typeface="Arial"/>
                <a:cs typeface="Arial"/>
              </a:rPr>
              <a:t>URL</a:t>
            </a:r>
            <a:endParaRPr sz="2100">
              <a:latin typeface="Arial"/>
              <a:cs typeface="Arial"/>
            </a:endParaRPr>
          </a:p>
          <a:p>
            <a:pPr marL="1530985" lvl="2" indent="-229235">
              <a:lnSpc>
                <a:spcPct val="100000"/>
              </a:lnSpc>
              <a:spcBef>
                <a:spcPts val="500"/>
              </a:spcBef>
              <a:buClr>
                <a:srgbClr val="0000FF"/>
              </a:buClr>
              <a:buSzPct val="75000"/>
              <a:buFont typeface="Wingdings"/>
              <a:buChar char=""/>
              <a:tabLst>
                <a:tab pos="1530985" algn="l"/>
                <a:tab pos="1531620" algn="l"/>
              </a:tabLst>
            </a:pPr>
            <a:r>
              <a:rPr sz="2000" spc="-5" dirty="0">
                <a:solidFill>
                  <a:srgbClr val="1C1C1C"/>
                </a:solidFill>
                <a:latin typeface="Arial"/>
                <a:cs typeface="Arial"/>
              </a:rPr>
              <a:t>entraîne le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chargement </a:t>
            </a:r>
            <a:r>
              <a:rPr sz="2000" spc="-5" dirty="0">
                <a:solidFill>
                  <a:srgbClr val="1C1C1C"/>
                </a:solidFill>
                <a:latin typeface="Arial"/>
                <a:cs typeface="Arial"/>
              </a:rPr>
              <a:t>de la ressource désignée par</a:t>
            </a:r>
            <a:r>
              <a:rPr sz="2000" spc="-14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l’URL</a:t>
            </a:r>
            <a:endParaRPr sz="2000">
              <a:latin typeface="Arial"/>
              <a:cs typeface="Arial"/>
            </a:endParaRPr>
          </a:p>
          <a:p>
            <a:pPr marL="730885" indent="-343535">
              <a:lnSpc>
                <a:spcPct val="100000"/>
              </a:lnSpc>
              <a:spcBef>
                <a:spcPts val="110"/>
              </a:spcBef>
              <a:buSzPct val="90000"/>
              <a:buFont typeface="Wingdings"/>
              <a:buChar char=""/>
              <a:tabLst>
                <a:tab pos="731520" algn="l"/>
              </a:tabLst>
            </a:pPr>
            <a:r>
              <a:rPr sz="2500" spc="-5" dirty="0">
                <a:solidFill>
                  <a:srgbClr val="0000FF"/>
                </a:solidFill>
                <a:latin typeface="Arial"/>
                <a:cs typeface="Arial"/>
              </a:rPr>
              <a:t>Syntaxe</a:t>
            </a:r>
            <a:endParaRPr sz="2500">
              <a:latin typeface="Arial"/>
              <a:cs typeface="Arial"/>
            </a:endParaRPr>
          </a:p>
          <a:p>
            <a:pPr marL="1131570" lvl="1" indent="-287020">
              <a:lnSpc>
                <a:spcPct val="100000"/>
              </a:lnSpc>
              <a:spcBef>
                <a:spcPts val="65"/>
              </a:spcBef>
              <a:buClr>
                <a:srgbClr val="0000FF"/>
              </a:buClr>
              <a:buSzPct val="73809"/>
              <a:buFont typeface="Wingdings"/>
              <a:buChar char=""/>
              <a:tabLst>
                <a:tab pos="1131570" algn="l"/>
                <a:tab pos="1132205" algn="l"/>
              </a:tabLst>
            </a:pPr>
            <a:r>
              <a:rPr sz="2100" b="1" spc="-5" dirty="0">
                <a:solidFill>
                  <a:srgbClr val="1C1C1C"/>
                </a:solidFill>
                <a:latin typeface="Courier New"/>
                <a:cs typeface="Courier New"/>
              </a:rPr>
              <a:t>&lt;a href="URL" title="texte"&gt;</a:t>
            </a:r>
            <a:endParaRPr sz="2100">
              <a:latin typeface="Courier New"/>
              <a:cs typeface="Courier New"/>
            </a:endParaRPr>
          </a:p>
          <a:p>
            <a:pPr marL="1131570">
              <a:lnSpc>
                <a:spcPct val="100000"/>
              </a:lnSpc>
              <a:spcBef>
                <a:spcPts val="505"/>
              </a:spcBef>
            </a:pPr>
            <a:r>
              <a:rPr sz="2100" b="1" spc="-5" dirty="0">
                <a:solidFill>
                  <a:srgbClr val="1C1C1C"/>
                </a:solidFill>
                <a:latin typeface="Courier New"/>
                <a:cs typeface="Courier New"/>
              </a:rPr>
              <a:t>ancre</a:t>
            </a:r>
            <a:endParaRPr sz="2100">
              <a:latin typeface="Courier New"/>
              <a:cs typeface="Courier New"/>
            </a:endParaRPr>
          </a:p>
          <a:p>
            <a:pPr marL="1131570">
              <a:lnSpc>
                <a:spcPct val="100000"/>
              </a:lnSpc>
              <a:spcBef>
                <a:spcPts val="505"/>
              </a:spcBef>
            </a:pPr>
            <a:r>
              <a:rPr sz="2100" b="1" spc="-5" dirty="0">
                <a:solidFill>
                  <a:srgbClr val="1C1C1C"/>
                </a:solidFill>
                <a:latin typeface="Courier New"/>
                <a:cs typeface="Courier New"/>
              </a:rPr>
              <a:t>&lt;/a&gt;</a:t>
            </a:r>
            <a:endParaRPr sz="2100">
              <a:latin typeface="Courier New"/>
              <a:cs typeface="Courier New"/>
            </a:endParaRPr>
          </a:p>
          <a:p>
            <a:pPr marL="1131570" lvl="1" indent="-287020">
              <a:lnSpc>
                <a:spcPct val="100000"/>
              </a:lnSpc>
              <a:spcBef>
                <a:spcPts val="555"/>
              </a:spcBef>
              <a:buClr>
                <a:srgbClr val="0000FF"/>
              </a:buClr>
              <a:buSzPct val="73809"/>
              <a:buFont typeface="Wingdings"/>
              <a:buChar char=""/>
              <a:tabLst>
                <a:tab pos="1131570" algn="l"/>
                <a:tab pos="1132205" algn="l"/>
              </a:tabLst>
            </a:pPr>
            <a:r>
              <a:rPr sz="2100" b="1" spc="-5" dirty="0">
                <a:solidFill>
                  <a:srgbClr val="1C1C1C"/>
                </a:solidFill>
                <a:latin typeface="Courier New"/>
                <a:cs typeface="Courier New"/>
              </a:rPr>
              <a:t>href </a:t>
            </a:r>
            <a:r>
              <a:rPr sz="2100" b="1" dirty="0">
                <a:solidFill>
                  <a:srgbClr val="1C1C1C"/>
                </a:solidFill>
                <a:latin typeface="Courier New"/>
                <a:cs typeface="Courier New"/>
              </a:rPr>
              <a:t>: </a:t>
            </a:r>
            <a:r>
              <a:rPr sz="2100" spc="-5" dirty="0">
                <a:solidFill>
                  <a:srgbClr val="1C1C1C"/>
                </a:solidFill>
                <a:latin typeface="Arial"/>
                <a:cs typeface="Arial"/>
              </a:rPr>
              <a:t>URL de destination du</a:t>
            </a:r>
            <a:r>
              <a:rPr sz="2100" spc="-2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1C1C1C"/>
                </a:solidFill>
                <a:latin typeface="Arial"/>
                <a:cs typeface="Arial"/>
              </a:rPr>
              <a:t>lien</a:t>
            </a:r>
            <a:endParaRPr sz="2100">
              <a:latin typeface="Arial"/>
              <a:cs typeface="Arial"/>
            </a:endParaRPr>
          </a:p>
          <a:p>
            <a:pPr marL="1131570" marR="531495" lvl="1" indent="-287020">
              <a:lnSpc>
                <a:spcPts val="2039"/>
              </a:lnSpc>
              <a:spcBef>
                <a:spcPts val="969"/>
              </a:spcBef>
              <a:buClr>
                <a:srgbClr val="0000FF"/>
              </a:buClr>
              <a:buSzPct val="73809"/>
              <a:buFont typeface="Wingdings"/>
              <a:buChar char=""/>
              <a:tabLst>
                <a:tab pos="1131570" algn="l"/>
                <a:tab pos="1132205" algn="l"/>
              </a:tabLst>
            </a:pPr>
            <a:r>
              <a:rPr sz="2100" b="1" spc="-5" dirty="0">
                <a:solidFill>
                  <a:srgbClr val="1C1C1C"/>
                </a:solidFill>
                <a:latin typeface="Courier New"/>
                <a:cs typeface="Courier New"/>
              </a:rPr>
              <a:t>title </a:t>
            </a:r>
            <a:r>
              <a:rPr sz="2100" b="1" dirty="0">
                <a:solidFill>
                  <a:srgbClr val="1C1C1C"/>
                </a:solidFill>
                <a:latin typeface="Courier New"/>
                <a:cs typeface="Courier New"/>
              </a:rPr>
              <a:t>: </a:t>
            </a:r>
            <a:r>
              <a:rPr sz="2100" dirty="0">
                <a:solidFill>
                  <a:srgbClr val="1C1C1C"/>
                </a:solidFill>
                <a:latin typeface="Arial"/>
                <a:cs typeface="Arial"/>
              </a:rPr>
              <a:t>texte </a:t>
            </a:r>
            <a:r>
              <a:rPr sz="2100" spc="-5" dirty="0">
                <a:solidFill>
                  <a:srgbClr val="1C1C1C"/>
                </a:solidFill>
                <a:latin typeface="Arial"/>
                <a:cs typeface="Arial"/>
              </a:rPr>
              <a:t>qui apparaîtra dans une info-bulle si on survole  le</a:t>
            </a:r>
            <a:r>
              <a:rPr sz="2100" spc="-2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1C1C1C"/>
                </a:solidFill>
                <a:latin typeface="Arial"/>
                <a:cs typeface="Arial"/>
              </a:rPr>
              <a:t>lien</a:t>
            </a:r>
            <a:endParaRPr sz="21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1161084" y="6554037"/>
            <a:ext cx="333629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fr-FR" dirty="0"/>
              <a:t>web</a:t>
            </a:r>
            <a:endParaRPr spc="-5" dirty="0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World </a:t>
            </a:r>
            <a:r>
              <a:rPr dirty="0"/>
              <a:t>Wide</a:t>
            </a:r>
            <a:r>
              <a:rPr spc="-114" dirty="0"/>
              <a:t> </a:t>
            </a:r>
            <a:r>
              <a:rPr spc="-5" dirty="0"/>
              <a:t>Web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55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4763" y="28447"/>
            <a:ext cx="45675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 marR="67310" indent="-169545" algn="r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6954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I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tro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d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u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ctio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  <a:p>
            <a:pPr marL="161925" marR="68580" indent="-161925" algn="r">
              <a:lnSpc>
                <a:spcPct val="100000"/>
              </a:lnSpc>
              <a:buAutoNum type="arabicPeriod"/>
              <a:tabLst>
                <a:tab pos="16192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Aspects</a:t>
            </a:r>
            <a:r>
              <a:rPr sz="1200" spc="-8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techniques</a:t>
            </a:r>
            <a:endParaRPr sz="1200">
              <a:latin typeface="Arial"/>
              <a:cs typeface="Arial"/>
            </a:endParaRPr>
          </a:p>
          <a:p>
            <a:pPr marL="169545" marR="69215" indent="-169545" algn="r">
              <a:lnSpc>
                <a:spcPct val="100000"/>
              </a:lnSpc>
              <a:buAutoNum type="arabicPeriod"/>
              <a:tabLst>
                <a:tab pos="169545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Langage</a:t>
            </a:r>
            <a:r>
              <a:rPr sz="12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endParaRPr sz="1200">
              <a:latin typeface="Arial"/>
              <a:cs typeface="Arial"/>
            </a:endParaRPr>
          </a:p>
          <a:p>
            <a:pPr marL="168910" marR="67310" indent="-168910" algn="r">
              <a:lnSpc>
                <a:spcPct val="100000"/>
              </a:lnSpc>
              <a:buAutoNum type="arabicPeriod"/>
              <a:tabLst>
                <a:tab pos="16891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l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usion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34178" y="28447"/>
            <a:ext cx="9131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indent="-18796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Dé</a:t>
            </a:r>
            <a:r>
              <a:rPr sz="1200" spc="15" dirty="0">
                <a:solidFill>
                  <a:srgbClr val="1C1C1C"/>
                </a:solidFill>
                <a:latin typeface="Arial"/>
                <a:cs typeface="Arial"/>
              </a:rPr>
              <a:t>f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initi</a:t>
            </a:r>
            <a:r>
              <a:rPr sz="1200" spc="-15" dirty="0">
                <a:solidFill>
                  <a:srgbClr val="1C1C1C"/>
                </a:solidFill>
                <a:latin typeface="Arial"/>
                <a:cs typeface="Arial"/>
              </a:rPr>
              <a:t>o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Historique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Syntaxe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Structure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60413" y="28447"/>
            <a:ext cx="8108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indent="-187960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Prologue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En-tête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Corps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Cadres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0" y="63"/>
            <a:ext cx="4572000" cy="793750"/>
          </a:xfrm>
          <a:custGeom>
            <a:avLst/>
            <a:gdLst/>
            <a:ahLst/>
            <a:cxnLst/>
            <a:rect l="l" t="t" r="r" b="b"/>
            <a:pathLst>
              <a:path w="4572000" h="793750">
                <a:moveTo>
                  <a:pt x="0" y="793686"/>
                </a:moveTo>
                <a:lnTo>
                  <a:pt x="4572000" y="793686"/>
                </a:lnTo>
                <a:lnTo>
                  <a:pt x="4572000" y="0"/>
                </a:lnTo>
                <a:lnTo>
                  <a:pt x="0" y="0"/>
                </a:lnTo>
                <a:lnTo>
                  <a:pt x="0" y="793686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0" y="349250"/>
                </a:moveTo>
                <a:lnTo>
                  <a:pt x="4572000" y="349250"/>
                </a:lnTo>
                <a:lnTo>
                  <a:pt x="4572000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0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4571999" y="0"/>
                </a:moveTo>
                <a:lnTo>
                  <a:pt x="0" y="0"/>
                </a:lnTo>
                <a:lnTo>
                  <a:pt x="0" y="349247"/>
                </a:lnTo>
                <a:lnTo>
                  <a:pt x="4571999" y="349247"/>
                </a:lnTo>
                <a:lnTo>
                  <a:pt x="4571999" y="0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6639" y="2012441"/>
            <a:ext cx="3065145" cy="3647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sz="1200" b="1" dirty="0">
                <a:solidFill>
                  <a:srgbClr val="800000"/>
                </a:solidFill>
                <a:latin typeface="Courier New"/>
                <a:cs typeface="Courier New"/>
              </a:rPr>
              <a:t>p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sz="1200" b="1" dirty="0">
                <a:latin typeface="Courier New"/>
                <a:cs typeface="Courier New"/>
              </a:rPr>
              <a:t>Quelques exemples </a:t>
            </a:r>
            <a:r>
              <a:rPr sz="1200" b="1" spc="5" dirty="0">
                <a:latin typeface="Courier New"/>
                <a:cs typeface="Courier New"/>
              </a:rPr>
              <a:t>de</a:t>
            </a:r>
            <a:r>
              <a:rPr sz="1200" b="1" spc="-3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liens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sz="1200" b="1" dirty="0">
                <a:solidFill>
                  <a:srgbClr val="800000"/>
                </a:solidFill>
                <a:latin typeface="Courier New"/>
                <a:cs typeface="Courier New"/>
              </a:rPr>
              <a:t>p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marL="355600" marR="191135" indent="-342900">
              <a:lnSpc>
                <a:spcPts val="1150"/>
              </a:lnSpc>
              <a:spcBef>
                <a:spcPts val="280"/>
              </a:spcBef>
            </a:pPr>
            <a:r>
              <a:rPr sz="1200" b="1" spc="-5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sz="1200" b="1" spc="-5" dirty="0">
                <a:solidFill>
                  <a:srgbClr val="800000"/>
                </a:solidFill>
                <a:latin typeface="Courier New"/>
                <a:cs typeface="Courier New"/>
              </a:rPr>
              <a:t>p</a:t>
            </a:r>
            <a:r>
              <a:rPr sz="1200" b="1" spc="-5" dirty="0">
                <a:solidFill>
                  <a:srgbClr val="0000FF"/>
                </a:solidFill>
                <a:latin typeface="Courier New"/>
                <a:cs typeface="Courier New"/>
              </a:rPr>
              <a:t>&gt;&lt;</a:t>
            </a:r>
            <a:r>
              <a:rPr sz="1200" b="1" spc="-5" dirty="0">
                <a:solidFill>
                  <a:srgbClr val="800000"/>
                </a:solidFill>
                <a:latin typeface="Courier New"/>
                <a:cs typeface="Courier New"/>
              </a:rPr>
              <a:t>a </a:t>
            </a:r>
            <a:r>
              <a:rPr sz="1200" b="1" dirty="0">
                <a:solidFill>
                  <a:srgbClr val="FF0000"/>
                </a:solidFill>
                <a:latin typeface="Courier New"/>
                <a:cs typeface="Courier New"/>
              </a:rPr>
              <a:t>href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="</a:t>
            </a:r>
            <a:r>
              <a:rPr sz="1200" b="1" dirty="0">
                <a:latin typeface="Courier New"/>
                <a:cs typeface="Courier New"/>
              </a:rPr>
              <a:t>URL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" </a:t>
            </a:r>
            <a:r>
              <a:rPr sz="1200" b="1" dirty="0">
                <a:solidFill>
                  <a:srgbClr val="FF0000"/>
                </a:solidFill>
                <a:latin typeface="Courier New"/>
                <a:cs typeface="Courier New"/>
              </a:rPr>
              <a:t>title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="</a:t>
            </a:r>
            <a:r>
              <a:rPr sz="1200" b="1" dirty="0">
                <a:latin typeface="Courier New"/>
                <a:cs typeface="Courier New"/>
              </a:rPr>
              <a:t>serveur  </a:t>
            </a:r>
            <a:r>
              <a:rPr sz="1200" b="1" spc="-5" dirty="0">
                <a:latin typeface="Courier New"/>
                <a:cs typeface="Courier New"/>
              </a:rPr>
              <a:t>web de </a:t>
            </a:r>
            <a:r>
              <a:rPr sz="1200" b="1" dirty="0">
                <a:latin typeface="Courier New"/>
                <a:cs typeface="Courier New"/>
              </a:rPr>
              <a:t>l'UCBL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"&gt;</a:t>
            </a:r>
            <a:r>
              <a:rPr sz="1200" b="1" dirty="0">
                <a:latin typeface="Courier New"/>
                <a:cs typeface="Courier New"/>
              </a:rPr>
              <a:t>Cliquez-  ici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sz="1200" b="1" dirty="0">
                <a:solidFill>
                  <a:srgbClr val="800000"/>
                </a:solidFill>
                <a:latin typeface="Courier New"/>
                <a:cs typeface="Courier New"/>
              </a:rPr>
              <a:t>a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&gt; </a:t>
            </a:r>
            <a:r>
              <a:rPr sz="1200" b="1" dirty="0">
                <a:latin typeface="Courier New"/>
                <a:cs typeface="Courier New"/>
              </a:rPr>
              <a:t>pour atteindre </a:t>
            </a:r>
            <a:r>
              <a:rPr sz="1200" b="1" spc="5" dirty="0">
                <a:latin typeface="Courier New"/>
                <a:cs typeface="Courier New"/>
              </a:rPr>
              <a:t>le  </a:t>
            </a:r>
            <a:r>
              <a:rPr sz="1200" b="1" dirty="0">
                <a:latin typeface="Courier New"/>
                <a:cs typeface="Courier New"/>
              </a:rPr>
              <a:t>site </a:t>
            </a:r>
            <a:r>
              <a:rPr sz="1200" b="1" spc="5" dirty="0">
                <a:latin typeface="Courier New"/>
                <a:cs typeface="Courier New"/>
              </a:rPr>
              <a:t>de </a:t>
            </a:r>
            <a:r>
              <a:rPr sz="1200" b="1" dirty="0">
                <a:latin typeface="Courier New"/>
                <a:cs typeface="Courier New"/>
              </a:rPr>
              <a:t>l'Université Claude  Bernard Lyon 1.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sz="1200" b="1" dirty="0">
                <a:solidFill>
                  <a:srgbClr val="800000"/>
                </a:solidFill>
                <a:latin typeface="Courier New"/>
                <a:cs typeface="Courier New"/>
              </a:rPr>
              <a:t>p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marL="355600" marR="100330" indent="-342900">
              <a:lnSpc>
                <a:spcPct val="80000"/>
              </a:lnSpc>
              <a:spcBef>
                <a:spcPts val="305"/>
              </a:spcBef>
            </a:pP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&lt;!-- </a:t>
            </a:r>
            <a:r>
              <a:rPr sz="1200" b="1" dirty="0">
                <a:solidFill>
                  <a:srgbClr val="808080"/>
                </a:solidFill>
                <a:latin typeface="Courier New"/>
                <a:cs typeface="Courier New"/>
              </a:rPr>
              <a:t>Remarque : </a:t>
            </a:r>
            <a:r>
              <a:rPr sz="1200" b="1" spc="-5" dirty="0">
                <a:solidFill>
                  <a:srgbClr val="808080"/>
                </a:solidFill>
                <a:latin typeface="Courier New"/>
                <a:cs typeface="Courier New"/>
              </a:rPr>
              <a:t>on </a:t>
            </a:r>
            <a:r>
              <a:rPr sz="1200" b="1" dirty="0">
                <a:solidFill>
                  <a:srgbClr val="808080"/>
                </a:solidFill>
                <a:latin typeface="Courier New"/>
                <a:cs typeface="Courier New"/>
              </a:rPr>
              <a:t>a ici </a:t>
            </a:r>
            <a:r>
              <a:rPr sz="1200" b="1" spc="5" dirty="0">
                <a:solidFill>
                  <a:srgbClr val="808080"/>
                </a:solidFill>
                <a:latin typeface="Courier New"/>
                <a:cs typeface="Courier New"/>
              </a:rPr>
              <a:t>un </a:t>
            </a:r>
            <a:r>
              <a:rPr sz="1200" b="1" dirty="0">
                <a:solidFill>
                  <a:srgbClr val="808080"/>
                </a:solidFill>
                <a:latin typeface="Courier New"/>
                <a:cs typeface="Courier New"/>
              </a:rPr>
              <a:t>lien  </a:t>
            </a:r>
            <a:r>
              <a:rPr sz="1200" b="1" spc="-5" dirty="0">
                <a:solidFill>
                  <a:srgbClr val="808080"/>
                </a:solidFill>
                <a:latin typeface="Courier New"/>
                <a:cs typeface="Courier New"/>
              </a:rPr>
              <a:t>absolu </a:t>
            </a:r>
            <a:r>
              <a:rPr sz="1200" b="1" dirty="0">
                <a:solidFill>
                  <a:srgbClr val="808080"/>
                </a:solidFill>
                <a:latin typeface="Courier New"/>
                <a:cs typeface="Courier New"/>
              </a:rPr>
              <a:t>(URL complète)</a:t>
            </a:r>
            <a:r>
              <a:rPr sz="1200" b="1" spc="1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--&gt;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ts val="1295"/>
              </a:lnSpc>
            </a:pP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sz="1200" b="1" dirty="0">
                <a:solidFill>
                  <a:srgbClr val="800000"/>
                </a:solidFill>
                <a:latin typeface="Courier New"/>
                <a:cs typeface="Courier New"/>
              </a:rPr>
              <a:t>p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sz="1200" b="1" dirty="0">
                <a:latin typeface="Courier New"/>
                <a:cs typeface="Courier New"/>
              </a:rPr>
              <a:t>Cliquez sur l'image pour</a:t>
            </a:r>
            <a:r>
              <a:rPr sz="1200" b="1" spc="-4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lire</a:t>
            </a:r>
            <a:endParaRPr sz="1200">
              <a:latin typeface="Courier New"/>
              <a:cs typeface="Courier New"/>
            </a:endParaRPr>
          </a:p>
          <a:p>
            <a:pPr marL="355600">
              <a:lnSpc>
                <a:spcPts val="1295"/>
              </a:lnSpc>
            </a:pPr>
            <a:r>
              <a:rPr sz="1200" b="1" spc="-5" dirty="0">
                <a:latin typeface="Courier New"/>
                <a:cs typeface="Courier New"/>
              </a:rPr>
              <a:t>un </a:t>
            </a:r>
            <a:r>
              <a:rPr sz="1200" b="1" dirty="0">
                <a:latin typeface="Courier New"/>
                <a:cs typeface="Courier New"/>
              </a:rPr>
              <a:t>joli</a:t>
            </a:r>
            <a:r>
              <a:rPr sz="1200" b="1" spc="1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poème.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sz="1200" b="1" dirty="0">
                <a:solidFill>
                  <a:srgbClr val="800000"/>
                </a:solidFill>
                <a:latin typeface="Courier New"/>
                <a:cs typeface="Courier New"/>
              </a:rPr>
              <a:t>p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marL="355600" marR="123825" indent="-342900">
              <a:lnSpc>
                <a:spcPts val="1150"/>
              </a:lnSpc>
              <a:spcBef>
                <a:spcPts val="280"/>
              </a:spcBef>
            </a:pPr>
            <a:r>
              <a:rPr sz="1200" b="1" spc="-5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sz="1200" b="1" spc="-5" dirty="0">
                <a:solidFill>
                  <a:srgbClr val="800000"/>
                </a:solidFill>
                <a:latin typeface="Courier New"/>
                <a:cs typeface="Courier New"/>
              </a:rPr>
              <a:t>a </a:t>
            </a:r>
            <a:r>
              <a:rPr sz="1200" b="1" dirty="0">
                <a:solidFill>
                  <a:srgbClr val="FF0000"/>
                </a:solidFill>
                <a:latin typeface="Courier New"/>
                <a:cs typeface="Courier New"/>
              </a:rPr>
              <a:t>href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="</a:t>
            </a:r>
            <a:r>
              <a:rPr sz="1200" b="1" dirty="0">
                <a:latin typeface="Courier New"/>
                <a:cs typeface="Courier New"/>
              </a:rPr>
              <a:t>poeme.html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"&gt;&lt;</a:t>
            </a:r>
            <a:r>
              <a:rPr sz="1200" b="1" dirty="0">
                <a:solidFill>
                  <a:srgbClr val="800000"/>
                </a:solidFill>
                <a:latin typeface="Courier New"/>
                <a:cs typeface="Courier New"/>
              </a:rPr>
              <a:t>img  </a:t>
            </a:r>
            <a:r>
              <a:rPr sz="1200" b="1" dirty="0">
                <a:solidFill>
                  <a:srgbClr val="FF0000"/>
                </a:solidFill>
                <a:latin typeface="Courier New"/>
                <a:cs typeface="Courier New"/>
              </a:rPr>
              <a:t>src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="</a:t>
            </a:r>
            <a:r>
              <a:rPr sz="1200" b="1" dirty="0">
                <a:latin typeface="Courier New"/>
                <a:cs typeface="Courier New"/>
              </a:rPr>
              <a:t>pelican.jpg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" </a:t>
            </a:r>
            <a:r>
              <a:rPr sz="1200" b="1" dirty="0">
                <a:solidFill>
                  <a:srgbClr val="FF0000"/>
                </a:solidFill>
                <a:latin typeface="Courier New"/>
                <a:cs typeface="Courier New"/>
              </a:rPr>
              <a:t>alt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="</a:t>
            </a:r>
            <a:r>
              <a:rPr sz="1200" b="1" dirty="0">
                <a:latin typeface="Courier New"/>
                <a:cs typeface="Courier New"/>
              </a:rPr>
              <a:t>Un  pélican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" </a:t>
            </a:r>
            <a:r>
              <a:rPr sz="1200" b="1" dirty="0">
                <a:solidFill>
                  <a:srgbClr val="FF0000"/>
                </a:solidFill>
                <a:latin typeface="Courier New"/>
                <a:cs typeface="Courier New"/>
              </a:rPr>
              <a:t>height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="</a:t>
            </a:r>
            <a:r>
              <a:rPr sz="1200" b="1" dirty="0">
                <a:latin typeface="Courier New"/>
                <a:cs typeface="Courier New"/>
              </a:rPr>
              <a:t>100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200" b="1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/&gt;&lt;/</a:t>
            </a:r>
            <a:r>
              <a:rPr sz="1200" b="1" dirty="0">
                <a:solidFill>
                  <a:srgbClr val="800000"/>
                </a:solidFill>
                <a:latin typeface="Courier New"/>
                <a:cs typeface="Courier New"/>
              </a:rPr>
              <a:t>a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marL="355600" marR="100330" indent="-342900">
              <a:lnSpc>
                <a:spcPts val="1150"/>
              </a:lnSpc>
              <a:spcBef>
                <a:spcPts val="295"/>
              </a:spcBef>
            </a:pP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&lt;!-- </a:t>
            </a:r>
            <a:r>
              <a:rPr sz="1200" b="1" dirty="0">
                <a:solidFill>
                  <a:srgbClr val="808080"/>
                </a:solidFill>
                <a:latin typeface="Courier New"/>
                <a:cs typeface="Courier New"/>
              </a:rPr>
              <a:t>Remarque : </a:t>
            </a:r>
            <a:r>
              <a:rPr sz="1200" b="1" spc="-5" dirty="0">
                <a:solidFill>
                  <a:srgbClr val="808080"/>
                </a:solidFill>
                <a:latin typeface="Courier New"/>
                <a:cs typeface="Courier New"/>
              </a:rPr>
              <a:t>on </a:t>
            </a:r>
            <a:r>
              <a:rPr sz="1200" b="1" dirty="0">
                <a:solidFill>
                  <a:srgbClr val="808080"/>
                </a:solidFill>
                <a:latin typeface="Courier New"/>
                <a:cs typeface="Courier New"/>
              </a:rPr>
              <a:t>a ici </a:t>
            </a:r>
            <a:r>
              <a:rPr sz="1200" b="1" spc="5" dirty="0">
                <a:solidFill>
                  <a:srgbClr val="808080"/>
                </a:solidFill>
                <a:latin typeface="Courier New"/>
                <a:cs typeface="Courier New"/>
              </a:rPr>
              <a:t>un </a:t>
            </a:r>
            <a:r>
              <a:rPr sz="1200" b="1" dirty="0">
                <a:solidFill>
                  <a:srgbClr val="808080"/>
                </a:solidFill>
                <a:latin typeface="Courier New"/>
                <a:cs typeface="Courier New"/>
              </a:rPr>
              <a:t>lien  relatif</a:t>
            </a:r>
            <a:r>
              <a:rPr sz="1200" b="1" spc="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--&gt;</a:t>
            </a:r>
            <a:endParaRPr sz="1200">
              <a:latin typeface="Courier New"/>
              <a:cs typeface="Courier New"/>
            </a:endParaRPr>
          </a:p>
          <a:p>
            <a:pPr marL="355600" marR="33020" indent="-342900">
              <a:lnSpc>
                <a:spcPct val="80100"/>
              </a:lnSpc>
              <a:spcBef>
                <a:spcPts val="300"/>
              </a:spcBef>
            </a:pP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sz="1200" b="1" dirty="0">
                <a:solidFill>
                  <a:srgbClr val="800000"/>
                </a:solidFill>
                <a:latin typeface="Courier New"/>
                <a:cs typeface="Courier New"/>
              </a:rPr>
              <a:t>p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sz="1200" b="1" dirty="0">
                <a:latin typeface="Courier New"/>
                <a:cs typeface="Courier New"/>
              </a:rPr>
              <a:t>Evidemment, </a:t>
            </a:r>
            <a:r>
              <a:rPr sz="1200" b="1" spc="5" dirty="0">
                <a:latin typeface="Courier New"/>
                <a:cs typeface="Courier New"/>
              </a:rPr>
              <a:t>on </a:t>
            </a:r>
            <a:r>
              <a:rPr sz="1200" b="1" dirty="0">
                <a:latin typeface="Courier New"/>
                <a:cs typeface="Courier New"/>
              </a:rPr>
              <a:t>peut mettre </a:t>
            </a:r>
            <a:r>
              <a:rPr sz="1200" b="1" spc="5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sz="1200" b="1" spc="5" dirty="0">
                <a:solidFill>
                  <a:srgbClr val="800000"/>
                </a:solidFill>
                <a:latin typeface="Courier New"/>
                <a:cs typeface="Courier New"/>
              </a:rPr>
              <a:t>a  </a:t>
            </a:r>
            <a:r>
              <a:rPr sz="1200" b="1" spc="-5" dirty="0">
                <a:solidFill>
                  <a:srgbClr val="FF0000"/>
                </a:solidFill>
                <a:latin typeface="Courier New"/>
                <a:cs typeface="Courier New"/>
              </a:rPr>
              <a:t>hr</a:t>
            </a:r>
            <a:r>
              <a:rPr sz="1200" b="1" spc="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200" b="1" dirty="0">
                <a:solidFill>
                  <a:srgbClr val="FF0000"/>
                </a:solidFill>
                <a:latin typeface="Courier New"/>
                <a:cs typeface="Courier New"/>
              </a:rPr>
              <a:t>f</a:t>
            </a:r>
            <a:r>
              <a:rPr sz="1200" b="1" spc="-5" dirty="0">
                <a:solidFill>
                  <a:srgbClr val="0000FF"/>
                </a:solidFill>
                <a:latin typeface="Courier New"/>
                <a:cs typeface="Courier New"/>
              </a:rPr>
              <a:t>=</a:t>
            </a:r>
            <a:r>
              <a:rPr sz="1200" b="1" spc="10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200" b="1" spc="-5" dirty="0">
                <a:latin typeface="Courier New"/>
                <a:cs typeface="Courier New"/>
                <a:hlinkClick r:id="rId2"/>
              </a:rPr>
              <a:t>h</a:t>
            </a:r>
            <a:r>
              <a:rPr sz="1200" b="1" spc="5" dirty="0">
                <a:latin typeface="Courier New"/>
                <a:cs typeface="Courier New"/>
                <a:hlinkClick r:id="rId2"/>
              </a:rPr>
              <a:t>t</a:t>
            </a:r>
            <a:r>
              <a:rPr sz="1200" b="1" spc="-5" dirty="0">
                <a:latin typeface="Courier New"/>
                <a:cs typeface="Courier New"/>
                <a:hlinkClick r:id="rId2"/>
              </a:rPr>
              <a:t>t</a:t>
            </a:r>
            <a:r>
              <a:rPr sz="1200" b="1" spc="5" dirty="0">
                <a:latin typeface="Courier New"/>
                <a:cs typeface="Courier New"/>
                <a:hlinkClick r:id="rId2"/>
              </a:rPr>
              <a:t>p</a:t>
            </a:r>
            <a:r>
              <a:rPr sz="1200" b="1" spc="-5" dirty="0">
                <a:latin typeface="Courier New"/>
                <a:cs typeface="Courier New"/>
                <a:hlinkClick r:id="rId2"/>
              </a:rPr>
              <a:t>:/</a:t>
            </a:r>
            <a:r>
              <a:rPr sz="1200" b="1" spc="5" dirty="0">
                <a:latin typeface="Courier New"/>
                <a:cs typeface="Courier New"/>
                <a:hlinkClick r:id="rId2"/>
              </a:rPr>
              <a:t>/</a:t>
            </a:r>
            <a:r>
              <a:rPr sz="1200" b="1" spc="-5" dirty="0">
                <a:latin typeface="Courier New"/>
                <a:cs typeface="Courier New"/>
                <a:hlinkClick r:id="rId2"/>
              </a:rPr>
              <a:t>w</a:t>
            </a:r>
            <a:r>
              <a:rPr sz="1200" b="1" spc="5" dirty="0">
                <a:latin typeface="Courier New"/>
                <a:cs typeface="Courier New"/>
                <a:hlinkClick r:id="rId2"/>
              </a:rPr>
              <a:t>ww</a:t>
            </a:r>
            <a:r>
              <a:rPr sz="1200" b="1" spc="-5" dirty="0">
                <a:latin typeface="Courier New"/>
                <a:cs typeface="Courier New"/>
                <a:hlinkClick r:id="rId2"/>
              </a:rPr>
              <a:t>.w</a:t>
            </a:r>
            <a:r>
              <a:rPr sz="1200" b="1" spc="5" dirty="0">
                <a:latin typeface="Courier New"/>
                <a:cs typeface="Courier New"/>
                <a:hlinkClick r:id="rId2"/>
              </a:rPr>
              <a:t>3</a:t>
            </a:r>
            <a:r>
              <a:rPr sz="1200" b="1" spc="-5" dirty="0">
                <a:latin typeface="Courier New"/>
                <a:cs typeface="Courier New"/>
                <a:hlinkClick r:id="rId2"/>
              </a:rPr>
              <a:t>.o</a:t>
            </a:r>
            <a:r>
              <a:rPr sz="1200" b="1" spc="5" dirty="0">
                <a:latin typeface="Courier New"/>
                <a:cs typeface="Courier New"/>
                <a:hlinkClick r:id="rId2"/>
              </a:rPr>
              <a:t>r</a:t>
            </a:r>
            <a:r>
              <a:rPr sz="1200" b="1" spc="-5" dirty="0">
                <a:latin typeface="Courier New"/>
                <a:cs typeface="Courier New"/>
                <a:hlinkClick r:id="rId2"/>
              </a:rPr>
              <a:t>g</a:t>
            </a:r>
            <a:r>
              <a:rPr sz="1200" b="1" spc="5" dirty="0">
                <a:latin typeface="Courier New"/>
                <a:cs typeface="Courier New"/>
                <a:hlinkClick r:id="rId2"/>
              </a:rPr>
              <a:t>/</a:t>
            </a:r>
            <a:r>
              <a:rPr sz="1200" b="1" spc="-5" dirty="0">
                <a:latin typeface="Courier New"/>
                <a:cs typeface="Courier New"/>
                <a:hlinkClick r:id="rId2"/>
              </a:rPr>
              <a:t>T</a:t>
            </a:r>
            <a:r>
              <a:rPr sz="1200" b="1" spc="5" dirty="0">
                <a:latin typeface="Courier New"/>
                <a:cs typeface="Courier New"/>
                <a:hlinkClick r:id="rId2"/>
              </a:rPr>
              <a:t>R</a:t>
            </a:r>
            <a:r>
              <a:rPr sz="1200" b="1" spc="-5" dirty="0">
                <a:latin typeface="Courier New"/>
                <a:cs typeface="Courier New"/>
                <a:hlinkClick r:id="rId2"/>
              </a:rPr>
              <a:t>/xh </a:t>
            </a:r>
            <a:r>
              <a:rPr sz="1200" b="1" spc="-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tml1/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"&gt;</a:t>
            </a:r>
            <a:r>
              <a:rPr sz="1200" b="1" dirty="0">
                <a:latin typeface="Courier New"/>
                <a:cs typeface="Courier New"/>
              </a:rPr>
              <a:t>pas mal</a:t>
            </a:r>
            <a:r>
              <a:rPr sz="1200" b="1" spc="5" dirty="0">
                <a:latin typeface="Courier New"/>
                <a:cs typeface="Courier New"/>
              </a:rPr>
              <a:t> de</a:t>
            </a:r>
            <a:endParaRPr sz="1200">
              <a:latin typeface="Courier New"/>
              <a:cs typeface="Courier New"/>
            </a:endParaRPr>
          </a:p>
          <a:p>
            <a:pPr marL="355600">
              <a:lnSpc>
                <a:spcPts val="1010"/>
              </a:lnSpc>
            </a:pP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sz="1200" b="1" dirty="0">
                <a:solidFill>
                  <a:srgbClr val="800000"/>
                </a:solidFill>
                <a:latin typeface="Courier New"/>
                <a:cs typeface="Courier New"/>
              </a:rPr>
              <a:t>em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sz="1200" b="1" dirty="0">
                <a:latin typeface="Courier New"/>
                <a:cs typeface="Courier New"/>
              </a:rPr>
              <a:t>contenu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sz="1200" b="1" dirty="0">
                <a:solidFill>
                  <a:srgbClr val="800000"/>
                </a:solidFill>
                <a:latin typeface="Courier New"/>
                <a:cs typeface="Courier New"/>
              </a:rPr>
              <a:t>em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sz="1200" b="1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(textuel</a:t>
            </a:r>
            <a:endParaRPr sz="1200">
              <a:latin typeface="Courier New"/>
              <a:cs typeface="Courier New"/>
            </a:endParaRPr>
          </a:p>
          <a:p>
            <a:pPr marL="355600" marR="400050">
              <a:lnSpc>
                <a:spcPts val="1150"/>
              </a:lnSpc>
              <a:spcBef>
                <a:spcPts val="135"/>
              </a:spcBef>
            </a:pPr>
            <a:r>
              <a:rPr sz="1200" b="1" spc="-5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sz="1200" b="1" spc="-5" dirty="0">
                <a:solidFill>
                  <a:srgbClr val="800000"/>
                </a:solidFill>
                <a:latin typeface="Courier New"/>
                <a:cs typeface="Courier New"/>
              </a:rPr>
              <a:t>span </a:t>
            </a:r>
            <a:r>
              <a:rPr sz="1200" b="1" dirty="0">
                <a:solidFill>
                  <a:srgbClr val="FF0000"/>
                </a:solidFill>
                <a:latin typeface="Courier New"/>
                <a:cs typeface="Courier New"/>
              </a:rPr>
              <a:t>style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="</a:t>
            </a:r>
            <a:r>
              <a:rPr sz="1200" b="1" dirty="0">
                <a:latin typeface="Courier New"/>
                <a:cs typeface="Courier New"/>
              </a:rPr>
              <a:t>background-  </a:t>
            </a:r>
            <a:r>
              <a:rPr sz="1200" b="1" spc="-5" dirty="0">
                <a:latin typeface="Courier New"/>
                <a:cs typeface="Courier New"/>
              </a:rPr>
              <a:t>color: </a:t>
            </a:r>
            <a:r>
              <a:rPr sz="1200" b="1" dirty="0">
                <a:latin typeface="Courier New"/>
                <a:cs typeface="Courier New"/>
              </a:rPr>
              <a:t>#A234EE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"&gt;  </a:t>
            </a:r>
            <a:r>
              <a:rPr sz="1200" b="1" dirty="0">
                <a:solidFill>
                  <a:srgbClr val="FF0000"/>
                </a:solidFill>
                <a:latin typeface="Courier New"/>
                <a:cs typeface="Courier New"/>
              </a:rPr>
              <a:t>éléments)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sz="1200" b="1" dirty="0">
                <a:solidFill>
                  <a:srgbClr val="800000"/>
                </a:solidFill>
                <a:latin typeface="Courier New"/>
                <a:cs typeface="Courier New"/>
              </a:rPr>
              <a:t>span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&gt; </a:t>
            </a:r>
            <a:r>
              <a:rPr sz="1200" b="1" dirty="0">
                <a:latin typeface="Courier New"/>
                <a:cs typeface="Courier New"/>
              </a:rPr>
              <a:t>dans une  ancre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sz="1200" b="1" dirty="0">
                <a:solidFill>
                  <a:srgbClr val="800000"/>
                </a:solidFill>
                <a:latin typeface="Courier New"/>
                <a:cs typeface="Courier New"/>
              </a:rPr>
              <a:t>a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&gt; &lt;/</a:t>
            </a:r>
            <a:r>
              <a:rPr sz="1200" b="1" dirty="0">
                <a:solidFill>
                  <a:srgbClr val="800000"/>
                </a:solidFill>
                <a:latin typeface="Courier New"/>
                <a:cs typeface="Courier New"/>
              </a:rPr>
              <a:t>p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27425" y="1844675"/>
            <a:ext cx="5508625" cy="3162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22598" y="1839848"/>
            <a:ext cx="5518150" cy="3171825"/>
          </a:xfrm>
          <a:custGeom>
            <a:avLst/>
            <a:gdLst/>
            <a:ahLst/>
            <a:cxnLst/>
            <a:rect l="l" t="t" r="r" b="b"/>
            <a:pathLst>
              <a:path w="5518150" h="3171825">
                <a:moveTo>
                  <a:pt x="0" y="3171825"/>
                </a:moveTo>
                <a:lnTo>
                  <a:pt x="5518150" y="3171825"/>
                </a:lnTo>
                <a:lnTo>
                  <a:pt x="5518150" y="0"/>
                </a:lnTo>
                <a:lnTo>
                  <a:pt x="0" y="0"/>
                </a:lnTo>
                <a:lnTo>
                  <a:pt x="0" y="3171825"/>
                </a:lnTo>
                <a:close/>
              </a:path>
            </a:pathLst>
          </a:custGeom>
          <a:ln w="9525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812291"/>
            <a:ext cx="9134856" cy="460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97991"/>
            <a:ext cx="5157216" cy="8031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63" y="793750"/>
            <a:ext cx="9139555" cy="457200"/>
          </a:xfrm>
          <a:custGeom>
            <a:avLst/>
            <a:gdLst/>
            <a:ahLst/>
            <a:cxnLst/>
            <a:rect l="l" t="t" r="r" b="b"/>
            <a:pathLst>
              <a:path w="9139555" h="457200">
                <a:moveTo>
                  <a:pt x="0" y="457200"/>
                </a:moveTo>
                <a:lnTo>
                  <a:pt x="9139236" y="457200"/>
                </a:lnTo>
                <a:lnTo>
                  <a:pt x="9139236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1B07D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763" y="770635"/>
            <a:ext cx="91395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Liens hypertextes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3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exemple</a:t>
            </a:r>
            <a:endParaRPr sz="30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1161084" y="6554037"/>
            <a:ext cx="333629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fr-FR" dirty="0"/>
              <a:t>web</a:t>
            </a:r>
            <a:endParaRPr spc="-5" dirty="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World </a:t>
            </a:r>
            <a:r>
              <a:rPr dirty="0"/>
              <a:t>Wide</a:t>
            </a:r>
            <a:r>
              <a:rPr spc="-114" dirty="0"/>
              <a:t> </a:t>
            </a:r>
            <a:r>
              <a:rPr spc="-5" dirty="0"/>
              <a:t>Web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56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2999358" y="28447"/>
            <a:ext cx="15106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 marR="5080" indent="-169545" algn="r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6954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I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tro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d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u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ctio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  <a:p>
            <a:pPr marL="161925" marR="6350" indent="-161925" algn="r">
              <a:lnSpc>
                <a:spcPct val="100000"/>
              </a:lnSpc>
              <a:buAutoNum type="arabicPeriod"/>
              <a:tabLst>
                <a:tab pos="16192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Aspects</a:t>
            </a:r>
            <a:r>
              <a:rPr sz="1200" spc="-8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techniques</a:t>
            </a:r>
            <a:endParaRPr sz="1200">
              <a:latin typeface="Arial"/>
              <a:cs typeface="Arial"/>
            </a:endParaRPr>
          </a:p>
          <a:p>
            <a:pPr marL="448309" indent="-169545">
              <a:lnSpc>
                <a:spcPct val="100000"/>
              </a:lnSpc>
              <a:buAutoNum type="arabicPeriod"/>
              <a:tabLst>
                <a:tab pos="448945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Langage</a:t>
            </a:r>
            <a:r>
              <a:rPr sz="12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endParaRPr sz="1200">
              <a:latin typeface="Arial"/>
              <a:cs typeface="Arial"/>
            </a:endParaRPr>
          </a:p>
          <a:p>
            <a:pPr marL="168910" marR="5080" indent="-168910" algn="r">
              <a:lnSpc>
                <a:spcPct val="100000"/>
              </a:lnSpc>
              <a:buAutoNum type="arabicPeriod"/>
              <a:tabLst>
                <a:tab pos="16891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l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usion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34178" y="28447"/>
            <a:ext cx="9131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indent="-18796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Dé</a:t>
            </a:r>
            <a:r>
              <a:rPr sz="1200" spc="15" dirty="0">
                <a:solidFill>
                  <a:srgbClr val="1C1C1C"/>
                </a:solidFill>
                <a:latin typeface="Arial"/>
                <a:cs typeface="Arial"/>
              </a:rPr>
              <a:t>f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initi</a:t>
            </a:r>
            <a:r>
              <a:rPr sz="1200" spc="-15" dirty="0">
                <a:solidFill>
                  <a:srgbClr val="1C1C1C"/>
                </a:solidFill>
                <a:latin typeface="Arial"/>
                <a:cs typeface="Arial"/>
              </a:rPr>
              <a:t>o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Historique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Syntaxe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Structure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60413" y="28447"/>
            <a:ext cx="8108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indent="-187960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Prologue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En-tête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Corps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Cadres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0" y="63"/>
            <a:ext cx="4572000" cy="793750"/>
          </a:xfrm>
          <a:custGeom>
            <a:avLst/>
            <a:gdLst/>
            <a:ahLst/>
            <a:cxnLst/>
            <a:rect l="l" t="t" r="r" b="b"/>
            <a:pathLst>
              <a:path w="4572000" h="793750">
                <a:moveTo>
                  <a:pt x="0" y="793686"/>
                </a:moveTo>
                <a:lnTo>
                  <a:pt x="4572000" y="793686"/>
                </a:lnTo>
                <a:lnTo>
                  <a:pt x="4572000" y="0"/>
                </a:lnTo>
                <a:lnTo>
                  <a:pt x="0" y="0"/>
                </a:lnTo>
                <a:lnTo>
                  <a:pt x="0" y="793686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0" y="349250"/>
                </a:moveTo>
                <a:lnTo>
                  <a:pt x="4572000" y="349250"/>
                </a:lnTo>
                <a:lnTo>
                  <a:pt x="4572000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0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4571999" y="0"/>
                </a:moveTo>
                <a:lnTo>
                  <a:pt x="0" y="0"/>
                </a:lnTo>
                <a:lnTo>
                  <a:pt x="0" y="349247"/>
                </a:lnTo>
                <a:lnTo>
                  <a:pt x="4571999" y="349247"/>
                </a:lnTo>
                <a:lnTo>
                  <a:pt x="4571999" y="0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0491" y="1823309"/>
            <a:ext cx="7616190" cy="392874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00"/>
              </a:spcBef>
              <a:buSzPct val="90000"/>
              <a:buFont typeface="Wingdings"/>
              <a:buChar char=""/>
              <a:tabLst>
                <a:tab pos="355600" algn="l"/>
              </a:tabLst>
            </a:pPr>
            <a:r>
              <a:rPr sz="2500" spc="-5" dirty="0">
                <a:solidFill>
                  <a:srgbClr val="0000FF"/>
                </a:solidFill>
                <a:latin typeface="Arial"/>
                <a:cs typeface="Arial"/>
              </a:rPr>
              <a:t>Principe</a:t>
            </a:r>
            <a:endParaRPr sz="2500">
              <a:latin typeface="Arial"/>
              <a:cs typeface="Arial"/>
            </a:endParaRPr>
          </a:p>
          <a:p>
            <a:pPr marL="756285" marR="5080" lvl="1" indent="-287020">
              <a:lnSpc>
                <a:spcPts val="2150"/>
              </a:lnSpc>
              <a:spcBef>
                <a:spcPts val="635"/>
              </a:spcBef>
              <a:buClr>
                <a:srgbClr val="0000FF"/>
              </a:buClr>
              <a:buSzPct val="73809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2100" spc="-5" dirty="0">
                <a:solidFill>
                  <a:srgbClr val="1C1C1C"/>
                </a:solidFill>
                <a:latin typeface="Arial"/>
                <a:cs typeface="Arial"/>
              </a:rPr>
              <a:t>Un tableau contient des lignes, lesquelles contiennent des  cellules</a:t>
            </a:r>
            <a:endParaRPr sz="2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SzPct val="90000"/>
              <a:buFont typeface="Wingdings"/>
              <a:buChar char=""/>
              <a:tabLst>
                <a:tab pos="355600" algn="l"/>
              </a:tabLst>
            </a:pPr>
            <a:r>
              <a:rPr sz="2500" spc="-5" dirty="0">
                <a:solidFill>
                  <a:srgbClr val="0000FF"/>
                </a:solidFill>
                <a:latin typeface="Arial"/>
                <a:cs typeface="Arial"/>
              </a:rPr>
              <a:t>Eléments</a:t>
            </a:r>
            <a:endParaRPr sz="25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195"/>
              </a:spcBef>
              <a:buClr>
                <a:srgbClr val="0000FF"/>
              </a:buClr>
              <a:buSzPct val="73809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2100" b="1" spc="-5" dirty="0">
                <a:solidFill>
                  <a:srgbClr val="1C1C1C"/>
                </a:solidFill>
                <a:latin typeface="Courier New"/>
                <a:cs typeface="Courier New"/>
              </a:rPr>
              <a:t>&lt;table&gt; </a:t>
            </a:r>
            <a:r>
              <a:rPr sz="2100" b="1" dirty="0">
                <a:solidFill>
                  <a:srgbClr val="1C1C1C"/>
                </a:solidFill>
                <a:latin typeface="Courier New"/>
                <a:cs typeface="Courier New"/>
              </a:rPr>
              <a:t>… </a:t>
            </a:r>
            <a:r>
              <a:rPr sz="2100" b="1" spc="-5" dirty="0">
                <a:solidFill>
                  <a:srgbClr val="1C1C1C"/>
                </a:solidFill>
                <a:latin typeface="Courier New"/>
                <a:cs typeface="Courier New"/>
              </a:rPr>
              <a:t>&lt;/table&gt;</a:t>
            </a:r>
            <a:r>
              <a:rPr sz="2100" b="1" spc="-630" dirty="0">
                <a:solidFill>
                  <a:srgbClr val="1C1C1C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1C1C1C"/>
                </a:solidFill>
                <a:latin typeface="Arial"/>
                <a:cs typeface="Arial"/>
              </a:rPr>
              <a:t>(élément général)</a:t>
            </a:r>
            <a:endParaRPr sz="21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635"/>
              </a:spcBef>
              <a:buClr>
                <a:srgbClr val="0000FF"/>
              </a:buClr>
              <a:buSzPct val="73809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2100" b="1" spc="-5" dirty="0">
                <a:solidFill>
                  <a:srgbClr val="1C1C1C"/>
                </a:solidFill>
                <a:latin typeface="Courier New"/>
                <a:cs typeface="Courier New"/>
              </a:rPr>
              <a:t>&lt;tr&gt; </a:t>
            </a:r>
            <a:r>
              <a:rPr sz="2100" b="1" dirty="0">
                <a:solidFill>
                  <a:srgbClr val="1C1C1C"/>
                </a:solidFill>
                <a:latin typeface="Courier New"/>
                <a:cs typeface="Courier New"/>
              </a:rPr>
              <a:t>… </a:t>
            </a:r>
            <a:r>
              <a:rPr sz="2100" b="1" spc="-5" dirty="0">
                <a:solidFill>
                  <a:srgbClr val="1C1C1C"/>
                </a:solidFill>
                <a:latin typeface="Courier New"/>
                <a:cs typeface="Courier New"/>
              </a:rPr>
              <a:t>&lt;/tr&gt;</a:t>
            </a:r>
            <a:r>
              <a:rPr sz="2100" b="1" spc="-670" dirty="0">
                <a:solidFill>
                  <a:srgbClr val="1C1C1C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1C1C1C"/>
                </a:solidFill>
                <a:latin typeface="Arial"/>
                <a:cs typeface="Arial"/>
              </a:rPr>
              <a:t>(table row)</a:t>
            </a:r>
            <a:endParaRPr sz="21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630"/>
              </a:spcBef>
              <a:buClr>
                <a:srgbClr val="0000FF"/>
              </a:buClr>
              <a:buSzPct val="73809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2100" b="1" spc="-5" dirty="0">
                <a:solidFill>
                  <a:srgbClr val="1C1C1C"/>
                </a:solidFill>
                <a:latin typeface="Courier New"/>
                <a:cs typeface="Courier New"/>
              </a:rPr>
              <a:t>&lt;td&gt; </a:t>
            </a:r>
            <a:r>
              <a:rPr sz="2100" b="1" dirty="0">
                <a:solidFill>
                  <a:srgbClr val="1C1C1C"/>
                </a:solidFill>
                <a:latin typeface="Courier New"/>
                <a:cs typeface="Courier New"/>
              </a:rPr>
              <a:t>… </a:t>
            </a:r>
            <a:r>
              <a:rPr sz="2100" b="1" spc="-5" dirty="0">
                <a:solidFill>
                  <a:srgbClr val="1C1C1C"/>
                </a:solidFill>
                <a:latin typeface="Courier New"/>
                <a:cs typeface="Courier New"/>
              </a:rPr>
              <a:t>&lt;/td&gt;</a:t>
            </a:r>
            <a:r>
              <a:rPr sz="2100" b="1" spc="-665" dirty="0">
                <a:solidFill>
                  <a:srgbClr val="1C1C1C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1C1C1C"/>
                </a:solidFill>
                <a:latin typeface="Arial"/>
                <a:cs typeface="Arial"/>
              </a:rPr>
              <a:t>(table </a:t>
            </a:r>
            <a:r>
              <a:rPr sz="2100" dirty="0">
                <a:solidFill>
                  <a:srgbClr val="1C1C1C"/>
                </a:solidFill>
                <a:latin typeface="Arial"/>
                <a:cs typeface="Arial"/>
              </a:rPr>
              <a:t>cell)</a:t>
            </a:r>
            <a:endParaRPr sz="21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600"/>
              </a:spcBef>
              <a:buClr>
                <a:srgbClr val="0000FF"/>
              </a:buClr>
              <a:buSzPct val="73809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2100" b="1" spc="-5" dirty="0">
                <a:solidFill>
                  <a:srgbClr val="1C1C1C"/>
                </a:solidFill>
                <a:latin typeface="Courier New"/>
                <a:cs typeface="Courier New"/>
              </a:rPr>
              <a:t>&lt;th&gt; </a:t>
            </a:r>
            <a:r>
              <a:rPr sz="2100" b="1" dirty="0">
                <a:solidFill>
                  <a:srgbClr val="1C1C1C"/>
                </a:solidFill>
                <a:latin typeface="Courier New"/>
                <a:cs typeface="Courier New"/>
              </a:rPr>
              <a:t>… </a:t>
            </a:r>
            <a:r>
              <a:rPr sz="2100" b="1" spc="-5" dirty="0">
                <a:solidFill>
                  <a:srgbClr val="1C1C1C"/>
                </a:solidFill>
                <a:latin typeface="Courier New"/>
                <a:cs typeface="Courier New"/>
              </a:rPr>
              <a:t>&lt;/th&gt; </a:t>
            </a:r>
            <a:r>
              <a:rPr sz="2100" b="1" dirty="0">
                <a:solidFill>
                  <a:srgbClr val="1C1C1C"/>
                </a:solidFill>
                <a:latin typeface="Courier New"/>
                <a:cs typeface="Courier New"/>
              </a:rPr>
              <a:t>(table</a:t>
            </a:r>
            <a:r>
              <a:rPr sz="2100" b="1" spc="-15" dirty="0">
                <a:solidFill>
                  <a:srgbClr val="1C1C1C"/>
                </a:solidFill>
                <a:latin typeface="Courier New"/>
                <a:cs typeface="Courier New"/>
              </a:rPr>
              <a:t> </a:t>
            </a:r>
            <a:r>
              <a:rPr sz="2100" b="1" spc="-5" dirty="0">
                <a:solidFill>
                  <a:srgbClr val="1C1C1C"/>
                </a:solidFill>
                <a:latin typeface="Courier New"/>
                <a:cs typeface="Courier New"/>
              </a:rPr>
              <a:t>header)</a:t>
            </a:r>
            <a:endParaRPr sz="2100">
              <a:latin typeface="Courier New"/>
              <a:cs typeface="Courier New"/>
            </a:endParaRPr>
          </a:p>
          <a:p>
            <a:pPr marL="756285" lvl="1" indent="-287655">
              <a:lnSpc>
                <a:spcPct val="100000"/>
              </a:lnSpc>
              <a:spcBef>
                <a:spcPts val="660"/>
              </a:spcBef>
              <a:buClr>
                <a:srgbClr val="0000FF"/>
              </a:buClr>
              <a:buSzPct val="73809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2100" b="1" spc="-5" dirty="0">
                <a:solidFill>
                  <a:srgbClr val="1C1C1C"/>
                </a:solidFill>
                <a:latin typeface="Courier New"/>
                <a:cs typeface="Courier New"/>
              </a:rPr>
              <a:t>&lt;caption&gt; </a:t>
            </a:r>
            <a:r>
              <a:rPr sz="2100" b="1" dirty="0">
                <a:solidFill>
                  <a:srgbClr val="1C1C1C"/>
                </a:solidFill>
                <a:latin typeface="Courier New"/>
                <a:cs typeface="Courier New"/>
              </a:rPr>
              <a:t>… </a:t>
            </a:r>
            <a:r>
              <a:rPr sz="2100" b="1" spc="-5" dirty="0">
                <a:solidFill>
                  <a:srgbClr val="1C1C1C"/>
                </a:solidFill>
                <a:latin typeface="Courier New"/>
                <a:cs typeface="Courier New"/>
              </a:rPr>
              <a:t>&lt;/caption&gt;</a:t>
            </a:r>
            <a:r>
              <a:rPr sz="2100" b="1" spc="-635" dirty="0">
                <a:solidFill>
                  <a:srgbClr val="1C1C1C"/>
                </a:solidFill>
                <a:latin typeface="Courier New"/>
                <a:cs typeface="Courier New"/>
              </a:rPr>
              <a:t> </a:t>
            </a:r>
            <a:r>
              <a:rPr sz="2100" spc="-5" dirty="0">
                <a:solidFill>
                  <a:srgbClr val="1C1C1C"/>
                </a:solidFill>
                <a:latin typeface="Arial"/>
                <a:cs typeface="Arial"/>
              </a:rPr>
              <a:t>(table caption)</a:t>
            </a:r>
            <a:endParaRPr sz="21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695"/>
              </a:spcBef>
              <a:buClr>
                <a:srgbClr val="0000FF"/>
              </a:buClr>
              <a:buSzPct val="73809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2100" dirty="0">
                <a:solidFill>
                  <a:srgbClr val="1C1C1C"/>
                </a:solidFill>
                <a:latin typeface="Arial"/>
                <a:cs typeface="Arial"/>
              </a:rPr>
              <a:t>...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812291"/>
            <a:ext cx="9134856" cy="460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97991"/>
            <a:ext cx="1984248" cy="803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3" y="793750"/>
            <a:ext cx="9139555" cy="457200"/>
          </a:xfrm>
          <a:custGeom>
            <a:avLst/>
            <a:gdLst/>
            <a:ahLst/>
            <a:cxnLst/>
            <a:rect l="l" t="t" r="r" b="b"/>
            <a:pathLst>
              <a:path w="9139555" h="457200">
                <a:moveTo>
                  <a:pt x="0" y="457200"/>
                </a:moveTo>
                <a:lnTo>
                  <a:pt x="9139236" y="457200"/>
                </a:lnTo>
                <a:lnTo>
                  <a:pt x="9139236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1B07D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63" y="770635"/>
            <a:ext cx="91395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Tableaux</a:t>
            </a:r>
            <a:endParaRPr sz="30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161084" y="6554037"/>
            <a:ext cx="333629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fr-FR" dirty="0"/>
              <a:t>web</a:t>
            </a:r>
            <a:endParaRPr spc="-5" dirty="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World </a:t>
            </a:r>
            <a:r>
              <a:rPr dirty="0"/>
              <a:t>Wide</a:t>
            </a:r>
            <a:r>
              <a:rPr spc="-114" dirty="0"/>
              <a:t> </a:t>
            </a:r>
            <a:r>
              <a:rPr spc="-5" dirty="0"/>
              <a:t>Web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57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4763" y="28447"/>
            <a:ext cx="45675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 marR="67310" indent="-169545" algn="r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6954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I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tro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d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u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ctio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  <a:p>
            <a:pPr marL="161925" marR="68580" indent="-161925" algn="r">
              <a:lnSpc>
                <a:spcPct val="100000"/>
              </a:lnSpc>
              <a:buAutoNum type="arabicPeriod"/>
              <a:tabLst>
                <a:tab pos="16192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Aspects</a:t>
            </a:r>
            <a:r>
              <a:rPr sz="1200" spc="-8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techniques</a:t>
            </a:r>
            <a:endParaRPr sz="1200">
              <a:latin typeface="Arial"/>
              <a:cs typeface="Arial"/>
            </a:endParaRPr>
          </a:p>
          <a:p>
            <a:pPr marL="169545" marR="69215" indent="-169545" algn="r">
              <a:lnSpc>
                <a:spcPct val="100000"/>
              </a:lnSpc>
              <a:buAutoNum type="arabicPeriod"/>
              <a:tabLst>
                <a:tab pos="169545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Langage</a:t>
            </a:r>
            <a:r>
              <a:rPr sz="12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endParaRPr sz="1200">
              <a:latin typeface="Arial"/>
              <a:cs typeface="Arial"/>
            </a:endParaRPr>
          </a:p>
          <a:p>
            <a:pPr marL="168910" marR="67310" indent="-168910" algn="r">
              <a:lnSpc>
                <a:spcPct val="100000"/>
              </a:lnSpc>
              <a:buAutoNum type="arabicPeriod"/>
              <a:tabLst>
                <a:tab pos="16891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l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usion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34178" y="28447"/>
            <a:ext cx="9131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indent="-18796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Dé</a:t>
            </a:r>
            <a:r>
              <a:rPr sz="1200" spc="15" dirty="0">
                <a:solidFill>
                  <a:srgbClr val="1C1C1C"/>
                </a:solidFill>
                <a:latin typeface="Arial"/>
                <a:cs typeface="Arial"/>
              </a:rPr>
              <a:t>f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initi</a:t>
            </a:r>
            <a:r>
              <a:rPr sz="1200" spc="-15" dirty="0">
                <a:solidFill>
                  <a:srgbClr val="1C1C1C"/>
                </a:solidFill>
                <a:latin typeface="Arial"/>
                <a:cs typeface="Arial"/>
              </a:rPr>
              <a:t>o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Historique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Syntaxe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Structure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60413" y="28447"/>
            <a:ext cx="8108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indent="-187960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Prologue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En-tête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Corps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Cadres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0" y="63"/>
            <a:ext cx="4572000" cy="793750"/>
          </a:xfrm>
          <a:custGeom>
            <a:avLst/>
            <a:gdLst/>
            <a:ahLst/>
            <a:cxnLst/>
            <a:rect l="l" t="t" r="r" b="b"/>
            <a:pathLst>
              <a:path w="4572000" h="793750">
                <a:moveTo>
                  <a:pt x="0" y="793686"/>
                </a:moveTo>
                <a:lnTo>
                  <a:pt x="4572000" y="793686"/>
                </a:lnTo>
                <a:lnTo>
                  <a:pt x="4572000" y="0"/>
                </a:lnTo>
                <a:lnTo>
                  <a:pt x="0" y="0"/>
                </a:lnTo>
                <a:lnTo>
                  <a:pt x="0" y="793686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0" y="349250"/>
                </a:moveTo>
                <a:lnTo>
                  <a:pt x="4572000" y="349250"/>
                </a:lnTo>
                <a:lnTo>
                  <a:pt x="4572000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0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4571999" y="0"/>
                </a:moveTo>
                <a:lnTo>
                  <a:pt x="0" y="0"/>
                </a:lnTo>
                <a:lnTo>
                  <a:pt x="0" y="349247"/>
                </a:lnTo>
                <a:lnTo>
                  <a:pt x="4571999" y="349247"/>
                </a:lnTo>
                <a:lnTo>
                  <a:pt x="4571999" y="0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79093" y="1858517"/>
            <a:ext cx="7395209" cy="4232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sz="1200" b="1" spc="-5" dirty="0">
                <a:solidFill>
                  <a:srgbClr val="800000"/>
                </a:solidFill>
                <a:latin typeface="Courier New"/>
                <a:cs typeface="Courier New"/>
              </a:rPr>
              <a:t>table </a:t>
            </a:r>
            <a:r>
              <a:rPr sz="1200" b="1" dirty="0">
                <a:solidFill>
                  <a:srgbClr val="FF0000"/>
                </a:solidFill>
                <a:latin typeface="Courier New"/>
                <a:cs typeface="Courier New"/>
              </a:rPr>
              <a:t>summary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="</a:t>
            </a:r>
            <a:r>
              <a:rPr sz="1200" b="1" dirty="0">
                <a:latin typeface="Courier New"/>
                <a:cs typeface="Courier New"/>
              </a:rPr>
              <a:t>Ce tableau présente des balises </a:t>
            </a:r>
            <a:r>
              <a:rPr sz="1200" b="1" spc="-5" dirty="0">
                <a:latin typeface="Courier New"/>
                <a:cs typeface="Courier New"/>
              </a:rPr>
              <a:t>xHTML et </a:t>
            </a:r>
            <a:r>
              <a:rPr sz="1200" b="1" dirty="0">
                <a:latin typeface="Courier New"/>
                <a:cs typeface="Courier New"/>
              </a:rPr>
              <a:t>leur </a:t>
            </a:r>
            <a:r>
              <a:rPr sz="1200" b="1" spc="5" dirty="0">
                <a:latin typeface="Courier New"/>
                <a:cs typeface="Courier New"/>
              </a:rPr>
              <a:t>type.</a:t>
            </a:r>
            <a:r>
              <a:rPr sz="1200" b="1" spc="5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200" b="1" spc="1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FF0000"/>
                </a:solidFill>
                <a:latin typeface="Courier New"/>
                <a:cs typeface="Courier New"/>
              </a:rPr>
              <a:t>border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="</a:t>
            </a:r>
            <a:r>
              <a:rPr sz="1200" b="1" dirty="0">
                <a:latin typeface="Courier New"/>
                <a:cs typeface="Courier New"/>
              </a:rPr>
              <a:t>1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"&gt;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sz="1200" b="1" dirty="0">
                <a:solidFill>
                  <a:srgbClr val="800000"/>
                </a:solidFill>
                <a:latin typeface="Courier New"/>
                <a:cs typeface="Courier New"/>
              </a:rPr>
              <a:t>caption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sz="1200" b="1" dirty="0">
                <a:latin typeface="Courier New"/>
                <a:cs typeface="Courier New"/>
              </a:rPr>
              <a:t>Type </a:t>
            </a:r>
            <a:r>
              <a:rPr sz="1200" b="1" spc="5" dirty="0">
                <a:latin typeface="Courier New"/>
                <a:cs typeface="Courier New"/>
              </a:rPr>
              <a:t>de </a:t>
            </a:r>
            <a:r>
              <a:rPr sz="1200" b="1" dirty="0">
                <a:latin typeface="Courier New"/>
                <a:cs typeface="Courier New"/>
              </a:rPr>
              <a:t>quelques balises</a:t>
            </a:r>
            <a:r>
              <a:rPr sz="1200" b="1" spc="1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xHTML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sz="1200" b="1" dirty="0">
                <a:solidFill>
                  <a:srgbClr val="800000"/>
                </a:solidFill>
                <a:latin typeface="Courier New"/>
                <a:cs typeface="Courier New"/>
              </a:rPr>
              <a:t>caption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sz="1200" b="1" dirty="0">
                <a:solidFill>
                  <a:srgbClr val="800000"/>
                </a:solidFill>
                <a:latin typeface="Courier New"/>
                <a:cs typeface="Courier New"/>
              </a:rPr>
              <a:t>thead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marL="104139">
              <a:lnSpc>
                <a:spcPct val="100000"/>
              </a:lnSpc>
            </a:pP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sz="1200" b="1" dirty="0">
                <a:solidFill>
                  <a:srgbClr val="800000"/>
                </a:solidFill>
                <a:latin typeface="Courier New"/>
                <a:cs typeface="Courier New"/>
              </a:rPr>
              <a:t>tr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marL="288290">
              <a:lnSpc>
                <a:spcPct val="100000"/>
              </a:lnSpc>
            </a:pPr>
            <a:r>
              <a:rPr sz="1200" b="1" spc="-5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sz="1200" b="1" spc="-5" dirty="0">
                <a:solidFill>
                  <a:srgbClr val="800000"/>
                </a:solidFill>
                <a:latin typeface="Courier New"/>
                <a:cs typeface="Courier New"/>
              </a:rPr>
              <a:t>th </a:t>
            </a:r>
            <a:r>
              <a:rPr sz="1200" b="1" dirty="0">
                <a:solidFill>
                  <a:srgbClr val="FF0000"/>
                </a:solidFill>
                <a:latin typeface="Courier New"/>
                <a:cs typeface="Courier New"/>
              </a:rPr>
              <a:t>scope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="</a:t>
            </a:r>
            <a:r>
              <a:rPr sz="1200" b="1" dirty="0">
                <a:latin typeface="Courier New"/>
                <a:cs typeface="Courier New"/>
              </a:rPr>
              <a:t>col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"&gt;</a:t>
            </a:r>
            <a:r>
              <a:rPr sz="1200" b="1" dirty="0">
                <a:latin typeface="Courier New"/>
                <a:cs typeface="Courier New"/>
              </a:rPr>
              <a:t>Nom </a:t>
            </a:r>
            <a:r>
              <a:rPr sz="1200" b="1" spc="5" dirty="0">
                <a:latin typeface="Courier New"/>
                <a:cs typeface="Courier New"/>
              </a:rPr>
              <a:t>de </a:t>
            </a:r>
            <a:r>
              <a:rPr sz="1200" b="1" spc="-5" dirty="0">
                <a:latin typeface="Courier New"/>
                <a:cs typeface="Courier New"/>
              </a:rPr>
              <a:t>la</a:t>
            </a:r>
            <a:r>
              <a:rPr sz="1200" b="1" spc="3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balise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sz="1200" b="1" dirty="0">
                <a:solidFill>
                  <a:srgbClr val="800000"/>
                </a:solidFill>
                <a:latin typeface="Courier New"/>
                <a:cs typeface="Courier New"/>
              </a:rPr>
              <a:t>th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marL="288290">
              <a:lnSpc>
                <a:spcPct val="100000"/>
              </a:lnSpc>
            </a:pPr>
            <a:r>
              <a:rPr sz="1200" b="1" spc="-5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sz="1200" b="1" spc="-5" dirty="0">
                <a:solidFill>
                  <a:srgbClr val="800000"/>
                </a:solidFill>
                <a:latin typeface="Courier New"/>
                <a:cs typeface="Courier New"/>
              </a:rPr>
              <a:t>th</a:t>
            </a:r>
            <a:r>
              <a:rPr sz="1200" b="1" spc="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1200" b="1" dirty="0">
                <a:solidFill>
                  <a:srgbClr val="FF0000"/>
                </a:solidFill>
                <a:latin typeface="Courier New"/>
                <a:cs typeface="Courier New"/>
              </a:rPr>
              <a:t>scope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="</a:t>
            </a:r>
            <a:r>
              <a:rPr sz="1200" b="1" dirty="0">
                <a:latin typeface="Courier New"/>
                <a:cs typeface="Courier New"/>
              </a:rPr>
              <a:t>col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"&gt;</a:t>
            </a:r>
            <a:r>
              <a:rPr sz="1200" b="1" dirty="0">
                <a:latin typeface="Courier New"/>
                <a:cs typeface="Courier New"/>
              </a:rPr>
              <a:t>Type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sz="1200" b="1" dirty="0">
                <a:solidFill>
                  <a:srgbClr val="800000"/>
                </a:solidFill>
                <a:latin typeface="Courier New"/>
                <a:cs typeface="Courier New"/>
              </a:rPr>
              <a:t>th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marL="104139">
              <a:lnSpc>
                <a:spcPct val="100000"/>
              </a:lnSpc>
            </a:pPr>
            <a:r>
              <a:rPr sz="1200" b="1" spc="-5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sz="1200" b="1" spc="-5" dirty="0">
                <a:solidFill>
                  <a:srgbClr val="800000"/>
                </a:solidFill>
                <a:latin typeface="Courier New"/>
                <a:cs typeface="Courier New"/>
              </a:rPr>
              <a:t>tr</a:t>
            </a:r>
            <a:r>
              <a:rPr sz="1200" b="1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sz="1200" b="1" dirty="0">
                <a:solidFill>
                  <a:srgbClr val="800000"/>
                </a:solidFill>
                <a:latin typeface="Courier New"/>
                <a:cs typeface="Courier New"/>
              </a:rPr>
              <a:t>thead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sz="1200" b="1" dirty="0">
                <a:solidFill>
                  <a:srgbClr val="800000"/>
                </a:solidFill>
                <a:latin typeface="Courier New"/>
                <a:cs typeface="Courier New"/>
              </a:rPr>
              <a:t>tbody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marL="104139">
              <a:lnSpc>
                <a:spcPct val="100000"/>
              </a:lnSpc>
            </a:pP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sz="1200" b="1" dirty="0">
                <a:solidFill>
                  <a:srgbClr val="800000"/>
                </a:solidFill>
                <a:latin typeface="Courier New"/>
                <a:cs typeface="Courier New"/>
              </a:rPr>
              <a:t>tr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marL="288290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sz="1200" b="1" dirty="0">
                <a:solidFill>
                  <a:srgbClr val="800000"/>
                </a:solidFill>
                <a:latin typeface="Courier New"/>
                <a:cs typeface="Courier New"/>
              </a:rPr>
              <a:t>td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sz="1200" b="1" dirty="0">
                <a:latin typeface="Courier New"/>
                <a:cs typeface="Courier New"/>
              </a:rPr>
              <a:t>div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sz="1200" b="1" dirty="0">
                <a:solidFill>
                  <a:srgbClr val="800000"/>
                </a:solidFill>
                <a:latin typeface="Courier New"/>
                <a:cs typeface="Courier New"/>
              </a:rPr>
              <a:t>td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marL="288290">
              <a:lnSpc>
                <a:spcPct val="100000"/>
              </a:lnSpc>
            </a:pP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sz="1200" b="1" dirty="0">
                <a:solidFill>
                  <a:srgbClr val="800000"/>
                </a:solidFill>
                <a:latin typeface="Courier New"/>
                <a:cs typeface="Courier New"/>
              </a:rPr>
              <a:t>td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sz="1200" b="1" dirty="0">
                <a:latin typeface="Courier New"/>
                <a:cs typeface="Courier New"/>
              </a:rPr>
              <a:t>block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sz="1200" b="1" dirty="0">
                <a:solidFill>
                  <a:srgbClr val="800000"/>
                </a:solidFill>
                <a:latin typeface="Courier New"/>
                <a:cs typeface="Courier New"/>
              </a:rPr>
              <a:t>td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marL="104139">
              <a:lnSpc>
                <a:spcPct val="100000"/>
              </a:lnSpc>
            </a:pPr>
            <a:r>
              <a:rPr sz="1200" b="1" spc="-5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sz="1200" b="1" spc="-5" dirty="0">
                <a:solidFill>
                  <a:srgbClr val="800000"/>
                </a:solidFill>
                <a:latin typeface="Courier New"/>
                <a:cs typeface="Courier New"/>
              </a:rPr>
              <a:t>tr</a:t>
            </a:r>
            <a:r>
              <a:rPr sz="1200" b="1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marL="104139">
              <a:lnSpc>
                <a:spcPct val="100000"/>
              </a:lnSpc>
            </a:pP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sz="1200" b="1" dirty="0">
                <a:solidFill>
                  <a:srgbClr val="800000"/>
                </a:solidFill>
                <a:latin typeface="Courier New"/>
                <a:cs typeface="Courier New"/>
              </a:rPr>
              <a:t>tr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marL="288290">
              <a:lnSpc>
                <a:spcPct val="100000"/>
              </a:lnSpc>
            </a:pP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sz="1200" b="1" dirty="0">
                <a:solidFill>
                  <a:srgbClr val="800000"/>
                </a:solidFill>
                <a:latin typeface="Courier New"/>
                <a:cs typeface="Courier New"/>
              </a:rPr>
              <a:t>td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sz="1200" b="1" dirty="0">
                <a:latin typeface="Courier New"/>
                <a:cs typeface="Courier New"/>
              </a:rPr>
              <a:t>span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sz="1200" b="1" dirty="0">
                <a:solidFill>
                  <a:srgbClr val="800000"/>
                </a:solidFill>
                <a:latin typeface="Courier New"/>
                <a:cs typeface="Courier New"/>
              </a:rPr>
              <a:t>td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marL="288290">
              <a:lnSpc>
                <a:spcPct val="100000"/>
              </a:lnSpc>
            </a:pP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sz="1200" b="1" dirty="0">
                <a:solidFill>
                  <a:srgbClr val="800000"/>
                </a:solidFill>
                <a:latin typeface="Courier New"/>
                <a:cs typeface="Courier New"/>
              </a:rPr>
              <a:t>td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sz="1200" b="1" dirty="0">
                <a:latin typeface="Courier New"/>
                <a:cs typeface="Courier New"/>
              </a:rPr>
              <a:t>inline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sz="1200" b="1" dirty="0">
                <a:solidFill>
                  <a:srgbClr val="800000"/>
                </a:solidFill>
                <a:latin typeface="Courier New"/>
                <a:cs typeface="Courier New"/>
              </a:rPr>
              <a:t>td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marL="104139">
              <a:lnSpc>
                <a:spcPct val="100000"/>
              </a:lnSpc>
            </a:pPr>
            <a:r>
              <a:rPr sz="1200" b="1" spc="-5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sz="1200" b="1" spc="-5" dirty="0">
                <a:solidFill>
                  <a:srgbClr val="800000"/>
                </a:solidFill>
                <a:latin typeface="Courier New"/>
                <a:cs typeface="Courier New"/>
              </a:rPr>
              <a:t>tr</a:t>
            </a:r>
            <a:r>
              <a:rPr sz="1200" b="1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marL="104139">
              <a:lnSpc>
                <a:spcPct val="100000"/>
              </a:lnSpc>
            </a:pP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sz="1200" b="1" dirty="0">
                <a:solidFill>
                  <a:srgbClr val="800000"/>
                </a:solidFill>
                <a:latin typeface="Courier New"/>
                <a:cs typeface="Courier New"/>
              </a:rPr>
              <a:t>tr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marL="288290">
              <a:lnSpc>
                <a:spcPct val="100000"/>
              </a:lnSpc>
            </a:pP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sz="1200" b="1" dirty="0">
                <a:solidFill>
                  <a:srgbClr val="800000"/>
                </a:solidFill>
                <a:latin typeface="Courier New"/>
                <a:cs typeface="Courier New"/>
              </a:rPr>
              <a:t>td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sz="1200" b="1" dirty="0">
                <a:latin typeface="Courier New"/>
                <a:cs typeface="Courier New"/>
              </a:rPr>
              <a:t>table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sz="1200" b="1" dirty="0">
                <a:solidFill>
                  <a:srgbClr val="800000"/>
                </a:solidFill>
                <a:latin typeface="Courier New"/>
                <a:cs typeface="Courier New"/>
              </a:rPr>
              <a:t>td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marL="288290">
              <a:lnSpc>
                <a:spcPct val="100000"/>
              </a:lnSpc>
            </a:pP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sz="1200" b="1" dirty="0">
                <a:solidFill>
                  <a:srgbClr val="800000"/>
                </a:solidFill>
                <a:latin typeface="Courier New"/>
                <a:cs typeface="Courier New"/>
              </a:rPr>
              <a:t>td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sz="1200" b="1" dirty="0">
                <a:latin typeface="Courier New"/>
                <a:cs typeface="Courier New"/>
              </a:rPr>
              <a:t>block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sz="1200" b="1" dirty="0">
                <a:solidFill>
                  <a:srgbClr val="800000"/>
                </a:solidFill>
                <a:latin typeface="Courier New"/>
                <a:cs typeface="Courier New"/>
              </a:rPr>
              <a:t>td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marL="195580">
              <a:lnSpc>
                <a:spcPct val="100000"/>
              </a:lnSpc>
            </a:pP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sz="1200" b="1" dirty="0">
                <a:solidFill>
                  <a:srgbClr val="800000"/>
                </a:solidFill>
                <a:latin typeface="Courier New"/>
                <a:cs typeface="Courier New"/>
              </a:rPr>
              <a:t>tr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sz="1200" b="1" dirty="0">
                <a:solidFill>
                  <a:srgbClr val="800000"/>
                </a:solidFill>
                <a:latin typeface="Courier New"/>
                <a:cs typeface="Courier New"/>
              </a:rPr>
              <a:t>tbody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sz="1200" b="1" dirty="0">
                <a:solidFill>
                  <a:srgbClr val="800000"/>
                </a:solidFill>
                <a:latin typeface="Courier New"/>
                <a:cs typeface="Courier New"/>
              </a:rPr>
              <a:t>table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15000" y="2141601"/>
            <a:ext cx="3214751" cy="4316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812291"/>
            <a:ext cx="9134856" cy="460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97991"/>
            <a:ext cx="3738372" cy="803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63" y="793750"/>
            <a:ext cx="9139555" cy="457200"/>
          </a:xfrm>
          <a:custGeom>
            <a:avLst/>
            <a:gdLst/>
            <a:ahLst/>
            <a:cxnLst/>
            <a:rect l="l" t="t" r="r" b="b"/>
            <a:pathLst>
              <a:path w="9139555" h="457200">
                <a:moveTo>
                  <a:pt x="0" y="457200"/>
                </a:moveTo>
                <a:lnTo>
                  <a:pt x="9139236" y="457200"/>
                </a:lnTo>
                <a:lnTo>
                  <a:pt x="9139236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1B07D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763" y="770635"/>
            <a:ext cx="91395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Tableaux :</a:t>
            </a:r>
            <a:r>
              <a:rPr sz="3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exemple</a:t>
            </a:r>
            <a:endParaRPr sz="30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1161084" y="6554037"/>
            <a:ext cx="333629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fr-FR" dirty="0"/>
              <a:t>web</a:t>
            </a:r>
            <a:endParaRPr spc="-5" dirty="0"/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World </a:t>
            </a:r>
            <a:r>
              <a:rPr dirty="0"/>
              <a:t>Wide</a:t>
            </a:r>
            <a:r>
              <a:rPr spc="-114" dirty="0"/>
              <a:t> </a:t>
            </a:r>
            <a:r>
              <a:rPr spc="-5" dirty="0"/>
              <a:t>Web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58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4763" y="28447"/>
            <a:ext cx="45675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 marR="67310" indent="-169545" algn="r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6954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I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tro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d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u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ctio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  <a:p>
            <a:pPr marL="161925" marR="68580" indent="-161925" algn="r">
              <a:lnSpc>
                <a:spcPct val="100000"/>
              </a:lnSpc>
              <a:buAutoNum type="arabicPeriod"/>
              <a:tabLst>
                <a:tab pos="16192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Aspects</a:t>
            </a:r>
            <a:r>
              <a:rPr sz="1200" spc="-8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techniques</a:t>
            </a:r>
            <a:endParaRPr sz="1200">
              <a:latin typeface="Arial"/>
              <a:cs typeface="Arial"/>
            </a:endParaRPr>
          </a:p>
          <a:p>
            <a:pPr marL="169545" marR="69215" indent="-169545" algn="r">
              <a:lnSpc>
                <a:spcPct val="100000"/>
              </a:lnSpc>
              <a:buAutoNum type="arabicPeriod"/>
              <a:tabLst>
                <a:tab pos="169545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Langage</a:t>
            </a:r>
            <a:r>
              <a:rPr sz="12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endParaRPr sz="1200">
              <a:latin typeface="Arial"/>
              <a:cs typeface="Arial"/>
            </a:endParaRPr>
          </a:p>
          <a:p>
            <a:pPr marL="168910" marR="67310" indent="-168910" algn="r">
              <a:lnSpc>
                <a:spcPct val="100000"/>
              </a:lnSpc>
              <a:buAutoNum type="arabicPeriod"/>
              <a:tabLst>
                <a:tab pos="16891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l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usion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34178" y="28447"/>
            <a:ext cx="9131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indent="-18796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Dé</a:t>
            </a:r>
            <a:r>
              <a:rPr sz="1200" spc="15" dirty="0">
                <a:solidFill>
                  <a:srgbClr val="1C1C1C"/>
                </a:solidFill>
                <a:latin typeface="Arial"/>
                <a:cs typeface="Arial"/>
              </a:rPr>
              <a:t>f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initi</a:t>
            </a:r>
            <a:r>
              <a:rPr sz="1200" spc="-15" dirty="0">
                <a:solidFill>
                  <a:srgbClr val="1C1C1C"/>
                </a:solidFill>
                <a:latin typeface="Arial"/>
                <a:cs typeface="Arial"/>
              </a:rPr>
              <a:t>o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Historique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Syntaxe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Structure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60413" y="28447"/>
            <a:ext cx="8108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indent="-187960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Prologue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En-tête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Corps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Cadres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0" y="63"/>
            <a:ext cx="4572000" cy="793750"/>
          </a:xfrm>
          <a:custGeom>
            <a:avLst/>
            <a:gdLst/>
            <a:ahLst/>
            <a:cxnLst/>
            <a:rect l="l" t="t" r="r" b="b"/>
            <a:pathLst>
              <a:path w="4572000" h="793750">
                <a:moveTo>
                  <a:pt x="0" y="793686"/>
                </a:moveTo>
                <a:lnTo>
                  <a:pt x="4572000" y="793686"/>
                </a:lnTo>
                <a:lnTo>
                  <a:pt x="4572000" y="0"/>
                </a:lnTo>
                <a:lnTo>
                  <a:pt x="0" y="0"/>
                </a:lnTo>
                <a:lnTo>
                  <a:pt x="0" y="793686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0" y="349250"/>
                </a:moveTo>
                <a:lnTo>
                  <a:pt x="4572000" y="349250"/>
                </a:lnTo>
                <a:lnTo>
                  <a:pt x="4572000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0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4571999" y="0"/>
                </a:moveTo>
                <a:lnTo>
                  <a:pt x="0" y="0"/>
                </a:lnTo>
                <a:lnTo>
                  <a:pt x="0" y="349247"/>
                </a:lnTo>
                <a:lnTo>
                  <a:pt x="4571999" y="349247"/>
                </a:lnTo>
                <a:lnTo>
                  <a:pt x="4571999" y="0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12291"/>
            <a:ext cx="9134856" cy="460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97991"/>
            <a:ext cx="5937504" cy="803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63" y="793750"/>
            <a:ext cx="9139555" cy="457200"/>
          </a:xfrm>
          <a:custGeom>
            <a:avLst/>
            <a:gdLst/>
            <a:ahLst/>
            <a:cxnLst/>
            <a:rect l="l" t="t" r="r" b="b"/>
            <a:pathLst>
              <a:path w="9139555" h="457200">
                <a:moveTo>
                  <a:pt x="0" y="457200"/>
                </a:moveTo>
                <a:lnTo>
                  <a:pt x="9139236" y="457200"/>
                </a:lnTo>
                <a:lnTo>
                  <a:pt x="9139236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1B07D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63" y="770635"/>
            <a:ext cx="9139555" cy="5180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Deux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types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d’éléments en</a:t>
            </a:r>
            <a:r>
              <a:rPr sz="3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00">
              <a:latin typeface="Times New Roman"/>
              <a:cs typeface="Times New Roman"/>
            </a:endParaRPr>
          </a:p>
          <a:p>
            <a:pPr marL="730885" indent="-343535">
              <a:lnSpc>
                <a:spcPct val="100000"/>
              </a:lnSpc>
              <a:spcBef>
                <a:spcPts val="5"/>
              </a:spcBef>
              <a:buSzPct val="90000"/>
              <a:buFont typeface="Wingdings"/>
              <a:buChar char=""/>
              <a:tabLst>
                <a:tab pos="731520" algn="l"/>
              </a:tabLst>
            </a:pPr>
            <a:r>
              <a:rPr sz="2500" spc="-5" dirty="0">
                <a:solidFill>
                  <a:srgbClr val="0000FF"/>
                </a:solidFill>
                <a:latin typeface="Arial"/>
                <a:cs typeface="Arial"/>
              </a:rPr>
              <a:t>Eléments</a:t>
            </a:r>
            <a:r>
              <a:rPr sz="25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500" i="1" spc="-5" dirty="0">
                <a:solidFill>
                  <a:srgbClr val="0000FF"/>
                </a:solidFill>
                <a:latin typeface="Arial"/>
                <a:cs typeface="Arial"/>
              </a:rPr>
              <a:t>block</a:t>
            </a:r>
            <a:endParaRPr sz="2500">
              <a:latin typeface="Arial"/>
              <a:cs typeface="Arial"/>
            </a:endParaRPr>
          </a:p>
          <a:p>
            <a:pPr marL="1131570" marR="1353185" lvl="1" indent="-287020">
              <a:lnSpc>
                <a:spcPts val="2270"/>
              </a:lnSpc>
              <a:spcBef>
                <a:spcPts val="670"/>
              </a:spcBef>
              <a:buClr>
                <a:srgbClr val="0000FF"/>
              </a:buClr>
              <a:buSzPct val="73809"/>
              <a:buFont typeface="Wingdings"/>
              <a:buChar char=""/>
              <a:tabLst>
                <a:tab pos="1131570" algn="l"/>
                <a:tab pos="1132205" algn="l"/>
              </a:tabLst>
            </a:pPr>
            <a:r>
              <a:rPr sz="2100" spc="-5" dirty="0">
                <a:solidFill>
                  <a:srgbClr val="1C1C1C"/>
                </a:solidFill>
                <a:latin typeface="Arial"/>
                <a:cs typeface="Arial"/>
              </a:rPr>
              <a:t>Définissent des blocs physiques (des « boîtes ») dans le  document</a:t>
            </a:r>
            <a:endParaRPr sz="2100">
              <a:latin typeface="Arial"/>
              <a:cs typeface="Arial"/>
            </a:endParaRPr>
          </a:p>
          <a:p>
            <a:pPr marL="1131570" lvl="1" indent="-287020">
              <a:lnSpc>
                <a:spcPct val="100000"/>
              </a:lnSpc>
              <a:spcBef>
                <a:spcPts val="720"/>
              </a:spcBef>
              <a:buClr>
                <a:srgbClr val="0000FF"/>
              </a:buClr>
              <a:buSzPct val="73809"/>
              <a:buFont typeface="Wingdings"/>
              <a:buChar char=""/>
              <a:tabLst>
                <a:tab pos="1131570" algn="l"/>
                <a:tab pos="1132205" algn="l"/>
              </a:tabLst>
            </a:pPr>
            <a:r>
              <a:rPr sz="2100" spc="-5" dirty="0">
                <a:solidFill>
                  <a:srgbClr val="1C1C1C"/>
                </a:solidFill>
                <a:latin typeface="Arial"/>
                <a:cs typeface="Arial"/>
              </a:rPr>
              <a:t>Induisent un saut </a:t>
            </a:r>
            <a:r>
              <a:rPr sz="2100" spc="-10" dirty="0">
                <a:solidFill>
                  <a:srgbClr val="1C1C1C"/>
                </a:solidFill>
                <a:latin typeface="Arial"/>
                <a:cs typeface="Arial"/>
              </a:rPr>
              <a:t>de </a:t>
            </a:r>
            <a:r>
              <a:rPr sz="2100" spc="-5" dirty="0">
                <a:solidFill>
                  <a:srgbClr val="1C1C1C"/>
                </a:solidFill>
                <a:latin typeface="Arial"/>
                <a:cs typeface="Arial"/>
              </a:rPr>
              <a:t>ligne à la fin de leurs</a:t>
            </a:r>
            <a:r>
              <a:rPr sz="2100" spc="-2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1C1C1C"/>
                </a:solidFill>
                <a:latin typeface="Arial"/>
                <a:cs typeface="Arial"/>
              </a:rPr>
              <a:t>contenus</a:t>
            </a:r>
            <a:endParaRPr sz="2100">
              <a:latin typeface="Arial"/>
              <a:cs typeface="Arial"/>
            </a:endParaRPr>
          </a:p>
          <a:p>
            <a:pPr marL="1131570" lvl="1" indent="-287020">
              <a:lnSpc>
                <a:spcPct val="100000"/>
              </a:lnSpc>
              <a:spcBef>
                <a:spcPts val="760"/>
              </a:spcBef>
              <a:buClr>
                <a:srgbClr val="0000FF"/>
              </a:buClr>
              <a:buSzPct val="73809"/>
              <a:buFont typeface="Wingdings"/>
              <a:buChar char=""/>
              <a:tabLst>
                <a:tab pos="1131570" algn="l"/>
                <a:tab pos="1132205" algn="l"/>
              </a:tabLst>
            </a:pPr>
            <a:r>
              <a:rPr sz="2100" spc="-5" dirty="0">
                <a:solidFill>
                  <a:srgbClr val="1C1C1C"/>
                </a:solidFill>
                <a:latin typeface="Arial"/>
                <a:cs typeface="Arial"/>
              </a:rPr>
              <a:t>Exemples</a:t>
            </a:r>
            <a:endParaRPr sz="2100">
              <a:latin typeface="Arial"/>
              <a:cs typeface="Arial"/>
            </a:endParaRPr>
          </a:p>
          <a:p>
            <a:pPr marL="1530985" lvl="2" indent="-229235">
              <a:lnSpc>
                <a:spcPct val="100000"/>
              </a:lnSpc>
              <a:spcBef>
                <a:spcPts val="735"/>
              </a:spcBef>
              <a:buClr>
                <a:srgbClr val="0000FF"/>
              </a:buClr>
              <a:buSzPct val="75000"/>
              <a:buFont typeface="Wingdings"/>
              <a:buChar char=""/>
              <a:tabLst>
                <a:tab pos="1530985" algn="l"/>
                <a:tab pos="1531620" algn="l"/>
              </a:tabLst>
            </a:pP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p, h1-h6, div, ul, ol, </a:t>
            </a:r>
            <a:r>
              <a:rPr sz="2000" spc="-5" dirty="0">
                <a:solidFill>
                  <a:srgbClr val="1C1C1C"/>
                </a:solidFill>
                <a:latin typeface="Arial"/>
                <a:cs typeface="Arial"/>
              </a:rPr>
              <a:t>li,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pre, hr, table,</a:t>
            </a:r>
            <a:r>
              <a:rPr sz="2000" spc="-16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etc.</a:t>
            </a:r>
            <a:endParaRPr sz="2000">
              <a:latin typeface="Arial"/>
              <a:cs typeface="Arial"/>
            </a:endParaRPr>
          </a:p>
          <a:p>
            <a:pPr marL="730885" indent="-343535">
              <a:lnSpc>
                <a:spcPct val="100000"/>
              </a:lnSpc>
              <a:spcBef>
                <a:spcPts val="414"/>
              </a:spcBef>
              <a:buSzPct val="90000"/>
              <a:buFont typeface="Wingdings"/>
              <a:buChar char=""/>
              <a:tabLst>
                <a:tab pos="731520" algn="l"/>
              </a:tabLst>
            </a:pPr>
            <a:r>
              <a:rPr sz="2500" spc="-5" dirty="0">
                <a:solidFill>
                  <a:srgbClr val="0000FF"/>
                </a:solidFill>
                <a:latin typeface="Arial"/>
                <a:cs typeface="Arial"/>
              </a:rPr>
              <a:t>Eléments</a:t>
            </a:r>
            <a:r>
              <a:rPr sz="25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500" i="1" spc="-5" dirty="0">
                <a:solidFill>
                  <a:srgbClr val="0000FF"/>
                </a:solidFill>
                <a:latin typeface="Arial"/>
                <a:cs typeface="Arial"/>
              </a:rPr>
              <a:t>inline</a:t>
            </a:r>
            <a:endParaRPr sz="2500">
              <a:latin typeface="Arial"/>
              <a:cs typeface="Arial"/>
            </a:endParaRPr>
          </a:p>
          <a:p>
            <a:pPr marL="1131570" lvl="1" indent="-287020">
              <a:lnSpc>
                <a:spcPct val="100000"/>
              </a:lnSpc>
              <a:spcBef>
                <a:spcPts val="385"/>
              </a:spcBef>
              <a:buClr>
                <a:srgbClr val="0000FF"/>
              </a:buClr>
              <a:buSzPct val="73809"/>
              <a:buFont typeface="Wingdings"/>
              <a:buChar char=""/>
              <a:tabLst>
                <a:tab pos="1131570" algn="l"/>
                <a:tab pos="1132205" algn="l"/>
              </a:tabLst>
            </a:pPr>
            <a:r>
              <a:rPr sz="2100" spc="-5" dirty="0">
                <a:solidFill>
                  <a:srgbClr val="1C1C1C"/>
                </a:solidFill>
                <a:latin typeface="Arial"/>
                <a:cs typeface="Arial"/>
              </a:rPr>
              <a:t>Dans le </a:t>
            </a:r>
            <a:r>
              <a:rPr sz="2100" dirty="0">
                <a:solidFill>
                  <a:srgbClr val="1C1C1C"/>
                </a:solidFill>
                <a:latin typeface="Arial"/>
                <a:cs typeface="Arial"/>
              </a:rPr>
              <a:t>flux </a:t>
            </a:r>
            <a:r>
              <a:rPr sz="2100" spc="-5" dirty="0">
                <a:solidFill>
                  <a:srgbClr val="1C1C1C"/>
                </a:solidFill>
                <a:latin typeface="Arial"/>
                <a:cs typeface="Arial"/>
              </a:rPr>
              <a:t>des</a:t>
            </a:r>
            <a:r>
              <a:rPr sz="2100" spc="-2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1C1C1C"/>
                </a:solidFill>
                <a:latin typeface="Arial"/>
                <a:cs typeface="Arial"/>
              </a:rPr>
              <a:t>caractères</a:t>
            </a:r>
            <a:endParaRPr sz="2100">
              <a:latin typeface="Arial"/>
              <a:cs typeface="Arial"/>
            </a:endParaRPr>
          </a:p>
          <a:p>
            <a:pPr marL="1131570" lvl="1" indent="-287020">
              <a:lnSpc>
                <a:spcPct val="100000"/>
              </a:lnSpc>
              <a:spcBef>
                <a:spcPts val="760"/>
              </a:spcBef>
              <a:buClr>
                <a:srgbClr val="0000FF"/>
              </a:buClr>
              <a:buSzPct val="73809"/>
              <a:buFont typeface="Wingdings"/>
              <a:buChar char=""/>
              <a:tabLst>
                <a:tab pos="1131570" algn="l"/>
                <a:tab pos="1132205" algn="l"/>
              </a:tabLst>
            </a:pPr>
            <a:r>
              <a:rPr sz="2100" spc="-5" dirty="0">
                <a:solidFill>
                  <a:srgbClr val="1C1C1C"/>
                </a:solidFill>
                <a:latin typeface="Arial"/>
                <a:cs typeface="Arial"/>
              </a:rPr>
              <a:t>« Semblables » à des</a:t>
            </a:r>
            <a:r>
              <a:rPr sz="2100" spc="-2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1C1C1C"/>
                </a:solidFill>
                <a:latin typeface="Arial"/>
                <a:cs typeface="Arial"/>
              </a:rPr>
              <a:t>caractères</a:t>
            </a:r>
            <a:endParaRPr sz="2100">
              <a:latin typeface="Arial"/>
              <a:cs typeface="Arial"/>
            </a:endParaRPr>
          </a:p>
          <a:p>
            <a:pPr marL="1131570" lvl="1" indent="-287020">
              <a:lnSpc>
                <a:spcPct val="100000"/>
              </a:lnSpc>
              <a:spcBef>
                <a:spcPts val="755"/>
              </a:spcBef>
              <a:buClr>
                <a:srgbClr val="0000FF"/>
              </a:buClr>
              <a:buSzPct val="73809"/>
              <a:buFont typeface="Wingdings"/>
              <a:buChar char=""/>
              <a:tabLst>
                <a:tab pos="1131570" algn="l"/>
                <a:tab pos="1132205" algn="l"/>
              </a:tabLst>
            </a:pPr>
            <a:r>
              <a:rPr sz="2100" spc="-5" dirty="0">
                <a:solidFill>
                  <a:srgbClr val="1C1C1C"/>
                </a:solidFill>
                <a:latin typeface="Arial"/>
                <a:cs typeface="Arial"/>
              </a:rPr>
              <a:t>Exemple</a:t>
            </a:r>
            <a:endParaRPr sz="2100">
              <a:latin typeface="Arial"/>
              <a:cs typeface="Arial"/>
            </a:endParaRPr>
          </a:p>
          <a:p>
            <a:pPr marL="1530985" lvl="2" indent="-229235">
              <a:lnSpc>
                <a:spcPct val="100000"/>
              </a:lnSpc>
              <a:spcBef>
                <a:spcPts val="735"/>
              </a:spcBef>
              <a:buClr>
                <a:srgbClr val="0000FF"/>
              </a:buClr>
              <a:buSzPct val="75000"/>
              <a:buFont typeface="Wingdings"/>
              <a:buChar char=""/>
              <a:tabLst>
                <a:tab pos="1530985" algn="l"/>
                <a:tab pos="1531620" algn="l"/>
              </a:tabLst>
            </a:pP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em, img, strong, a,</a:t>
            </a:r>
            <a:r>
              <a:rPr sz="2000" spc="-10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etc.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1161084" y="6554037"/>
            <a:ext cx="333629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fr-FR" dirty="0"/>
              <a:t>web</a:t>
            </a:r>
            <a:endParaRPr spc="-5" dirty="0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World </a:t>
            </a:r>
            <a:r>
              <a:rPr dirty="0"/>
              <a:t>Wide</a:t>
            </a:r>
            <a:r>
              <a:rPr spc="-114" dirty="0"/>
              <a:t> </a:t>
            </a:r>
            <a:r>
              <a:rPr spc="-5" dirty="0"/>
              <a:t>Web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59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4763" y="28447"/>
            <a:ext cx="45675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 marR="67310" indent="-169545" algn="r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6954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I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tro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d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u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ctio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  <a:p>
            <a:pPr marL="161925" marR="68580" indent="-161925" algn="r">
              <a:lnSpc>
                <a:spcPct val="100000"/>
              </a:lnSpc>
              <a:buAutoNum type="arabicPeriod"/>
              <a:tabLst>
                <a:tab pos="16192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Aspects</a:t>
            </a:r>
            <a:r>
              <a:rPr sz="1200" spc="-8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techniques</a:t>
            </a:r>
            <a:endParaRPr sz="1200">
              <a:latin typeface="Arial"/>
              <a:cs typeface="Arial"/>
            </a:endParaRPr>
          </a:p>
          <a:p>
            <a:pPr marL="169545" marR="69215" indent="-169545" algn="r">
              <a:lnSpc>
                <a:spcPct val="100000"/>
              </a:lnSpc>
              <a:buAutoNum type="arabicPeriod"/>
              <a:tabLst>
                <a:tab pos="169545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Langage</a:t>
            </a:r>
            <a:r>
              <a:rPr sz="12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endParaRPr sz="1200">
              <a:latin typeface="Arial"/>
              <a:cs typeface="Arial"/>
            </a:endParaRPr>
          </a:p>
          <a:p>
            <a:pPr marL="168910" marR="67310" indent="-168910" algn="r">
              <a:lnSpc>
                <a:spcPct val="100000"/>
              </a:lnSpc>
              <a:buAutoNum type="arabicPeriod"/>
              <a:tabLst>
                <a:tab pos="16891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l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usion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34178" y="28447"/>
            <a:ext cx="9131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indent="-18796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Dé</a:t>
            </a:r>
            <a:r>
              <a:rPr sz="1200" spc="15" dirty="0">
                <a:solidFill>
                  <a:srgbClr val="1C1C1C"/>
                </a:solidFill>
                <a:latin typeface="Arial"/>
                <a:cs typeface="Arial"/>
              </a:rPr>
              <a:t>f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initi</a:t>
            </a:r>
            <a:r>
              <a:rPr sz="1200" spc="-15" dirty="0">
                <a:solidFill>
                  <a:srgbClr val="1C1C1C"/>
                </a:solidFill>
                <a:latin typeface="Arial"/>
                <a:cs typeface="Arial"/>
              </a:rPr>
              <a:t>o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Historique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Syntaxe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Structure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60413" y="28447"/>
            <a:ext cx="8108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indent="-187960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Prologue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En-tête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Corps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Cadres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3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0" y="349250"/>
                </a:moveTo>
                <a:lnTo>
                  <a:pt x="4572000" y="349250"/>
                </a:lnTo>
                <a:lnTo>
                  <a:pt x="4572000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0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4571999" y="0"/>
                </a:moveTo>
                <a:lnTo>
                  <a:pt x="0" y="0"/>
                </a:lnTo>
                <a:lnTo>
                  <a:pt x="0" y="349247"/>
                </a:lnTo>
                <a:lnTo>
                  <a:pt x="4571999" y="349247"/>
                </a:lnTo>
                <a:lnTo>
                  <a:pt x="4571999" y="0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12291"/>
            <a:ext cx="9134856" cy="460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97991"/>
            <a:ext cx="3546348" cy="803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63" y="793750"/>
            <a:ext cx="9139555" cy="457200"/>
          </a:xfrm>
          <a:custGeom>
            <a:avLst/>
            <a:gdLst/>
            <a:ahLst/>
            <a:cxnLst/>
            <a:rect l="l" t="t" r="r" b="b"/>
            <a:pathLst>
              <a:path w="9139555" h="457200">
                <a:moveTo>
                  <a:pt x="0" y="457200"/>
                </a:moveTo>
                <a:lnTo>
                  <a:pt x="9139236" y="457200"/>
                </a:lnTo>
                <a:lnTo>
                  <a:pt x="9139236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1B07D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763" y="770635"/>
            <a:ext cx="91395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Historique du</a:t>
            </a:r>
            <a:r>
              <a:rPr sz="3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endParaRPr sz="3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163" y="1366520"/>
            <a:ext cx="5843905" cy="4973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1735"/>
              </a:lnSpc>
              <a:spcBef>
                <a:spcPts val="100"/>
              </a:spcBef>
              <a:buSzPct val="90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500" spc="-5" dirty="0">
                <a:solidFill>
                  <a:srgbClr val="0000FF"/>
                </a:solidFill>
                <a:latin typeface="Arial"/>
                <a:cs typeface="Arial"/>
              </a:rPr>
              <a:t>1993 </a:t>
            </a:r>
            <a:r>
              <a:rPr sz="1500" dirty="0">
                <a:solidFill>
                  <a:srgbClr val="0000FF"/>
                </a:solidFill>
                <a:latin typeface="Arial"/>
                <a:cs typeface="Arial"/>
              </a:rPr>
              <a:t>: </a:t>
            </a:r>
            <a:r>
              <a:rPr sz="1500" spc="-5" dirty="0">
                <a:solidFill>
                  <a:srgbClr val="0000FF"/>
                </a:solidFill>
                <a:latin typeface="Arial"/>
                <a:cs typeface="Arial"/>
              </a:rPr>
              <a:t>Mosaic </a:t>
            </a:r>
            <a:r>
              <a:rPr sz="1500" dirty="0">
                <a:solidFill>
                  <a:srgbClr val="0000FF"/>
                </a:solidFill>
                <a:latin typeface="Arial"/>
                <a:cs typeface="Arial"/>
              </a:rPr>
              <a:t>: premier </a:t>
            </a:r>
            <a:r>
              <a:rPr sz="1500" spc="-5" dirty="0">
                <a:solidFill>
                  <a:srgbClr val="0000FF"/>
                </a:solidFill>
                <a:latin typeface="Arial"/>
                <a:cs typeface="Arial"/>
              </a:rPr>
              <a:t>navigateur « </a:t>
            </a:r>
            <a:r>
              <a:rPr sz="1500" dirty="0">
                <a:solidFill>
                  <a:srgbClr val="0000FF"/>
                </a:solidFill>
                <a:latin typeface="Arial"/>
                <a:cs typeface="Arial"/>
              </a:rPr>
              <a:t>grand </a:t>
            </a:r>
            <a:r>
              <a:rPr sz="1500" spc="-5" dirty="0">
                <a:solidFill>
                  <a:srgbClr val="0000FF"/>
                </a:solidFill>
                <a:latin typeface="Arial"/>
                <a:cs typeface="Arial"/>
              </a:rPr>
              <a:t>public</a:t>
            </a:r>
            <a:r>
              <a:rPr sz="15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0000FF"/>
                </a:solidFill>
                <a:latin typeface="Arial"/>
                <a:cs typeface="Arial"/>
              </a:rPr>
              <a:t>»</a:t>
            </a:r>
            <a:endParaRPr sz="1500">
              <a:latin typeface="Arial"/>
              <a:cs typeface="Arial"/>
            </a:endParaRPr>
          </a:p>
          <a:p>
            <a:pPr marL="756285" lvl="1" indent="-287020">
              <a:lnSpc>
                <a:spcPts val="1614"/>
              </a:lnSpc>
              <a:buClr>
                <a:srgbClr val="0000FF"/>
              </a:buClr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Marc </a:t>
            </a:r>
            <a:r>
              <a:rPr sz="1400" spc="-5" dirty="0">
                <a:solidFill>
                  <a:srgbClr val="1C1C1C"/>
                </a:solidFill>
                <a:latin typeface="Arial"/>
                <a:cs typeface="Arial"/>
              </a:rPr>
              <a:t>Andreessen, NCSA </a:t>
            </a: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: plateformes </a:t>
            </a:r>
            <a:r>
              <a:rPr sz="1400" spc="5" dirty="0">
                <a:solidFill>
                  <a:srgbClr val="1C1C1C"/>
                </a:solidFill>
                <a:latin typeface="Arial"/>
                <a:cs typeface="Arial"/>
              </a:rPr>
              <a:t>X, </a:t>
            </a: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puis Mac et</a:t>
            </a:r>
            <a:r>
              <a:rPr sz="1400" spc="-16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Windows</a:t>
            </a:r>
            <a:endParaRPr sz="1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85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1C1C1C"/>
                </a:solidFill>
                <a:latin typeface="Arial"/>
                <a:cs typeface="Arial"/>
              </a:rPr>
              <a:t>affichage d’images </a:t>
            </a: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(GIF </a:t>
            </a:r>
            <a:r>
              <a:rPr sz="1400" spc="-5" dirty="0">
                <a:solidFill>
                  <a:srgbClr val="1C1C1C"/>
                </a:solidFill>
                <a:latin typeface="Arial"/>
                <a:cs typeface="Arial"/>
              </a:rPr>
              <a:t>et </a:t>
            </a: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XBM) </a:t>
            </a:r>
            <a:r>
              <a:rPr sz="1400" spc="-5" dirty="0">
                <a:solidFill>
                  <a:srgbClr val="1C1C1C"/>
                </a:solidFill>
                <a:latin typeface="Arial"/>
                <a:cs typeface="Arial"/>
              </a:rPr>
              <a:t>dans les pages</a:t>
            </a:r>
            <a:r>
              <a:rPr sz="1400" spc="-18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Web</a:t>
            </a:r>
            <a:endParaRPr sz="1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8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prise en charge de </a:t>
            </a:r>
            <a:r>
              <a:rPr sz="1400" spc="-5" dirty="0">
                <a:solidFill>
                  <a:srgbClr val="1C1C1C"/>
                </a:solidFill>
                <a:latin typeface="Arial"/>
                <a:cs typeface="Arial"/>
              </a:rPr>
              <a:t>formulaires</a:t>
            </a:r>
            <a:r>
              <a:rPr sz="1400" spc="-14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interactifs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ts val="1735"/>
              </a:lnSpc>
              <a:spcBef>
                <a:spcPts val="215"/>
              </a:spcBef>
              <a:buSzPct val="90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500" dirty="0">
                <a:solidFill>
                  <a:srgbClr val="0000FF"/>
                </a:solidFill>
                <a:latin typeface="Arial"/>
                <a:cs typeface="Arial"/>
              </a:rPr>
              <a:t>01/10/1994 : création </a:t>
            </a:r>
            <a:r>
              <a:rPr sz="1500" spc="-5" dirty="0">
                <a:solidFill>
                  <a:srgbClr val="0000FF"/>
                </a:solidFill>
                <a:latin typeface="Arial"/>
                <a:cs typeface="Arial"/>
              </a:rPr>
              <a:t>du</a:t>
            </a:r>
            <a:r>
              <a:rPr sz="1500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500" spc="5" dirty="0">
                <a:solidFill>
                  <a:srgbClr val="0000FF"/>
                </a:solidFill>
                <a:latin typeface="Arial"/>
                <a:cs typeface="Arial"/>
              </a:rPr>
              <a:t>W3C</a:t>
            </a:r>
            <a:endParaRPr sz="1500">
              <a:latin typeface="Arial"/>
              <a:cs typeface="Arial"/>
            </a:endParaRPr>
          </a:p>
          <a:p>
            <a:pPr marL="756285" lvl="1" indent="-287020">
              <a:lnSpc>
                <a:spcPts val="1614"/>
              </a:lnSpc>
              <a:buClr>
                <a:srgbClr val="0000FF"/>
              </a:buClr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à </a:t>
            </a:r>
            <a:r>
              <a:rPr sz="1400" spc="-5" dirty="0">
                <a:solidFill>
                  <a:srgbClr val="1C1C1C"/>
                </a:solidFill>
                <a:latin typeface="Arial"/>
                <a:cs typeface="Arial"/>
              </a:rPr>
              <a:t>l’initiative du CERN (Genève) et du MIT</a:t>
            </a:r>
            <a:r>
              <a:rPr sz="1400" spc="-8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(Boston)</a:t>
            </a:r>
            <a:endParaRPr sz="1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8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président : </a:t>
            </a:r>
            <a:r>
              <a:rPr sz="1400" spc="-5" dirty="0">
                <a:solidFill>
                  <a:srgbClr val="1C1C1C"/>
                </a:solidFill>
                <a:latin typeface="Arial"/>
                <a:cs typeface="Arial"/>
              </a:rPr>
              <a:t>Tim</a:t>
            </a:r>
            <a:r>
              <a:rPr sz="1400" spc="-7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C1C1C"/>
                </a:solidFill>
                <a:latin typeface="Arial"/>
                <a:cs typeface="Arial"/>
              </a:rPr>
              <a:t>Berners-Lee</a:t>
            </a:r>
            <a:endParaRPr sz="1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9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but : </a:t>
            </a:r>
            <a:r>
              <a:rPr sz="1400" spc="-5" dirty="0">
                <a:solidFill>
                  <a:srgbClr val="1C1C1C"/>
                </a:solidFill>
                <a:latin typeface="Arial"/>
                <a:cs typeface="Arial"/>
              </a:rPr>
              <a:t>standardisation </a:t>
            </a: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et </a:t>
            </a:r>
            <a:r>
              <a:rPr sz="1400" spc="-5" dirty="0">
                <a:solidFill>
                  <a:srgbClr val="1C1C1C"/>
                </a:solidFill>
                <a:latin typeface="Arial"/>
                <a:cs typeface="Arial"/>
              </a:rPr>
              <a:t>développement </a:t>
            </a: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du</a:t>
            </a:r>
            <a:r>
              <a:rPr sz="1400" spc="-13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1C1C1C"/>
                </a:solidFill>
                <a:latin typeface="Arial"/>
                <a:cs typeface="Arial"/>
              </a:rPr>
              <a:t>Web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ts val="1735"/>
              </a:lnSpc>
              <a:spcBef>
                <a:spcPts val="210"/>
              </a:spcBef>
              <a:buSzPct val="90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500" spc="-5" dirty="0">
                <a:solidFill>
                  <a:srgbClr val="0000FF"/>
                </a:solidFill>
                <a:latin typeface="Arial"/>
                <a:cs typeface="Arial"/>
              </a:rPr>
              <a:t>1994 </a:t>
            </a:r>
            <a:r>
              <a:rPr sz="1500" dirty="0">
                <a:solidFill>
                  <a:srgbClr val="0000FF"/>
                </a:solidFill>
                <a:latin typeface="Arial"/>
                <a:cs typeface="Arial"/>
              </a:rPr>
              <a:t>: </a:t>
            </a:r>
            <a:r>
              <a:rPr sz="1500" spc="-5" dirty="0">
                <a:solidFill>
                  <a:srgbClr val="0000FF"/>
                </a:solidFill>
                <a:latin typeface="Arial"/>
                <a:cs typeface="Arial"/>
              </a:rPr>
              <a:t>Apparition des navigateurs</a:t>
            </a:r>
            <a:r>
              <a:rPr sz="1500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0000FF"/>
                </a:solidFill>
                <a:latin typeface="Arial"/>
                <a:cs typeface="Arial"/>
              </a:rPr>
              <a:t>privés</a:t>
            </a:r>
            <a:endParaRPr sz="1500">
              <a:latin typeface="Arial"/>
              <a:cs typeface="Arial"/>
            </a:endParaRPr>
          </a:p>
          <a:p>
            <a:pPr marL="756285" lvl="1" indent="-287020">
              <a:lnSpc>
                <a:spcPts val="1614"/>
              </a:lnSpc>
              <a:buClr>
                <a:srgbClr val="0000FF"/>
              </a:buClr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1C1C1C"/>
                </a:solidFill>
                <a:latin typeface="Arial"/>
                <a:cs typeface="Arial"/>
              </a:rPr>
              <a:t>M. </a:t>
            </a: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Andreessen crée Netscape </a:t>
            </a:r>
            <a:r>
              <a:rPr sz="1400" spc="-5" dirty="0">
                <a:solidFill>
                  <a:srgbClr val="1C1C1C"/>
                </a:solidFill>
                <a:latin typeface="Arial"/>
                <a:cs typeface="Arial"/>
              </a:rPr>
              <a:t>Communications</a:t>
            </a:r>
            <a:r>
              <a:rPr sz="1400" spc="-17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C1C1C"/>
                </a:solidFill>
                <a:latin typeface="Arial"/>
                <a:cs typeface="Arial"/>
              </a:rPr>
              <a:t>Corp.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ts val="1735"/>
              </a:lnSpc>
              <a:spcBef>
                <a:spcPts val="215"/>
              </a:spcBef>
              <a:buSzPct val="90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500" spc="-5" dirty="0">
                <a:solidFill>
                  <a:srgbClr val="0000FF"/>
                </a:solidFill>
                <a:latin typeface="Arial"/>
                <a:cs typeface="Arial"/>
              </a:rPr>
              <a:t>1995 </a:t>
            </a:r>
            <a:r>
              <a:rPr sz="1500" dirty="0">
                <a:solidFill>
                  <a:srgbClr val="0000FF"/>
                </a:solidFill>
                <a:latin typeface="Arial"/>
                <a:cs typeface="Arial"/>
              </a:rPr>
              <a:t>: Microsoft lance </a:t>
            </a:r>
            <a:r>
              <a:rPr sz="1500" spc="-5" dirty="0">
                <a:solidFill>
                  <a:srgbClr val="0000FF"/>
                </a:solidFill>
                <a:latin typeface="Arial"/>
                <a:cs typeface="Arial"/>
              </a:rPr>
              <a:t>la « </a:t>
            </a:r>
            <a:r>
              <a:rPr sz="1500" dirty="0">
                <a:solidFill>
                  <a:srgbClr val="0000FF"/>
                </a:solidFill>
                <a:latin typeface="Arial"/>
                <a:cs typeface="Arial"/>
              </a:rPr>
              <a:t>guerre </a:t>
            </a:r>
            <a:r>
              <a:rPr sz="1500" spc="-5" dirty="0">
                <a:solidFill>
                  <a:srgbClr val="0000FF"/>
                </a:solidFill>
                <a:latin typeface="Arial"/>
                <a:cs typeface="Arial"/>
              </a:rPr>
              <a:t>des navigateurs</a:t>
            </a:r>
            <a:r>
              <a:rPr sz="1500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0000FF"/>
                </a:solidFill>
                <a:latin typeface="Arial"/>
                <a:cs typeface="Arial"/>
              </a:rPr>
              <a:t>»</a:t>
            </a:r>
            <a:endParaRPr sz="1500">
              <a:latin typeface="Arial"/>
              <a:cs typeface="Arial"/>
            </a:endParaRPr>
          </a:p>
          <a:p>
            <a:pPr marL="756285" lvl="1" indent="-287020">
              <a:lnSpc>
                <a:spcPts val="1614"/>
              </a:lnSpc>
              <a:buClr>
                <a:srgbClr val="0000FF"/>
              </a:buClr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Apparition </a:t>
            </a:r>
            <a:r>
              <a:rPr sz="1400" spc="-5" dirty="0">
                <a:solidFill>
                  <a:srgbClr val="1C1C1C"/>
                </a:solidFill>
                <a:latin typeface="Arial"/>
                <a:cs typeface="Arial"/>
              </a:rPr>
              <a:t>d’Internet Explorer pour Windows</a:t>
            </a:r>
            <a:r>
              <a:rPr sz="1400" spc="-15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C1C1C"/>
                </a:solidFill>
                <a:latin typeface="Arial"/>
                <a:cs typeface="Arial"/>
              </a:rPr>
              <a:t>95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10"/>
              </a:spcBef>
              <a:buSzPct val="90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500" spc="-5" dirty="0">
                <a:solidFill>
                  <a:srgbClr val="0000FF"/>
                </a:solidFill>
                <a:latin typeface="Arial"/>
                <a:cs typeface="Arial"/>
              </a:rPr>
              <a:t>1995 </a:t>
            </a:r>
            <a:r>
              <a:rPr sz="1500" dirty="0">
                <a:solidFill>
                  <a:srgbClr val="0000FF"/>
                </a:solidFill>
                <a:latin typeface="Arial"/>
                <a:cs typeface="Arial"/>
              </a:rPr>
              <a:t>: </a:t>
            </a:r>
            <a:r>
              <a:rPr sz="1500" spc="-5" dirty="0">
                <a:solidFill>
                  <a:srgbClr val="0000FF"/>
                </a:solidFill>
                <a:latin typeface="Arial"/>
                <a:cs typeface="Arial"/>
              </a:rPr>
              <a:t>Altavista </a:t>
            </a:r>
            <a:r>
              <a:rPr sz="1500" dirty="0">
                <a:solidFill>
                  <a:srgbClr val="0000FF"/>
                </a:solidFill>
                <a:latin typeface="Arial"/>
                <a:cs typeface="Arial"/>
              </a:rPr>
              <a:t>: premier </a:t>
            </a:r>
            <a:r>
              <a:rPr sz="1500" spc="-5" dirty="0">
                <a:solidFill>
                  <a:srgbClr val="0000FF"/>
                </a:solidFill>
                <a:latin typeface="Arial"/>
                <a:cs typeface="Arial"/>
              </a:rPr>
              <a:t>« </a:t>
            </a:r>
            <a:r>
              <a:rPr sz="1500" dirty="0">
                <a:solidFill>
                  <a:srgbClr val="0000FF"/>
                </a:solidFill>
                <a:latin typeface="Arial"/>
                <a:cs typeface="Arial"/>
              </a:rPr>
              <a:t>gros </a:t>
            </a:r>
            <a:r>
              <a:rPr sz="1500" spc="-5" dirty="0">
                <a:solidFill>
                  <a:srgbClr val="0000FF"/>
                </a:solidFill>
                <a:latin typeface="Arial"/>
                <a:cs typeface="Arial"/>
              </a:rPr>
              <a:t>» </a:t>
            </a:r>
            <a:r>
              <a:rPr sz="1500" dirty="0">
                <a:solidFill>
                  <a:srgbClr val="0000FF"/>
                </a:solidFill>
                <a:latin typeface="Arial"/>
                <a:cs typeface="Arial"/>
              </a:rPr>
              <a:t>moteur </a:t>
            </a:r>
            <a:r>
              <a:rPr sz="1500" spc="-5" dirty="0">
                <a:solidFill>
                  <a:srgbClr val="0000FF"/>
                </a:solidFill>
                <a:latin typeface="Arial"/>
                <a:cs typeface="Arial"/>
              </a:rPr>
              <a:t>de</a:t>
            </a:r>
            <a:r>
              <a:rPr sz="1500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000FF"/>
                </a:solidFill>
                <a:latin typeface="Arial"/>
                <a:cs typeface="Arial"/>
              </a:rPr>
              <a:t>recherche</a:t>
            </a:r>
            <a:endParaRPr sz="1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SzPct val="90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500" spc="-5" dirty="0">
                <a:solidFill>
                  <a:srgbClr val="0000FF"/>
                </a:solidFill>
                <a:latin typeface="Arial"/>
                <a:cs typeface="Arial"/>
              </a:rPr>
              <a:t>1996 </a:t>
            </a:r>
            <a:r>
              <a:rPr sz="1500" dirty="0">
                <a:solidFill>
                  <a:srgbClr val="0000FF"/>
                </a:solidFill>
                <a:latin typeface="Arial"/>
                <a:cs typeface="Arial"/>
              </a:rPr>
              <a:t>: </a:t>
            </a:r>
            <a:r>
              <a:rPr sz="1500" spc="-5" dirty="0">
                <a:solidFill>
                  <a:srgbClr val="0000FF"/>
                </a:solidFill>
                <a:latin typeface="Arial"/>
                <a:cs typeface="Arial"/>
              </a:rPr>
              <a:t>Navigateur </a:t>
            </a:r>
            <a:r>
              <a:rPr sz="1500" dirty="0">
                <a:solidFill>
                  <a:srgbClr val="0000FF"/>
                </a:solidFill>
                <a:latin typeface="Arial"/>
                <a:cs typeface="Arial"/>
              </a:rPr>
              <a:t>Opera</a:t>
            </a:r>
            <a:endParaRPr sz="1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SzPct val="90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500" spc="-5" dirty="0">
                <a:solidFill>
                  <a:srgbClr val="0000FF"/>
                </a:solidFill>
                <a:latin typeface="Arial"/>
                <a:cs typeface="Arial"/>
              </a:rPr>
              <a:t>1998 </a:t>
            </a:r>
            <a:r>
              <a:rPr sz="1500" dirty="0">
                <a:solidFill>
                  <a:srgbClr val="0000FF"/>
                </a:solidFill>
                <a:latin typeface="Arial"/>
                <a:cs typeface="Arial"/>
              </a:rPr>
              <a:t>: </a:t>
            </a:r>
            <a:r>
              <a:rPr sz="1500" spc="-5" dirty="0">
                <a:solidFill>
                  <a:srgbClr val="0000FF"/>
                </a:solidFill>
                <a:latin typeface="Arial"/>
                <a:cs typeface="Arial"/>
              </a:rPr>
              <a:t>Apparition de</a:t>
            </a:r>
            <a:r>
              <a:rPr sz="15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000FF"/>
                </a:solidFill>
                <a:latin typeface="Arial"/>
                <a:cs typeface="Arial"/>
              </a:rPr>
              <a:t>Google</a:t>
            </a:r>
            <a:endParaRPr sz="1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SzPct val="90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500" spc="-5" dirty="0">
                <a:solidFill>
                  <a:srgbClr val="0000FF"/>
                </a:solidFill>
                <a:latin typeface="Arial"/>
                <a:cs typeface="Arial"/>
              </a:rPr>
              <a:t>2003 </a:t>
            </a:r>
            <a:r>
              <a:rPr sz="1500" dirty="0">
                <a:solidFill>
                  <a:srgbClr val="0000FF"/>
                </a:solidFill>
                <a:latin typeface="Arial"/>
                <a:cs typeface="Arial"/>
              </a:rPr>
              <a:t>: </a:t>
            </a:r>
            <a:r>
              <a:rPr sz="1500" spc="-5" dirty="0">
                <a:solidFill>
                  <a:srgbClr val="0000FF"/>
                </a:solidFill>
                <a:latin typeface="Arial"/>
                <a:cs typeface="Arial"/>
              </a:rPr>
              <a:t>Apple </a:t>
            </a:r>
            <a:r>
              <a:rPr sz="1500" dirty="0">
                <a:solidFill>
                  <a:srgbClr val="0000FF"/>
                </a:solidFill>
                <a:latin typeface="Arial"/>
                <a:cs typeface="Arial"/>
              </a:rPr>
              <a:t>lance</a:t>
            </a:r>
            <a:r>
              <a:rPr sz="15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0000FF"/>
                </a:solidFill>
                <a:latin typeface="Arial"/>
                <a:cs typeface="Arial"/>
              </a:rPr>
              <a:t>Safari</a:t>
            </a:r>
            <a:endParaRPr sz="1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SzPct val="90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500" spc="-5" dirty="0">
                <a:solidFill>
                  <a:srgbClr val="0000FF"/>
                </a:solidFill>
                <a:latin typeface="Arial"/>
                <a:cs typeface="Arial"/>
              </a:rPr>
              <a:t>2004 </a:t>
            </a:r>
            <a:r>
              <a:rPr sz="1500" dirty="0">
                <a:solidFill>
                  <a:srgbClr val="0000FF"/>
                </a:solidFill>
                <a:latin typeface="Arial"/>
                <a:cs typeface="Arial"/>
              </a:rPr>
              <a:t>: Première </a:t>
            </a:r>
            <a:r>
              <a:rPr sz="1500" spc="-5" dirty="0">
                <a:solidFill>
                  <a:srgbClr val="0000FF"/>
                </a:solidFill>
                <a:latin typeface="Arial"/>
                <a:cs typeface="Arial"/>
              </a:rPr>
              <a:t>version </a:t>
            </a:r>
            <a:r>
              <a:rPr sz="1500" dirty="0">
                <a:solidFill>
                  <a:srgbClr val="0000FF"/>
                </a:solidFill>
                <a:latin typeface="Arial"/>
                <a:cs typeface="Arial"/>
              </a:rPr>
              <a:t>de </a:t>
            </a:r>
            <a:r>
              <a:rPr sz="1500" spc="-5" dirty="0">
                <a:solidFill>
                  <a:srgbClr val="0000FF"/>
                </a:solidFill>
                <a:latin typeface="Arial"/>
                <a:cs typeface="Arial"/>
              </a:rPr>
              <a:t>Mozilla</a:t>
            </a:r>
            <a:r>
              <a:rPr sz="15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000FF"/>
                </a:solidFill>
                <a:latin typeface="Arial"/>
                <a:cs typeface="Arial"/>
              </a:rPr>
              <a:t>Firefox</a:t>
            </a:r>
            <a:endParaRPr sz="1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SzPct val="90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500" spc="-5" dirty="0">
                <a:solidFill>
                  <a:srgbClr val="0000FF"/>
                </a:solidFill>
                <a:latin typeface="Arial"/>
                <a:cs typeface="Arial"/>
              </a:rPr>
              <a:t>2004 </a:t>
            </a:r>
            <a:r>
              <a:rPr sz="1500" dirty="0">
                <a:solidFill>
                  <a:srgbClr val="0000FF"/>
                </a:solidFill>
                <a:latin typeface="Arial"/>
                <a:cs typeface="Arial"/>
              </a:rPr>
              <a:t>: première conférence </a:t>
            </a:r>
            <a:r>
              <a:rPr sz="1500" spc="-5" dirty="0">
                <a:solidFill>
                  <a:srgbClr val="0000FF"/>
                </a:solidFill>
                <a:latin typeface="Arial"/>
                <a:cs typeface="Arial"/>
              </a:rPr>
              <a:t>« </a:t>
            </a:r>
            <a:r>
              <a:rPr sz="1500" spc="5" dirty="0">
                <a:solidFill>
                  <a:srgbClr val="0000FF"/>
                </a:solidFill>
                <a:latin typeface="Arial"/>
                <a:cs typeface="Arial"/>
              </a:rPr>
              <a:t>Web </a:t>
            </a:r>
            <a:r>
              <a:rPr sz="1500" spc="-5" dirty="0">
                <a:solidFill>
                  <a:srgbClr val="0000FF"/>
                </a:solidFill>
                <a:latin typeface="Arial"/>
                <a:cs typeface="Arial"/>
              </a:rPr>
              <a:t>2.0</a:t>
            </a:r>
            <a:r>
              <a:rPr sz="1500" spc="-1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0000FF"/>
                </a:solidFill>
                <a:latin typeface="Arial"/>
                <a:cs typeface="Arial"/>
              </a:rPr>
              <a:t>»</a:t>
            </a:r>
            <a:endParaRPr sz="1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SzPct val="90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500" dirty="0">
                <a:solidFill>
                  <a:srgbClr val="0000FF"/>
                </a:solidFill>
                <a:latin typeface="Arial"/>
                <a:cs typeface="Arial"/>
              </a:rPr>
              <a:t>2008 : Google lance Google</a:t>
            </a:r>
            <a:r>
              <a:rPr sz="1500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0000FF"/>
                </a:solidFill>
                <a:latin typeface="Arial"/>
                <a:cs typeface="Arial"/>
              </a:rPr>
              <a:t>Chrome</a:t>
            </a:r>
            <a:endParaRPr sz="1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SzPct val="90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500" spc="-5" dirty="0">
                <a:solidFill>
                  <a:srgbClr val="0000FF"/>
                </a:solidFill>
                <a:latin typeface="Arial"/>
                <a:cs typeface="Arial"/>
              </a:rPr>
              <a:t>Actuellement </a:t>
            </a:r>
            <a:r>
              <a:rPr sz="1500" dirty="0">
                <a:solidFill>
                  <a:srgbClr val="0000FF"/>
                </a:solidFill>
                <a:latin typeface="Arial"/>
                <a:cs typeface="Arial"/>
              </a:rPr>
              <a:t>: </a:t>
            </a:r>
            <a:r>
              <a:rPr sz="1500" spc="-5" dirty="0">
                <a:solidFill>
                  <a:srgbClr val="0000FF"/>
                </a:solidFill>
                <a:latin typeface="Arial"/>
                <a:cs typeface="Arial"/>
              </a:rPr>
              <a:t>explosion </a:t>
            </a:r>
            <a:r>
              <a:rPr sz="1500" dirty="0">
                <a:solidFill>
                  <a:srgbClr val="0000FF"/>
                </a:solidFill>
                <a:latin typeface="Arial"/>
                <a:cs typeface="Arial"/>
              </a:rPr>
              <a:t>du </a:t>
            </a:r>
            <a:r>
              <a:rPr sz="1500" spc="5" dirty="0">
                <a:solidFill>
                  <a:srgbClr val="0000FF"/>
                </a:solidFill>
                <a:latin typeface="Arial"/>
                <a:cs typeface="Arial"/>
              </a:rPr>
              <a:t>Web</a:t>
            </a:r>
            <a:r>
              <a:rPr sz="1500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0000FF"/>
                </a:solidFill>
                <a:latin typeface="Arial"/>
                <a:cs typeface="Arial"/>
              </a:rPr>
              <a:t>mobile</a:t>
            </a:r>
            <a:endParaRPr sz="1500">
              <a:latin typeface="Arial"/>
              <a:cs typeface="Arial"/>
            </a:endParaRPr>
          </a:p>
          <a:p>
            <a:pPr marL="355600" marR="5080" indent="-342900">
              <a:lnSpc>
                <a:spcPct val="80000"/>
              </a:lnSpc>
              <a:spcBef>
                <a:spcPts val="360"/>
              </a:spcBef>
              <a:buSzPct val="90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500" spc="-5" dirty="0">
                <a:solidFill>
                  <a:srgbClr val="0000FF"/>
                </a:solidFill>
                <a:latin typeface="Arial"/>
                <a:cs typeface="Arial"/>
              </a:rPr>
              <a:t>En cours de développement </a:t>
            </a:r>
            <a:r>
              <a:rPr sz="1500" dirty="0">
                <a:solidFill>
                  <a:srgbClr val="0000FF"/>
                </a:solidFill>
                <a:latin typeface="Arial"/>
                <a:cs typeface="Arial"/>
              </a:rPr>
              <a:t>: </a:t>
            </a:r>
            <a:r>
              <a:rPr sz="1500" spc="5" dirty="0">
                <a:solidFill>
                  <a:srgbClr val="0000FF"/>
                </a:solidFill>
                <a:latin typeface="Arial"/>
                <a:cs typeface="Arial"/>
              </a:rPr>
              <a:t>Web </a:t>
            </a:r>
            <a:r>
              <a:rPr sz="1500" spc="-5" dirty="0">
                <a:solidFill>
                  <a:srgbClr val="0000FF"/>
                </a:solidFill>
                <a:latin typeface="Arial"/>
                <a:cs typeface="Arial"/>
              </a:rPr>
              <a:t>sémantique, de données, des  </a:t>
            </a:r>
            <a:r>
              <a:rPr sz="1500" dirty="0">
                <a:solidFill>
                  <a:srgbClr val="0000FF"/>
                </a:solidFill>
                <a:latin typeface="Arial"/>
                <a:cs typeface="Arial"/>
              </a:rPr>
              <a:t>objets…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159753" y="1428750"/>
            <a:ext cx="111125" cy="4929505"/>
          </a:xfrm>
          <a:custGeom>
            <a:avLst/>
            <a:gdLst/>
            <a:ahLst/>
            <a:cxnLst/>
            <a:rect l="l" t="t" r="r" b="b"/>
            <a:pathLst>
              <a:path w="111125" h="4929505">
                <a:moveTo>
                  <a:pt x="10668" y="4823231"/>
                </a:moveTo>
                <a:lnTo>
                  <a:pt x="1524" y="4828527"/>
                </a:lnTo>
                <a:lnTo>
                  <a:pt x="0" y="4834356"/>
                </a:lnTo>
                <a:lnTo>
                  <a:pt x="55372" y="4929225"/>
                </a:lnTo>
                <a:lnTo>
                  <a:pt x="66351" y="4910416"/>
                </a:lnTo>
                <a:lnTo>
                  <a:pt x="45847" y="4910404"/>
                </a:lnTo>
                <a:lnTo>
                  <a:pt x="45771" y="4875042"/>
                </a:lnTo>
                <a:lnTo>
                  <a:pt x="18715" y="4828527"/>
                </a:lnTo>
                <a:lnTo>
                  <a:pt x="16510" y="4824768"/>
                </a:lnTo>
                <a:lnTo>
                  <a:pt x="10668" y="4823231"/>
                </a:lnTo>
                <a:close/>
              </a:path>
              <a:path w="111125" h="4929505">
                <a:moveTo>
                  <a:pt x="45857" y="4875192"/>
                </a:moveTo>
                <a:lnTo>
                  <a:pt x="45847" y="4910404"/>
                </a:lnTo>
                <a:lnTo>
                  <a:pt x="64897" y="4910416"/>
                </a:lnTo>
                <a:lnTo>
                  <a:pt x="64898" y="4905527"/>
                </a:lnTo>
                <a:lnTo>
                  <a:pt x="47117" y="4905527"/>
                </a:lnTo>
                <a:lnTo>
                  <a:pt x="55322" y="4891466"/>
                </a:lnTo>
                <a:lnTo>
                  <a:pt x="45857" y="4875192"/>
                </a:lnTo>
                <a:close/>
              </a:path>
              <a:path w="111125" h="4929505">
                <a:moveTo>
                  <a:pt x="100075" y="4823256"/>
                </a:moveTo>
                <a:lnTo>
                  <a:pt x="94234" y="4824793"/>
                </a:lnTo>
                <a:lnTo>
                  <a:pt x="64907" y="4875042"/>
                </a:lnTo>
                <a:lnTo>
                  <a:pt x="64897" y="4910416"/>
                </a:lnTo>
                <a:lnTo>
                  <a:pt x="66359" y="4910404"/>
                </a:lnTo>
                <a:lnTo>
                  <a:pt x="108076" y="4838941"/>
                </a:lnTo>
                <a:lnTo>
                  <a:pt x="110617" y="4834394"/>
                </a:lnTo>
                <a:lnTo>
                  <a:pt x="109093" y="4828565"/>
                </a:lnTo>
                <a:lnTo>
                  <a:pt x="104648" y="4825911"/>
                </a:lnTo>
                <a:lnTo>
                  <a:pt x="100075" y="4823256"/>
                </a:lnTo>
                <a:close/>
              </a:path>
              <a:path w="111125" h="4929505">
                <a:moveTo>
                  <a:pt x="55322" y="4891466"/>
                </a:moveTo>
                <a:lnTo>
                  <a:pt x="47117" y="4905527"/>
                </a:lnTo>
                <a:lnTo>
                  <a:pt x="63500" y="4905527"/>
                </a:lnTo>
                <a:lnTo>
                  <a:pt x="55322" y="4891466"/>
                </a:lnTo>
                <a:close/>
              </a:path>
              <a:path w="111125" h="4929505">
                <a:moveTo>
                  <a:pt x="64907" y="4875042"/>
                </a:moveTo>
                <a:lnTo>
                  <a:pt x="55322" y="4891466"/>
                </a:lnTo>
                <a:lnTo>
                  <a:pt x="63500" y="4905527"/>
                </a:lnTo>
                <a:lnTo>
                  <a:pt x="64898" y="4905527"/>
                </a:lnTo>
                <a:lnTo>
                  <a:pt x="64907" y="4875042"/>
                </a:lnTo>
                <a:close/>
              </a:path>
              <a:path w="111125" h="4929505">
                <a:moveTo>
                  <a:pt x="66421" y="0"/>
                </a:moveTo>
                <a:lnTo>
                  <a:pt x="47371" y="0"/>
                </a:lnTo>
                <a:lnTo>
                  <a:pt x="45857" y="4875192"/>
                </a:lnTo>
                <a:lnTo>
                  <a:pt x="55322" y="4891466"/>
                </a:lnTo>
                <a:lnTo>
                  <a:pt x="64820" y="4875192"/>
                </a:lnTo>
                <a:lnTo>
                  <a:pt x="64924" y="4823231"/>
                </a:lnTo>
                <a:lnTo>
                  <a:pt x="66421" y="0"/>
                </a:lnTo>
                <a:close/>
              </a:path>
            </a:pathLst>
          </a:custGeom>
          <a:solidFill>
            <a:srgbClr val="FD49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294882" y="1386078"/>
            <a:ext cx="2688590" cy="4872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1C1C1C"/>
                </a:solidFill>
                <a:latin typeface="Arial"/>
                <a:cs typeface="Arial"/>
              </a:rPr>
              <a:t>Nombre de sites référencés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b="1" spc="-5" dirty="0">
                <a:solidFill>
                  <a:srgbClr val="1C1C1C"/>
                </a:solidFill>
                <a:latin typeface="Arial"/>
                <a:cs typeface="Arial"/>
              </a:rPr>
              <a:t>1990 :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1</a:t>
            </a:r>
            <a:r>
              <a:rPr sz="1600" spc="1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(CERN)</a:t>
            </a:r>
            <a:endParaRPr sz="1600">
              <a:latin typeface="Arial"/>
              <a:cs typeface="Arial"/>
            </a:endParaRPr>
          </a:p>
          <a:p>
            <a:pPr marL="12700" marR="255270">
              <a:lnSpc>
                <a:spcPct val="100000"/>
              </a:lnSpc>
              <a:spcBef>
                <a:spcPts val="1200"/>
              </a:spcBef>
            </a:pPr>
            <a:r>
              <a:rPr sz="1600" b="1" spc="-5" dirty="0">
                <a:solidFill>
                  <a:srgbClr val="1C1C1C"/>
                </a:solidFill>
                <a:latin typeface="Arial"/>
                <a:cs typeface="Arial"/>
              </a:rPr>
              <a:t>1991 :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premier site hors  d’Europe (SLAC,</a:t>
            </a:r>
            <a:r>
              <a:rPr sz="1600" spc="-4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Stanford)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b="1" spc="-5" dirty="0">
                <a:solidFill>
                  <a:srgbClr val="1C1C1C"/>
                </a:solidFill>
                <a:latin typeface="Arial"/>
                <a:cs typeface="Arial"/>
              </a:rPr>
              <a:t>1992 :</a:t>
            </a:r>
            <a:r>
              <a:rPr sz="1600" b="1" spc="1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26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600" b="1" spc="-5" dirty="0">
                <a:solidFill>
                  <a:srgbClr val="1C1C1C"/>
                </a:solidFill>
                <a:latin typeface="Arial"/>
                <a:cs typeface="Arial"/>
              </a:rPr>
              <a:t>Juin 1993 :</a:t>
            </a:r>
            <a:r>
              <a:rPr sz="1600" b="1" spc="2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130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b="1" spc="-5" dirty="0">
                <a:solidFill>
                  <a:srgbClr val="1C1C1C"/>
                </a:solidFill>
                <a:latin typeface="Arial"/>
                <a:cs typeface="Arial"/>
              </a:rPr>
              <a:t>Juin 1994 :</a:t>
            </a:r>
            <a:r>
              <a:rPr sz="1600" b="1" spc="2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2738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b="1" spc="-5" dirty="0">
                <a:solidFill>
                  <a:srgbClr val="1C1C1C"/>
                </a:solidFill>
                <a:latin typeface="Arial"/>
                <a:cs typeface="Arial"/>
              </a:rPr>
              <a:t>Juin 1995 :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23</a:t>
            </a:r>
            <a:r>
              <a:rPr sz="1600" spc="2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500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b="1" spc="-10" dirty="0">
                <a:solidFill>
                  <a:srgbClr val="1C1C1C"/>
                </a:solidFill>
                <a:latin typeface="Arial"/>
                <a:cs typeface="Arial"/>
              </a:rPr>
              <a:t>Janvier </a:t>
            </a:r>
            <a:r>
              <a:rPr sz="1600" b="1" spc="-5" dirty="0">
                <a:solidFill>
                  <a:srgbClr val="1C1C1C"/>
                </a:solidFill>
                <a:latin typeface="Arial"/>
                <a:cs typeface="Arial"/>
              </a:rPr>
              <a:t>1996 :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~ 100</a:t>
            </a:r>
            <a:r>
              <a:rPr sz="1600" spc="7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000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b="1" spc="-25" dirty="0">
                <a:solidFill>
                  <a:srgbClr val="1C1C1C"/>
                </a:solidFill>
                <a:latin typeface="Arial"/>
                <a:cs typeface="Arial"/>
              </a:rPr>
              <a:t>Avril </a:t>
            </a:r>
            <a:r>
              <a:rPr sz="1600" b="1" spc="-5" dirty="0">
                <a:solidFill>
                  <a:srgbClr val="1C1C1C"/>
                </a:solidFill>
                <a:latin typeface="Arial"/>
                <a:cs typeface="Arial"/>
              </a:rPr>
              <a:t>1997 :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&gt; 1</a:t>
            </a:r>
            <a:r>
              <a:rPr sz="1600" spc="10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million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b="1" spc="-10" dirty="0">
                <a:solidFill>
                  <a:srgbClr val="1C1C1C"/>
                </a:solidFill>
                <a:latin typeface="Arial"/>
                <a:cs typeface="Arial"/>
              </a:rPr>
              <a:t>Février </a:t>
            </a:r>
            <a:r>
              <a:rPr sz="1600" b="1" spc="-5" dirty="0">
                <a:solidFill>
                  <a:srgbClr val="1C1C1C"/>
                </a:solidFill>
                <a:latin typeface="Arial"/>
                <a:cs typeface="Arial"/>
              </a:rPr>
              <a:t>2000 :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&gt; </a:t>
            </a:r>
            <a:r>
              <a:rPr sz="1600" spc="-65" dirty="0">
                <a:solidFill>
                  <a:srgbClr val="1C1C1C"/>
                </a:solidFill>
                <a:latin typeface="Arial"/>
                <a:cs typeface="Arial"/>
              </a:rPr>
              <a:t>11</a:t>
            </a:r>
            <a:r>
              <a:rPr sz="1600" spc="8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millions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600" b="1" spc="-10" dirty="0">
                <a:solidFill>
                  <a:srgbClr val="1C1C1C"/>
                </a:solidFill>
                <a:latin typeface="Arial"/>
                <a:cs typeface="Arial"/>
              </a:rPr>
              <a:t>Février </a:t>
            </a:r>
            <a:r>
              <a:rPr sz="1600" b="1" spc="-5" dirty="0">
                <a:solidFill>
                  <a:srgbClr val="1C1C1C"/>
                </a:solidFill>
                <a:latin typeface="Arial"/>
                <a:cs typeface="Arial"/>
              </a:rPr>
              <a:t>2007 :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&gt; 100</a:t>
            </a:r>
            <a:r>
              <a:rPr sz="1600" spc="8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millions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b="1" spc="-10" dirty="0">
                <a:solidFill>
                  <a:srgbClr val="1C1C1C"/>
                </a:solidFill>
                <a:latin typeface="Arial"/>
                <a:cs typeface="Arial"/>
              </a:rPr>
              <a:t>Février </a:t>
            </a:r>
            <a:r>
              <a:rPr sz="1600" b="1" spc="-5" dirty="0">
                <a:solidFill>
                  <a:srgbClr val="1C1C1C"/>
                </a:solidFill>
                <a:latin typeface="Arial"/>
                <a:cs typeface="Arial"/>
              </a:rPr>
              <a:t>2009 :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~ 216</a:t>
            </a:r>
            <a:r>
              <a:rPr sz="1600" spc="7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millions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161084" y="6554037"/>
            <a:ext cx="333629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fr-FR" dirty="0"/>
              <a:t>web</a:t>
            </a:r>
            <a:endParaRPr spc="-5" dirty="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World </a:t>
            </a:r>
            <a:r>
              <a:rPr dirty="0"/>
              <a:t>Wide</a:t>
            </a:r>
            <a:r>
              <a:rPr spc="-114" dirty="0"/>
              <a:t> </a:t>
            </a:r>
            <a:r>
              <a:rPr spc="-5" dirty="0"/>
              <a:t>Web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925052" y="6554037"/>
            <a:ext cx="15049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Arial"/>
                <a:cs typeface="Arial"/>
              </a:rPr>
              <a:t>6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63" y="28447"/>
            <a:ext cx="45675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 marR="67310" indent="-169545" algn="r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69545" algn="l"/>
              </a:tabLst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tro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ctio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  <a:p>
            <a:pPr marL="161925" marR="68580" indent="-161925" algn="r">
              <a:lnSpc>
                <a:spcPct val="100000"/>
              </a:lnSpc>
              <a:buAutoNum type="arabicPeriod"/>
              <a:tabLst>
                <a:tab pos="16192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Aspects</a:t>
            </a:r>
            <a:r>
              <a:rPr sz="1200" spc="-8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techniques</a:t>
            </a:r>
            <a:endParaRPr sz="1200">
              <a:latin typeface="Arial"/>
              <a:cs typeface="Arial"/>
            </a:endParaRPr>
          </a:p>
          <a:p>
            <a:pPr marL="169545" marR="69215" indent="-169545" algn="r">
              <a:lnSpc>
                <a:spcPct val="100000"/>
              </a:lnSpc>
              <a:buAutoNum type="arabicPeriod"/>
              <a:tabLst>
                <a:tab pos="169545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Langage</a:t>
            </a:r>
            <a:r>
              <a:rPr sz="1200" spc="-12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HTML</a:t>
            </a:r>
            <a:endParaRPr sz="1200">
              <a:latin typeface="Arial"/>
              <a:cs typeface="Arial"/>
            </a:endParaRPr>
          </a:p>
          <a:p>
            <a:pPr marL="168910" marR="67310" indent="-168910" algn="r">
              <a:lnSpc>
                <a:spcPct val="100000"/>
              </a:lnSpc>
              <a:buAutoNum type="arabicPeriod"/>
              <a:tabLst>
                <a:tab pos="16891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l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usion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72000" y="63"/>
            <a:ext cx="4572000" cy="793750"/>
          </a:xfrm>
          <a:prstGeom prst="rect">
            <a:avLst/>
          </a:prstGeom>
          <a:solidFill>
            <a:srgbClr val="8693FF"/>
          </a:solidFill>
        </p:spPr>
        <p:txBody>
          <a:bodyPr vert="horz" wrap="square" lIns="0" tIns="40640" rIns="0" bIns="0" rtlCol="0">
            <a:spAutoFit/>
          </a:bodyPr>
          <a:lstStyle/>
          <a:p>
            <a:pPr marL="349250" indent="-187960">
              <a:lnSpc>
                <a:spcPct val="100000"/>
              </a:lnSpc>
              <a:spcBef>
                <a:spcPts val="320"/>
              </a:spcBef>
              <a:buAutoNum type="arabicPeriod"/>
              <a:tabLst>
                <a:tab pos="349885" algn="l"/>
              </a:tabLst>
            </a:pP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Objectifs </a:t>
            </a:r>
            <a:r>
              <a:rPr sz="1200" spc="-5" dirty="0">
                <a:solidFill>
                  <a:srgbClr val="333333"/>
                </a:solidFill>
                <a:latin typeface="Arial"/>
                <a:cs typeface="Arial"/>
              </a:rPr>
              <a:t>du</a:t>
            </a:r>
            <a:r>
              <a:rPr sz="1200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Arial"/>
                <a:cs typeface="Arial"/>
              </a:rPr>
              <a:t>cours</a:t>
            </a:r>
            <a:endParaRPr sz="1200">
              <a:latin typeface="Arial"/>
              <a:cs typeface="Arial"/>
            </a:endParaRPr>
          </a:p>
          <a:p>
            <a:pPr marL="349250" indent="-187960">
              <a:lnSpc>
                <a:spcPct val="100000"/>
              </a:lnSpc>
              <a:buAutoNum type="arabicPeriod"/>
              <a:tabLst>
                <a:tab pos="349885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Historique</a:t>
            </a:r>
            <a:endParaRPr sz="1200">
              <a:latin typeface="Arial"/>
              <a:cs typeface="Arial"/>
            </a:endParaRPr>
          </a:p>
          <a:p>
            <a:pPr marL="349250" indent="-187960">
              <a:lnSpc>
                <a:spcPts val="1435"/>
              </a:lnSpc>
              <a:buAutoNum type="arabicPeriod"/>
              <a:tabLst>
                <a:tab pos="349885" algn="l"/>
              </a:tabLst>
            </a:pPr>
            <a:r>
              <a:rPr sz="1200" spc="-5" dirty="0">
                <a:solidFill>
                  <a:srgbClr val="333333"/>
                </a:solidFill>
                <a:latin typeface="Arial"/>
                <a:cs typeface="Arial"/>
              </a:rPr>
              <a:t>Principes</a:t>
            </a:r>
            <a:r>
              <a:rPr sz="120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Arial"/>
                <a:cs typeface="Arial"/>
              </a:rPr>
              <a:t>généraux</a:t>
            </a:r>
            <a:endParaRPr sz="1200">
              <a:latin typeface="Arial"/>
              <a:cs typeface="Arial"/>
            </a:endParaRPr>
          </a:p>
          <a:p>
            <a:pPr marL="349250" indent="-187960">
              <a:lnSpc>
                <a:spcPts val="1610"/>
              </a:lnSpc>
              <a:buAutoNum type="arabicPeriod"/>
              <a:tabLst>
                <a:tab pos="349885" algn="l"/>
              </a:tabLst>
            </a:pPr>
            <a:r>
              <a:rPr sz="1400" dirty="0">
                <a:solidFill>
                  <a:srgbClr val="333333"/>
                </a:solidFill>
                <a:latin typeface="Arial"/>
                <a:cs typeface="Arial"/>
              </a:rPr>
              <a:t>Usages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0" y="63"/>
            <a:ext cx="4572000" cy="793750"/>
          </a:xfrm>
          <a:custGeom>
            <a:avLst/>
            <a:gdLst/>
            <a:ahLst/>
            <a:cxnLst/>
            <a:rect l="l" t="t" r="r" b="b"/>
            <a:pathLst>
              <a:path w="4572000" h="793750">
                <a:moveTo>
                  <a:pt x="0" y="793686"/>
                </a:moveTo>
                <a:lnTo>
                  <a:pt x="4572000" y="793686"/>
                </a:lnTo>
                <a:lnTo>
                  <a:pt x="4572000" y="0"/>
                </a:lnTo>
                <a:lnTo>
                  <a:pt x="0" y="0"/>
                </a:lnTo>
                <a:lnTo>
                  <a:pt x="0" y="793686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0" y="349250"/>
                </a:moveTo>
                <a:lnTo>
                  <a:pt x="4572000" y="349250"/>
                </a:lnTo>
                <a:lnTo>
                  <a:pt x="4572000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0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4571999" y="0"/>
                </a:moveTo>
                <a:lnTo>
                  <a:pt x="0" y="0"/>
                </a:lnTo>
                <a:lnTo>
                  <a:pt x="0" y="349247"/>
                </a:lnTo>
                <a:lnTo>
                  <a:pt x="4571999" y="349247"/>
                </a:lnTo>
                <a:lnTo>
                  <a:pt x="4571999" y="0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616" y="1557093"/>
            <a:ext cx="8771890" cy="488886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85"/>
              </a:spcBef>
              <a:buSzPct val="89583"/>
              <a:buFont typeface="Wingdings"/>
              <a:buChar char=""/>
              <a:tabLst>
                <a:tab pos="355600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Utilité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45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Regrouper des sous-parties de</a:t>
            </a:r>
            <a:r>
              <a:rPr sz="2000" spc="-12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document</a:t>
            </a:r>
            <a:endParaRPr sz="20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910"/>
              </a:spcBef>
              <a:buClr>
                <a:srgbClr val="0000FF"/>
              </a:buClr>
              <a:buSzPct val="75000"/>
              <a:buFont typeface="Wingdings"/>
              <a:buChar char=""/>
              <a:tabLst>
                <a:tab pos="1155065" algn="l"/>
                <a:tab pos="1155700" algn="l"/>
              </a:tabLst>
            </a:pP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Pour leur donner un</a:t>
            </a:r>
            <a:r>
              <a:rPr sz="1800" spc="2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nom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650"/>
              </a:spcBef>
              <a:buClr>
                <a:srgbClr val="0000FF"/>
              </a:buClr>
              <a:buSzPct val="75000"/>
              <a:buFont typeface="Wingdings"/>
              <a:buChar char=""/>
              <a:tabLst>
                <a:tab pos="1155065" algn="l"/>
                <a:tab pos="1155700" algn="l"/>
              </a:tabLst>
            </a:pP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Pour contenir du texte ou d’autres éléments</a:t>
            </a:r>
            <a:r>
              <a:rPr sz="1800" spc="6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XHTML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645"/>
              </a:spcBef>
              <a:buClr>
                <a:srgbClr val="0000FF"/>
              </a:buClr>
              <a:buSzPct val="75000"/>
              <a:buFont typeface="Wingdings"/>
              <a:buChar char=""/>
              <a:tabLst>
                <a:tab pos="1155065" algn="l"/>
                <a:tab pos="1155700" algn="l"/>
              </a:tabLst>
            </a:pP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Pour les traiter </a:t>
            </a:r>
            <a:r>
              <a:rPr sz="1800" spc="-10" dirty="0">
                <a:solidFill>
                  <a:srgbClr val="1C1C1C"/>
                </a:solidFill>
                <a:latin typeface="Arial"/>
                <a:cs typeface="Arial"/>
              </a:rPr>
              <a:t>globalement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en leur affectant des styles, des</a:t>
            </a:r>
            <a:r>
              <a:rPr sz="1800" spc="10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événements…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34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Mais sans leur donner de sémantique</a:t>
            </a:r>
            <a:r>
              <a:rPr sz="2000" spc="-14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particulière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SzPct val="88095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100" b="1" spc="-5" dirty="0">
                <a:solidFill>
                  <a:srgbClr val="0000FF"/>
                </a:solidFill>
                <a:latin typeface="Courier New"/>
                <a:cs typeface="Courier New"/>
              </a:rPr>
              <a:t>&lt;span&gt; </a:t>
            </a:r>
            <a:r>
              <a:rPr sz="2100" b="1" dirty="0">
                <a:solidFill>
                  <a:srgbClr val="0000FF"/>
                </a:solidFill>
                <a:latin typeface="Courier New"/>
                <a:cs typeface="Courier New"/>
              </a:rPr>
              <a:t>…</a:t>
            </a:r>
            <a:r>
              <a:rPr sz="2100" b="1" spc="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00" b="1" spc="-5" dirty="0">
                <a:solidFill>
                  <a:srgbClr val="0000FF"/>
                </a:solidFill>
                <a:latin typeface="Courier New"/>
                <a:cs typeface="Courier New"/>
              </a:rPr>
              <a:t>&lt;/span&gt;</a:t>
            </a:r>
            <a:endParaRPr sz="2100">
              <a:latin typeface="Courier New"/>
              <a:cs typeface="Courier New"/>
            </a:endParaRPr>
          </a:p>
          <a:p>
            <a:pPr marL="756285" lvl="1" indent="-287020">
              <a:lnSpc>
                <a:spcPct val="100000"/>
              </a:lnSpc>
              <a:spcBef>
                <a:spcPts val="439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Élément de </a:t>
            </a:r>
            <a:r>
              <a:rPr sz="2000" spc="-5" dirty="0">
                <a:solidFill>
                  <a:srgbClr val="1C1C1C"/>
                </a:solidFill>
                <a:latin typeface="Arial"/>
                <a:cs typeface="Arial"/>
              </a:rPr>
              <a:t>type</a:t>
            </a:r>
            <a:r>
              <a:rPr sz="2000" spc="-5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1C1C1C"/>
                </a:solidFill>
                <a:latin typeface="Arial"/>
                <a:cs typeface="Arial"/>
              </a:rPr>
              <a:t>inline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2000" spc="-5" dirty="0">
                <a:solidFill>
                  <a:srgbClr val="1C1C1C"/>
                </a:solidFill>
                <a:latin typeface="Arial"/>
                <a:cs typeface="Arial"/>
              </a:rPr>
              <a:t>Contient du texte ou d’autres éléments</a:t>
            </a:r>
            <a:r>
              <a:rPr sz="2000" spc="-8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1C1C1C"/>
                </a:solidFill>
                <a:latin typeface="Arial"/>
                <a:cs typeface="Arial"/>
              </a:rPr>
              <a:t>inline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65"/>
              </a:spcBef>
              <a:buSzPct val="88095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100" b="1" spc="-5" dirty="0">
                <a:solidFill>
                  <a:srgbClr val="0000FF"/>
                </a:solidFill>
                <a:latin typeface="Courier New"/>
                <a:cs typeface="Courier New"/>
              </a:rPr>
              <a:t>&lt;div&gt; </a:t>
            </a:r>
            <a:r>
              <a:rPr sz="2100" b="1" dirty="0">
                <a:solidFill>
                  <a:srgbClr val="0000FF"/>
                </a:solidFill>
                <a:latin typeface="Courier New"/>
                <a:cs typeface="Courier New"/>
              </a:rPr>
              <a:t>…</a:t>
            </a:r>
            <a:r>
              <a:rPr sz="2100" b="1" spc="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100" b="1" spc="-5" dirty="0">
                <a:solidFill>
                  <a:srgbClr val="0000FF"/>
                </a:solidFill>
                <a:latin typeface="Courier New"/>
                <a:cs typeface="Courier New"/>
              </a:rPr>
              <a:t>&lt;/div&gt;</a:t>
            </a:r>
            <a:endParaRPr sz="2100">
              <a:latin typeface="Courier New"/>
              <a:cs typeface="Courier New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Élément de </a:t>
            </a:r>
            <a:r>
              <a:rPr sz="2000" spc="-5" dirty="0">
                <a:solidFill>
                  <a:srgbClr val="1C1C1C"/>
                </a:solidFill>
                <a:latin typeface="Arial"/>
                <a:cs typeface="Arial"/>
              </a:rPr>
              <a:t>type</a:t>
            </a:r>
            <a:r>
              <a:rPr sz="2000" spc="-5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1C1C1C"/>
                </a:solidFill>
                <a:latin typeface="Arial"/>
                <a:cs typeface="Arial"/>
              </a:rPr>
              <a:t>block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2000" spc="-5" dirty="0">
                <a:solidFill>
                  <a:srgbClr val="1C1C1C"/>
                </a:solidFill>
                <a:latin typeface="Arial"/>
                <a:cs typeface="Arial"/>
              </a:rPr>
              <a:t>Contient du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texte, </a:t>
            </a:r>
            <a:r>
              <a:rPr sz="2000" spc="-5" dirty="0">
                <a:solidFill>
                  <a:srgbClr val="1C1C1C"/>
                </a:solidFill>
                <a:latin typeface="Arial"/>
                <a:cs typeface="Arial"/>
              </a:rPr>
              <a:t>d’autres éléments </a:t>
            </a:r>
            <a:r>
              <a:rPr sz="2000" i="1" dirty="0">
                <a:solidFill>
                  <a:srgbClr val="1C1C1C"/>
                </a:solidFill>
                <a:latin typeface="Arial"/>
                <a:cs typeface="Arial"/>
              </a:rPr>
              <a:t>inline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ou</a:t>
            </a:r>
            <a:r>
              <a:rPr sz="2000" spc="-9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1C1C1C"/>
                </a:solidFill>
                <a:latin typeface="Arial"/>
                <a:cs typeface="Arial"/>
              </a:rPr>
              <a:t>block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Retour chariot à la</a:t>
            </a:r>
            <a:r>
              <a:rPr sz="2000" spc="-8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1C1C1C"/>
                </a:solidFill>
                <a:latin typeface="Arial"/>
                <a:cs typeface="Arial"/>
              </a:rPr>
              <a:t>fin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812291"/>
            <a:ext cx="9134856" cy="460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97991"/>
            <a:ext cx="4730496" cy="803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3" y="793750"/>
            <a:ext cx="9139555" cy="457200"/>
          </a:xfrm>
          <a:custGeom>
            <a:avLst/>
            <a:gdLst/>
            <a:ahLst/>
            <a:cxnLst/>
            <a:rect l="l" t="t" r="r" b="b"/>
            <a:pathLst>
              <a:path w="9139555" h="457200">
                <a:moveTo>
                  <a:pt x="0" y="457200"/>
                </a:moveTo>
                <a:lnTo>
                  <a:pt x="9139236" y="457200"/>
                </a:lnTo>
                <a:lnTo>
                  <a:pt x="9139236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1B07D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63" y="770635"/>
            <a:ext cx="91395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Les éléments span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et</a:t>
            </a:r>
            <a:r>
              <a:rPr sz="3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div</a:t>
            </a:r>
            <a:endParaRPr sz="30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161084" y="6554037"/>
            <a:ext cx="333629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fr-FR" dirty="0"/>
              <a:t>web</a:t>
            </a:r>
            <a:endParaRPr spc="-5" dirty="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World </a:t>
            </a:r>
            <a:r>
              <a:rPr dirty="0"/>
              <a:t>Wide</a:t>
            </a:r>
            <a:r>
              <a:rPr spc="-114" dirty="0"/>
              <a:t> </a:t>
            </a:r>
            <a:r>
              <a:rPr spc="-5" dirty="0"/>
              <a:t>Web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60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4763" y="28447"/>
            <a:ext cx="45675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 marR="67310" indent="-169545" algn="r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6954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I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tro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d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u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ctio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  <a:p>
            <a:pPr marL="161925" marR="68580" indent="-161925" algn="r">
              <a:lnSpc>
                <a:spcPct val="100000"/>
              </a:lnSpc>
              <a:buAutoNum type="arabicPeriod"/>
              <a:tabLst>
                <a:tab pos="16192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Aspects</a:t>
            </a:r>
            <a:r>
              <a:rPr sz="1200" spc="-8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techniques</a:t>
            </a:r>
            <a:endParaRPr sz="1200">
              <a:latin typeface="Arial"/>
              <a:cs typeface="Arial"/>
            </a:endParaRPr>
          </a:p>
          <a:p>
            <a:pPr marL="169545" marR="69215" indent="-169545" algn="r">
              <a:lnSpc>
                <a:spcPct val="100000"/>
              </a:lnSpc>
              <a:buAutoNum type="arabicPeriod"/>
              <a:tabLst>
                <a:tab pos="169545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Langage</a:t>
            </a:r>
            <a:r>
              <a:rPr sz="12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endParaRPr sz="1200">
              <a:latin typeface="Arial"/>
              <a:cs typeface="Arial"/>
            </a:endParaRPr>
          </a:p>
          <a:p>
            <a:pPr marL="168910" marR="67310" indent="-168910" algn="r">
              <a:lnSpc>
                <a:spcPct val="100000"/>
              </a:lnSpc>
              <a:buAutoNum type="arabicPeriod"/>
              <a:tabLst>
                <a:tab pos="16891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l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usion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34178" y="28447"/>
            <a:ext cx="9131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indent="-18796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Dé</a:t>
            </a:r>
            <a:r>
              <a:rPr sz="1200" spc="15" dirty="0">
                <a:solidFill>
                  <a:srgbClr val="1C1C1C"/>
                </a:solidFill>
                <a:latin typeface="Arial"/>
                <a:cs typeface="Arial"/>
              </a:rPr>
              <a:t>f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initi</a:t>
            </a:r>
            <a:r>
              <a:rPr sz="1200" spc="-15" dirty="0">
                <a:solidFill>
                  <a:srgbClr val="1C1C1C"/>
                </a:solidFill>
                <a:latin typeface="Arial"/>
                <a:cs typeface="Arial"/>
              </a:rPr>
              <a:t>o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Historique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Syntaxe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Structure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60413" y="28447"/>
            <a:ext cx="8108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indent="-187960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Prologue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En-tête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Corps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Cadres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0" y="63"/>
            <a:ext cx="4572000" cy="793750"/>
          </a:xfrm>
          <a:custGeom>
            <a:avLst/>
            <a:gdLst/>
            <a:ahLst/>
            <a:cxnLst/>
            <a:rect l="l" t="t" r="r" b="b"/>
            <a:pathLst>
              <a:path w="4572000" h="793750">
                <a:moveTo>
                  <a:pt x="0" y="793686"/>
                </a:moveTo>
                <a:lnTo>
                  <a:pt x="4572000" y="793686"/>
                </a:lnTo>
                <a:lnTo>
                  <a:pt x="4572000" y="0"/>
                </a:lnTo>
                <a:lnTo>
                  <a:pt x="0" y="0"/>
                </a:lnTo>
                <a:lnTo>
                  <a:pt x="0" y="793686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0" y="349250"/>
                </a:moveTo>
                <a:lnTo>
                  <a:pt x="4572000" y="349250"/>
                </a:lnTo>
                <a:lnTo>
                  <a:pt x="4572000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0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4571999" y="0"/>
                </a:moveTo>
                <a:lnTo>
                  <a:pt x="0" y="0"/>
                </a:lnTo>
                <a:lnTo>
                  <a:pt x="0" y="349247"/>
                </a:lnTo>
                <a:lnTo>
                  <a:pt x="4571999" y="349247"/>
                </a:lnTo>
                <a:lnTo>
                  <a:pt x="4571999" y="0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72000" y="28447"/>
            <a:ext cx="45720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indent="-18796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4988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Définition</a:t>
            </a:r>
            <a:endParaRPr sz="1200">
              <a:latin typeface="Arial"/>
              <a:cs typeface="Arial"/>
            </a:endParaRPr>
          </a:p>
          <a:p>
            <a:pPr marL="349250" indent="-187960">
              <a:lnSpc>
                <a:spcPct val="100000"/>
              </a:lnSpc>
              <a:buAutoNum type="arabicPeriod"/>
              <a:tabLst>
                <a:tab pos="349885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Historiqu</a:t>
            </a:r>
            <a:endParaRPr sz="1200">
              <a:latin typeface="Arial"/>
              <a:cs typeface="Arial"/>
            </a:endParaRPr>
          </a:p>
          <a:p>
            <a:pPr marL="349250" indent="-187960">
              <a:lnSpc>
                <a:spcPct val="100000"/>
              </a:lnSpc>
              <a:buAutoNum type="arabicPeriod"/>
              <a:tabLst>
                <a:tab pos="349885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Syntaxe</a:t>
            </a:r>
            <a:endParaRPr sz="1200">
              <a:latin typeface="Arial"/>
              <a:cs typeface="Arial"/>
            </a:endParaRPr>
          </a:p>
          <a:p>
            <a:pPr marL="349250" indent="-187960">
              <a:lnSpc>
                <a:spcPct val="100000"/>
              </a:lnSpc>
              <a:buAutoNum type="arabicPeriod"/>
              <a:tabLst>
                <a:tab pos="34988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Structure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21782" y="55584"/>
            <a:ext cx="2136775" cy="719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195">
              <a:lnSpc>
                <a:spcPts val="1325"/>
              </a:lnSpc>
              <a:tabLst>
                <a:tab pos="133794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s	5.</a:t>
            </a:r>
            <a:r>
              <a:rPr sz="1200" spc="7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Prologue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1337945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e	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6.</a:t>
            </a:r>
            <a:r>
              <a:rPr sz="1200" spc="10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En-tête</a:t>
            </a:r>
            <a:endParaRPr sz="1200">
              <a:latin typeface="Arial"/>
              <a:cs typeface="Arial"/>
            </a:endParaRPr>
          </a:p>
          <a:p>
            <a:pPr marL="133858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7.</a:t>
            </a:r>
            <a:r>
              <a:rPr sz="1200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Corps</a:t>
            </a:r>
            <a:endParaRPr sz="1200">
              <a:latin typeface="Arial"/>
              <a:cs typeface="Arial"/>
            </a:endParaRPr>
          </a:p>
          <a:p>
            <a:pPr marL="1338580">
              <a:lnSpc>
                <a:spcPct val="100000"/>
              </a:lnSpc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8.</a:t>
            </a:r>
            <a:r>
              <a:rPr sz="1200" spc="10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Cadres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812291"/>
            <a:ext cx="9134856" cy="460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97991"/>
            <a:ext cx="3803904" cy="803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63" y="793750"/>
            <a:ext cx="9139555" cy="457200"/>
          </a:xfrm>
          <a:custGeom>
            <a:avLst/>
            <a:gdLst/>
            <a:ahLst/>
            <a:cxnLst/>
            <a:rect l="l" t="t" r="r" b="b"/>
            <a:pathLst>
              <a:path w="9139555" h="457200">
                <a:moveTo>
                  <a:pt x="0" y="457200"/>
                </a:moveTo>
                <a:lnTo>
                  <a:pt x="9139236" y="457200"/>
                </a:lnTo>
                <a:lnTo>
                  <a:pt x="9139236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1B07D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763" y="770635"/>
            <a:ext cx="91395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div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/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span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3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exemple</a:t>
            </a:r>
            <a:endParaRPr sz="3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1691" y="1478356"/>
            <a:ext cx="5245735" cy="5059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405"/>
              </a:lnSpc>
              <a:spcBef>
                <a:spcPts val="95"/>
              </a:spcBef>
            </a:pP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sz="1300" b="1" spc="-10" dirty="0">
                <a:solidFill>
                  <a:srgbClr val="800000"/>
                </a:solidFill>
                <a:latin typeface="Courier New"/>
                <a:cs typeface="Courier New"/>
              </a:rPr>
              <a:t>h1</a:t>
            </a: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sz="1300" b="1" spc="-10" dirty="0">
                <a:latin typeface="Courier New"/>
                <a:cs typeface="Courier New"/>
              </a:rPr>
              <a:t>Exemples avec </a:t>
            </a: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sz="1300" b="1" spc="-10" dirty="0">
                <a:solidFill>
                  <a:srgbClr val="800000"/>
                </a:solidFill>
                <a:latin typeface="Courier New"/>
                <a:cs typeface="Courier New"/>
              </a:rPr>
              <a:t>code</a:t>
            </a: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sz="1300" b="1" spc="-10" dirty="0">
                <a:latin typeface="Courier New"/>
                <a:cs typeface="Courier New"/>
              </a:rPr>
              <a:t>div</a:t>
            </a: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sz="1300" b="1" spc="-10" dirty="0">
                <a:solidFill>
                  <a:srgbClr val="800000"/>
                </a:solidFill>
                <a:latin typeface="Courier New"/>
                <a:cs typeface="Courier New"/>
              </a:rPr>
              <a:t>code</a:t>
            </a: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sz="1300" b="1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300" b="1" spc="-5" dirty="0">
                <a:latin typeface="Courier New"/>
                <a:cs typeface="Courier New"/>
              </a:rPr>
              <a:t>et</a:t>
            </a:r>
            <a:endParaRPr sz="1300">
              <a:latin typeface="Courier New"/>
              <a:cs typeface="Courier New"/>
            </a:endParaRPr>
          </a:p>
          <a:p>
            <a:pPr marL="355600">
              <a:lnSpc>
                <a:spcPts val="1405"/>
              </a:lnSpc>
            </a:pP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sz="1300" b="1" spc="-10" dirty="0">
                <a:solidFill>
                  <a:srgbClr val="800000"/>
                </a:solidFill>
                <a:latin typeface="Courier New"/>
                <a:cs typeface="Courier New"/>
              </a:rPr>
              <a:t>code</a:t>
            </a: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sz="1300" b="1" spc="-10" dirty="0">
                <a:latin typeface="Courier New"/>
                <a:cs typeface="Courier New"/>
              </a:rPr>
              <a:t>span</a:t>
            </a: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sz="1300" b="1" spc="-10" dirty="0">
                <a:solidFill>
                  <a:srgbClr val="800000"/>
                </a:solidFill>
                <a:latin typeface="Courier New"/>
                <a:cs typeface="Courier New"/>
              </a:rPr>
              <a:t>code</a:t>
            </a: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&gt;&lt;/</a:t>
            </a:r>
            <a:r>
              <a:rPr sz="1300" b="1" spc="-10" dirty="0">
                <a:solidFill>
                  <a:srgbClr val="800000"/>
                </a:solidFill>
                <a:latin typeface="Courier New"/>
                <a:cs typeface="Courier New"/>
              </a:rPr>
              <a:t>h1</a:t>
            </a: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300">
              <a:latin typeface="Courier New"/>
              <a:cs typeface="Courier New"/>
            </a:endParaRPr>
          </a:p>
          <a:p>
            <a:pPr marL="355600" marR="400050" indent="-342900">
              <a:lnSpc>
                <a:spcPts val="1250"/>
              </a:lnSpc>
              <a:spcBef>
                <a:spcPts val="300"/>
              </a:spcBef>
            </a:pP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sz="1300" b="1" spc="-10" dirty="0">
                <a:solidFill>
                  <a:srgbClr val="800000"/>
                </a:solidFill>
                <a:latin typeface="Courier New"/>
                <a:cs typeface="Courier New"/>
              </a:rPr>
              <a:t>div </a:t>
            </a:r>
            <a:r>
              <a:rPr sz="1300" b="1" spc="-10" dirty="0">
                <a:solidFill>
                  <a:srgbClr val="FF0000"/>
                </a:solidFill>
                <a:latin typeface="Courier New"/>
                <a:cs typeface="Courier New"/>
              </a:rPr>
              <a:t>id</a:t>
            </a: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="</a:t>
            </a:r>
            <a:r>
              <a:rPr sz="1300" b="1" spc="-10" dirty="0">
                <a:latin typeface="Courier New"/>
                <a:cs typeface="Courier New"/>
              </a:rPr>
              <a:t>premiere_strophe</a:t>
            </a: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" </a:t>
            </a:r>
            <a:r>
              <a:rPr sz="1300" b="1" spc="-10" dirty="0">
                <a:solidFill>
                  <a:srgbClr val="FF0000"/>
                </a:solidFill>
                <a:latin typeface="Courier New"/>
                <a:cs typeface="Courier New"/>
              </a:rPr>
              <a:t>style</a:t>
            </a: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="</a:t>
            </a:r>
            <a:r>
              <a:rPr sz="1300" b="1" spc="-10" dirty="0">
                <a:latin typeface="Courier New"/>
                <a:cs typeface="Courier New"/>
              </a:rPr>
              <a:t>color: purple </a:t>
            </a:r>
            <a:r>
              <a:rPr sz="1300" b="1" spc="-5" dirty="0">
                <a:latin typeface="Courier New"/>
                <a:cs typeface="Courier New"/>
              </a:rPr>
              <a:t>;  </a:t>
            </a:r>
            <a:r>
              <a:rPr sz="1300" b="1" spc="-10" dirty="0">
                <a:latin typeface="Courier New"/>
                <a:cs typeface="Courier New"/>
              </a:rPr>
              <a:t>font-style:</a:t>
            </a:r>
            <a:r>
              <a:rPr sz="1300" b="1" spc="-5" dirty="0">
                <a:latin typeface="Courier New"/>
                <a:cs typeface="Courier New"/>
              </a:rPr>
              <a:t> </a:t>
            </a:r>
            <a:r>
              <a:rPr sz="1300" b="1" spc="-10" dirty="0">
                <a:latin typeface="Courier New"/>
                <a:cs typeface="Courier New"/>
              </a:rPr>
              <a:t>italic</a:t>
            </a: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"&gt;</a:t>
            </a:r>
            <a:endParaRPr sz="1300">
              <a:latin typeface="Courier New"/>
              <a:cs typeface="Courier New"/>
            </a:endParaRPr>
          </a:p>
          <a:p>
            <a:pPr marL="355600" marR="1679575" indent="-342900">
              <a:lnSpc>
                <a:spcPts val="1250"/>
              </a:lnSpc>
              <a:spcBef>
                <a:spcPts val="310"/>
              </a:spcBef>
            </a:pP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sz="1300" b="1" spc="-10" dirty="0">
                <a:solidFill>
                  <a:srgbClr val="800000"/>
                </a:solidFill>
                <a:latin typeface="Courier New"/>
                <a:cs typeface="Courier New"/>
              </a:rPr>
              <a:t>p</a:t>
            </a: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sz="1300" b="1" spc="-10" dirty="0">
                <a:latin typeface="Courier New"/>
                <a:cs typeface="Courier New"/>
              </a:rPr>
              <a:t>Le Capitaine </a:t>
            </a: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sz="1300" b="1" spc="-10" dirty="0">
                <a:solidFill>
                  <a:srgbClr val="800000"/>
                </a:solidFill>
                <a:latin typeface="Courier New"/>
                <a:cs typeface="Courier New"/>
              </a:rPr>
              <a:t>span </a:t>
            </a:r>
            <a:r>
              <a:rPr sz="1300" b="1" spc="-10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="</a:t>
            </a:r>
            <a:r>
              <a:rPr sz="1300" b="1" spc="-10" dirty="0">
                <a:latin typeface="Courier New"/>
                <a:cs typeface="Courier New"/>
              </a:rPr>
              <a:t>heros</a:t>
            </a: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"&gt;  </a:t>
            </a:r>
            <a:r>
              <a:rPr sz="1300" b="1" spc="-10" dirty="0">
                <a:latin typeface="Courier New"/>
                <a:cs typeface="Courier New"/>
              </a:rPr>
              <a:t>Jonathan&lt;</a:t>
            </a: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/</a:t>
            </a:r>
            <a:r>
              <a:rPr sz="1300" b="1" spc="-10" dirty="0">
                <a:solidFill>
                  <a:srgbClr val="800000"/>
                </a:solidFill>
                <a:latin typeface="Courier New"/>
                <a:cs typeface="Courier New"/>
              </a:rPr>
              <a:t>span</a:t>
            </a:r>
            <a:r>
              <a:rPr sz="1300" b="1" spc="-10" dirty="0">
                <a:latin typeface="Courier New"/>
                <a:cs typeface="Courier New"/>
              </a:rPr>
              <a:t>&gt;,</a:t>
            </a: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sz="1300" b="1" spc="-10" dirty="0">
                <a:solidFill>
                  <a:srgbClr val="800000"/>
                </a:solidFill>
                <a:latin typeface="Courier New"/>
                <a:cs typeface="Courier New"/>
              </a:rPr>
              <a:t>p</a:t>
            </a: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sz="1300" b="1" spc="-10" dirty="0">
                <a:solidFill>
                  <a:srgbClr val="800000"/>
                </a:solidFill>
                <a:latin typeface="Courier New"/>
                <a:cs typeface="Courier New"/>
              </a:rPr>
              <a:t>p</a:t>
            </a: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sz="1300" b="1" spc="-10" dirty="0">
                <a:latin typeface="Courier New"/>
                <a:cs typeface="Courier New"/>
              </a:rPr>
              <a:t>Etant âgé </a:t>
            </a:r>
            <a:r>
              <a:rPr sz="1300" b="1" spc="-5" dirty="0">
                <a:latin typeface="Courier New"/>
                <a:cs typeface="Courier New"/>
              </a:rPr>
              <a:t>de </a:t>
            </a:r>
            <a:r>
              <a:rPr sz="1300" b="1" spc="-10" dirty="0">
                <a:latin typeface="Courier New"/>
                <a:cs typeface="Courier New"/>
              </a:rPr>
              <a:t>dix-huit</a:t>
            </a:r>
            <a:r>
              <a:rPr sz="1300" b="1" spc="-35" dirty="0">
                <a:latin typeface="Courier New"/>
                <a:cs typeface="Courier New"/>
              </a:rPr>
              <a:t> </a:t>
            </a:r>
            <a:r>
              <a:rPr sz="1300" b="1" spc="-10" dirty="0">
                <a:latin typeface="Courier New"/>
                <a:cs typeface="Courier New"/>
              </a:rPr>
              <a:t>ans</a:t>
            </a: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sz="1300" b="1" spc="-10" dirty="0">
                <a:solidFill>
                  <a:srgbClr val="800000"/>
                </a:solidFill>
                <a:latin typeface="Courier New"/>
                <a:cs typeface="Courier New"/>
              </a:rPr>
              <a:t>p</a:t>
            </a: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300">
              <a:latin typeface="Courier New"/>
              <a:cs typeface="Courier New"/>
            </a:endParaRPr>
          </a:p>
          <a:p>
            <a:pPr marL="355600" marR="5080" indent="-342900">
              <a:lnSpc>
                <a:spcPts val="1250"/>
              </a:lnSpc>
              <a:spcBef>
                <a:spcPts val="300"/>
              </a:spcBef>
            </a:pP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sz="1300" b="1" spc="-10" dirty="0">
                <a:solidFill>
                  <a:srgbClr val="800000"/>
                </a:solidFill>
                <a:latin typeface="Courier New"/>
                <a:cs typeface="Courier New"/>
              </a:rPr>
              <a:t>p</a:t>
            </a: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sz="1300" b="1" spc="-10" dirty="0">
                <a:latin typeface="Courier New"/>
                <a:cs typeface="Courier New"/>
              </a:rPr>
              <a:t>Capture </a:t>
            </a:r>
            <a:r>
              <a:rPr sz="1300" b="1" spc="-5" dirty="0">
                <a:latin typeface="Courier New"/>
                <a:cs typeface="Courier New"/>
              </a:rPr>
              <a:t>un </a:t>
            </a:r>
            <a:r>
              <a:rPr sz="1300" b="1" spc="-10" dirty="0">
                <a:latin typeface="Courier New"/>
                <a:cs typeface="Courier New"/>
              </a:rPr>
              <a:t>jour un </a:t>
            </a: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sz="1300" b="1" spc="-10" dirty="0">
                <a:solidFill>
                  <a:srgbClr val="800000"/>
                </a:solidFill>
                <a:latin typeface="Courier New"/>
                <a:cs typeface="Courier New"/>
              </a:rPr>
              <a:t>span </a:t>
            </a:r>
            <a:r>
              <a:rPr sz="1300" b="1" spc="-10" dirty="0">
                <a:solidFill>
                  <a:srgbClr val="FF0000"/>
                </a:solidFill>
                <a:latin typeface="Courier New"/>
                <a:cs typeface="Courier New"/>
              </a:rPr>
              <a:t>style</a:t>
            </a: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="</a:t>
            </a:r>
            <a:r>
              <a:rPr sz="1300" b="1" spc="-10" dirty="0">
                <a:latin typeface="Courier New"/>
                <a:cs typeface="Courier New"/>
              </a:rPr>
              <a:t>font-weigth:bold</a:t>
            </a: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"&gt;  </a:t>
            </a:r>
            <a:r>
              <a:rPr sz="1300" b="1" spc="-10" dirty="0">
                <a:latin typeface="Courier New"/>
                <a:cs typeface="Courier New"/>
              </a:rPr>
              <a:t>pélican&lt;</a:t>
            </a: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/</a:t>
            </a:r>
            <a:r>
              <a:rPr sz="1300" b="1" spc="-10" dirty="0">
                <a:solidFill>
                  <a:srgbClr val="800000"/>
                </a:solidFill>
                <a:latin typeface="Courier New"/>
                <a:cs typeface="Courier New"/>
              </a:rPr>
              <a:t>span</a:t>
            </a:r>
            <a:r>
              <a:rPr sz="1300" b="1" spc="-10" dirty="0">
                <a:latin typeface="Courier New"/>
                <a:cs typeface="Courier New"/>
              </a:rPr>
              <a:t>&gt;</a:t>
            </a: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sz="1300" b="1" spc="-10" dirty="0">
                <a:solidFill>
                  <a:srgbClr val="800000"/>
                </a:solidFill>
                <a:latin typeface="Courier New"/>
                <a:cs typeface="Courier New"/>
              </a:rPr>
              <a:t>p</a:t>
            </a: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sz="1300" b="1" spc="-10" dirty="0">
                <a:solidFill>
                  <a:srgbClr val="800000"/>
                </a:solidFill>
                <a:latin typeface="Courier New"/>
                <a:cs typeface="Courier New"/>
              </a:rPr>
              <a:t>p</a:t>
            </a: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sz="1300" b="1" spc="-10" dirty="0">
                <a:latin typeface="Courier New"/>
                <a:cs typeface="Courier New"/>
              </a:rPr>
              <a:t>Dans une île</a:t>
            </a:r>
            <a:r>
              <a:rPr sz="1300" b="1" spc="-15" dirty="0">
                <a:latin typeface="Courier New"/>
                <a:cs typeface="Courier New"/>
              </a:rPr>
              <a:t> </a:t>
            </a:r>
            <a:r>
              <a:rPr sz="1300" b="1" spc="-10" dirty="0">
                <a:latin typeface="Courier New"/>
                <a:cs typeface="Courier New"/>
              </a:rPr>
              <a:t>d'Extrême-orient.</a:t>
            </a: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sz="1300" b="1" spc="-10" dirty="0">
                <a:solidFill>
                  <a:srgbClr val="800000"/>
                </a:solidFill>
                <a:latin typeface="Courier New"/>
                <a:cs typeface="Courier New"/>
              </a:rPr>
              <a:t>p</a:t>
            </a: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sz="1300" b="1" spc="-10" dirty="0">
                <a:solidFill>
                  <a:srgbClr val="800000"/>
                </a:solidFill>
                <a:latin typeface="Courier New"/>
                <a:cs typeface="Courier New"/>
              </a:rPr>
              <a:t>div</a:t>
            </a: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&gt;&lt;</a:t>
            </a:r>
            <a:r>
              <a:rPr sz="1300" b="1" spc="-10" dirty="0">
                <a:solidFill>
                  <a:srgbClr val="800000"/>
                </a:solidFill>
                <a:latin typeface="Courier New"/>
                <a:cs typeface="Courier New"/>
              </a:rPr>
              <a:t>div </a:t>
            </a:r>
            <a:r>
              <a:rPr sz="1300" b="1" spc="-10" dirty="0">
                <a:solidFill>
                  <a:srgbClr val="FF0000"/>
                </a:solidFill>
                <a:latin typeface="Courier New"/>
                <a:cs typeface="Courier New"/>
              </a:rPr>
              <a:t>style</a:t>
            </a: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="</a:t>
            </a:r>
            <a:r>
              <a:rPr sz="1300" b="1" spc="-10" dirty="0">
                <a:latin typeface="Courier New"/>
                <a:cs typeface="Courier New"/>
              </a:rPr>
              <a:t>text-align:</a:t>
            </a:r>
            <a:r>
              <a:rPr sz="1300" b="1" spc="-5" dirty="0">
                <a:latin typeface="Courier New"/>
                <a:cs typeface="Courier New"/>
              </a:rPr>
              <a:t> </a:t>
            </a:r>
            <a:r>
              <a:rPr sz="1300" b="1" spc="-10" dirty="0">
                <a:latin typeface="Courier New"/>
                <a:cs typeface="Courier New"/>
              </a:rPr>
              <a:t>right</a:t>
            </a: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"&gt;</a:t>
            </a:r>
            <a:endParaRPr sz="1300">
              <a:latin typeface="Courier New"/>
              <a:cs typeface="Courier New"/>
            </a:endParaRPr>
          </a:p>
          <a:p>
            <a:pPr marL="355600" marR="1580515" indent="-342900">
              <a:lnSpc>
                <a:spcPct val="80000"/>
              </a:lnSpc>
              <a:spcBef>
                <a:spcPts val="310"/>
              </a:spcBef>
            </a:pP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sz="1300" b="1" spc="-10" dirty="0">
                <a:solidFill>
                  <a:srgbClr val="800000"/>
                </a:solidFill>
                <a:latin typeface="Courier New"/>
                <a:cs typeface="Courier New"/>
              </a:rPr>
              <a:t>p</a:t>
            </a: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sz="1300" b="1" spc="-10" dirty="0">
                <a:latin typeface="Courier New"/>
                <a:cs typeface="Courier New"/>
              </a:rPr>
              <a:t>Le pélican de </a:t>
            </a: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sz="1300" b="1" spc="-10" dirty="0">
                <a:solidFill>
                  <a:srgbClr val="800000"/>
                </a:solidFill>
                <a:latin typeface="Courier New"/>
                <a:cs typeface="Courier New"/>
              </a:rPr>
              <a:t>span </a:t>
            </a:r>
            <a:r>
              <a:rPr sz="1300" b="1" spc="-10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="</a:t>
            </a:r>
            <a:r>
              <a:rPr sz="1300" b="1" spc="-10" dirty="0">
                <a:latin typeface="Courier New"/>
                <a:cs typeface="Courier New"/>
              </a:rPr>
              <a:t>heros</a:t>
            </a: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"&gt;  </a:t>
            </a:r>
            <a:r>
              <a:rPr sz="1300" b="1" spc="-10" dirty="0">
                <a:latin typeface="Courier New"/>
                <a:cs typeface="Courier New"/>
              </a:rPr>
              <a:t>Jonathan&lt;</a:t>
            </a: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/</a:t>
            </a:r>
            <a:r>
              <a:rPr sz="1300" b="1" spc="-10" dirty="0">
                <a:solidFill>
                  <a:srgbClr val="800000"/>
                </a:solidFill>
                <a:latin typeface="Courier New"/>
                <a:cs typeface="Courier New"/>
              </a:rPr>
              <a:t>span</a:t>
            </a:r>
            <a:r>
              <a:rPr sz="1300" b="1" spc="-10" dirty="0">
                <a:latin typeface="Courier New"/>
                <a:cs typeface="Courier New"/>
              </a:rPr>
              <a:t>&gt;</a:t>
            </a: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sz="1300" b="1" spc="-10" dirty="0">
                <a:solidFill>
                  <a:srgbClr val="800000"/>
                </a:solidFill>
                <a:latin typeface="Courier New"/>
                <a:cs typeface="Courier New"/>
              </a:rPr>
              <a:t>p</a:t>
            </a: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sz="1300" b="1" spc="-10" dirty="0">
                <a:solidFill>
                  <a:srgbClr val="800000"/>
                </a:solidFill>
                <a:latin typeface="Courier New"/>
                <a:cs typeface="Courier New"/>
              </a:rPr>
              <a:t>p</a:t>
            </a: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sz="1300" b="1" spc="-10" dirty="0">
                <a:latin typeface="Courier New"/>
                <a:cs typeface="Courier New"/>
              </a:rPr>
              <a:t>Au matin, pond </a:t>
            </a:r>
            <a:r>
              <a:rPr sz="1300" b="1" spc="-5" dirty="0">
                <a:latin typeface="Courier New"/>
                <a:cs typeface="Courier New"/>
              </a:rPr>
              <a:t>un </a:t>
            </a:r>
            <a:r>
              <a:rPr sz="1300" b="1" spc="-10" dirty="0">
                <a:latin typeface="Courier New"/>
                <a:cs typeface="Courier New"/>
              </a:rPr>
              <a:t>oeuf tout</a:t>
            </a:r>
            <a:r>
              <a:rPr sz="1300" b="1" spc="-30" dirty="0">
                <a:latin typeface="Courier New"/>
                <a:cs typeface="Courier New"/>
              </a:rPr>
              <a:t> </a:t>
            </a:r>
            <a:r>
              <a:rPr sz="1300" b="1" spc="-10" dirty="0">
                <a:latin typeface="Courier New"/>
                <a:cs typeface="Courier New"/>
              </a:rPr>
              <a:t>blanc</a:t>
            </a: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sz="1300" b="1" spc="-10" dirty="0">
                <a:solidFill>
                  <a:srgbClr val="800000"/>
                </a:solidFill>
                <a:latin typeface="Courier New"/>
                <a:cs typeface="Courier New"/>
              </a:rPr>
              <a:t>p</a:t>
            </a: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300">
              <a:latin typeface="Courier New"/>
              <a:cs typeface="Courier New"/>
            </a:endParaRPr>
          </a:p>
          <a:p>
            <a:pPr marL="355600" marR="202565" indent="-342900">
              <a:lnSpc>
                <a:spcPts val="1250"/>
              </a:lnSpc>
              <a:spcBef>
                <a:spcPts val="300"/>
              </a:spcBef>
            </a:pP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sz="1300" b="1" spc="-10" dirty="0">
                <a:solidFill>
                  <a:srgbClr val="800000"/>
                </a:solidFill>
                <a:latin typeface="Courier New"/>
                <a:cs typeface="Courier New"/>
              </a:rPr>
              <a:t>p</a:t>
            </a: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sz="1300" b="1" spc="-10" dirty="0">
                <a:latin typeface="Courier New"/>
                <a:cs typeface="Courier New"/>
              </a:rPr>
              <a:t>Et </a:t>
            </a:r>
            <a:r>
              <a:rPr sz="1300" b="1" spc="-5" dirty="0">
                <a:latin typeface="Courier New"/>
                <a:cs typeface="Courier New"/>
              </a:rPr>
              <a:t>il </a:t>
            </a:r>
            <a:r>
              <a:rPr sz="1300" b="1" spc="-10" dirty="0">
                <a:latin typeface="Courier New"/>
                <a:cs typeface="Courier New"/>
              </a:rPr>
              <a:t>en sort un </a:t>
            </a: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sz="1300" b="1" spc="-10" dirty="0">
                <a:solidFill>
                  <a:srgbClr val="800000"/>
                </a:solidFill>
                <a:latin typeface="Courier New"/>
                <a:cs typeface="Courier New"/>
              </a:rPr>
              <a:t>span </a:t>
            </a:r>
            <a:r>
              <a:rPr sz="1300" b="1" spc="-10" dirty="0">
                <a:solidFill>
                  <a:srgbClr val="FF0000"/>
                </a:solidFill>
                <a:latin typeface="Courier New"/>
                <a:cs typeface="Courier New"/>
              </a:rPr>
              <a:t>style</a:t>
            </a: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="</a:t>
            </a:r>
            <a:r>
              <a:rPr sz="1300" b="1" spc="-10" dirty="0">
                <a:latin typeface="Courier New"/>
                <a:cs typeface="Courier New"/>
              </a:rPr>
              <a:t>font-weigth:bold</a:t>
            </a: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"&gt;  </a:t>
            </a:r>
            <a:r>
              <a:rPr sz="1300" b="1" spc="-10" dirty="0">
                <a:latin typeface="Courier New"/>
                <a:cs typeface="Courier New"/>
              </a:rPr>
              <a:t>pélican&lt;</a:t>
            </a: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/</a:t>
            </a:r>
            <a:r>
              <a:rPr sz="1300" b="1" spc="-10" dirty="0">
                <a:solidFill>
                  <a:srgbClr val="800000"/>
                </a:solidFill>
                <a:latin typeface="Courier New"/>
                <a:cs typeface="Courier New"/>
              </a:rPr>
              <a:t>span</a:t>
            </a:r>
            <a:r>
              <a:rPr sz="1300" b="1" spc="-10" dirty="0">
                <a:latin typeface="Courier New"/>
                <a:cs typeface="Courier New"/>
              </a:rPr>
              <a:t>&gt;</a:t>
            </a: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sz="1300" b="1" spc="-10" dirty="0">
                <a:solidFill>
                  <a:srgbClr val="800000"/>
                </a:solidFill>
                <a:latin typeface="Courier New"/>
                <a:cs typeface="Courier New"/>
              </a:rPr>
              <a:t>p</a:t>
            </a: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sz="1300" b="1" spc="-10" dirty="0">
                <a:solidFill>
                  <a:srgbClr val="800000"/>
                </a:solidFill>
                <a:latin typeface="Courier New"/>
                <a:cs typeface="Courier New"/>
              </a:rPr>
              <a:t>p</a:t>
            </a: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sz="1300" b="1" spc="-10" dirty="0">
                <a:latin typeface="Courier New"/>
                <a:cs typeface="Courier New"/>
              </a:rPr>
              <a:t>Lui ressemblant étonnamment.</a:t>
            </a: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sz="1300" b="1" spc="-10" dirty="0">
                <a:solidFill>
                  <a:srgbClr val="800000"/>
                </a:solidFill>
                <a:latin typeface="Courier New"/>
                <a:cs typeface="Courier New"/>
              </a:rPr>
              <a:t>p</a:t>
            </a: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sz="1300" b="1" spc="-10" dirty="0">
                <a:solidFill>
                  <a:srgbClr val="800000"/>
                </a:solidFill>
                <a:latin typeface="Courier New"/>
                <a:cs typeface="Courier New"/>
              </a:rPr>
              <a:t>div</a:t>
            </a: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&gt;&lt;</a:t>
            </a:r>
            <a:r>
              <a:rPr sz="1300" b="1" spc="-10" dirty="0">
                <a:solidFill>
                  <a:srgbClr val="800000"/>
                </a:solidFill>
                <a:latin typeface="Courier New"/>
                <a:cs typeface="Courier New"/>
              </a:rPr>
              <a:t>div </a:t>
            </a:r>
            <a:r>
              <a:rPr sz="1300" b="1" spc="-10" dirty="0">
                <a:solidFill>
                  <a:srgbClr val="FF0000"/>
                </a:solidFill>
                <a:latin typeface="Courier New"/>
                <a:cs typeface="Courier New"/>
              </a:rPr>
              <a:t>style</a:t>
            </a: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="</a:t>
            </a:r>
            <a:r>
              <a:rPr sz="1300" b="1" spc="-10" dirty="0">
                <a:latin typeface="Courier New"/>
                <a:cs typeface="Courier New"/>
              </a:rPr>
              <a:t>text-align:</a:t>
            </a:r>
            <a:r>
              <a:rPr sz="1300" b="1" spc="-15" dirty="0">
                <a:latin typeface="Courier New"/>
                <a:cs typeface="Courier New"/>
              </a:rPr>
              <a:t> </a:t>
            </a:r>
            <a:r>
              <a:rPr sz="1300" b="1" spc="-10" dirty="0">
                <a:latin typeface="Courier New"/>
                <a:cs typeface="Courier New"/>
              </a:rPr>
              <a:t>justified</a:t>
            </a: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"&gt;</a:t>
            </a:r>
            <a:endParaRPr sz="1300">
              <a:latin typeface="Courier New"/>
              <a:cs typeface="Courier New"/>
            </a:endParaRPr>
          </a:p>
          <a:p>
            <a:pPr marL="355600" marR="399415" indent="-342900">
              <a:lnSpc>
                <a:spcPts val="1250"/>
              </a:lnSpc>
              <a:spcBef>
                <a:spcPts val="300"/>
              </a:spcBef>
            </a:pP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sz="1300" b="1" spc="-10" dirty="0">
                <a:solidFill>
                  <a:srgbClr val="800000"/>
                </a:solidFill>
                <a:latin typeface="Courier New"/>
                <a:cs typeface="Courier New"/>
              </a:rPr>
              <a:t>p</a:t>
            </a: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sz="1300" b="1" spc="-10" dirty="0">
                <a:latin typeface="Courier New"/>
                <a:cs typeface="Courier New"/>
              </a:rPr>
              <a:t>Et </a:t>
            </a:r>
            <a:r>
              <a:rPr sz="1300" b="1" spc="-5" dirty="0">
                <a:latin typeface="Courier New"/>
                <a:cs typeface="Courier New"/>
              </a:rPr>
              <a:t>ce </a:t>
            </a:r>
            <a:r>
              <a:rPr sz="1300" b="1" spc="-10" dirty="0">
                <a:latin typeface="Courier New"/>
                <a:cs typeface="Courier New"/>
              </a:rPr>
              <a:t>deuxième </a:t>
            </a: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sz="1300" b="1" spc="-10" dirty="0">
                <a:solidFill>
                  <a:srgbClr val="800000"/>
                </a:solidFill>
                <a:latin typeface="Courier New"/>
                <a:cs typeface="Courier New"/>
              </a:rPr>
              <a:t>span </a:t>
            </a:r>
            <a:r>
              <a:rPr sz="1300" b="1" spc="-10" dirty="0">
                <a:solidFill>
                  <a:srgbClr val="FF0000"/>
                </a:solidFill>
                <a:latin typeface="Courier New"/>
                <a:cs typeface="Courier New"/>
              </a:rPr>
              <a:t>style</a:t>
            </a: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="</a:t>
            </a:r>
            <a:r>
              <a:rPr sz="1300" b="1" spc="-10" dirty="0">
                <a:latin typeface="Courier New"/>
                <a:cs typeface="Courier New"/>
              </a:rPr>
              <a:t>font-weigth:bold</a:t>
            </a: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"&gt;  </a:t>
            </a:r>
            <a:r>
              <a:rPr sz="1300" b="1" spc="-10" dirty="0">
                <a:latin typeface="Courier New"/>
                <a:cs typeface="Courier New"/>
              </a:rPr>
              <a:t>pélican&lt;</a:t>
            </a: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/</a:t>
            </a:r>
            <a:r>
              <a:rPr sz="1300" b="1" spc="-10" dirty="0">
                <a:solidFill>
                  <a:srgbClr val="800000"/>
                </a:solidFill>
                <a:latin typeface="Courier New"/>
                <a:cs typeface="Courier New"/>
              </a:rPr>
              <a:t>span</a:t>
            </a:r>
            <a:r>
              <a:rPr sz="1300" b="1" spc="-10" dirty="0">
                <a:latin typeface="Courier New"/>
                <a:cs typeface="Courier New"/>
              </a:rPr>
              <a:t>&gt;</a:t>
            </a: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sz="1300" b="1" spc="-10" dirty="0">
                <a:solidFill>
                  <a:srgbClr val="800000"/>
                </a:solidFill>
                <a:latin typeface="Courier New"/>
                <a:cs typeface="Courier New"/>
              </a:rPr>
              <a:t>p</a:t>
            </a: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sz="1300" b="1" spc="-10" dirty="0">
                <a:solidFill>
                  <a:srgbClr val="800000"/>
                </a:solidFill>
                <a:latin typeface="Courier New"/>
                <a:cs typeface="Courier New"/>
              </a:rPr>
              <a:t>p</a:t>
            </a: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sz="1300" b="1" spc="-10" dirty="0">
                <a:latin typeface="Courier New"/>
                <a:cs typeface="Courier New"/>
              </a:rPr>
              <a:t>Pond, </a:t>
            </a:r>
            <a:r>
              <a:rPr sz="1300" b="1" spc="-5" dirty="0">
                <a:latin typeface="Courier New"/>
                <a:cs typeface="Courier New"/>
              </a:rPr>
              <a:t>à </a:t>
            </a:r>
            <a:r>
              <a:rPr sz="1300" b="1" spc="-10" dirty="0">
                <a:latin typeface="Courier New"/>
                <a:cs typeface="Courier New"/>
              </a:rPr>
              <a:t>son tour, </a:t>
            </a:r>
            <a:r>
              <a:rPr sz="1300" b="1" spc="-5" dirty="0">
                <a:latin typeface="Courier New"/>
                <a:cs typeface="Courier New"/>
              </a:rPr>
              <a:t>un </a:t>
            </a:r>
            <a:r>
              <a:rPr sz="1300" b="1" spc="-10" dirty="0">
                <a:latin typeface="Courier New"/>
                <a:cs typeface="Courier New"/>
              </a:rPr>
              <a:t>oeuf tout</a:t>
            </a:r>
            <a:r>
              <a:rPr sz="1300" b="1" spc="-40" dirty="0">
                <a:latin typeface="Courier New"/>
                <a:cs typeface="Courier New"/>
              </a:rPr>
              <a:t> </a:t>
            </a:r>
            <a:r>
              <a:rPr sz="1300" b="1" spc="-10" dirty="0">
                <a:latin typeface="Courier New"/>
                <a:cs typeface="Courier New"/>
              </a:rPr>
              <a:t>blanc</a:t>
            </a: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sz="1300" b="1" spc="-10" dirty="0">
                <a:solidFill>
                  <a:srgbClr val="800000"/>
                </a:solidFill>
                <a:latin typeface="Courier New"/>
                <a:cs typeface="Courier New"/>
              </a:rPr>
              <a:t>p</a:t>
            </a: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sz="1300" b="1" spc="-10" dirty="0">
                <a:solidFill>
                  <a:srgbClr val="800000"/>
                </a:solidFill>
                <a:latin typeface="Courier New"/>
                <a:cs typeface="Courier New"/>
              </a:rPr>
              <a:t>p</a:t>
            </a: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sz="1300" b="1" spc="-10" dirty="0">
                <a:latin typeface="Courier New"/>
                <a:cs typeface="Courier New"/>
              </a:rPr>
              <a:t>D'où sort,</a:t>
            </a:r>
            <a:r>
              <a:rPr sz="1300" b="1" spc="-25" dirty="0">
                <a:latin typeface="Courier New"/>
                <a:cs typeface="Courier New"/>
              </a:rPr>
              <a:t> </a:t>
            </a:r>
            <a:r>
              <a:rPr sz="1300" b="1" spc="-10" dirty="0">
                <a:latin typeface="Courier New"/>
                <a:cs typeface="Courier New"/>
              </a:rPr>
              <a:t>inévitablement</a:t>
            </a: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sz="1300" b="1" spc="-10" dirty="0">
                <a:solidFill>
                  <a:srgbClr val="800000"/>
                </a:solidFill>
                <a:latin typeface="Courier New"/>
                <a:cs typeface="Courier New"/>
              </a:rPr>
              <a:t>p</a:t>
            </a: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sz="1300" b="1" spc="-10" dirty="0">
                <a:solidFill>
                  <a:srgbClr val="800000"/>
                </a:solidFill>
                <a:latin typeface="Courier New"/>
                <a:cs typeface="Courier New"/>
              </a:rPr>
              <a:t>p</a:t>
            </a: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sz="1300" b="1" spc="-10" dirty="0">
                <a:latin typeface="Courier New"/>
                <a:cs typeface="Courier New"/>
              </a:rPr>
              <a:t>Un autre, qui en fait</a:t>
            </a:r>
            <a:r>
              <a:rPr sz="1300" b="1" spc="-15" dirty="0">
                <a:latin typeface="Courier New"/>
                <a:cs typeface="Courier New"/>
              </a:rPr>
              <a:t> </a:t>
            </a:r>
            <a:r>
              <a:rPr sz="1300" b="1" spc="-10" dirty="0">
                <a:latin typeface="Courier New"/>
                <a:cs typeface="Courier New"/>
              </a:rPr>
              <a:t>autant.</a:t>
            </a: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sz="1300" b="1" spc="-10" dirty="0">
                <a:solidFill>
                  <a:srgbClr val="800000"/>
                </a:solidFill>
                <a:latin typeface="Courier New"/>
                <a:cs typeface="Courier New"/>
              </a:rPr>
              <a:t>p</a:t>
            </a: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sz="1300" b="1" spc="-10" dirty="0">
                <a:solidFill>
                  <a:srgbClr val="800000"/>
                </a:solidFill>
                <a:latin typeface="Courier New"/>
                <a:cs typeface="Courier New"/>
              </a:rPr>
              <a:t>div</a:t>
            </a: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&gt;&lt;</a:t>
            </a:r>
            <a:r>
              <a:rPr sz="1300" b="1" spc="-10" dirty="0">
                <a:solidFill>
                  <a:srgbClr val="800000"/>
                </a:solidFill>
                <a:latin typeface="Courier New"/>
                <a:cs typeface="Courier New"/>
              </a:rPr>
              <a:t>div </a:t>
            </a:r>
            <a:r>
              <a:rPr sz="1300" b="1" spc="-10" dirty="0">
                <a:solidFill>
                  <a:srgbClr val="FF0000"/>
                </a:solidFill>
                <a:latin typeface="Courier New"/>
                <a:cs typeface="Courier New"/>
              </a:rPr>
              <a:t>style</a:t>
            </a: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="</a:t>
            </a:r>
            <a:r>
              <a:rPr sz="1300" b="1" spc="-10" dirty="0">
                <a:latin typeface="Courier New"/>
                <a:cs typeface="Courier New"/>
              </a:rPr>
              <a:t>text-align:</a:t>
            </a:r>
            <a:r>
              <a:rPr sz="1300" b="1" spc="-15" dirty="0">
                <a:latin typeface="Courier New"/>
                <a:cs typeface="Courier New"/>
              </a:rPr>
              <a:t> </a:t>
            </a:r>
            <a:r>
              <a:rPr sz="1300" b="1" spc="-10" dirty="0">
                <a:latin typeface="Courier New"/>
                <a:cs typeface="Courier New"/>
              </a:rPr>
              <a:t>right</a:t>
            </a: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"&gt;</a:t>
            </a:r>
            <a:endParaRPr sz="1300">
              <a:latin typeface="Courier New"/>
              <a:cs typeface="Courier New"/>
            </a:endParaRPr>
          </a:p>
          <a:p>
            <a:pPr marL="355600" marR="942340" indent="-342900">
              <a:lnSpc>
                <a:spcPct val="80000"/>
              </a:lnSpc>
              <a:spcBef>
                <a:spcPts val="315"/>
              </a:spcBef>
            </a:pP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sz="1300" b="1" spc="-10" dirty="0">
                <a:solidFill>
                  <a:srgbClr val="800000"/>
                </a:solidFill>
                <a:latin typeface="Courier New"/>
                <a:cs typeface="Courier New"/>
              </a:rPr>
              <a:t>p</a:t>
            </a: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sz="1300" b="1" spc="-10" dirty="0">
                <a:latin typeface="Courier New"/>
                <a:cs typeface="Courier New"/>
              </a:rPr>
              <a:t>Cela peut durer </a:t>
            </a: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sz="1300" b="1" spc="-10" dirty="0">
                <a:solidFill>
                  <a:srgbClr val="800000"/>
                </a:solidFill>
                <a:latin typeface="Courier New"/>
                <a:cs typeface="Courier New"/>
              </a:rPr>
              <a:t>span </a:t>
            </a:r>
            <a:r>
              <a:rPr sz="1300" b="1" spc="-10" dirty="0">
                <a:solidFill>
                  <a:srgbClr val="FF0000"/>
                </a:solidFill>
                <a:latin typeface="Courier New"/>
                <a:cs typeface="Courier New"/>
              </a:rPr>
              <a:t>style</a:t>
            </a: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="</a:t>
            </a:r>
            <a:r>
              <a:rPr sz="1300" b="1" spc="-10" dirty="0">
                <a:latin typeface="Courier New"/>
                <a:cs typeface="Courier New"/>
              </a:rPr>
              <a:t>text-align:  right</a:t>
            </a: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"&gt;</a:t>
            </a:r>
            <a:r>
              <a:rPr sz="1300" b="1" spc="-10" dirty="0">
                <a:latin typeface="Courier New"/>
                <a:cs typeface="Courier New"/>
              </a:rPr>
              <a:t>pendant&lt;</a:t>
            </a: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/</a:t>
            </a:r>
            <a:r>
              <a:rPr sz="1300" b="1" spc="-10" dirty="0">
                <a:solidFill>
                  <a:srgbClr val="800000"/>
                </a:solidFill>
                <a:latin typeface="Courier New"/>
                <a:cs typeface="Courier New"/>
              </a:rPr>
              <a:t>span</a:t>
            </a:r>
            <a:r>
              <a:rPr sz="1300" b="1" spc="-10" dirty="0">
                <a:latin typeface="Courier New"/>
                <a:cs typeface="Courier New"/>
              </a:rPr>
              <a:t>&gt; très</a:t>
            </a:r>
            <a:r>
              <a:rPr sz="1300" b="1" dirty="0">
                <a:latin typeface="Courier New"/>
                <a:cs typeface="Courier New"/>
              </a:rPr>
              <a:t> </a:t>
            </a:r>
            <a:r>
              <a:rPr sz="1300" b="1" spc="-10" dirty="0">
                <a:latin typeface="Courier New"/>
                <a:cs typeface="Courier New"/>
              </a:rPr>
              <a:t>longtemps</a:t>
            </a: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sz="1300" b="1" spc="-10" dirty="0">
                <a:solidFill>
                  <a:srgbClr val="800000"/>
                </a:solidFill>
                <a:latin typeface="Courier New"/>
                <a:cs typeface="Courier New"/>
              </a:rPr>
              <a:t>p</a:t>
            </a: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sz="1300" b="1" spc="-10" dirty="0">
                <a:solidFill>
                  <a:srgbClr val="800000"/>
                </a:solidFill>
                <a:latin typeface="Courier New"/>
                <a:cs typeface="Courier New"/>
              </a:rPr>
              <a:t>p</a:t>
            </a: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sz="1300" b="1" spc="-10" dirty="0">
                <a:latin typeface="Courier New"/>
                <a:cs typeface="Courier New"/>
              </a:rPr>
              <a:t>Si l'on </a:t>
            </a:r>
            <a:r>
              <a:rPr sz="1300" b="1" spc="-5" dirty="0">
                <a:latin typeface="Courier New"/>
                <a:cs typeface="Courier New"/>
              </a:rPr>
              <a:t>ne </a:t>
            </a:r>
            <a:r>
              <a:rPr sz="1300" b="1" spc="-10" dirty="0">
                <a:latin typeface="Courier New"/>
                <a:cs typeface="Courier New"/>
              </a:rPr>
              <a:t>fait pas d'omelette</a:t>
            </a:r>
            <a:r>
              <a:rPr sz="1300" b="1" spc="-15" dirty="0">
                <a:latin typeface="Courier New"/>
                <a:cs typeface="Courier New"/>
              </a:rPr>
              <a:t> </a:t>
            </a:r>
            <a:r>
              <a:rPr sz="1300" b="1" spc="-10" dirty="0">
                <a:latin typeface="Courier New"/>
                <a:cs typeface="Courier New"/>
              </a:rPr>
              <a:t>avant.</a:t>
            </a: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sz="1300" b="1" spc="-10" dirty="0">
                <a:solidFill>
                  <a:srgbClr val="800000"/>
                </a:solidFill>
                <a:latin typeface="Courier New"/>
                <a:cs typeface="Courier New"/>
              </a:rPr>
              <a:t>p</a:t>
            </a: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&gt;&lt;/</a:t>
            </a:r>
            <a:r>
              <a:rPr sz="1300" b="1" spc="-10" dirty="0">
                <a:solidFill>
                  <a:srgbClr val="800000"/>
                </a:solidFill>
                <a:latin typeface="Courier New"/>
                <a:cs typeface="Courier New"/>
              </a:rPr>
              <a:t>div</a:t>
            </a:r>
            <a:r>
              <a:rPr sz="1300" b="1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572125" y="123888"/>
            <a:ext cx="3571874" cy="63769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763" y="28447"/>
            <a:ext cx="45675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 marR="67310" indent="-169545" algn="r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6954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I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tro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d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u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ctio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  <a:p>
            <a:pPr marL="161925" marR="68580" indent="-161925" algn="r">
              <a:lnSpc>
                <a:spcPct val="100000"/>
              </a:lnSpc>
              <a:buAutoNum type="arabicPeriod"/>
              <a:tabLst>
                <a:tab pos="16192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Aspects</a:t>
            </a:r>
            <a:r>
              <a:rPr sz="1200" spc="-8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techniques</a:t>
            </a:r>
            <a:endParaRPr sz="1200">
              <a:latin typeface="Arial"/>
              <a:cs typeface="Arial"/>
            </a:endParaRPr>
          </a:p>
          <a:p>
            <a:pPr marL="169545" marR="69215" indent="-169545" algn="r">
              <a:lnSpc>
                <a:spcPct val="100000"/>
              </a:lnSpc>
              <a:buAutoNum type="arabicPeriod"/>
              <a:tabLst>
                <a:tab pos="169545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Langage</a:t>
            </a:r>
            <a:r>
              <a:rPr sz="12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endParaRPr sz="1200">
              <a:latin typeface="Arial"/>
              <a:cs typeface="Arial"/>
            </a:endParaRPr>
          </a:p>
          <a:p>
            <a:pPr marL="168910" marR="67310" indent="-168910" algn="r">
              <a:lnSpc>
                <a:spcPct val="100000"/>
              </a:lnSpc>
              <a:buAutoNum type="arabicPeriod"/>
              <a:tabLst>
                <a:tab pos="16891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l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usion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1161084" y="6554037"/>
            <a:ext cx="333629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fr-FR" dirty="0"/>
              <a:t>web</a:t>
            </a:r>
            <a:endParaRPr spc="-5" dirty="0"/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World </a:t>
            </a:r>
            <a:r>
              <a:rPr dirty="0"/>
              <a:t>Wide</a:t>
            </a:r>
            <a:r>
              <a:rPr spc="-114" dirty="0"/>
              <a:t> </a:t>
            </a:r>
            <a:r>
              <a:rPr spc="-5" dirty="0"/>
              <a:t>Web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61</a:t>
            </a:fld>
            <a:endParaRPr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0" y="63"/>
            <a:ext cx="4572000" cy="793750"/>
          </a:xfrm>
          <a:custGeom>
            <a:avLst/>
            <a:gdLst/>
            <a:ahLst/>
            <a:cxnLst/>
            <a:rect l="l" t="t" r="r" b="b"/>
            <a:pathLst>
              <a:path w="4572000" h="793750">
                <a:moveTo>
                  <a:pt x="0" y="793686"/>
                </a:moveTo>
                <a:lnTo>
                  <a:pt x="4572000" y="793686"/>
                </a:lnTo>
                <a:lnTo>
                  <a:pt x="4572000" y="0"/>
                </a:lnTo>
                <a:lnTo>
                  <a:pt x="0" y="0"/>
                </a:lnTo>
                <a:lnTo>
                  <a:pt x="0" y="793686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0" y="349250"/>
                </a:moveTo>
                <a:lnTo>
                  <a:pt x="4572000" y="349250"/>
                </a:lnTo>
                <a:lnTo>
                  <a:pt x="4572000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0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4571999" y="0"/>
                </a:moveTo>
                <a:lnTo>
                  <a:pt x="0" y="0"/>
                </a:lnTo>
                <a:lnTo>
                  <a:pt x="0" y="349247"/>
                </a:lnTo>
                <a:lnTo>
                  <a:pt x="4571999" y="349247"/>
                </a:lnTo>
                <a:lnTo>
                  <a:pt x="4571999" y="0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0491" y="1337404"/>
            <a:ext cx="7848600" cy="486156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29"/>
              </a:spcBef>
              <a:buSzPct val="90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Objectif</a:t>
            </a:r>
            <a:endParaRPr sz="20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114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Permettre </a:t>
            </a:r>
            <a:r>
              <a:rPr sz="1800" dirty="0">
                <a:solidFill>
                  <a:srgbClr val="1C1C1C"/>
                </a:solidFill>
                <a:latin typeface="Arial"/>
                <a:cs typeface="Arial"/>
              </a:rPr>
              <a:t>à </a:t>
            </a:r>
            <a:r>
              <a:rPr sz="1800" spc="-10" dirty="0">
                <a:solidFill>
                  <a:srgbClr val="1C1C1C"/>
                </a:solidFill>
                <a:latin typeface="Arial"/>
                <a:cs typeface="Arial"/>
              </a:rPr>
              <a:t>l’utilisateur d’envoyer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des informations </a:t>
            </a:r>
            <a:r>
              <a:rPr sz="1800" dirty="0">
                <a:solidFill>
                  <a:srgbClr val="1C1C1C"/>
                </a:solidFill>
                <a:latin typeface="Arial"/>
                <a:cs typeface="Arial"/>
              </a:rPr>
              <a:t>à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un</a:t>
            </a:r>
            <a:r>
              <a:rPr sz="1800" spc="12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serveur</a:t>
            </a:r>
            <a:endParaRPr sz="18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34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Saisir les</a:t>
            </a:r>
            <a:r>
              <a:rPr sz="1800" spc="1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informations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430"/>
              </a:spcBef>
              <a:buClr>
                <a:srgbClr val="0000FF"/>
              </a:buClr>
              <a:buSzPct val="75000"/>
              <a:buFont typeface="Wingdings"/>
              <a:buChar char=""/>
              <a:tabLst>
                <a:tab pos="1155065" algn="l"/>
                <a:tab pos="1155700" algn="l"/>
              </a:tabLst>
            </a:pP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listes déroulantes, cases à cocher, zones de texte,</a:t>
            </a:r>
            <a:r>
              <a:rPr sz="1600" spc="6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etc.</a:t>
            </a:r>
            <a:endParaRPr sz="16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190"/>
              </a:spcBef>
              <a:buClr>
                <a:srgbClr val="0000FF"/>
              </a:buClr>
              <a:buSzPct val="75000"/>
              <a:buFont typeface="Wingdings"/>
              <a:buChar char=""/>
              <a:tabLst>
                <a:tab pos="1155065" algn="l"/>
                <a:tab pos="1155700" algn="l"/>
              </a:tabLst>
            </a:pP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bouton pour remettre à</a:t>
            </a:r>
            <a:r>
              <a:rPr sz="1600" spc="6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zéro</a:t>
            </a:r>
            <a:endParaRPr sz="16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20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800" spc="-10" dirty="0">
                <a:solidFill>
                  <a:srgbClr val="1C1C1C"/>
                </a:solidFill>
                <a:latin typeface="Arial"/>
                <a:cs typeface="Arial"/>
              </a:rPr>
              <a:t>Envoyer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les</a:t>
            </a:r>
            <a:r>
              <a:rPr sz="1800" spc="3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informations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425"/>
              </a:spcBef>
              <a:buClr>
                <a:srgbClr val="0000FF"/>
              </a:buClr>
              <a:buSzPct val="75000"/>
              <a:buFont typeface="Wingdings"/>
              <a:buChar char=""/>
              <a:tabLst>
                <a:tab pos="1155065" algn="l"/>
                <a:tab pos="1155700" algn="l"/>
              </a:tabLst>
            </a:pP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méthode</a:t>
            </a:r>
            <a:r>
              <a:rPr sz="1600" spc="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1C1C1C"/>
                </a:solidFill>
                <a:latin typeface="Arial"/>
                <a:cs typeface="Arial"/>
              </a:rPr>
              <a:t>GET</a:t>
            </a:r>
            <a:endParaRPr sz="1600">
              <a:latin typeface="Arial"/>
              <a:cs typeface="Arial"/>
            </a:endParaRPr>
          </a:p>
          <a:p>
            <a:pPr marL="1574800" lvl="3" indent="-229235">
              <a:lnSpc>
                <a:spcPts val="1675"/>
              </a:lnSpc>
              <a:spcBef>
                <a:spcPts val="95"/>
              </a:spcBef>
              <a:buClr>
                <a:srgbClr val="0000FF"/>
              </a:buClr>
              <a:buSzPct val="75000"/>
              <a:buFont typeface="Wingdings"/>
              <a:buChar char=""/>
              <a:tabLst>
                <a:tab pos="1575435" algn="l"/>
              </a:tabLst>
            </a:pPr>
            <a:r>
              <a:rPr sz="1400" spc="-5" dirty="0">
                <a:solidFill>
                  <a:srgbClr val="1C1C1C"/>
                </a:solidFill>
                <a:latin typeface="Arial"/>
                <a:cs typeface="Arial"/>
              </a:rPr>
              <a:t>les informations passent par</a:t>
            </a:r>
            <a:r>
              <a:rPr sz="1400" spc="-13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C1C1C"/>
                </a:solidFill>
                <a:latin typeface="Arial"/>
                <a:cs typeface="Arial"/>
              </a:rPr>
              <a:t>l’URL</a:t>
            </a:r>
            <a:endParaRPr sz="1400">
              <a:latin typeface="Arial"/>
              <a:cs typeface="Arial"/>
            </a:endParaRPr>
          </a:p>
          <a:p>
            <a:pPr marL="1574800" marR="5080" lvl="3" indent="-228600">
              <a:lnSpc>
                <a:spcPct val="78600"/>
              </a:lnSpc>
              <a:spcBef>
                <a:spcPts val="355"/>
              </a:spcBef>
              <a:buClr>
                <a:srgbClr val="0000FF"/>
              </a:buClr>
              <a:buSzPct val="75000"/>
              <a:buFont typeface="Wingdings"/>
              <a:buChar char=""/>
              <a:tabLst>
                <a:tab pos="1575435" algn="l"/>
              </a:tabLst>
            </a:pPr>
            <a:r>
              <a:rPr sz="1400" spc="-5" dirty="0">
                <a:solidFill>
                  <a:srgbClr val="1C1C1C"/>
                </a:solidFill>
                <a:latin typeface="Arial"/>
                <a:cs typeface="Arial"/>
              </a:rPr>
              <a:t>Ex. </a:t>
            </a: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: </a:t>
            </a:r>
            <a:r>
              <a:rPr sz="1400" b="1" spc="-5" dirty="0">
                <a:solidFill>
                  <a:srgbClr val="1C1C1C"/>
                </a:solidFill>
                <a:latin typeface="Courier New"/>
                <a:cs typeface="Courier New"/>
                <a:hlinkClick r:id="rId2"/>
              </a:rPr>
              <a:t>http://www.google.com/search?sourceid=mozclient&amp;ie=utf- </a:t>
            </a:r>
            <a:r>
              <a:rPr sz="1400" b="1" spc="-5" dirty="0">
                <a:solidFill>
                  <a:srgbClr val="1C1C1C"/>
                </a:solidFill>
                <a:latin typeface="Courier New"/>
                <a:cs typeface="Courier New"/>
              </a:rPr>
              <a:t> 8&amp;oe=utf-8&amp;q=html+4.01</a:t>
            </a:r>
            <a:endParaRPr sz="1400">
              <a:latin typeface="Courier New"/>
              <a:cs typeface="Courier New"/>
            </a:endParaRPr>
          </a:p>
          <a:p>
            <a:pPr marL="1155700" lvl="2" indent="-228600">
              <a:lnSpc>
                <a:spcPct val="100000"/>
              </a:lnSpc>
              <a:spcBef>
                <a:spcPts val="135"/>
              </a:spcBef>
              <a:buClr>
                <a:srgbClr val="0000FF"/>
              </a:buClr>
              <a:buSzPct val="75000"/>
              <a:buFont typeface="Wingdings"/>
              <a:buChar char=""/>
              <a:tabLst>
                <a:tab pos="1155065" algn="l"/>
                <a:tab pos="1155700" algn="l"/>
              </a:tabLst>
            </a:pP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Méthode</a:t>
            </a:r>
            <a:r>
              <a:rPr sz="1600" spc="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C1C1C"/>
                </a:solidFill>
                <a:latin typeface="Arial"/>
                <a:cs typeface="Arial"/>
              </a:rPr>
              <a:t>POST</a:t>
            </a:r>
            <a:endParaRPr sz="1600">
              <a:latin typeface="Arial"/>
              <a:cs typeface="Arial"/>
            </a:endParaRPr>
          </a:p>
          <a:p>
            <a:pPr marL="1574800" lvl="3" indent="-229235">
              <a:lnSpc>
                <a:spcPts val="1675"/>
              </a:lnSpc>
              <a:spcBef>
                <a:spcPts val="90"/>
              </a:spcBef>
              <a:buClr>
                <a:srgbClr val="0000FF"/>
              </a:buClr>
              <a:buSzPct val="75000"/>
              <a:buFont typeface="Wingdings"/>
              <a:buChar char=""/>
              <a:tabLst>
                <a:tab pos="1575435" algn="l"/>
              </a:tabLst>
            </a:pP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les </a:t>
            </a:r>
            <a:r>
              <a:rPr sz="1400" spc="-5" dirty="0">
                <a:solidFill>
                  <a:srgbClr val="1C1C1C"/>
                </a:solidFill>
                <a:latin typeface="Arial"/>
                <a:cs typeface="Arial"/>
              </a:rPr>
              <a:t>informations </a:t>
            </a: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sont </a:t>
            </a:r>
            <a:r>
              <a:rPr sz="1400" spc="-5" dirty="0">
                <a:solidFill>
                  <a:srgbClr val="1C1C1C"/>
                </a:solidFill>
                <a:latin typeface="Arial"/>
                <a:cs typeface="Arial"/>
              </a:rPr>
              <a:t>échangées </a:t>
            </a:r>
            <a:r>
              <a:rPr sz="1400" dirty="0">
                <a:solidFill>
                  <a:srgbClr val="1C1C1C"/>
                </a:solidFill>
                <a:latin typeface="Arial"/>
                <a:cs typeface="Arial"/>
              </a:rPr>
              <a:t>par le protocole</a:t>
            </a:r>
            <a:r>
              <a:rPr sz="1400" spc="-19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C1C1C"/>
                </a:solidFill>
                <a:latin typeface="Arial"/>
                <a:cs typeface="Arial"/>
              </a:rPr>
              <a:t>HTTP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ts val="2395"/>
              </a:lnSpc>
              <a:buSzPct val="90000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Eléments</a:t>
            </a:r>
            <a:endParaRPr sz="20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95"/>
              </a:spcBef>
              <a:buClr>
                <a:srgbClr val="0000FF"/>
              </a:buClr>
              <a:buSzPct val="73333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500" b="1" spc="-5" dirty="0">
                <a:solidFill>
                  <a:srgbClr val="1C1C1C"/>
                </a:solidFill>
                <a:latin typeface="Courier New"/>
                <a:cs typeface="Courier New"/>
              </a:rPr>
              <a:t>&lt;form&gt; </a:t>
            </a:r>
            <a:r>
              <a:rPr sz="1500" b="1" dirty="0">
                <a:solidFill>
                  <a:srgbClr val="1C1C1C"/>
                </a:solidFill>
                <a:latin typeface="Courier New"/>
                <a:cs typeface="Courier New"/>
              </a:rPr>
              <a:t>… </a:t>
            </a:r>
            <a:r>
              <a:rPr sz="1500" b="1" spc="-5" dirty="0">
                <a:solidFill>
                  <a:srgbClr val="1C1C1C"/>
                </a:solidFill>
                <a:latin typeface="Courier New"/>
                <a:cs typeface="Courier New"/>
              </a:rPr>
              <a:t>&lt;/form&gt;</a:t>
            </a:r>
            <a:r>
              <a:rPr sz="1500" b="1" spc="-500" dirty="0">
                <a:solidFill>
                  <a:srgbClr val="1C1C1C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1C1C1C"/>
                </a:solidFill>
                <a:latin typeface="Wingdings"/>
                <a:cs typeface="Wingdings"/>
              </a:rPr>
              <a:t></a:t>
            </a:r>
            <a:r>
              <a:rPr sz="1500" dirty="0">
                <a:solidFill>
                  <a:srgbClr val="1C1C1C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C1C1C"/>
                </a:solidFill>
                <a:latin typeface="Arial"/>
                <a:cs typeface="Arial"/>
              </a:rPr>
              <a:t>définit un formulaire</a:t>
            </a:r>
            <a:endParaRPr sz="15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360"/>
              </a:spcBef>
              <a:buClr>
                <a:srgbClr val="0000FF"/>
              </a:buClr>
              <a:buSzPct val="73333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500" b="1" spc="-5" dirty="0">
                <a:solidFill>
                  <a:srgbClr val="1C1C1C"/>
                </a:solidFill>
                <a:latin typeface="Courier New"/>
                <a:cs typeface="Courier New"/>
              </a:rPr>
              <a:t>&lt;input&gt; </a:t>
            </a:r>
            <a:r>
              <a:rPr sz="1500" b="1" dirty="0">
                <a:solidFill>
                  <a:srgbClr val="1C1C1C"/>
                </a:solidFill>
                <a:latin typeface="Courier New"/>
                <a:cs typeface="Courier New"/>
              </a:rPr>
              <a:t>… </a:t>
            </a:r>
            <a:r>
              <a:rPr sz="1500" b="1" spc="-5" dirty="0">
                <a:solidFill>
                  <a:srgbClr val="1C1C1C"/>
                </a:solidFill>
                <a:latin typeface="Courier New"/>
                <a:cs typeface="Courier New"/>
              </a:rPr>
              <a:t>&lt;/input&gt;</a:t>
            </a:r>
            <a:r>
              <a:rPr sz="1500" b="1" spc="-535" dirty="0">
                <a:solidFill>
                  <a:srgbClr val="1C1C1C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1C1C1C"/>
                </a:solidFill>
                <a:latin typeface="Wingdings"/>
                <a:cs typeface="Wingdings"/>
              </a:rPr>
              <a:t></a:t>
            </a:r>
            <a:r>
              <a:rPr sz="1500" dirty="0">
                <a:solidFill>
                  <a:srgbClr val="1C1C1C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1C1C1C"/>
                </a:solidFill>
                <a:latin typeface="Arial"/>
                <a:cs typeface="Arial"/>
              </a:rPr>
              <a:t>entrée </a:t>
            </a:r>
            <a:r>
              <a:rPr sz="1500" spc="-5" dirty="0">
                <a:solidFill>
                  <a:srgbClr val="1C1C1C"/>
                </a:solidFill>
                <a:latin typeface="Arial"/>
                <a:cs typeface="Arial"/>
              </a:rPr>
              <a:t>de </a:t>
            </a:r>
            <a:r>
              <a:rPr sz="1500" dirty="0">
                <a:solidFill>
                  <a:srgbClr val="1C1C1C"/>
                </a:solidFill>
                <a:latin typeface="Arial"/>
                <a:cs typeface="Arial"/>
              </a:rPr>
              <a:t>formulaire</a:t>
            </a:r>
            <a:endParaRPr sz="15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360"/>
              </a:spcBef>
              <a:buClr>
                <a:srgbClr val="0000FF"/>
              </a:buClr>
              <a:buSzPct val="73333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500" b="1" spc="-5" dirty="0">
                <a:solidFill>
                  <a:srgbClr val="1C1C1C"/>
                </a:solidFill>
                <a:latin typeface="Courier New"/>
                <a:cs typeface="Courier New"/>
              </a:rPr>
              <a:t>&lt;textarea&gt; …&lt;/textarea&gt;</a:t>
            </a:r>
            <a:r>
              <a:rPr sz="1500" b="1" spc="-509" dirty="0">
                <a:solidFill>
                  <a:srgbClr val="1C1C1C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1C1C1C"/>
                </a:solidFill>
                <a:latin typeface="Wingdings"/>
                <a:cs typeface="Wingdings"/>
              </a:rPr>
              <a:t></a:t>
            </a:r>
            <a:r>
              <a:rPr sz="1500" dirty="0">
                <a:solidFill>
                  <a:srgbClr val="1C1C1C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1C1C1C"/>
                </a:solidFill>
                <a:latin typeface="Arial"/>
                <a:cs typeface="Arial"/>
              </a:rPr>
              <a:t>zone de texte</a:t>
            </a:r>
            <a:endParaRPr sz="15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360"/>
              </a:spcBef>
              <a:buClr>
                <a:srgbClr val="0000FF"/>
              </a:buClr>
              <a:buSzPct val="73333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500" b="1" spc="-5" dirty="0">
                <a:solidFill>
                  <a:srgbClr val="1C1C1C"/>
                </a:solidFill>
                <a:latin typeface="Courier New"/>
                <a:cs typeface="Courier New"/>
              </a:rPr>
              <a:t>&lt;select&gt; </a:t>
            </a:r>
            <a:r>
              <a:rPr sz="1500" b="1" dirty="0">
                <a:solidFill>
                  <a:srgbClr val="1C1C1C"/>
                </a:solidFill>
                <a:latin typeface="Courier New"/>
                <a:cs typeface="Courier New"/>
              </a:rPr>
              <a:t>… </a:t>
            </a:r>
            <a:r>
              <a:rPr sz="1500" b="1" spc="-5" dirty="0">
                <a:solidFill>
                  <a:srgbClr val="1C1C1C"/>
                </a:solidFill>
                <a:latin typeface="Courier New"/>
                <a:cs typeface="Courier New"/>
              </a:rPr>
              <a:t>&lt;/select&gt;</a:t>
            </a:r>
            <a:r>
              <a:rPr sz="1500" b="1" spc="-465" dirty="0">
                <a:solidFill>
                  <a:srgbClr val="1C1C1C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1C1C1C"/>
                </a:solidFill>
                <a:latin typeface="Wingdings"/>
                <a:cs typeface="Wingdings"/>
              </a:rPr>
              <a:t></a:t>
            </a:r>
            <a:r>
              <a:rPr sz="1500" dirty="0">
                <a:solidFill>
                  <a:srgbClr val="1C1C1C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1C1C1C"/>
                </a:solidFill>
                <a:latin typeface="Arial"/>
                <a:cs typeface="Arial"/>
              </a:rPr>
              <a:t>liste </a:t>
            </a:r>
            <a:r>
              <a:rPr sz="1500" dirty="0">
                <a:solidFill>
                  <a:srgbClr val="1C1C1C"/>
                </a:solidFill>
                <a:latin typeface="Arial"/>
                <a:cs typeface="Arial"/>
              </a:rPr>
              <a:t>déroulante</a:t>
            </a:r>
            <a:endParaRPr sz="15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360"/>
              </a:spcBef>
              <a:buClr>
                <a:srgbClr val="0000FF"/>
              </a:buClr>
              <a:buSzPct val="73333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500" b="1" spc="-5" dirty="0">
                <a:solidFill>
                  <a:srgbClr val="1C1C1C"/>
                </a:solidFill>
                <a:latin typeface="Courier New"/>
                <a:cs typeface="Courier New"/>
              </a:rPr>
              <a:t>&lt;option&gt; </a:t>
            </a:r>
            <a:r>
              <a:rPr sz="1500" b="1" dirty="0">
                <a:solidFill>
                  <a:srgbClr val="1C1C1C"/>
                </a:solidFill>
                <a:latin typeface="Courier New"/>
                <a:cs typeface="Courier New"/>
              </a:rPr>
              <a:t>… </a:t>
            </a:r>
            <a:r>
              <a:rPr sz="1500" b="1" spc="-5" dirty="0">
                <a:solidFill>
                  <a:srgbClr val="1C1C1C"/>
                </a:solidFill>
                <a:latin typeface="Courier New"/>
                <a:cs typeface="Courier New"/>
              </a:rPr>
              <a:t>&lt;/option&gt;</a:t>
            </a:r>
            <a:r>
              <a:rPr sz="1500" b="1" spc="-470" dirty="0">
                <a:solidFill>
                  <a:srgbClr val="1C1C1C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1C1C1C"/>
                </a:solidFill>
                <a:latin typeface="Wingdings"/>
                <a:cs typeface="Wingdings"/>
              </a:rPr>
              <a:t></a:t>
            </a:r>
            <a:r>
              <a:rPr sz="1500" dirty="0">
                <a:solidFill>
                  <a:srgbClr val="1C1C1C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1C1C1C"/>
                </a:solidFill>
                <a:latin typeface="Arial"/>
                <a:cs typeface="Arial"/>
              </a:rPr>
              <a:t>option du </a:t>
            </a:r>
            <a:r>
              <a:rPr sz="1500" dirty="0">
                <a:solidFill>
                  <a:srgbClr val="1C1C1C"/>
                </a:solidFill>
                <a:latin typeface="Arial"/>
                <a:cs typeface="Arial"/>
              </a:rPr>
              <a:t>select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812291"/>
            <a:ext cx="9134856" cy="460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97991"/>
            <a:ext cx="2427732" cy="803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3" y="793750"/>
            <a:ext cx="9139555" cy="457200"/>
          </a:xfrm>
          <a:custGeom>
            <a:avLst/>
            <a:gdLst/>
            <a:ahLst/>
            <a:cxnLst/>
            <a:rect l="l" t="t" r="r" b="b"/>
            <a:pathLst>
              <a:path w="9139555" h="457200">
                <a:moveTo>
                  <a:pt x="0" y="457200"/>
                </a:moveTo>
                <a:lnTo>
                  <a:pt x="9139236" y="457200"/>
                </a:lnTo>
                <a:lnTo>
                  <a:pt x="9139236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1B07D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63" y="770635"/>
            <a:ext cx="91395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Formulaires</a:t>
            </a:r>
            <a:endParaRPr sz="30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161084" y="6554037"/>
            <a:ext cx="333629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fr-FR" dirty="0"/>
              <a:t>web</a:t>
            </a:r>
            <a:endParaRPr spc="-5" dirty="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World </a:t>
            </a:r>
            <a:r>
              <a:rPr dirty="0"/>
              <a:t>Wide</a:t>
            </a:r>
            <a:r>
              <a:rPr spc="-114" dirty="0"/>
              <a:t> </a:t>
            </a:r>
            <a:r>
              <a:rPr spc="-5" dirty="0"/>
              <a:t>Web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62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4763" y="28447"/>
            <a:ext cx="45675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 marR="67310" indent="-169545" algn="r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6954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I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tro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d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u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ctio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  <a:p>
            <a:pPr marL="161925" marR="68580" indent="-161925" algn="r">
              <a:lnSpc>
                <a:spcPct val="100000"/>
              </a:lnSpc>
              <a:buAutoNum type="arabicPeriod"/>
              <a:tabLst>
                <a:tab pos="16192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Aspects</a:t>
            </a:r>
            <a:r>
              <a:rPr sz="1200" spc="-8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techniques</a:t>
            </a:r>
            <a:endParaRPr sz="1200">
              <a:latin typeface="Arial"/>
              <a:cs typeface="Arial"/>
            </a:endParaRPr>
          </a:p>
          <a:p>
            <a:pPr marL="169545" marR="69215" indent="-169545" algn="r">
              <a:lnSpc>
                <a:spcPct val="100000"/>
              </a:lnSpc>
              <a:buAutoNum type="arabicPeriod"/>
              <a:tabLst>
                <a:tab pos="169545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Langage</a:t>
            </a:r>
            <a:r>
              <a:rPr sz="12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endParaRPr sz="1200">
              <a:latin typeface="Arial"/>
              <a:cs typeface="Arial"/>
            </a:endParaRPr>
          </a:p>
          <a:p>
            <a:pPr marL="168910" marR="67310" indent="-168910" algn="r">
              <a:lnSpc>
                <a:spcPct val="100000"/>
              </a:lnSpc>
              <a:buAutoNum type="arabicPeriod"/>
              <a:tabLst>
                <a:tab pos="16891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l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usion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34178" y="28447"/>
            <a:ext cx="9131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indent="-18796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Dé</a:t>
            </a:r>
            <a:r>
              <a:rPr sz="1200" spc="15" dirty="0">
                <a:solidFill>
                  <a:srgbClr val="1C1C1C"/>
                </a:solidFill>
                <a:latin typeface="Arial"/>
                <a:cs typeface="Arial"/>
              </a:rPr>
              <a:t>f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initi</a:t>
            </a:r>
            <a:r>
              <a:rPr sz="1200" spc="-15" dirty="0">
                <a:solidFill>
                  <a:srgbClr val="1C1C1C"/>
                </a:solidFill>
                <a:latin typeface="Arial"/>
                <a:cs typeface="Arial"/>
              </a:rPr>
              <a:t>o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Historique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Syntaxe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Structure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60413" y="28447"/>
            <a:ext cx="8108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indent="-187960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Prologue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En-tête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Corps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Cadres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0" y="63"/>
            <a:ext cx="4572000" cy="793750"/>
          </a:xfrm>
          <a:custGeom>
            <a:avLst/>
            <a:gdLst/>
            <a:ahLst/>
            <a:cxnLst/>
            <a:rect l="l" t="t" r="r" b="b"/>
            <a:pathLst>
              <a:path w="4572000" h="793750">
                <a:moveTo>
                  <a:pt x="0" y="793686"/>
                </a:moveTo>
                <a:lnTo>
                  <a:pt x="4572000" y="793686"/>
                </a:lnTo>
                <a:lnTo>
                  <a:pt x="4572000" y="0"/>
                </a:lnTo>
                <a:lnTo>
                  <a:pt x="0" y="0"/>
                </a:lnTo>
                <a:lnTo>
                  <a:pt x="0" y="793686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0" y="349250"/>
                </a:moveTo>
                <a:lnTo>
                  <a:pt x="4572000" y="349250"/>
                </a:lnTo>
                <a:lnTo>
                  <a:pt x="4572000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0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4571999" y="0"/>
                </a:moveTo>
                <a:lnTo>
                  <a:pt x="0" y="0"/>
                </a:lnTo>
                <a:lnTo>
                  <a:pt x="0" y="349247"/>
                </a:lnTo>
                <a:lnTo>
                  <a:pt x="4571999" y="349247"/>
                </a:lnTo>
                <a:lnTo>
                  <a:pt x="4571999" y="0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35965" y="1501521"/>
            <a:ext cx="4711700" cy="49561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sz="1050" b="1" spc="-5" dirty="0">
                <a:solidFill>
                  <a:srgbClr val="800000"/>
                </a:solidFill>
                <a:latin typeface="Courier New"/>
                <a:cs typeface="Courier New"/>
              </a:rPr>
              <a:t>form </a:t>
            </a:r>
            <a:r>
              <a:rPr sz="1050" b="1" spc="-5" dirty="0">
                <a:solidFill>
                  <a:srgbClr val="FF0000"/>
                </a:solidFill>
                <a:latin typeface="Courier New"/>
                <a:cs typeface="Courier New"/>
              </a:rPr>
              <a:t>method</a:t>
            </a:r>
            <a:r>
              <a:rPr sz="1050" b="1" spc="-5" dirty="0">
                <a:solidFill>
                  <a:srgbClr val="0000FF"/>
                </a:solidFill>
                <a:latin typeface="Courier New"/>
                <a:cs typeface="Courier New"/>
              </a:rPr>
              <a:t>="</a:t>
            </a:r>
            <a:r>
              <a:rPr sz="1050" b="1" spc="-5" dirty="0">
                <a:latin typeface="Courier New"/>
                <a:cs typeface="Courier New"/>
              </a:rPr>
              <a:t>post</a:t>
            </a:r>
            <a:r>
              <a:rPr sz="1050" b="1" spc="-5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050" b="1" spc="5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050" b="1" spc="-10" dirty="0">
                <a:solidFill>
                  <a:srgbClr val="FF0000"/>
                </a:solidFill>
                <a:latin typeface="Courier New"/>
                <a:cs typeface="Courier New"/>
              </a:rPr>
              <a:t>action</a:t>
            </a:r>
            <a:r>
              <a:rPr sz="1050" b="1" spc="-10" dirty="0">
                <a:solidFill>
                  <a:srgbClr val="0000FF"/>
                </a:solidFill>
                <a:latin typeface="Courier New"/>
                <a:cs typeface="Courier New"/>
              </a:rPr>
              <a:t>="</a:t>
            </a:r>
            <a:r>
              <a:rPr sz="1050" b="1" spc="-10" dirty="0">
                <a:latin typeface="Courier New"/>
                <a:cs typeface="Courier New"/>
                <a:hlinkClick r:id="rId2"/>
              </a:rPr>
              <a:t>http://serveur.com/script.php</a:t>
            </a:r>
            <a:r>
              <a:rPr sz="1050" b="1" spc="-10" dirty="0">
                <a:solidFill>
                  <a:srgbClr val="0000FF"/>
                </a:solidFill>
                <a:latin typeface="Courier New"/>
                <a:cs typeface="Courier New"/>
              </a:rPr>
              <a:t>"&gt;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imes New Roman"/>
              <a:cs typeface="Times New Roman"/>
            </a:endParaRPr>
          </a:p>
          <a:p>
            <a:pPr marL="91440">
              <a:lnSpc>
                <a:spcPts val="1135"/>
              </a:lnSpc>
            </a:pPr>
            <a:r>
              <a:rPr sz="1050" b="1" spc="-5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sz="1050" b="1" spc="-5" dirty="0">
                <a:solidFill>
                  <a:srgbClr val="800000"/>
                </a:solidFill>
                <a:latin typeface="Courier New"/>
                <a:cs typeface="Courier New"/>
              </a:rPr>
              <a:t>p</a:t>
            </a:r>
            <a:r>
              <a:rPr sz="1050" b="1" spc="-5" dirty="0">
                <a:solidFill>
                  <a:srgbClr val="0000FF"/>
                </a:solidFill>
                <a:latin typeface="Courier New"/>
                <a:cs typeface="Courier New"/>
              </a:rPr>
              <a:t>&gt;&lt;</a:t>
            </a:r>
            <a:r>
              <a:rPr sz="1050" b="1" spc="-5" dirty="0">
                <a:solidFill>
                  <a:srgbClr val="800000"/>
                </a:solidFill>
                <a:latin typeface="Courier New"/>
                <a:cs typeface="Courier New"/>
              </a:rPr>
              <a:t>input </a:t>
            </a:r>
            <a:r>
              <a:rPr sz="1050" b="1" spc="-5" dirty="0">
                <a:solidFill>
                  <a:srgbClr val="FF0000"/>
                </a:solidFill>
                <a:latin typeface="Courier New"/>
                <a:cs typeface="Courier New"/>
              </a:rPr>
              <a:t>type</a:t>
            </a:r>
            <a:r>
              <a:rPr sz="1050" b="1" spc="-5" dirty="0">
                <a:solidFill>
                  <a:srgbClr val="0000FF"/>
                </a:solidFill>
                <a:latin typeface="Courier New"/>
                <a:cs typeface="Courier New"/>
              </a:rPr>
              <a:t>="</a:t>
            </a:r>
            <a:r>
              <a:rPr sz="1050" b="1" spc="-5" dirty="0">
                <a:latin typeface="Courier New"/>
                <a:cs typeface="Courier New"/>
              </a:rPr>
              <a:t>text</a:t>
            </a:r>
            <a:r>
              <a:rPr sz="1050" b="1" spc="-5" dirty="0">
                <a:solidFill>
                  <a:srgbClr val="0000FF"/>
                </a:solidFill>
                <a:latin typeface="Courier New"/>
                <a:cs typeface="Courier New"/>
              </a:rPr>
              <a:t>" </a:t>
            </a:r>
            <a:r>
              <a:rPr sz="1050" b="1" spc="-10" dirty="0">
                <a:solidFill>
                  <a:srgbClr val="FF0000"/>
                </a:solidFill>
                <a:latin typeface="Courier New"/>
                <a:cs typeface="Courier New"/>
              </a:rPr>
              <a:t>name</a:t>
            </a:r>
            <a:r>
              <a:rPr sz="1050" b="1" spc="-10" dirty="0">
                <a:solidFill>
                  <a:srgbClr val="0000FF"/>
                </a:solidFill>
                <a:latin typeface="Courier New"/>
                <a:cs typeface="Courier New"/>
              </a:rPr>
              <a:t>="</a:t>
            </a:r>
            <a:r>
              <a:rPr sz="1050" b="1" spc="-10" dirty="0">
                <a:latin typeface="Courier New"/>
                <a:cs typeface="Courier New"/>
              </a:rPr>
              <a:t>Champ_saisie</a:t>
            </a:r>
            <a:r>
              <a:rPr sz="1050" b="1" spc="-10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05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050" b="1" spc="-10" dirty="0">
                <a:solidFill>
                  <a:srgbClr val="FF0000"/>
                </a:solidFill>
                <a:latin typeface="Courier New"/>
                <a:cs typeface="Courier New"/>
              </a:rPr>
              <a:t>value</a:t>
            </a:r>
            <a:r>
              <a:rPr sz="1050" b="1" spc="-10" dirty="0">
                <a:solidFill>
                  <a:srgbClr val="0000FF"/>
                </a:solidFill>
                <a:latin typeface="Courier New"/>
                <a:cs typeface="Courier New"/>
              </a:rPr>
              <a:t>="</a:t>
            </a:r>
            <a:r>
              <a:rPr sz="1050" b="1" spc="-10" dirty="0">
                <a:latin typeface="Courier New"/>
                <a:cs typeface="Courier New"/>
              </a:rPr>
              <a:t>Texte</a:t>
            </a:r>
            <a:r>
              <a:rPr sz="1050" b="1" spc="-10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endParaRPr sz="1050">
              <a:latin typeface="Courier New"/>
              <a:cs typeface="Courier New"/>
            </a:endParaRPr>
          </a:p>
          <a:p>
            <a:pPr marL="286385">
              <a:lnSpc>
                <a:spcPts val="1135"/>
              </a:lnSpc>
            </a:pPr>
            <a:r>
              <a:rPr sz="1050" b="1" spc="-10" dirty="0">
                <a:solidFill>
                  <a:srgbClr val="0000FF"/>
                </a:solidFill>
                <a:latin typeface="Courier New"/>
                <a:cs typeface="Courier New"/>
              </a:rPr>
              <a:t>/&gt;&lt;/</a:t>
            </a:r>
            <a:r>
              <a:rPr sz="1050" b="1" spc="-10" dirty="0">
                <a:solidFill>
                  <a:srgbClr val="800000"/>
                </a:solidFill>
                <a:latin typeface="Courier New"/>
                <a:cs typeface="Courier New"/>
              </a:rPr>
              <a:t>p</a:t>
            </a:r>
            <a:r>
              <a:rPr sz="1050" b="1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050" b="1" spc="-5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sz="1050" b="1" spc="-5" dirty="0">
                <a:solidFill>
                  <a:srgbClr val="800000"/>
                </a:solidFill>
                <a:latin typeface="Courier New"/>
                <a:cs typeface="Courier New"/>
              </a:rPr>
              <a:t>p</a:t>
            </a:r>
            <a:r>
              <a:rPr sz="1050" b="1" spc="-5" dirty="0">
                <a:solidFill>
                  <a:srgbClr val="0000FF"/>
                </a:solidFill>
                <a:latin typeface="Courier New"/>
                <a:cs typeface="Courier New"/>
              </a:rPr>
              <a:t>&gt;&lt;</a:t>
            </a:r>
            <a:r>
              <a:rPr sz="1050" b="1" spc="-5" dirty="0">
                <a:solidFill>
                  <a:srgbClr val="800000"/>
                </a:solidFill>
                <a:latin typeface="Courier New"/>
                <a:cs typeface="Courier New"/>
              </a:rPr>
              <a:t>select </a:t>
            </a:r>
            <a:r>
              <a:rPr sz="1050" b="1" spc="-10" dirty="0">
                <a:solidFill>
                  <a:srgbClr val="FF0000"/>
                </a:solidFill>
                <a:latin typeface="Courier New"/>
                <a:cs typeface="Courier New"/>
              </a:rPr>
              <a:t>name</a:t>
            </a:r>
            <a:r>
              <a:rPr sz="1050" b="1" spc="-10" dirty="0">
                <a:solidFill>
                  <a:srgbClr val="0000FF"/>
                </a:solidFill>
                <a:latin typeface="Courier New"/>
                <a:cs typeface="Courier New"/>
              </a:rPr>
              <a:t>="</a:t>
            </a:r>
            <a:r>
              <a:rPr sz="1050" b="1" spc="-10" dirty="0">
                <a:latin typeface="Courier New"/>
                <a:cs typeface="Courier New"/>
              </a:rPr>
              <a:t>Liste_Choix</a:t>
            </a:r>
            <a:r>
              <a:rPr sz="1050" b="1" spc="-10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050" b="1" spc="-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050" b="1" spc="-10" dirty="0">
                <a:solidFill>
                  <a:srgbClr val="FF0000"/>
                </a:solidFill>
                <a:latin typeface="Courier New"/>
                <a:cs typeface="Courier New"/>
              </a:rPr>
              <a:t>size</a:t>
            </a:r>
            <a:r>
              <a:rPr sz="1050" b="1" spc="-10" dirty="0">
                <a:solidFill>
                  <a:srgbClr val="0000FF"/>
                </a:solidFill>
                <a:latin typeface="Courier New"/>
                <a:cs typeface="Courier New"/>
              </a:rPr>
              <a:t>="</a:t>
            </a:r>
            <a:r>
              <a:rPr sz="1050" b="1" spc="-10" dirty="0">
                <a:latin typeface="Courier New"/>
                <a:cs typeface="Courier New"/>
              </a:rPr>
              <a:t>3</a:t>
            </a:r>
            <a:r>
              <a:rPr sz="1050" b="1" spc="-10" dirty="0">
                <a:solidFill>
                  <a:srgbClr val="0000FF"/>
                </a:solidFill>
                <a:latin typeface="Courier New"/>
                <a:cs typeface="Courier New"/>
              </a:rPr>
              <a:t>"&gt;</a:t>
            </a:r>
            <a:endParaRPr sz="1050">
              <a:latin typeface="Courier New"/>
              <a:cs typeface="Courier New"/>
            </a:endParaRPr>
          </a:p>
          <a:p>
            <a:pPr marL="250190">
              <a:lnSpc>
                <a:spcPct val="100000"/>
              </a:lnSpc>
            </a:pPr>
            <a:r>
              <a:rPr sz="1050" b="1" spc="-5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sz="1050" b="1" spc="-5" dirty="0">
                <a:solidFill>
                  <a:srgbClr val="800000"/>
                </a:solidFill>
                <a:latin typeface="Courier New"/>
                <a:cs typeface="Courier New"/>
              </a:rPr>
              <a:t>option</a:t>
            </a:r>
            <a:r>
              <a:rPr sz="1050" b="1" spc="5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1050" b="1" spc="-10" dirty="0">
                <a:solidFill>
                  <a:srgbClr val="FF0000"/>
                </a:solidFill>
                <a:latin typeface="Courier New"/>
                <a:cs typeface="Courier New"/>
              </a:rPr>
              <a:t>value</a:t>
            </a:r>
            <a:r>
              <a:rPr sz="1050" b="1" spc="-10" dirty="0">
                <a:solidFill>
                  <a:srgbClr val="0000FF"/>
                </a:solidFill>
                <a:latin typeface="Courier New"/>
                <a:cs typeface="Courier New"/>
              </a:rPr>
              <a:t>="</a:t>
            </a:r>
            <a:r>
              <a:rPr sz="1050" b="1" spc="-10" dirty="0">
                <a:latin typeface="Courier New"/>
                <a:cs typeface="Courier New"/>
              </a:rPr>
              <a:t>Option_1</a:t>
            </a:r>
            <a:r>
              <a:rPr sz="1050" b="1" spc="-10" dirty="0">
                <a:solidFill>
                  <a:srgbClr val="0000FF"/>
                </a:solidFill>
                <a:latin typeface="Courier New"/>
                <a:cs typeface="Courier New"/>
              </a:rPr>
              <a:t>"&gt;</a:t>
            </a:r>
            <a:r>
              <a:rPr sz="1050" b="1" spc="-10" dirty="0">
                <a:latin typeface="Courier New"/>
                <a:cs typeface="Courier New"/>
              </a:rPr>
              <a:t>Option_1</a:t>
            </a:r>
            <a:r>
              <a:rPr sz="1050" b="1" spc="-10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sz="1050" b="1" spc="-10" dirty="0">
                <a:solidFill>
                  <a:srgbClr val="800000"/>
                </a:solidFill>
                <a:latin typeface="Courier New"/>
                <a:cs typeface="Courier New"/>
              </a:rPr>
              <a:t>option</a:t>
            </a:r>
            <a:r>
              <a:rPr sz="1050" b="1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 marL="250190">
              <a:lnSpc>
                <a:spcPct val="100000"/>
              </a:lnSpc>
            </a:pPr>
            <a:r>
              <a:rPr sz="1050" b="1" spc="-5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sz="1050" b="1" spc="-5" dirty="0">
                <a:solidFill>
                  <a:srgbClr val="800000"/>
                </a:solidFill>
                <a:latin typeface="Courier New"/>
                <a:cs typeface="Courier New"/>
              </a:rPr>
              <a:t>option</a:t>
            </a:r>
            <a:r>
              <a:rPr sz="1050" b="1" spc="5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1050" b="1" spc="-10" dirty="0">
                <a:solidFill>
                  <a:srgbClr val="FF0000"/>
                </a:solidFill>
                <a:latin typeface="Courier New"/>
                <a:cs typeface="Courier New"/>
              </a:rPr>
              <a:t>value</a:t>
            </a:r>
            <a:r>
              <a:rPr sz="1050" b="1" spc="-10" dirty="0">
                <a:solidFill>
                  <a:srgbClr val="0000FF"/>
                </a:solidFill>
                <a:latin typeface="Courier New"/>
                <a:cs typeface="Courier New"/>
              </a:rPr>
              <a:t>="</a:t>
            </a:r>
            <a:r>
              <a:rPr sz="1050" b="1" spc="-10" dirty="0">
                <a:latin typeface="Courier New"/>
                <a:cs typeface="Courier New"/>
              </a:rPr>
              <a:t>Option_2</a:t>
            </a:r>
            <a:r>
              <a:rPr sz="1050" b="1" spc="-10" dirty="0">
                <a:solidFill>
                  <a:srgbClr val="0000FF"/>
                </a:solidFill>
                <a:latin typeface="Courier New"/>
                <a:cs typeface="Courier New"/>
              </a:rPr>
              <a:t>"&gt;</a:t>
            </a:r>
            <a:r>
              <a:rPr sz="1050" b="1" spc="-10" dirty="0">
                <a:latin typeface="Courier New"/>
                <a:cs typeface="Courier New"/>
              </a:rPr>
              <a:t>Option_2</a:t>
            </a:r>
            <a:r>
              <a:rPr sz="1050" b="1" spc="-10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sz="1050" b="1" spc="-10" dirty="0">
                <a:solidFill>
                  <a:srgbClr val="800000"/>
                </a:solidFill>
                <a:latin typeface="Courier New"/>
                <a:cs typeface="Courier New"/>
              </a:rPr>
              <a:t>option</a:t>
            </a:r>
            <a:r>
              <a:rPr sz="1050" b="1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 marL="250190">
              <a:lnSpc>
                <a:spcPct val="100000"/>
              </a:lnSpc>
            </a:pPr>
            <a:r>
              <a:rPr sz="1050" b="1" spc="-5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sz="1050" b="1" spc="-5" dirty="0">
                <a:solidFill>
                  <a:srgbClr val="800000"/>
                </a:solidFill>
                <a:latin typeface="Courier New"/>
                <a:cs typeface="Courier New"/>
              </a:rPr>
              <a:t>option</a:t>
            </a:r>
            <a:r>
              <a:rPr sz="1050" b="1" spc="5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1050" b="1" spc="-10" dirty="0">
                <a:solidFill>
                  <a:srgbClr val="FF0000"/>
                </a:solidFill>
                <a:latin typeface="Courier New"/>
                <a:cs typeface="Courier New"/>
              </a:rPr>
              <a:t>value</a:t>
            </a:r>
            <a:r>
              <a:rPr sz="1050" b="1" spc="-10" dirty="0">
                <a:solidFill>
                  <a:srgbClr val="0000FF"/>
                </a:solidFill>
                <a:latin typeface="Courier New"/>
                <a:cs typeface="Courier New"/>
              </a:rPr>
              <a:t>="</a:t>
            </a:r>
            <a:r>
              <a:rPr sz="1050" b="1" spc="-10" dirty="0">
                <a:latin typeface="Courier New"/>
                <a:cs typeface="Courier New"/>
              </a:rPr>
              <a:t>Option_3</a:t>
            </a:r>
            <a:r>
              <a:rPr sz="1050" b="1" spc="-10" dirty="0">
                <a:solidFill>
                  <a:srgbClr val="0000FF"/>
                </a:solidFill>
                <a:latin typeface="Courier New"/>
                <a:cs typeface="Courier New"/>
              </a:rPr>
              <a:t>"&gt;</a:t>
            </a:r>
            <a:r>
              <a:rPr sz="1050" b="1" spc="-10" dirty="0">
                <a:latin typeface="Courier New"/>
                <a:cs typeface="Courier New"/>
              </a:rPr>
              <a:t>Option_3</a:t>
            </a:r>
            <a:r>
              <a:rPr sz="1050" b="1" spc="-10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sz="1050" b="1" spc="-10" dirty="0">
                <a:solidFill>
                  <a:srgbClr val="800000"/>
                </a:solidFill>
                <a:latin typeface="Courier New"/>
                <a:cs typeface="Courier New"/>
              </a:rPr>
              <a:t>option</a:t>
            </a:r>
            <a:r>
              <a:rPr sz="1050" b="1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050" b="1" spc="-5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sz="1050" b="1" spc="-5" dirty="0">
                <a:solidFill>
                  <a:srgbClr val="800000"/>
                </a:solidFill>
                <a:latin typeface="Courier New"/>
                <a:cs typeface="Courier New"/>
              </a:rPr>
              <a:t>select</a:t>
            </a:r>
            <a:r>
              <a:rPr sz="1050" b="1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imes New Roman"/>
              <a:cs typeface="Times New Roman"/>
            </a:endParaRPr>
          </a:p>
          <a:p>
            <a:pPr marL="250190" marR="878205" indent="-158750">
              <a:lnSpc>
                <a:spcPct val="100000"/>
              </a:lnSpc>
              <a:tabLst>
                <a:tab pos="1679575" algn="l"/>
              </a:tabLst>
            </a:pPr>
            <a:r>
              <a:rPr sz="1050" b="1" spc="-5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sz="1050" b="1" spc="-5" dirty="0">
                <a:solidFill>
                  <a:srgbClr val="800000"/>
                </a:solidFill>
                <a:latin typeface="Courier New"/>
                <a:cs typeface="Courier New"/>
              </a:rPr>
              <a:t>textarea </a:t>
            </a:r>
            <a:r>
              <a:rPr sz="1050" b="1" spc="-10" dirty="0">
                <a:solidFill>
                  <a:srgbClr val="FF0000"/>
                </a:solidFill>
                <a:latin typeface="Courier New"/>
                <a:cs typeface="Courier New"/>
              </a:rPr>
              <a:t>name</a:t>
            </a:r>
            <a:r>
              <a:rPr sz="1050" b="1" spc="-10" dirty="0">
                <a:solidFill>
                  <a:srgbClr val="0000FF"/>
                </a:solidFill>
                <a:latin typeface="Courier New"/>
                <a:cs typeface="Courier New"/>
              </a:rPr>
              <a:t>="</a:t>
            </a:r>
            <a:r>
              <a:rPr sz="1050" b="1" spc="-10" dirty="0">
                <a:latin typeface="Courier New"/>
                <a:cs typeface="Courier New"/>
              </a:rPr>
              <a:t>Zone_Texte</a:t>
            </a:r>
            <a:r>
              <a:rPr sz="1050" b="1" spc="-10" dirty="0">
                <a:solidFill>
                  <a:srgbClr val="0000FF"/>
                </a:solidFill>
                <a:latin typeface="Courier New"/>
                <a:cs typeface="Courier New"/>
              </a:rPr>
              <a:t>" </a:t>
            </a:r>
            <a:r>
              <a:rPr sz="1050" b="1" spc="-5" dirty="0">
                <a:solidFill>
                  <a:srgbClr val="FF0000"/>
                </a:solidFill>
                <a:latin typeface="Courier New"/>
                <a:cs typeface="Courier New"/>
              </a:rPr>
              <a:t>cols</a:t>
            </a:r>
            <a:r>
              <a:rPr sz="1050" b="1" spc="-5" dirty="0">
                <a:solidFill>
                  <a:srgbClr val="0000FF"/>
                </a:solidFill>
                <a:latin typeface="Courier New"/>
                <a:cs typeface="Courier New"/>
              </a:rPr>
              <a:t>="</a:t>
            </a:r>
            <a:r>
              <a:rPr sz="1050" b="1" spc="-5" dirty="0">
                <a:latin typeface="Courier New"/>
                <a:cs typeface="Courier New"/>
              </a:rPr>
              <a:t>30</a:t>
            </a:r>
            <a:r>
              <a:rPr sz="1050" b="1" spc="-5" dirty="0">
                <a:solidFill>
                  <a:srgbClr val="0000FF"/>
                </a:solidFill>
                <a:latin typeface="Courier New"/>
                <a:cs typeface="Courier New"/>
              </a:rPr>
              <a:t>" </a:t>
            </a:r>
            <a:r>
              <a:rPr sz="1050" b="1" spc="-10" dirty="0">
                <a:solidFill>
                  <a:srgbClr val="FF0000"/>
                </a:solidFill>
                <a:latin typeface="Courier New"/>
                <a:cs typeface="Courier New"/>
              </a:rPr>
              <a:t>rows</a:t>
            </a:r>
            <a:r>
              <a:rPr sz="1050" b="1" spc="-10" dirty="0">
                <a:solidFill>
                  <a:srgbClr val="0000FF"/>
                </a:solidFill>
                <a:latin typeface="Courier New"/>
                <a:cs typeface="Courier New"/>
              </a:rPr>
              <a:t>="</a:t>
            </a:r>
            <a:r>
              <a:rPr sz="1050" b="1" spc="-10" dirty="0">
                <a:latin typeface="Courier New"/>
                <a:cs typeface="Courier New"/>
              </a:rPr>
              <a:t>5</a:t>
            </a:r>
            <a:r>
              <a:rPr sz="1050" b="1" spc="-10" dirty="0">
                <a:solidFill>
                  <a:srgbClr val="0000FF"/>
                </a:solidFill>
                <a:latin typeface="Courier New"/>
                <a:cs typeface="Courier New"/>
              </a:rPr>
              <a:t>"&gt;  </a:t>
            </a:r>
            <a:r>
              <a:rPr sz="1050" b="1" spc="-5" dirty="0">
                <a:latin typeface="Courier New"/>
                <a:cs typeface="Courier New"/>
              </a:rPr>
              <a:t>Texte</a:t>
            </a:r>
            <a:r>
              <a:rPr sz="1050" b="1" spc="-15" dirty="0">
                <a:latin typeface="Courier New"/>
                <a:cs typeface="Courier New"/>
              </a:rPr>
              <a:t> </a:t>
            </a:r>
            <a:r>
              <a:rPr sz="1050" b="1" spc="-5" dirty="0">
                <a:latin typeface="Courier New"/>
                <a:cs typeface="Courier New"/>
              </a:rPr>
              <a:t>par</a:t>
            </a:r>
            <a:r>
              <a:rPr sz="1050" b="1" spc="-15" dirty="0">
                <a:latin typeface="Courier New"/>
                <a:cs typeface="Courier New"/>
              </a:rPr>
              <a:t> </a:t>
            </a:r>
            <a:r>
              <a:rPr sz="1050" b="1" spc="-5" dirty="0">
                <a:latin typeface="Courier New"/>
                <a:cs typeface="Courier New"/>
              </a:rPr>
              <a:t>défaut	</a:t>
            </a:r>
            <a:r>
              <a:rPr sz="1050" b="1" spc="-10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sz="1050" b="1" spc="-10" dirty="0">
                <a:solidFill>
                  <a:srgbClr val="800000"/>
                </a:solidFill>
                <a:latin typeface="Courier New"/>
                <a:cs typeface="Courier New"/>
              </a:rPr>
              <a:t>textarea</a:t>
            </a:r>
            <a:r>
              <a:rPr sz="1050" b="1" spc="-10" dirty="0">
                <a:solidFill>
                  <a:srgbClr val="0000FF"/>
                </a:solidFill>
                <a:latin typeface="Courier New"/>
                <a:cs typeface="Courier New"/>
              </a:rPr>
              <a:t>&gt;&lt;/</a:t>
            </a:r>
            <a:r>
              <a:rPr sz="1050" b="1" spc="-10" dirty="0">
                <a:solidFill>
                  <a:srgbClr val="800000"/>
                </a:solidFill>
                <a:latin typeface="Courier New"/>
                <a:cs typeface="Courier New"/>
              </a:rPr>
              <a:t>p</a:t>
            </a:r>
            <a:r>
              <a:rPr sz="1050" b="1" spc="-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50190" marR="323850" indent="-158750">
              <a:lnSpc>
                <a:spcPct val="100000"/>
              </a:lnSpc>
            </a:pPr>
            <a:r>
              <a:rPr sz="1050" b="1" spc="-5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sz="1050" b="1" spc="-5" dirty="0">
                <a:solidFill>
                  <a:srgbClr val="800000"/>
                </a:solidFill>
                <a:latin typeface="Courier New"/>
                <a:cs typeface="Courier New"/>
              </a:rPr>
              <a:t>p</a:t>
            </a:r>
            <a:r>
              <a:rPr sz="1050" b="1" spc="-5" dirty="0">
                <a:solidFill>
                  <a:srgbClr val="0000FF"/>
                </a:solidFill>
                <a:latin typeface="Courier New"/>
                <a:cs typeface="Courier New"/>
              </a:rPr>
              <a:t>&gt;&lt;</a:t>
            </a:r>
            <a:r>
              <a:rPr sz="1050" b="1" spc="-5" dirty="0">
                <a:solidFill>
                  <a:srgbClr val="800000"/>
                </a:solidFill>
                <a:latin typeface="Courier New"/>
                <a:cs typeface="Courier New"/>
              </a:rPr>
              <a:t>input </a:t>
            </a:r>
            <a:r>
              <a:rPr sz="1050" b="1" spc="-5" dirty="0">
                <a:solidFill>
                  <a:srgbClr val="FF0000"/>
                </a:solidFill>
                <a:latin typeface="Courier New"/>
                <a:cs typeface="Courier New"/>
              </a:rPr>
              <a:t>type</a:t>
            </a:r>
            <a:r>
              <a:rPr sz="1050" b="1" spc="-5" dirty="0">
                <a:solidFill>
                  <a:srgbClr val="0000FF"/>
                </a:solidFill>
                <a:latin typeface="Courier New"/>
                <a:cs typeface="Courier New"/>
              </a:rPr>
              <a:t>="</a:t>
            </a:r>
            <a:r>
              <a:rPr sz="1050" b="1" spc="-5" dirty="0">
                <a:latin typeface="Courier New"/>
                <a:cs typeface="Courier New"/>
              </a:rPr>
              <a:t>checkbox</a:t>
            </a:r>
            <a:r>
              <a:rPr sz="1050" b="1" spc="-5" dirty="0">
                <a:solidFill>
                  <a:srgbClr val="0000FF"/>
                </a:solidFill>
                <a:latin typeface="Courier New"/>
                <a:cs typeface="Courier New"/>
              </a:rPr>
              <a:t>" </a:t>
            </a:r>
            <a:r>
              <a:rPr sz="1050" b="1" spc="-10" dirty="0">
                <a:solidFill>
                  <a:srgbClr val="FF0000"/>
                </a:solidFill>
                <a:latin typeface="Courier New"/>
                <a:cs typeface="Courier New"/>
              </a:rPr>
              <a:t>name</a:t>
            </a:r>
            <a:r>
              <a:rPr sz="1050" b="1" spc="-10" dirty="0">
                <a:solidFill>
                  <a:srgbClr val="0000FF"/>
                </a:solidFill>
                <a:latin typeface="Courier New"/>
                <a:cs typeface="Courier New"/>
              </a:rPr>
              <a:t>="</a:t>
            </a:r>
            <a:r>
              <a:rPr sz="1050" b="1" spc="-10" dirty="0">
                <a:latin typeface="Courier New"/>
                <a:cs typeface="Courier New"/>
              </a:rPr>
              <a:t>case1</a:t>
            </a:r>
            <a:r>
              <a:rPr sz="1050" b="1" spc="-10" dirty="0">
                <a:solidFill>
                  <a:srgbClr val="0000FF"/>
                </a:solidFill>
                <a:latin typeface="Courier New"/>
                <a:cs typeface="Courier New"/>
              </a:rPr>
              <a:t>" </a:t>
            </a:r>
            <a:r>
              <a:rPr sz="1050" b="1" spc="-10" dirty="0">
                <a:solidFill>
                  <a:srgbClr val="FF0000"/>
                </a:solidFill>
                <a:latin typeface="Courier New"/>
                <a:cs typeface="Courier New"/>
              </a:rPr>
              <a:t>value</a:t>
            </a:r>
            <a:r>
              <a:rPr sz="1050" b="1" spc="-10" dirty="0">
                <a:solidFill>
                  <a:srgbClr val="0000FF"/>
                </a:solidFill>
                <a:latin typeface="Courier New"/>
                <a:cs typeface="Courier New"/>
              </a:rPr>
              <a:t>="</a:t>
            </a:r>
            <a:r>
              <a:rPr sz="1050" b="1" spc="-10" dirty="0">
                <a:latin typeface="Courier New"/>
                <a:cs typeface="Courier New"/>
              </a:rPr>
              <a:t>Case_1</a:t>
            </a:r>
            <a:r>
              <a:rPr sz="1050" b="1" spc="-10" dirty="0">
                <a:solidFill>
                  <a:srgbClr val="0000FF"/>
                </a:solidFill>
                <a:latin typeface="Courier New"/>
                <a:cs typeface="Courier New"/>
              </a:rPr>
              <a:t>"&gt;  </a:t>
            </a:r>
            <a:r>
              <a:rPr sz="1050" b="1" spc="-5" dirty="0">
                <a:latin typeface="Courier New"/>
                <a:cs typeface="Courier New"/>
              </a:rPr>
              <a:t>Case </a:t>
            </a:r>
            <a:r>
              <a:rPr sz="1050" b="1" dirty="0">
                <a:latin typeface="Courier New"/>
                <a:cs typeface="Courier New"/>
              </a:rPr>
              <a:t>à </a:t>
            </a:r>
            <a:r>
              <a:rPr sz="1050" b="1" spc="-5" dirty="0">
                <a:latin typeface="Courier New"/>
                <a:cs typeface="Courier New"/>
              </a:rPr>
              <a:t>cocher 1</a:t>
            </a:r>
            <a:r>
              <a:rPr sz="1050" b="1" spc="-5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sz="1050" b="1" spc="-5" dirty="0">
                <a:solidFill>
                  <a:srgbClr val="800000"/>
                </a:solidFill>
                <a:latin typeface="Courier New"/>
                <a:cs typeface="Courier New"/>
              </a:rPr>
              <a:t>br</a:t>
            </a:r>
            <a:r>
              <a:rPr sz="1050" b="1" spc="-7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1050" b="1" spc="-10" dirty="0">
                <a:solidFill>
                  <a:srgbClr val="0000FF"/>
                </a:solidFill>
                <a:latin typeface="Courier New"/>
                <a:cs typeface="Courier New"/>
              </a:rPr>
              <a:t>/&gt;</a:t>
            </a:r>
            <a:endParaRPr sz="1050">
              <a:latin typeface="Courier New"/>
              <a:cs typeface="Courier New"/>
            </a:endParaRPr>
          </a:p>
          <a:p>
            <a:pPr marL="250190" marR="561340" indent="-158750">
              <a:lnSpc>
                <a:spcPct val="100000"/>
              </a:lnSpc>
            </a:pPr>
            <a:r>
              <a:rPr sz="1050" b="1" spc="-5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sz="1050" b="1" spc="-5" dirty="0">
                <a:solidFill>
                  <a:srgbClr val="800000"/>
                </a:solidFill>
                <a:latin typeface="Courier New"/>
                <a:cs typeface="Courier New"/>
              </a:rPr>
              <a:t>input </a:t>
            </a:r>
            <a:r>
              <a:rPr sz="1050" b="1" spc="-10" dirty="0">
                <a:solidFill>
                  <a:srgbClr val="FF0000"/>
                </a:solidFill>
                <a:latin typeface="Courier New"/>
                <a:cs typeface="Courier New"/>
              </a:rPr>
              <a:t>type</a:t>
            </a:r>
            <a:r>
              <a:rPr sz="1050" b="1" spc="-10" dirty="0">
                <a:solidFill>
                  <a:srgbClr val="0000FF"/>
                </a:solidFill>
                <a:latin typeface="Courier New"/>
                <a:cs typeface="Courier New"/>
              </a:rPr>
              <a:t>="</a:t>
            </a:r>
            <a:r>
              <a:rPr sz="1050" b="1" spc="-10" dirty="0">
                <a:latin typeface="Courier New"/>
                <a:cs typeface="Courier New"/>
              </a:rPr>
              <a:t>checkbox</a:t>
            </a:r>
            <a:r>
              <a:rPr sz="1050" b="1" spc="-10" dirty="0">
                <a:solidFill>
                  <a:srgbClr val="0000FF"/>
                </a:solidFill>
                <a:latin typeface="Courier New"/>
                <a:cs typeface="Courier New"/>
              </a:rPr>
              <a:t>" </a:t>
            </a:r>
            <a:r>
              <a:rPr sz="1050" b="1" spc="-10" dirty="0">
                <a:solidFill>
                  <a:srgbClr val="FF0000"/>
                </a:solidFill>
                <a:latin typeface="Courier New"/>
                <a:cs typeface="Courier New"/>
              </a:rPr>
              <a:t>name</a:t>
            </a:r>
            <a:r>
              <a:rPr sz="1050" b="1" spc="-10" dirty="0">
                <a:solidFill>
                  <a:srgbClr val="0000FF"/>
                </a:solidFill>
                <a:latin typeface="Courier New"/>
                <a:cs typeface="Courier New"/>
              </a:rPr>
              <a:t>="</a:t>
            </a:r>
            <a:r>
              <a:rPr sz="1050" b="1" spc="-10" dirty="0">
                <a:latin typeface="Courier New"/>
                <a:cs typeface="Courier New"/>
              </a:rPr>
              <a:t>case2</a:t>
            </a:r>
            <a:r>
              <a:rPr sz="1050" b="1" spc="-10" dirty="0">
                <a:solidFill>
                  <a:srgbClr val="0000FF"/>
                </a:solidFill>
                <a:latin typeface="Courier New"/>
                <a:cs typeface="Courier New"/>
              </a:rPr>
              <a:t>" </a:t>
            </a:r>
            <a:r>
              <a:rPr sz="1050" b="1" spc="-10" dirty="0">
                <a:solidFill>
                  <a:srgbClr val="FF0000"/>
                </a:solidFill>
                <a:latin typeface="Courier New"/>
                <a:cs typeface="Courier New"/>
              </a:rPr>
              <a:t>value</a:t>
            </a:r>
            <a:r>
              <a:rPr sz="1050" b="1" spc="-10" dirty="0">
                <a:solidFill>
                  <a:srgbClr val="0000FF"/>
                </a:solidFill>
                <a:latin typeface="Courier New"/>
                <a:cs typeface="Courier New"/>
              </a:rPr>
              <a:t>="</a:t>
            </a:r>
            <a:r>
              <a:rPr sz="1050" b="1" spc="-10" dirty="0">
                <a:latin typeface="Courier New"/>
                <a:cs typeface="Courier New"/>
              </a:rPr>
              <a:t>Case_2</a:t>
            </a:r>
            <a:r>
              <a:rPr sz="1050" b="1" spc="-10" dirty="0">
                <a:solidFill>
                  <a:srgbClr val="0000FF"/>
                </a:solidFill>
                <a:latin typeface="Courier New"/>
                <a:cs typeface="Courier New"/>
              </a:rPr>
              <a:t>"&gt;  </a:t>
            </a:r>
            <a:r>
              <a:rPr sz="1050" b="1" spc="-5" dirty="0">
                <a:latin typeface="Courier New"/>
                <a:cs typeface="Courier New"/>
              </a:rPr>
              <a:t>Case </a:t>
            </a:r>
            <a:r>
              <a:rPr sz="1050" b="1" dirty="0">
                <a:latin typeface="Courier New"/>
                <a:cs typeface="Courier New"/>
              </a:rPr>
              <a:t>à </a:t>
            </a:r>
            <a:r>
              <a:rPr sz="1050" b="1" spc="-5" dirty="0">
                <a:latin typeface="Courier New"/>
                <a:cs typeface="Courier New"/>
              </a:rPr>
              <a:t>cocher 2</a:t>
            </a:r>
            <a:r>
              <a:rPr sz="1050" b="1" spc="-5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sz="1050" b="1" spc="-5" dirty="0">
                <a:solidFill>
                  <a:srgbClr val="800000"/>
                </a:solidFill>
                <a:latin typeface="Courier New"/>
                <a:cs typeface="Courier New"/>
              </a:rPr>
              <a:t>br</a:t>
            </a:r>
            <a:r>
              <a:rPr sz="1050" b="1" spc="-7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1050" b="1" spc="-10" dirty="0">
                <a:solidFill>
                  <a:srgbClr val="0000FF"/>
                </a:solidFill>
                <a:latin typeface="Courier New"/>
                <a:cs typeface="Courier New"/>
              </a:rPr>
              <a:t>/&gt;</a:t>
            </a:r>
            <a:endParaRPr sz="1050">
              <a:latin typeface="Courier New"/>
              <a:cs typeface="Courier New"/>
            </a:endParaRPr>
          </a:p>
          <a:p>
            <a:pPr marL="250190" marR="561340" indent="-158750">
              <a:lnSpc>
                <a:spcPct val="100000"/>
              </a:lnSpc>
            </a:pPr>
            <a:r>
              <a:rPr sz="1050" b="1" spc="-5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sz="1050" b="1" spc="-5" dirty="0">
                <a:solidFill>
                  <a:srgbClr val="800000"/>
                </a:solidFill>
                <a:latin typeface="Courier New"/>
                <a:cs typeface="Courier New"/>
              </a:rPr>
              <a:t>input </a:t>
            </a:r>
            <a:r>
              <a:rPr sz="1050" b="1" spc="-10" dirty="0">
                <a:solidFill>
                  <a:srgbClr val="FF0000"/>
                </a:solidFill>
                <a:latin typeface="Courier New"/>
                <a:cs typeface="Courier New"/>
              </a:rPr>
              <a:t>type</a:t>
            </a:r>
            <a:r>
              <a:rPr sz="1050" b="1" spc="-10" dirty="0">
                <a:solidFill>
                  <a:srgbClr val="0000FF"/>
                </a:solidFill>
                <a:latin typeface="Courier New"/>
                <a:cs typeface="Courier New"/>
              </a:rPr>
              <a:t>="</a:t>
            </a:r>
            <a:r>
              <a:rPr sz="1050" b="1" spc="-10" dirty="0">
                <a:latin typeface="Courier New"/>
                <a:cs typeface="Courier New"/>
              </a:rPr>
              <a:t>checkbox</a:t>
            </a:r>
            <a:r>
              <a:rPr sz="1050" b="1" spc="-10" dirty="0">
                <a:solidFill>
                  <a:srgbClr val="0000FF"/>
                </a:solidFill>
                <a:latin typeface="Courier New"/>
                <a:cs typeface="Courier New"/>
              </a:rPr>
              <a:t>" </a:t>
            </a:r>
            <a:r>
              <a:rPr sz="1050" b="1" spc="-10" dirty="0">
                <a:solidFill>
                  <a:srgbClr val="FF0000"/>
                </a:solidFill>
                <a:latin typeface="Courier New"/>
                <a:cs typeface="Courier New"/>
              </a:rPr>
              <a:t>name</a:t>
            </a:r>
            <a:r>
              <a:rPr sz="1050" b="1" spc="-10" dirty="0">
                <a:solidFill>
                  <a:srgbClr val="0000FF"/>
                </a:solidFill>
                <a:latin typeface="Courier New"/>
                <a:cs typeface="Courier New"/>
              </a:rPr>
              <a:t>="</a:t>
            </a:r>
            <a:r>
              <a:rPr sz="1050" b="1" spc="-10" dirty="0">
                <a:latin typeface="Courier New"/>
                <a:cs typeface="Courier New"/>
              </a:rPr>
              <a:t>case3</a:t>
            </a:r>
            <a:r>
              <a:rPr sz="1050" b="1" spc="-10" dirty="0">
                <a:solidFill>
                  <a:srgbClr val="0000FF"/>
                </a:solidFill>
                <a:latin typeface="Courier New"/>
                <a:cs typeface="Courier New"/>
              </a:rPr>
              <a:t>" </a:t>
            </a:r>
            <a:r>
              <a:rPr sz="1050" b="1" spc="-10" dirty="0">
                <a:solidFill>
                  <a:srgbClr val="FF0000"/>
                </a:solidFill>
                <a:latin typeface="Courier New"/>
                <a:cs typeface="Courier New"/>
              </a:rPr>
              <a:t>value</a:t>
            </a:r>
            <a:r>
              <a:rPr sz="1050" b="1" spc="-10" dirty="0">
                <a:solidFill>
                  <a:srgbClr val="0000FF"/>
                </a:solidFill>
                <a:latin typeface="Courier New"/>
                <a:cs typeface="Courier New"/>
              </a:rPr>
              <a:t>="</a:t>
            </a:r>
            <a:r>
              <a:rPr sz="1050" b="1" spc="-10" dirty="0">
                <a:latin typeface="Courier New"/>
                <a:cs typeface="Courier New"/>
              </a:rPr>
              <a:t>Case_3</a:t>
            </a:r>
            <a:r>
              <a:rPr sz="1050" b="1" spc="-10" dirty="0">
                <a:solidFill>
                  <a:srgbClr val="0000FF"/>
                </a:solidFill>
                <a:latin typeface="Courier New"/>
                <a:cs typeface="Courier New"/>
              </a:rPr>
              <a:t>"&gt;  </a:t>
            </a:r>
            <a:r>
              <a:rPr sz="1050" b="1" spc="-5" dirty="0">
                <a:latin typeface="Courier New"/>
                <a:cs typeface="Courier New"/>
              </a:rPr>
              <a:t>Case </a:t>
            </a:r>
            <a:r>
              <a:rPr sz="1050" b="1" dirty="0">
                <a:latin typeface="Courier New"/>
                <a:cs typeface="Courier New"/>
              </a:rPr>
              <a:t>à </a:t>
            </a:r>
            <a:r>
              <a:rPr sz="1050" b="1" spc="-5" dirty="0">
                <a:latin typeface="Courier New"/>
                <a:cs typeface="Courier New"/>
              </a:rPr>
              <a:t>cocher 3</a:t>
            </a:r>
            <a:r>
              <a:rPr sz="1050" b="1" spc="-5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sz="1050" b="1" spc="-5" dirty="0">
                <a:solidFill>
                  <a:srgbClr val="800000"/>
                </a:solidFill>
                <a:latin typeface="Courier New"/>
                <a:cs typeface="Courier New"/>
              </a:rPr>
              <a:t>br</a:t>
            </a:r>
            <a:r>
              <a:rPr sz="1050" b="1" spc="-7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1050" b="1" spc="-5" dirty="0">
                <a:solidFill>
                  <a:srgbClr val="0000FF"/>
                </a:solidFill>
                <a:latin typeface="Courier New"/>
                <a:cs typeface="Courier New"/>
              </a:rPr>
              <a:t>/&gt;&lt;/</a:t>
            </a:r>
            <a:r>
              <a:rPr sz="1050" b="1" spc="-5" dirty="0">
                <a:solidFill>
                  <a:srgbClr val="800000"/>
                </a:solidFill>
                <a:latin typeface="Courier New"/>
                <a:cs typeface="Courier New"/>
              </a:rPr>
              <a:t>p</a:t>
            </a:r>
            <a:r>
              <a:rPr sz="1050" b="1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Times New Roman"/>
              <a:cs typeface="Times New Roman"/>
            </a:endParaRPr>
          </a:p>
          <a:p>
            <a:pPr marL="885825" marR="720090" indent="-794385">
              <a:lnSpc>
                <a:spcPct val="100000"/>
              </a:lnSpc>
            </a:pPr>
            <a:r>
              <a:rPr sz="1050" b="1" spc="-5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sz="1050" b="1" spc="-5" dirty="0">
                <a:solidFill>
                  <a:srgbClr val="800000"/>
                </a:solidFill>
                <a:latin typeface="Courier New"/>
                <a:cs typeface="Courier New"/>
              </a:rPr>
              <a:t>p</a:t>
            </a:r>
            <a:r>
              <a:rPr sz="1050" b="1" spc="-5" dirty="0">
                <a:solidFill>
                  <a:srgbClr val="0000FF"/>
                </a:solidFill>
                <a:latin typeface="Courier New"/>
                <a:cs typeface="Courier New"/>
              </a:rPr>
              <a:t>&gt;&lt;</a:t>
            </a:r>
            <a:r>
              <a:rPr sz="1050" b="1" spc="-5" dirty="0">
                <a:solidFill>
                  <a:srgbClr val="800000"/>
                </a:solidFill>
                <a:latin typeface="Courier New"/>
                <a:cs typeface="Courier New"/>
              </a:rPr>
              <a:t>input </a:t>
            </a:r>
            <a:r>
              <a:rPr sz="1050" b="1" spc="-10" dirty="0">
                <a:solidFill>
                  <a:srgbClr val="FF0000"/>
                </a:solidFill>
                <a:latin typeface="Courier New"/>
                <a:cs typeface="Courier New"/>
              </a:rPr>
              <a:t>type</a:t>
            </a:r>
            <a:r>
              <a:rPr sz="1050" b="1" spc="-10" dirty="0">
                <a:solidFill>
                  <a:srgbClr val="0000FF"/>
                </a:solidFill>
                <a:latin typeface="Courier New"/>
                <a:cs typeface="Courier New"/>
              </a:rPr>
              <a:t>="</a:t>
            </a:r>
            <a:r>
              <a:rPr sz="1050" b="1" spc="-10" dirty="0">
                <a:latin typeface="Courier New"/>
                <a:cs typeface="Courier New"/>
              </a:rPr>
              <a:t>radio</a:t>
            </a:r>
            <a:r>
              <a:rPr sz="1050" b="1" spc="-10" dirty="0">
                <a:solidFill>
                  <a:srgbClr val="0000FF"/>
                </a:solidFill>
                <a:latin typeface="Courier New"/>
                <a:cs typeface="Courier New"/>
              </a:rPr>
              <a:t>" </a:t>
            </a:r>
            <a:r>
              <a:rPr sz="1050" b="1" spc="-10" dirty="0">
                <a:solidFill>
                  <a:srgbClr val="FF0000"/>
                </a:solidFill>
                <a:latin typeface="Courier New"/>
                <a:cs typeface="Courier New"/>
              </a:rPr>
              <a:t>name</a:t>
            </a:r>
            <a:r>
              <a:rPr sz="1050" b="1" spc="-10" dirty="0">
                <a:solidFill>
                  <a:srgbClr val="0000FF"/>
                </a:solidFill>
                <a:latin typeface="Courier New"/>
                <a:cs typeface="Courier New"/>
              </a:rPr>
              <a:t>="</a:t>
            </a:r>
            <a:r>
              <a:rPr sz="1050" b="1" spc="-10" dirty="0">
                <a:latin typeface="Courier New"/>
                <a:cs typeface="Courier New"/>
              </a:rPr>
              <a:t>Case_Radio</a:t>
            </a:r>
            <a:r>
              <a:rPr sz="1050" b="1" spc="-10" dirty="0">
                <a:solidFill>
                  <a:srgbClr val="0000FF"/>
                </a:solidFill>
                <a:latin typeface="Courier New"/>
                <a:cs typeface="Courier New"/>
              </a:rPr>
              <a:t>"  </a:t>
            </a:r>
            <a:r>
              <a:rPr sz="1050" b="1" spc="-5" dirty="0">
                <a:solidFill>
                  <a:srgbClr val="FF0000"/>
                </a:solidFill>
                <a:latin typeface="Courier New"/>
                <a:cs typeface="Courier New"/>
              </a:rPr>
              <a:t>value</a:t>
            </a:r>
            <a:r>
              <a:rPr sz="1050" b="1" spc="-5" dirty="0">
                <a:solidFill>
                  <a:srgbClr val="0000FF"/>
                </a:solidFill>
                <a:latin typeface="Courier New"/>
                <a:cs typeface="Courier New"/>
              </a:rPr>
              <a:t>="</a:t>
            </a:r>
            <a:r>
              <a:rPr sz="1050" b="1" spc="-5" dirty="0">
                <a:latin typeface="Courier New"/>
                <a:cs typeface="Courier New"/>
              </a:rPr>
              <a:t>Case radio </a:t>
            </a:r>
            <a:r>
              <a:rPr sz="1050" b="1" spc="-10" dirty="0">
                <a:latin typeface="Courier New"/>
                <a:cs typeface="Courier New"/>
              </a:rPr>
              <a:t>1</a:t>
            </a:r>
            <a:r>
              <a:rPr sz="1050" b="1" spc="-10" dirty="0">
                <a:solidFill>
                  <a:srgbClr val="0000FF"/>
                </a:solidFill>
                <a:latin typeface="Courier New"/>
                <a:cs typeface="Courier New"/>
              </a:rPr>
              <a:t>"&gt;</a:t>
            </a:r>
            <a:r>
              <a:rPr sz="1050" b="1" spc="-10" dirty="0">
                <a:latin typeface="Courier New"/>
                <a:cs typeface="Courier New"/>
              </a:rPr>
              <a:t>Case </a:t>
            </a:r>
            <a:r>
              <a:rPr sz="1050" b="1" spc="-5" dirty="0">
                <a:latin typeface="Courier New"/>
                <a:cs typeface="Courier New"/>
              </a:rPr>
              <a:t>radio 1</a:t>
            </a:r>
            <a:r>
              <a:rPr sz="1050" b="1" spc="-5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sz="1050" b="1" spc="-5" dirty="0">
                <a:solidFill>
                  <a:srgbClr val="800000"/>
                </a:solidFill>
                <a:latin typeface="Courier New"/>
                <a:cs typeface="Courier New"/>
              </a:rPr>
              <a:t>br</a:t>
            </a:r>
            <a:r>
              <a:rPr sz="1050" b="1" spc="-10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1050" b="1" spc="-10" dirty="0">
                <a:solidFill>
                  <a:srgbClr val="0000FF"/>
                </a:solidFill>
                <a:latin typeface="Courier New"/>
                <a:cs typeface="Courier New"/>
              </a:rPr>
              <a:t>/&gt;</a:t>
            </a:r>
            <a:endParaRPr sz="1050">
              <a:latin typeface="Courier New"/>
              <a:cs typeface="Courier New"/>
            </a:endParaRPr>
          </a:p>
          <a:p>
            <a:pPr marL="647700" marR="957580" indent="-556260">
              <a:lnSpc>
                <a:spcPct val="100000"/>
              </a:lnSpc>
            </a:pPr>
            <a:r>
              <a:rPr sz="1050" b="1" spc="-5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sz="1050" b="1" spc="-5" dirty="0">
                <a:solidFill>
                  <a:srgbClr val="800000"/>
                </a:solidFill>
                <a:latin typeface="Courier New"/>
                <a:cs typeface="Courier New"/>
              </a:rPr>
              <a:t>input </a:t>
            </a:r>
            <a:r>
              <a:rPr sz="1050" b="1" spc="-10" dirty="0">
                <a:solidFill>
                  <a:srgbClr val="FF0000"/>
                </a:solidFill>
                <a:latin typeface="Courier New"/>
                <a:cs typeface="Courier New"/>
              </a:rPr>
              <a:t>type</a:t>
            </a:r>
            <a:r>
              <a:rPr sz="1050" b="1" spc="-10" dirty="0">
                <a:solidFill>
                  <a:srgbClr val="0000FF"/>
                </a:solidFill>
                <a:latin typeface="Courier New"/>
                <a:cs typeface="Courier New"/>
              </a:rPr>
              <a:t>="</a:t>
            </a:r>
            <a:r>
              <a:rPr sz="1050" b="1" spc="-10" dirty="0">
                <a:latin typeface="Courier New"/>
                <a:cs typeface="Courier New"/>
              </a:rPr>
              <a:t>radio</a:t>
            </a:r>
            <a:r>
              <a:rPr sz="1050" b="1" spc="-10" dirty="0">
                <a:solidFill>
                  <a:srgbClr val="0000FF"/>
                </a:solidFill>
                <a:latin typeface="Courier New"/>
                <a:cs typeface="Courier New"/>
              </a:rPr>
              <a:t>" </a:t>
            </a:r>
            <a:r>
              <a:rPr sz="1050" b="1" spc="-5" dirty="0">
                <a:solidFill>
                  <a:srgbClr val="FF0000"/>
                </a:solidFill>
                <a:latin typeface="Courier New"/>
                <a:cs typeface="Courier New"/>
              </a:rPr>
              <a:t>name</a:t>
            </a:r>
            <a:r>
              <a:rPr sz="1050" b="1" spc="-5" dirty="0">
                <a:solidFill>
                  <a:srgbClr val="0000FF"/>
                </a:solidFill>
                <a:latin typeface="Courier New"/>
                <a:cs typeface="Courier New"/>
              </a:rPr>
              <a:t>="</a:t>
            </a:r>
            <a:r>
              <a:rPr sz="1050" b="1" spc="-5" dirty="0">
                <a:latin typeface="Courier New"/>
                <a:cs typeface="Courier New"/>
              </a:rPr>
              <a:t>Case_Radio</a:t>
            </a:r>
            <a:r>
              <a:rPr sz="1050" b="1" spc="-5" dirty="0">
                <a:solidFill>
                  <a:srgbClr val="0000FF"/>
                </a:solidFill>
                <a:latin typeface="Courier New"/>
                <a:cs typeface="Courier New"/>
              </a:rPr>
              <a:t>"  </a:t>
            </a:r>
            <a:r>
              <a:rPr sz="1050" b="1" spc="-5" dirty="0">
                <a:solidFill>
                  <a:srgbClr val="FF0000"/>
                </a:solidFill>
                <a:latin typeface="Courier New"/>
                <a:cs typeface="Courier New"/>
              </a:rPr>
              <a:t>value</a:t>
            </a:r>
            <a:r>
              <a:rPr sz="1050" b="1" spc="-5" dirty="0">
                <a:solidFill>
                  <a:srgbClr val="0000FF"/>
                </a:solidFill>
                <a:latin typeface="Courier New"/>
                <a:cs typeface="Courier New"/>
              </a:rPr>
              <a:t>="</a:t>
            </a:r>
            <a:r>
              <a:rPr sz="1050" b="1" spc="-5" dirty="0">
                <a:latin typeface="Courier New"/>
                <a:cs typeface="Courier New"/>
              </a:rPr>
              <a:t>Case radio 2</a:t>
            </a:r>
            <a:r>
              <a:rPr sz="1050" b="1" spc="-5" dirty="0">
                <a:solidFill>
                  <a:srgbClr val="0000FF"/>
                </a:solidFill>
                <a:latin typeface="Courier New"/>
                <a:cs typeface="Courier New"/>
              </a:rPr>
              <a:t>"&gt;</a:t>
            </a:r>
            <a:r>
              <a:rPr sz="1050" b="1" spc="-5" dirty="0">
                <a:latin typeface="Courier New"/>
                <a:cs typeface="Courier New"/>
              </a:rPr>
              <a:t>Case radio 2</a:t>
            </a:r>
            <a:r>
              <a:rPr sz="1050" b="1" spc="-5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sz="1050" b="1" spc="-5" dirty="0">
                <a:solidFill>
                  <a:srgbClr val="800000"/>
                </a:solidFill>
                <a:latin typeface="Courier New"/>
                <a:cs typeface="Courier New"/>
              </a:rPr>
              <a:t>br</a:t>
            </a:r>
            <a:r>
              <a:rPr sz="1050" b="1" spc="-114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1050" b="1" spc="-10" dirty="0">
                <a:solidFill>
                  <a:srgbClr val="0000FF"/>
                </a:solidFill>
                <a:latin typeface="Courier New"/>
                <a:cs typeface="Courier New"/>
              </a:rPr>
              <a:t>/&gt;</a:t>
            </a:r>
            <a:endParaRPr sz="1050">
              <a:latin typeface="Courier New"/>
              <a:cs typeface="Courier New"/>
            </a:endParaRPr>
          </a:p>
          <a:p>
            <a:pPr marL="250190">
              <a:lnSpc>
                <a:spcPct val="100000"/>
              </a:lnSpc>
            </a:pPr>
            <a:r>
              <a:rPr sz="1050" b="1" spc="-5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sz="1050" b="1" spc="-5" dirty="0">
                <a:solidFill>
                  <a:srgbClr val="800000"/>
                </a:solidFill>
                <a:latin typeface="Courier New"/>
                <a:cs typeface="Courier New"/>
              </a:rPr>
              <a:t>input </a:t>
            </a:r>
            <a:r>
              <a:rPr sz="1050" b="1" spc="-10" dirty="0">
                <a:solidFill>
                  <a:srgbClr val="FF0000"/>
                </a:solidFill>
                <a:latin typeface="Courier New"/>
                <a:cs typeface="Courier New"/>
              </a:rPr>
              <a:t>type</a:t>
            </a:r>
            <a:r>
              <a:rPr sz="1050" b="1" spc="-10" dirty="0">
                <a:solidFill>
                  <a:srgbClr val="0000FF"/>
                </a:solidFill>
                <a:latin typeface="Courier New"/>
                <a:cs typeface="Courier New"/>
              </a:rPr>
              <a:t>="</a:t>
            </a:r>
            <a:r>
              <a:rPr sz="1050" b="1" spc="-10" dirty="0">
                <a:latin typeface="Courier New"/>
                <a:cs typeface="Courier New"/>
              </a:rPr>
              <a:t>radio</a:t>
            </a:r>
            <a:r>
              <a:rPr sz="1050" b="1" spc="-10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050" b="1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050" b="1" spc="-5" dirty="0">
                <a:solidFill>
                  <a:srgbClr val="FF0000"/>
                </a:solidFill>
                <a:latin typeface="Courier New"/>
                <a:cs typeface="Courier New"/>
              </a:rPr>
              <a:t>name</a:t>
            </a:r>
            <a:r>
              <a:rPr sz="1050" b="1" spc="-5" dirty="0">
                <a:solidFill>
                  <a:srgbClr val="0000FF"/>
                </a:solidFill>
                <a:latin typeface="Courier New"/>
                <a:cs typeface="Courier New"/>
              </a:rPr>
              <a:t>="</a:t>
            </a:r>
            <a:r>
              <a:rPr sz="1050" b="1" spc="-5" dirty="0">
                <a:latin typeface="Courier New"/>
                <a:cs typeface="Courier New"/>
              </a:rPr>
              <a:t>Case_Radio</a:t>
            </a:r>
            <a:r>
              <a:rPr sz="1050" b="1" spc="-5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endParaRPr sz="1050">
              <a:latin typeface="Courier New"/>
              <a:cs typeface="Courier New"/>
            </a:endParaRPr>
          </a:p>
          <a:p>
            <a:pPr marL="806450">
              <a:lnSpc>
                <a:spcPct val="100000"/>
              </a:lnSpc>
            </a:pPr>
            <a:r>
              <a:rPr sz="1050" b="1" spc="-5" dirty="0">
                <a:solidFill>
                  <a:srgbClr val="FF0000"/>
                </a:solidFill>
                <a:latin typeface="Courier New"/>
                <a:cs typeface="Courier New"/>
              </a:rPr>
              <a:t>value</a:t>
            </a:r>
            <a:r>
              <a:rPr sz="1050" b="1" spc="-5" dirty="0">
                <a:solidFill>
                  <a:srgbClr val="0000FF"/>
                </a:solidFill>
                <a:latin typeface="Courier New"/>
                <a:cs typeface="Courier New"/>
              </a:rPr>
              <a:t>="</a:t>
            </a:r>
            <a:r>
              <a:rPr sz="1050" b="1" spc="-5" dirty="0">
                <a:latin typeface="Courier New"/>
                <a:cs typeface="Courier New"/>
              </a:rPr>
              <a:t>Case radio 3</a:t>
            </a:r>
            <a:r>
              <a:rPr sz="1050" b="1" spc="-5" dirty="0">
                <a:solidFill>
                  <a:srgbClr val="0000FF"/>
                </a:solidFill>
                <a:latin typeface="Courier New"/>
                <a:cs typeface="Courier New"/>
              </a:rPr>
              <a:t>"&gt;</a:t>
            </a:r>
            <a:r>
              <a:rPr sz="1050" b="1" spc="-5" dirty="0">
                <a:latin typeface="Courier New"/>
                <a:cs typeface="Courier New"/>
              </a:rPr>
              <a:t>Case radio 3</a:t>
            </a:r>
            <a:r>
              <a:rPr sz="1050" b="1" spc="-5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sz="1050" b="1" spc="-5" dirty="0">
                <a:solidFill>
                  <a:srgbClr val="800000"/>
                </a:solidFill>
                <a:latin typeface="Courier New"/>
                <a:cs typeface="Courier New"/>
              </a:rPr>
              <a:t>br</a:t>
            </a:r>
            <a:r>
              <a:rPr sz="1050" b="1" spc="-11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1050" b="1" spc="-5" dirty="0">
                <a:solidFill>
                  <a:srgbClr val="0000FF"/>
                </a:solidFill>
                <a:latin typeface="Courier New"/>
                <a:cs typeface="Courier New"/>
              </a:rPr>
              <a:t>/&gt;&lt;/</a:t>
            </a:r>
            <a:r>
              <a:rPr sz="1050" b="1" spc="-5" dirty="0">
                <a:solidFill>
                  <a:srgbClr val="800000"/>
                </a:solidFill>
                <a:latin typeface="Courier New"/>
                <a:cs typeface="Courier New"/>
              </a:rPr>
              <a:t>p</a:t>
            </a:r>
            <a:r>
              <a:rPr sz="1050" b="1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050" b="1" spc="-5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sz="1050" b="1" spc="-5" dirty="0">
                <a:solidFill>
                  <a:srgbClr val="800000"/>
                </a:solidFill>
                <a:latin typeface="Courier New"/>
                <a:cs typeface="Courier New"/>
              </a:rPr>
              <a:t>input </a:t>
            </a:r>
            <a:r>
              <a:rPr sz="1050" b="1" spc="-10" dirty="0">
                <a:solidFill>
                  <a:srgbClr val="FF0000"/>
                </a:solidFill>
                <a:latin typeface="Courier New"/>
                <a:cs typeface="Courier New"/>
              </a:rPr>
              <a:t>type</a:t>
            </a:r>
            <a:r>
              <a:rPr sz="1050" b="1" spc="-10" dirty="0">
                <a:solidFill>
                  <a:srgbClr val="0000FF"/>
                </a:solidFill>
                <a:latin typeface="Courier New"/>
                <a:cs typeface="Courier New"/>
              </a:rPr>
              <a:t>="</a:t>
            </a:r>
            <a:r>
              <a:rPr sz="1050" b="1" spc="-10" dirty="0">
                <a:latin typeface="Courier New"/>
                <a:cs typeface="Courier New"/>
              </a:rPr>
              <a:t>reset</a:t>
            </a:r>
            <a:r>
              <a:rPr sz="1050" b="1" spc="-10" dirty="0">
                <a:solidFill>
                  <a:srgbClr val="0000FF"/>
                </a:solidFill>
                <a:latin typeface="Courier New"/>
                <a:cs typeface="Courier New"/>
              </a:rPr>
              <a:t>" </a:t>
            </a:r>
            <a:r>
              <a:rPr sz="1050" b="1" spc="-5" dirty="0">
                <a:solidFill>
                  <a:srgbClr val="FF0000"/>
                </a:solidFill>
                <a:latin typeface="Courier New"/>
                <a:cs typeface="Courier New"/>
              </a:rPr>
              <a:t>name</a:t>
            </a:r>
            <a:r>
              <a:rPr sz="1050" b="1" spc="-5" dirty="0">
                <a:solidFill>
                  <a:srgbClr val="0000FF"/>
                </a:solidFill>
                <a:latin typeface="Courier New"/>
                <a:cs typeface="Courier New"/>
              </a:rPr>
              <a:t>="</a:t>
            </a:r>
            <a:r>
              <a:rPr sz="1050" b="1" spc="-5" dirty="0">
                <a:latin typeface="Courier New"/>
                <a:cs typeface="Courier New"/>
              </a:rPr>
              <a:t>Annulation</a:t>
            </a:r>
            <a:r>
              <a:rPr sz="1050" b="1" spc="-5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050" b="1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050" b="1" spc="-10" dirty="0">
                <a:solidFill>
                  <a:srgbClr val="FF0000"/>
                </a:solidFill>
                <a:latin typeface="Courier New"/>
                <a:cs typeface="Courier New"/>
              </a:rPr>
              <a:t>value</a:t>
            </a:r>
            <a:r>
              <a:rPr sz="1050" b="1" spc="-10" dirty="0">
                <a:solidFill>
                  <a:srgbClr val="0000FF"/>
                </a:solidFill>
                <a:latin typeface="Courier New"/>
                <a:cs typeface="Courier New"/>
              </a:rPr>
              <a:t>="</a:t>
            </a:r>
            <a:r>
              <a:rPr sz="1050" b="1" spc="-10" dirty="0">
                <a:latin typeface="Courier New"/>
                <a:cs typeface="Courier New"/>
              </a:rPr>
              <a:t>Annuler</a:t>
            </a:r>
            <a:r>
              <a:rPr sz="1050" b="1" spc="-10" dirty="0">
                <a:solidFill>
                  <a:srgbClr val="0000FF"/>
                </a:solidFill>
                <a:latin typeface="Courier New"/>
                <a:cs typeface="Courier New"/>
              </a:rPr>
              <a:t>"&gt;</a:t>
            </a:r>
            <a:endParaRPr sz="105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050" b="1" spc="-5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sz="1050" b="1" spc="-5" dirty="0">
                <a:solidFill>
                  <a:srgbClr val="800000"/>
                </a:solidFill>
                <a:latin typeface="Courier New"/>
                <a:cs typeface="Courier New"/>
              </a:rPr>
              <a:t>input </a:t>
            </a:r>
            <a:r>
              <a:rPr sz="1050" b="1" spc="-10" dirty="0">
                <a:solidFill>
                  <a:srgbClr val="FF0000"/>
                </a:solidFill>
                <a:latin typeface="Courier New"/>
                <a:cs typeface="Courier New"/>
              </a:rPr>
              <a:t>type</a:t>
            </a:r>
            <a:r>
              <a:rPr sz="1050" b="1" spc="-10" dirty="0">
                <a:solidFill>
                  <a:srgbClr val="0000FF"/>
                </a:solidFill>
                <a:latin typeface="Courier New"/>
                <a:cs typeface="Courier New"/>
              </a:rPr>
              <a:t>="</a:t>
            </a:r>
            <a:r>
              <a:rPr sz="1050" b="1" spc="-10" dirty="0">
                <a:latin typeface="Courier New"/>
                <a:cs typeface="Courier New"/>
              </a:rPr>
              <a:t>submit</a:t>
            </a:r>
            <a:r>
              <a:rPr sz="1050" b="1" spc="-10" dirty="0">
                <a:solidFill>
                  <a:srgbClr val="0000FF"/>
                </a:solidFill>
                <a:latin typeface="Courier New"/>
                <a:cs typeface="Courier New"/>
              </a:rPr>
              <a:t>" </a:t>
            </a:r>
            <a:r>
              <a:rPr sz="1050" b="1" spc="-5" dirty="0">
                <a:solidFill>
                  <a:srgbClr val="FF0000"/>
                </a:solidFill>
                <a:latin typeface="Courier New"/>
                <a:cs typeface="Courier New"/>
              </a:rPr>
              <a:t>name</a:t>
            </a:r>
            <a:r>
              <a:rPr sz="1050" b="1" spc="-5" dirty="0">
                <a:solidFill>
                  <a:srgbClr val="0000FF"/>
                </a:solidFill>
                <a:latin typeface="Courier New"/>
                <a:cs typeface="Courier New"/>
              </a:rPr>
              <a:t>="</a:t>
            </a:r>
            <a:r>
              <a:rPr sz="1050" b="1" spc="-5" dirty="0">
                <a:latin typeface="Courier New"/>
                <a:cs typeface="Courier New"/>
              </a:rPr>
              <a:t>Soumission</a:t>
            </a:r>
            <a:r>
              <a:rPr sz="1050" b="1" spc="-5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05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050" b="1" spc="-10" dirty="0">
                <a:solidFill>
                  <a:srgbClr val="FF0000"/>
                </a:solidFill>
                <a:latin typeface="Courier New"/>
                <a:cs typeface="Courier New"/>
              </a:rPr>
              <a:t>value</a:t>
            </a:r>
            <a:r>
              <a:rPr sz="1050" b="1" spc="-10" dirty="0">
                <a:solidFill>
                  <a:srgbClr val="0000FF"/>
                </a:solidFill>
                <a:latin typeface="Courier New"/>
                <a:cs typeface="Courier New"/>
              </a:rPr>
              <a:t>="</a:t>
            </a:r>
            <a:r>
              <a:rPr sz="1050" b="1" spc="-10" dirty="0">
                <a:latin typeface="Courier New"/>
                <a:cs typeface="Courier New"/>
              </a:rPr>
              <a:t>Soumettre</a:t>
            </a:r>
            <a:r>
              <a:rPr sz="1050" b="1" spc="-10" dirty="0">
                <a:solidFill>
                  <a:srgbClr val="0000FF"/>
                </a:solidFill>
                <a:latin typeface="Courier New"/>
                <a:cs typeface="Courier New"/>
              </a:rPr>
              <a:t>"&gt;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50" b="1" spc="-5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sz="1050" b="1" spc="-5" dirty="0">
                <a:solidFill>
                  <a:srgbClr val="800000"/>
                </a:solidFill>
                <a:latin typeface="Courier New"/>
                <a:cs typeface="Courier New"/>
              </a:rPr>
              <a:t>form</a:t>
            </a:r>
            <a:r>
              <a:rPr sz="1050" b="1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65421" y="1752663"/>
            <a:ext cx="3513453" cy="43131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52973" y="1747773"/>
            <a:ext cx="3530600" cy="4323080"/>
          </a:xfrm>
          <a:custGeom>
            <a:avLst/>
            <a:gdLst/>
            <a:ahLst/>
            <a:cxnLst/>
            <a:rect l="l" t="t" r="r" b="b"/>
            <a:pathLst>
              <a:path w="3530600" h="4323080">
                <a:moveTo>
                  <a:pt x="0" y="4322826"/>
                </a:moveTo>
                <a:lnTo>
                  <a:pt x="3530600" y="4322826"/>
                </a:lnTo>
                <a:lnTo>
                  <a:pt x="3530600" y="0"/>
                </a:lnTo>
                <a:lnTo>
                  <a:pt x="0" y="0"/>
                </a:lnTo>
                <a:lnTo>
                  <a:pt x="0" y="4322826"/>
                </a:lnTo>
                <a:close/>
              </a:path>
            </a:pathLst>
          </a:custGeom>
          <a:ln w="9525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812291"/>
            <a:ext cx="9134856" cy="460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97991"/>
            <a:ext cx="4183379" cy="8031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63" y="793750"/>
            <a:ext cx="9139555" cy="457200"/>
          </a:xfrm>
          <a:custGeom>
            <a:avLst/>
            <a:gdLst/>
            <a:ahLst/>
            <a:cxnLst/>
            <a:rect l="l" t="t" r="r" b="b"/>
            <a:pathLst>
              <a:path w="9139555" h="457200">
                <a:moveTo>
                  <a:pt x="0" y="457200"/>
                </a:moveTo>
                <a:lnTo>
                  <a:pt x="9139236" y="457200"/>
                </a:lnTo>
                <a:lnTo>
                  <a:pt x="9139236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1B07D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763" y="770635"/>
            <a:ext cx="91395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Formulaires :</a:t>
            </a:r>
            <a:r>
              <a:rPr sz="3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exemple</a:t>
            </a:r>
            <a:endParaRPr sz="30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1161084" y="6554037"/>
            <a:ext cx="333629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fr-FR" dirty="0"/>
              <a:t>web</a:t>
            </a:r>
            <a:endParaRPr spc="-5" dirty="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World </a:t>
            </a:r>
            <a:r>
              <a:rPr dirty="0"/>
              <a:t>Wide</a:t>
            </a:r>
            <a:r>
              <a:rPr spc="-114" dirty="0"/>
              <a:t> </a:t>
            </a:r>
            <a:r>
              <a:rPr spc="-5" dirty="0"/>
              <a:t>Web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63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2999358" y="28447"/>
            <a:ext cx="15106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 marR="5080" indent="-169545" algn="r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6954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I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tro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d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u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ctio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  <a:p>
            <a:pPr marL="161925" marR="6350" indent="-161925" algn="r">
              <a:lnSpc>
                <a:spcPct val="100000"/>
              </a:lnSpc>
              <a:buAutoNum type="arabicPeriod"/>
              <a:tabLst>
                <a:tab pos="16192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Aspects</a:t>
            </a:r>
            <a:r>
              <a:rPr sz="1200" spc="-8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techniques</a:t>
            </a:r>
            <a:endParaRPr sz="1200">
              <a:latin typeface="Arial"/>
              <a:cs typeface="Arial"/>
            </a:endParaRPr>
          </a:p>
          <a:p>
            <a:pPr marL="448309" indent="-169545">
              <a:lnSpc>
                <a:spcPct val="100000"/>
              </a:lnSpc>
              <a:buAutoNum type="arabicPeriod"/>
              <a:tabLst>
                <a:tab pos="448945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Langage</a:t>
            </a:r>
            <a:r>
              <a:rPr sz="12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endParaRPr sz="1200">
              <a:latin typeface="Arial"/>
              <a:cs typeface="Arial"/>
            </a:endParaRPr>
          </a:p>
          <a:p>
            <a:pPr marL="168910" marR="5080" indent="-168910" algn="r">
              <a:lnSpc>
                <a:spcPct val="100000"/>
              </a:lnSpc>
              <a:buAutoNum type="arabicPeriod"/>
              <a:tabLst>
                <a:tab pos="16891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l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usion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34178" y="28447"/>
            <a:ext cx="9131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indent="-18796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Dé</a:t>
            </a:r>
            <a:r>
              <a:rPr sz="1200" spc="15" dirty="0">
                <a:solidFill>
                  <a:srgbClr val="1C1C1C"/>
                </a:solidFill>
                <a:latin typeface="Arial"/>
                <a:cs typeface="Arial"/>
              </a:rPr>
              <a:t>f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initi</a:t>
            </a:r>
            <a:r>
              <a:rPr sz="1200" spc="-15" dirty="0">
                <a:solidFill>
                  <a:srgbClr val="1C1C1C"/>
                </a:solidFill>
                <a:latin typeface="Arial"/>
                <a:cs typeface="Arial"/>
              </a:rPr>
              <a:t>o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Historique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Syntaxe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Structure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60413" y="28447"/>
            <a:ext cx="8108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indent="-187960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Prologue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En-tête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Corps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Cadres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0" y="63"/>
            <a:ext cx="4572000" cy="793750"/>
          </a:xfrm>
          <a:custGeom>
            <a:avLst/>
            <a:gdLst/>
            <a:ahLst/>
            <a:cxnLst/>
            <a:rect l="l" t="t" r="r" b="b"/>
            <a:pathLst>
              <a:path w="4572000" h="793750">
                <a:moveTo>
                  <a:pt x="0" y="793686"/>
                </a:moveTo>
                <a:lnTo>
                  <a:pt x="4572000" y="793686"/>
                </a:lnTo>
                <a:lnTo>
                  <a:pt x="4572000" y="0"/>
                </a:lnTo>
                <a:lnTo>
                  <a:pt x="0" y="0"/>
                </a:lnTo>
                <a:lnTo>
                  <a:pt x="0" y="793686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0" y="349250"/>
                </a:moveTo>
                <a:lnTo>
                  <a:pt x="4572000" y="349250"/>
                </a:lnTo>
                <a:lnTo>
                  <a:pt x="4572000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0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4571999" y="0"/>
                </a:moveTo>
                <a:lnTo>
                  <a:pt x="0" y="0"/>
                </a:lnTo>
                <a:lnTo>
                  <a:pt x="0" y="349247"/>
                </a:lnTo>
                <a:lnTo>
                  <a:pt x="4571999" y="349247"/>
                </a:lnTo>
                <a:lnTo>
                  <a:pt x="4571999" y="0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0491" y="1625307"/>
            <a:ext cx="6877050" cy="428307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29"/>
              </a:spcBef>
              <a:buSzPct val="88095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100" spc="-5" dirty="0">
                <a:solidFill>
                  <a:srgbClr val="0000FF"/>
                </a:solidFill>
                <a:latin typeface="Arial"/>
                <a:cs typeface="Arial"/>
              </a:rPr>
              <a:t>Principe</a:t>
            </a:r>
            <a:endParaRPr sz="21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120"/>
              </a:spcBef>
              <a:buClr>
                <a:srgbClr val="0000FF"/>
              </a:buClr>
              <a:buSzPct val="73684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900" spc="-5" dirty="0">
                <a:solidFill>
                  <a:srgbClr val="1C1C1C"/>
                </a:solidFill>
                <a:latin typeface="Arial"/>
                <a:cs typeface="Arial"/>
              </a:rPr>
              <a:t>diviser la fenêtre </a:t>
            </a:r>
            <a:r>
              <a:rPr sz="1900" spc="-10" dirty="0">
                <a:solidFill>
                  <a:srgbClr val="1C1C1C"/>
                </a:solidFill>
                <a:latin typeface="Arial"/>
                <a:cs typeface="Arial"/>
              </a:rPr>
              <a:t>d’affichage </a:t>
            </a:r>
            <a:r>
              <a:rPr sz="1900" spc="-5" dirty="0">
                <a:solidFill>
                  <a:srgbClr val="1C1C1C"/>
                </a:solidFill>
                <a:latin typeface="Arial"/>
                <a:cs typeface="Arial"/>
              </a:rPr>
              <a:t>en</a:t>
            </a:r>
            <a:r>
              <a:rPr sz="1900" spc="11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1C1C1C"/>
                </a:solidFill>
                <a:latin typeface="Arial"/>
                <a:cs typeface="Arial"/>
              </a:rPr>
              <a:t>frames</a:t>
            </a:r>
            <a:endParaRPr sz="19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55"/>
              </a:spcBef>
              <a:buClr>
                <a:srgbClr val="0000FF"/>
              </a:buClr>
              <a:buSzPct val="73684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900" spc="-5" dirty="0">
                <a:solidFill>
                  <a:srgbClr val="1C1C1C"/>
                </a:solidFill>
                <a:latin typeface="Arial"/>
                <a:cs typeface="Arial"/>
              </a:rPr>
              <a:t>afficher dans chaque frame une page</a:t>
            </a:r>
            <a:r>
              <a:rPr sz="1900" spc="15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1C1C1C"/>
                </a:solidFill>
                <a:latin typeface="Arial"/>
                <a:cs typeface="Arial"/>
              </a:rPr>
              <a:t>HTML</a:t>
            </a:r>
            <a:endParaRPr sz="19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55"/>
              </a:spcBef>
              <a:buClr>
                <a:srgbClr val="0000FF"/>
              </a:buClr>
              <a:buSzPct val="73684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900" spc="-5" dirty="0">
                <a:solidFill>
                  <a:srgbClr val="1C1C1C"/>
                </a:solidFill>
                <a:latin typeface="Arial"/>
                <a:cs typeface="Arial"/>
              </a:rPr>
              <a:t>Nombre de fichiers</a:t>
            </a:r>
            <a:r>
              <a:rPr sz="1900" spc="6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1C1C1C"/>
                </a:solidFill>
                <a:latin typeface="Arial"/>
                <a:cs typeface="Arial"/>
              </a:rPr>
              <a:t>concernés</a:t>
            </a:r>
            <a:endParaRPr sz="19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459"/>
              </a:spcBef>
              <a:buClr>
                <a:srgbClr val="0000FF"/>
              </a:buClr>
              <a:buSzPct val="75000"/>
              <a:buFont typeface="Wingdings"/>
              <a:buChar char=""/>
              <a:tabLst>
                <a:tab pos="1155065" algn="l"/>
                <a:tab pos="1155700" algn="l"/>
              </a:tabLst>
            </a:pP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1 </a:t>
            </a:r>
            <a:r>
              <a:rPr sz="1800" spc="-10" dirty="0">
                <a:solidFill>
                  <a:srgbClr val="1C1C1C"/>
                </a:solidFill>
                <a:latin typeface="Arial"/>
                <a:cs typeface="Arial"/>
              </a:rPr>
              <a:t>pour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la déclaration du frameset </a:t>
            </a:r>
            <a:r>
              <a:rPr sz="1800" dirty="0">
                <a:solidFill>
                  <a:srgbClr val="1C1C1C"/>
                </a:solidFill>
                <a:latin typeface="Arial"/>
                <a:cs typeface="Arial"/>
              </a:rPr>
              <a:t>+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1 pour chaque</a:t>
            </a:r>
            <a:r>
              <a:rPr sz="1800" spc="9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C1C1C"/>
                </a:solidFill>
                <a:latin typeface="Arial"/>
                <a:cs typeface="Arial"/>
              </a:rPr>
              <a:t>frame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220"/>
              </a:spcBef>
              <a:buClr>
                <a:srgbClr val="0000FF"/>
              </a:buClr>
              <a:buSzPct val="75000"/>
              <a:buFont typeface="Wingdings"/>
              <a:buChar char=""/>
              <a:tabLst>
                <a:tab pos="1155065" algn="l"/>
                <a:tab pos="1155700" algn="l"/>
              </a:tabLst>
            </a:pPr>
            <a:r>
              <a:rPr sz="1800" dirty="0">
                <a:solidFill>
                  <a:srgbClr val="1C1C1C"/>
                </a:solidFill>
                <a:latin typeface="Arial"/>
                <a:cs typeface="Arial"/>
              </a:rPr>
              <a:t>Ex :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3 frames </a:t>
            </a:r>
            <a:r>
              <a:rPr sz="1800" dirty="0">
                <a:solidFill>
                  <a:srgbClr val="1C1C1C"/>
                </a:solidFill>
                <a:latin typeface="Wingdings"/>
                <a:cs typeface="Wingdings"/>
              </a:rPr>
              <a:t></a:t>
            </a:r>
            <a:r>
              <a:rPr sz="1800" dirty="0">
                <a:solidFill>
                  <a:srgbClr val="1C1C1C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minimum 4</a:t>
            </a:r>
            <a:r>
              <a:rPr sz="1800" spc="6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fichiers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SzPct val="88095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100" spc="-5" dirty="0">
                <a:solidFill>
                  <a:srgbClr val="0000FF"/>
                </a:solidFill>
                <a:latin typeface="Arial"/>
                <a:cs typeface="Arial"/>
              </a:rPr>
              <a:t>En</a:t>
            </a:r>
            <a:r>
              <a:rPr sz="21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0000FF"/>
                </a:solidFill>
                <a:latin typeface="Arial"/>
                <a:cs typeface="Arial"/>
              </a:rPr>
              <a:t>XHTML</a:t>
            </a:r>
            <a:endParaRPr sz="21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114"/>
              </a:spcBef>
              <a:buClr>
                <a:srgbClr val="0000FF"/>
              </a:buClr>
              <a:buSzPct val="73684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900" spc="-5" dirty="0">
                <a:solidFill>
                  <a:srgbClr val="1C1C1C"/>
                </a:solidFill>
                <a:latin typeface="Arial"/>
                <a:cs typeface="Arial"/>
              </a:rPr>
              <a:t>Le fichier principal obéit à la DTD</a:t>
            </a:r>
            <a:r>
              <a:rPr sz="1900" spc="12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1C1C1C"/>
                </a:solidFill>
                <a:latin typeface="Arial"/>
                <a:cs typeface="Arial"/>
              </a:rPr>
              <a:t>frameset</a:t>
            </a:r>
            <a:endParaRPr sz="19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455"/>
              </a:spcBef>
              <a:buClr>
                <a:srgbClr val="0000FF"/>
              </a:buClr>
              <a:buSzPct val="73684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900" spc="-5" dirty="0">
                <a:solidFill>
                  <a:srgbClr val="1C1C1C"/>
                </a:solidFill>
                <a:latin typeface="Arial"/>
                <a:cs typeface="Arial"/>
              </a:rPr>
              <a:t>Les autres sont en</a:t>
            </a:r>
            <a:r>
              <a:rPr sz="1900" spc="5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1C1C1C"/>
                </a:solidFill>
                <a:latin typeface="Arial"/>
                <a:cs typeface="Arial"/>
              </a:rPr>
              <a:t>XHTML</a:t>
            </a:r>
            <a:endParaRPr sz="19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45"/>
              </a:spcBef>
              <a:buSzPct val="88095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100" spc="-5" dirty="0">
                <a:solidFill>
                  <a:srgbClr val="0000FF"/>
                </a:solidFill>
                <a:latin typeface="Arial"/>
                <a:cs typeface="Arial"/>
              </a:rPr>
              <a:t>Remarque</a:t>
            </a:r>
            <a:endParaRPr sz="21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114"/>
              </a:spcBef>
              <a:buClr>
                <a:srgbClr val="0000FF"/>
              </a:buClr>
              <a:buSzPct val="73684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900" spc="-5" dirty="0">
                <a:solidFill>
                  <a:srgbClr val="1C1C1C"/>
                </a:solidFill>
                <a:latin typeface="Arial"/>
                <a:cs typeface="Arial"/>
              </a:rPr>
              <a:t>Ne pas utiliser car pose beaucoup de</a:t>
            </a:r>
            <a:r>
              <a:rPr sz="1900" spc="16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1C1C1C"/>
                </a:solidFill>
                <a:latin typeface="Arial"/>
                <a:cs typeface="Arial"/>
              </a:rPr>
              <a:t>problèmes</a:t>
            </a:r>
            <a:endParaRPr sz="19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459"/>
              </a:spcBef>
              <a:buClr>
                <a:srgbClr val="0000FF"/>
              </a:buClr>
              <a:buSzPct val="75000"/>
              <a:buFont typeface="Wingdings"/>
              <a:buChar char=""/>
              <a:tabLst>
                <a:tab pos="1155065" algn="l"/>
                <a:tab pos="1155700" algn="l"/>
              </a:tabLst>
            </a:pP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gestion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215"/>
              </a:spcBef>
              <a:buClr>
                <a:srgbClr val="0000FF"/>
              </a:buClr>
              <a:buSzPct val="75000"/>
              <a:buFont typeface="Wingdings"/>
              <a:buChar char=""/>
              <a:tabLst>
                <a:tab pos="1155065" algn="l"/>
                <a:tab pos="1155700" algn="l"/>
              </a:tabLst>
            </a:pP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indexation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812291"/>
            <a:ext cx="9134856" cy="460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97991"/>
            <a:ext cx="3163824" cy="803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3" y="793750"/>
            <a:ext cx="9139555" cy="457200"/>
          </a:xfrm>
          <a:custGeom>
            <a:avLst/>
            <a:gdLst/>
            <a:ahLst/>
            <a:cxnLst/>
            <a:rect l="l" t="t" r="r" b="b"/>
            <a:pathLst>
              <a:path w="9139555" h="457200">
                <a:moveTo>
                  <a:pt x="0" y="457200"/>
                </a:moveTo>
                <a:lnTo>
                  <a:pt x="9139236" y="457200"/>
                </a:lnTo>
                <a:lnTo>
                  <a:pt x="9139236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1B07D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63" y="770635"/>
            <a:ext cx="91395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Cadres</a:t>
            </a:r>
            <a:r>
              <a:rPr sz="3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(frames)</a:t>
            </a:r>
            <a:endParaRPr sz="30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1161084" y="6554037"/>
            <a:ext cx="333629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fr-FR" dirty="0"/>
              <a:t>web</a:t>
            </a:r>
            <a:endParaRPr spc="-5" dirty="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World </a:t>
            </a:r>
            <a:r>
              <a:rPr dirty="0"/>
              <a:t>Wide</a:t>
            </a:r>
            <a:r>
              <a:rPr spc="-114" dirty="0"/>
              <a:t> </a:t>
            </a:r>
            <a:r>
              <a:rPr spc="-5" dirty="0"/>
              <a:t>Web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64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4763" y="28447"/>
            <a:ext cx="45675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 marR="67310" indent="-169545" algn="r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6954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I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tro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d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u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ctio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  <a:p>
            <a:pPr marL="161925" marR="68580" indent="-161925" algn="r">
              <a:lnSpc>
                <a:spcPct val="100000"/>
              </a:lnSpc>
              <a:buAutoNum type="arabicPeriod"/>
              <a:tabLst>
                <a:tab pos="16192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Aspects</a:t>
            </a:r>
            <a:r>
              <a:rPr sz="1200" spc="-8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techniques</a:t>
            </a:r>
            <a:endParaRPr sz="1200">
              <a:latin typeface="Arial"/>
              <a:cs typeface="Arial"/>
            </a:endParaRPr>
          </a:p>
          <a:p>
            <a:pPr marL="169545" marR="69215" indent="-169545" algn="r">
              <a:lnSpc>
                <a:spcPct val="100000"/>
              </a:lnSpc>
              <a:buAutoNum type="arabicPeriod"/>
              <a:tabLst>
                <a:tab pos="169545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Langage</a:t>
            </a:r>
            <a:r>
              <a:rPr sz="12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endParaRPr sz="1200">
              <a:latin typeface="Arial"/>
              <a:cs typeface="Arial"/>
            </a:endParaRPr>
          </a:p>
          <a:p>
            <a:pPr marL="168910" marR="67310" indent="-168910" algn="r">
              <a:lnSpc>
                <a:spcPct val="100000"/>
              </a:lnSpc>
              <a:buAutoNum type="arabicPeriod"/>
              <a:tabLst>
                <a:tab pos="16891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l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usion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34178" y="28447"/>
            <a:ext cx="9131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indent="-18796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Dé</a:t>
            </a:r>
            <a:r>
              <a:rPr sz="1200" spc="15" dirty="0">
                <a:solidFill>
                  <a:srgbClr val="1C1C1C"/>
                </a:solidFill>
                <a:latin typeface="Arial"/>
                <a:cs typeface="Arial"/>
              </a:rPr>
              <a:t>f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initi</a:t>
            </a:r>
            <a:r>
              <a:rPr sz="1200" spc="-15" dirty="0">
                <a:solidFill>
                  <a:srgbClr val="1C1C1C"/>
                </a:solidFill>
                <a:latin typeface="Arial"/>
                <a:cs typeface="Arial"/>
              </a:rPr>
              <a:t>o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Historique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Syntaxe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Structure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60413" y="28447"/>
            <a:ext cx="8108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indent="-187960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Prologue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En-tête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Corps</a:t>
            </a:r>
            <a:endParaRPr sz="1200">
              <a:latin typeface="Arial"/>
              <a:cs typeface="Arial"/>
            </a:endParaRPr>
          </a:p>
          <a:p>
            <a:pPr marL="187325" indent="-187960">
              <a:lnSpc>
                <a:spcPct val="100000"/>
              </a:lnSpc>
              <a:buAutoNum type="arabicPeriod" startAt="5"/>
              <a:tabLst>
                <a:tab pos="187960" algn="l"/>
              </a:tabLst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Cadres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0" y="63"/>
            <a:ext cx="4572000" cy="793750"/>
          </a:xfrm>
          <a:custGeom>
            <a:avLst/>
            <a:gdLst/>
            <a:ahLst/>
            <a:cxnLst/>
            <a:rect l="l" t="t" r="r" b="b"/>
            <a:pathLst>
              <a:path w="4572000" h="793750">
                <a:moveTo>
                  <a:pt x="0" y="793686"/>
                </a:moveTo>
                <a:lnTo>
                  <a:pt x="4572000" y="793686"/>
                </a:lnTo>
                <a:lnTo>
                  <a:pt x="4572000" y="0"/>
                </a:lnTo>
                <a:lnTo>
                  <a:pt x="0" y="0"/>
                </a:lnTo>
                <a:lnTo>
                  <a:pt x="0" y="793686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0" y="349250"/>
                </a:moveTo>
                <a:lnTo>
                  <a:pt x="4572000" y="349250"/>
                </a:lnTo>
                <a:lnTo>
                  <a:pt x="4572000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0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4571999" y="0"/>
                </a:moveTo>
                <a:lnTo>
                  <a:pt x="0" y="0"/>
                </a:lnTo>
                <a:lnTo>
                  <a:pt x="0" y="349247"/>
                </a:lnTo>
                <a:lnTo>
                  <a:pt x="4571999" y="349247"/>
                </a:lnTo>
                <a:lnTo>
                  <a:pt x="4571999" y="0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21478" y="28447"/>
            <a:ext cx="765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1.</a:t>
            </a:r>
            <a:r>
              <a:rPr sz="1200" spc="6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Définitio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21478" y="211328"/>
            <a:ext cx="728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2.</a:t>
            </a:r>
            <a:r>
              <a:rPr sz="1200" spc="7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Historiq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21478" y="394208"/>
            <a:ext cx="762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3.</a:t>
            </a:r>
            <a:r>
              <a:rPr sz="1200" spc="6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Syntaxe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21478" y="577037"/>
            <a:ext cx="69723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4.</a:t>
            </a:r>
            <a:r>
              <a:rPr sz="1200" spc="5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Structu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05399" y="55584"/>
            <a:ext cx="2252980" cy="719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310">
              <a:lnSpc>
                <a:spcPts val="1325"/>
              </a:lnSpc>
              <a:tabLst>
                <a:tab pos="1454785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ns	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5.</a:t>
            </a:r>
            <a:r>
              <a:rPr sz="1200" spc="7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Prologue</a:t>
            </a:r>
            <a:endParaRPr sz="1200">
              <a:latin typeface="Arial"/>
              <a:cs typeface="Arial"/>
            </a:endParaRPr>
          </a:p>
          <a:p>
            <a:pPr marL="31115">
              <a:lnSpc>
                <a:spcPct val="100000"/>
              </a:lnSpc>
              <a:tabLst>
                <a:tab pos="1454785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ue	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6.</a:t>
            </a:r>
            <a:r>
              <a:rPr sz="1200" spc="10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En-tête</a:t>
            </a:r>
            <a:endParaRPr sz="1200">
              <a:latin typeface="Arial"/>
              <a:cs typeface="Arial"/>
            </a:endParaRPr>
          </a:p>
          <a:p>
            <a:pPr marL="1454785">
              <a:lnSpc>
                <a:spcPct val="100000"/>
              </a:lnSpc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7.</a:t>
            </a:r>
            <a:r>
              <a:rPr sz="1200" spc="114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Corps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145478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re	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8.</a:t>
            </a:r>
            <a:r>
              <a:rPr sz="1200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Cadres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812291"/>
            <a:ext cx="9134856" cy="460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97991"/>
            <a:ext cx="3401567" cy="803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63" y="793750"/>
            <a:ext cx="9139555" cy="457200"/>
          </a:xfrm>
          <a:custGeom>
            <a:avLst/>
            <a:gdLst/>
            <a:ahLst/>
            <a:cxnLst/>
            <a:rect l="l" t="t" r="r" b="b"/>
            <a:pathLst>
              <a:path w="9139555" h="457200">
                <a:moveTo>
                  <a:pt x="0" y="457200"/>
                </a:moveTo>
                <a:lnTo>
                  <a:pt x="9139236" y="457200"/>
                </a:lnTo>
                <a:lnTo>
                  <a:pt x="9139236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1B07D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3616" y="770635"/>
            <a:ext cx="30105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Cadres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3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exemple</a:t>
            </a:r>
            <a:endParaRPr sz="3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472176" y="44450"/>
            <a:ext cx="3595624" cy="27368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67350" y="39623"/>
            <a:ext cx="3605529" cy="2746375"/>
          </a:xfrm>
          <a:custGeom>
            <a:avLst/>
            <a:gdLst/>
            <a:ahLst/>
            <a:cxnLst/>
            <a:rect l="l" t="t" r="r" b="b"/>
            <a:pathLst>
              <a:path w="3605529" h="2746375">
                <a:moveTo>
                  <a:pt x="0" y="2746375"/>
                </a:moveTo>
                <a:lnTo>
                  <a:pt x="3605149" y="2746375"/>
                </a:lnTo>
                <a:lnTo>
                  <a:pt x="3605149" y="0"/>
                </a:lnTo>
                <a:lnTo>
                  <a:pt x="0" y="0"/>
                </a:lnTo>
                <a:lnTo>
                  <a:pt x="0" y="2746375"/>
                </a:lnTo>
                <a:close/>
              </a:path>
            </a:pathLst>
          </a:custGeom>
          <a:ln w="9525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74065" y="2803017"/>
            <a:ext cx="6500495" cy="3683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5904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  <a:hlinkClick r:id="rId5"/>
              </a:rPr>
              <a:t>"htt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p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  <a:hlinkClick r:id="rId5"/>
              </a:rPr>
              <a:t>://www.w3.org/TR/html4/frameset.dtd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"&gt;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sz="1600" b="1" spc="-5" dirty="0">
                <a:solidFill>
                  <a:srgbClr val="800000"/>
                </a:solidFill>
                <a:latin typeface="Courier New"/>
                <a:cs typeface="Courier New"/>
              </a:rPr>
              <a:t>html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sz="1600" b="1" spc="-5" dirty="0">
                <a:solidFill>
                  <a:srgbClr val="800000"/>
                </a:solidFill>
                <a:latin typeface="Courier New"/>
                <a:cs typeface="Courier New"/>
              </a:rPr>
              <a:t>head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sz="1600" b="1" spc="-5" dirty="0">
                <a:solidFill>
                  <a:srgbClr val="800000"/>
                </a:solidFill>
                <a:latin typeface="Courier New"/>
                <a:cs typeface="Courier New"/>
              </a:rPr>
              <a:t>title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sz="1600" b="1" spc="-5" dirty="0">
                <a:latin typeface="Courier New"/>
                <a:cs typeface="Courier New"/>
              </a:rPr>
              <a:t>Texte du</a:t>
            </a:r>
            <a:r>
              <a:rPr sz="1600" b="1" spc="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titre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sz="1600" b="1" spc="-5" dirty="0">
                <a:solidFill>
                  <a:srgbClr val="800000"/>
                </a:solidFill>
                <a:latin typeface="Courier New"/>
                <a:cs typeface="Courier New"/>
              </a:rPr>
              <a:t>title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sz="1600" b="1" spc="-5" dirty="0">
                <a:solidFill>
                  <a:srgbClr val="800000"/>
                </a:solidFill>
                <a:latin typeface="Courier New"/>
                <a:cs typeface="Courier New"/>
              </a:rPr>
              <a:t>head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sz="1600" b="1" spc="-5" dirty="0">
                <a:solidFill>
                  <a:srgbClr val="800000"/>
                </a:solidFill>
                <a:latin typeface="Courier New"/>
                <a:cs typeface="Courier New"/>
              </a:rPr>
              <a:t>frameset</a:t>
            </a:r>
            <a:r>
              <a:rPr sz="1600" b="1" spc="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cols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="</a:t>
            </a:r>
            <a:r>
              <a:rPr sz="1600" b="1" spc="-5" dirty="0">
                <a:latin typeface="Courier New"/>
                <a:cs typeface="Courier New"/>
              </a:rPr>
              <a:t>200,*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"&gt;</a:t>
            </a:r>
            <a:endParaRPr sz="1600">
              <a:latin typeface="Courier New"/>
              <a:cs typeface="Courier New"/>
            </a:endParaRPr>
          </a:p>
          <a:p>
            <a:pPr marL="133985">
              <a:lnSpc>
                <a:spcPct val="100000"/>
              </a:lnSpc>
            </a:pP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sz="1600" b="1" spc="-5" dirty="0">
                <a:solidFill>
                  <a:srgbClr val="800000"/>
                </a:solidFill>
                <a:latin typeface="Courier New"/>
                <a:cs typeface="Courier New"/>
              </a:rPr>
              <a:t>frame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src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="</a:t>
            </a:r>
            <a:r>
              <a:rPr sz="1600" b="1" spc="-5" dirty="0">
                <a:latin typeface="Courier New"/>
                <a:cs typeface="Courier New"/>
              </a:rPr>
              <a:t>menu.html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"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name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="</a:t>
            </a:r>
            <a:r>
              <a:rPr sz="1600" b="1" spc="-5" dirty="0">
                <a:latin typeface="Courier New"/>
                <a:cs typeface="Courier New"/>
              </a:rPr>
              <a:t>cadre1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"</a:t>
            </a:r>
            <a:r>
              <a:rPr sz="1600" b="1" spc="9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scrolling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="</a:t>
            </a:r>
            <a:r>
              <a:rPr sz="1600" b="1" spc="-5" dirty="0">
                <a:latin typeface="Courier New"/>
                <a:cs typeface="Courier New"/>
              </a:rPr>
              <a:t>no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"&gt;</a:t>
            </a:r>
            <a:endParaRPr sz="1600">
              <a:latin typeface="Courier New"/>
              <a:cs typeface="Courier New"/>
            </a:endParaRPr>
          </a:p>
          <a:p>
            <a:pPr marL="12700" marR="1593215" indent="121920">
              <a:lnSpc>
                <a:spcPct val="100000"/>
              </a:lnSpc>
            </a:pP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sz="1600" b="1" spc="-5" dirty="0">
                <a:solidFill>
                  <a:srgbClr val="800000"/>
                </a:solidFill>
                <a:latin typeface="Courier New"/>
                <a:cs typeface="Courier New"/>
              </a:rPr>
              <a:t>frame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src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="</a:t>
            </a:r>
            <a:r>
              <a:rPr sz="1600" b="1" spc="-5" dirty="0">
                <a:latin typeface="Courier New"/>
                <a:cs typeface="Courier New"/>
              </a:rPr>
              <a:t>accueil.html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"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name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="</a:t>
            </a:r>
            <a:r>
              <a:rPr sz="1600" b="1" spc="-5" dirty="0">
                <a:latin typeface="Courier New"/>
                <a:cs typeface="Courier New"/>
              </a:rPr>
              <a:t>cadre2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" 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scrolling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="</a:t>
            </a:r>
            <a:r>
              <a:rPr sz="1600" b="1" spc="-5" dirty="0">
                <a:latin typeface="Courier New"/>
                <a:cs typeface="Courier New"/>
              </a:rPr>
              <a:t>yes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"&gt;</a:t>
            </a:r>
            <a:endParaRPr sz="1600">
              <a:latin typeface="Courier New"/>
              <a:cs typeface="Courier New"/>
            </a:endParaRPr>
          </a:p>
          <a:p>
            <a:pPr marL="133985">
              <a:lnSpc>
                <a:spcPct val="100000"/>
              </a:lnSpc>
            </a:pP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sz="1600" b="1" spc="-5" dirty="0">
                <a:solidFill>
                  <a:srgbClr val="800000"/>
                </a:solidFill>
                <a:latin typeface="Courier New"/>
                <a:cs typeface="Courier New"/>
              </a:rPr>
              <a:t>noframes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  <a:p>
            <a:pPr marL="12700" marR="622300" indent="24384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sz="1600" b="1" spc="-5" dirty="0">
                <a:solidFill>
                  <a:srgbClr val="800000"/>
                </a:solidFill>
                <a:latin typeface="Courier New"/>
                <a:cs typeface="Courier New"/>
              </a:rPr>
              <a:t>p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r>
              <a:rPr sz="1600" b="1" spc="-5" dirty="0">
                <a:latin typeface="Courier New"/>
                <a:cs typeface="Courier New"/>
              </a:rPr>
              <a:t>Ce projet utilise des cadres. Chez vous les  cadres ne sont pas</a:t>
            </a:r>
            <a:r>
              <a:rPr sz="1600" b="1" spc="3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affichés.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sz="1600" b="1" spc="-5" dirty="0">
                <a:solidFill>
                  <a:srgbClr val="800000"/>
                </a:solidFill>
                <a:latin typeface="Courier New"/>
                <a:cs typeface="Courier New"/>
              </a:rPr>
              <a:t>p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  <a:p>
            <a:pPr marL="133985">
              <a:lnSpc>
                <a:spcPct val="100000"/>
              </a:lnSpc>
            </a:pP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sz="1600" b="1" spc="-5" dirty="0">
                <a:solidFill>
                  <a:srgbClr val="800000"/>
                </a:solidFill>
                <a:latin typeface="Courier New"/>
                <a:cs typeface="Courier New"/>
              </a:rPr>
              <a:t>noframes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sz="1600" b="1" spc="-5" dirty="0">
                <a:solidFill>
                  <a:srgbClr val="800000"/>
                </a:solidFill>
                <a:latin typeface="Courier New"/>
                <a:cs typeface="Courier New"/>
              </a:rPr>
              <a:t>frameset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sz="1600" b="1" spc="-5" dirty="0">
                <a:solidFill>
                  <a:srgbClr val="800000"/>
                </a:solidFill>
                <a:latin typeface="Courier New"/>
                <a:cs typeface="Courier New"/>
              </a:rPr>
              <a:t>html</a:t>
            </a:r>
            <a:r>
              <a:rPr sz="1600" b="1" spc="-5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2742" y="1300353"/>
            <a:ext cx="4739005" cy="1527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733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1C1C1C"/>
                </a:solidFill>
                <a:latin typeface="Verdana"/>
                <a:cs typeface="Verdana"/>
              </a:rPr>
              <a:t>Le fichier </a:t>
            </a:r>
            <a:r>
              <a:rPr sz="2400" spc="-5" dirty="0">
                <a:solidFill>
                  <a:srgbClr val="1C1C1C"/>
                </a:solidFill>
                <a:latin typeface="Verdana"/>
                <a:cs typeface="Verdana"/>
              </a:rPr>
              <a:t>principal fait </a:t>
            </a:r>
            <a:r>
              <a:rPr sz="2400" dirty="0">
                <a:solidFill>
                  <a:srgbClr val="1C1C1C"/>
                </a:solidFill>
                <a:latin typeface="Verdana"/>
                <a:cs typeface="Verdana"/>
              </a:rPr>
              <a:t>appel  à menu.html </a:t>
            </a:r>
            <a:r>
              <a:rPr sz="2400" spc="-5" dirty="0">
                <a:solidFill>
                  <a:srgbClr val="1C1C1C"/>
                </a:solidFill>
                <a:latin typeface="Verdana"/>
                <a:cs typeface="Verdana"/>
              </a:rPr>
              <a:t>et</a:t>
            </a:r>
            <a:r>
              <a:rPr sz="2400" spc="-20" dirty="0">
                <a:solidFill>
                  <a:srgbClr val="1C1C1C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1C1C1C"/>
                </a:solidFill>
                <a:latin typeface="Verdana"/>
                <a:cs typeface="Verdana"/>
              </a:rPr>
              <a:t>accueil.html</a:t>
            </a:r>
            <a:endParaRPr sz="2400">
              <a:latin typeface="Verdana"/>
              <a:cs typeface="Verdana"/>
            </a:endParaRPr>
          </a:p>
          <a:p>
            <a:pPr marL="83820">
              <a:lnSpc>
                <a:spcPct val="100000"/>
              </a:lnSpc>
              <a:spcBef>
                <a:spcPts val="305"/>
              </a:spcBef>
            </a:pPr>
            <a:r>
              <a:rPr sz="1600" b="1" spc="-5" dirty="0">
                <a:solidFill>
                  <a:srgbClr val="008080"/>
                </a:solidFill>
                <a:latin typeface="Courier New"/>
                <a:cs typeface="Courier New"/>
              </a:rPr>
              <a:t>&lt;?xml version="1.0"</a:t>
            </a:r>
            <a:r>
              <a:rPr sz="1600" b="1" spc="20" dirty="0">
                <a:solidFill>
                  <a:srgbClr val="00808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8080"/>
                </a:solidFill>
                <a:latin typeface="Courier New"/>
                <a:cs typeface="Courier New"/>
              </a:rPr>
              <a:t>encoding="UTF-8"?&gt;</a:t>
            </a:r>
            <a:endParaRPr sz="1600">
              <a:latin typeface="Courier New"/>
              <a:cs typeface="Courier New"/>
            </a:endParaRPr>
          </a:p>
          <a:p>
            <a:pPr marL="83820">
              <a:lnSpc>
                <a:spcPct val="100000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&lt;!DOCTYPE HTML PUBLIC</a:t>
            </a:r>
            <a:endParaRPr sz="1600">
              <a:latin typeface="Courier New"/>
              <a:cs typeface="Courier New"/>
            </a:endParaRPr>
          </a:p>
          <a:p>
            <a:pPr marL="327660">
              <a:lnSpc>
                <a:spcPct val="100000"/>
              </a:lnSpc>
            </a:pP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"-//W3C//DTD HTML 4.01</a:t>
            </a:r>
            <a:r>
              <a:rPr sz="1600" b="1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0080"/>
                </a:solidFill>
                <a:latin typeface="Courier New"/>
                <a:cs typeface="Courier New"/>
              </a:rPr>
              <a:t>Frameset//EN"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229600" y="3657600"/>
            <a:ext cx="598805" cy="762000"/>
          </a:xfrm>
          <a:custGeom>
            <a:avLst/>
            <a:gdLst/>
            <a:ahLst/>
            <a:cxnLst/>
            <a:rect l="l" t="t" r="r" b="b"/>
            <a:pathLst>
              <a:path w="598804" h="762000">
                <a:moveTo>
                  <a:pt x="598551" y="0"/>
                </a:moveTo>
                <a:lnTo>
                  <a:pt x="0" y="0"/>
                </a:lnTo>
                <a:lnTo>
                  <a:pt x="0" y="762000"/>
                </a:lnTo>
                <a:lnTo>
                  <a:pt x="523621" y="762000"/>
                </a:lnTo>
                <a:lnTo>
                  <a:pt x="598551" y="687197"/>
                </a:lnTo>
                <a:lnTo>
                  <a:pt x="598551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53220" y="4344796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74929" y="0"/>
                </a:moveTo>
                <a:lnTo>
                  <a:pt x="14985" y="14985"/>
                </a:lnTo>
                <a:lnTo>
                  <a:pt x="0" y="74802"/>
                </a:lnTo>
                <a:lnTo>
                  <a:pt x="74929" y="0"/>
                </a:lnTo>
                <a:close/>
              </a:path>
            </a:pathLst>
          </a:custGeom>
          <a:solidFill>
            <a:srgbClr val="007A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229600" y="3657600"/>
            <a:ext cx="598805" cy="762000"/>
          </a:xfrm>
          <a:custGeom>
            <a:avLst/>
            <a:gdLst/>
            <a:ahLst/>
            <a:cxnLst/>
            <a:rect l="l" t="t" r="r" b="b"/>
            <a:pathLst>
              <a:path w="598804" h="762000">
                <a:moveTo>
                  <a:pt x="523621" y="762000"/>
                </a:moveTo>
                <a:lnTo>
                  <a:pt x="538606" y="702182"/>
                </a:lnTo>
                <a:lnTo>
                  <a:pt x="598551" y="687197"/>
                </a:lnTo>
                <a:lnTo>
                  <a:pt x="523621" y="762000"/>
                </a:lnTo>
                <a:lnTo>
                  <a:pt x="0" y="762000"/>
                </a:lnTo>
                <a:lnTo>
                  <a:pt x="0" y="0"/>
                </a:lnTo>
                <a:lnTo>
                  <a:pt x="598551" y="0"/>
                </a:lnTo>
                <a:lnTo>
                  <a:pt x="598551" y="687197"/>
                </a:lnTo>
              </a:path>
            </a:pathLst>
          </a:custGeom>
          <a:ln w="9525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229600" y="4953000"/>
            <a:ext cx="609600" cy="762000"/>
          </a:xfrm>
          <a:custGeom>
            <a:avLst/>
            <a:gdLst/>
            <a:ahLst/>
            <a:cxnLst/>
            <a:rect l="l" t="t" r="r" b="b"/>
            <a:pathLst>
              <a:path w="609600" h="762000">
                <a:moveTo>
                  <a:pt x="609600" y="0"/>
                </a:moveTo>
                <a:lnTo>
                  <a:pt x="0" y="0"/>
                </a:lnTo>
                <a:lnTo>
                  <a:pt x="0" y="762000"/>
                </a:lnTo>
                <a:lnTo>
                  <a:pt x="533400" y="762000"/>
                </a:lnTo>
                <a:lnTo>
                  <a:pt x="609600" y="685800"/>
                </a:lnTo>
                <a:lnTo>
                  <a:pt x="60960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763000" y="56388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15240" y="15240"/>
                </a:lnTo>
                <a:lnTo>
                  <a:pt x="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A3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229600" y="4953000"/>
            <a:ext cx="609600" cy="762000"/>
          </a:xfrm>
          <a:custGeom>
            <a:avLst/>
            <a:gdLst/>
            <a:ahLst/>
            <a:cxnLst/>
            <a:rect l="l" t="t" r="r" b="b"/>
            <a:pathLst>
              <a:path w="609600" h="762000">
                <a:moveTo>
                  <a:pt x="533400" y="762000"/>
                </a:moveTo>
                <a:lnTo>
                  <a:pt x="548640" y="701040"/>
                </a:lnTo>
                <a:lnTo>
                  <a:pt x="609600" y="685800"/>
                </a:lnTo>
                <a:lnTo>
                  <a:pt x="533400" y="762000"/>
                </a:lnTo>
                <a:lnTo>
                  <a:pt x="0" y="762000"/>
                </a:lnTo>
                <a:lnTo>
                  <a:pt x="0" y="0"/>
                </a:lnTo>
                <a:lnTo>
                  <a:pt x="609600" y="0"/>
                </a:lnTo>
                <a:lnTo>
                  <a:pt x="609600" y="685800"/>
                </a:lnTo>
              </a:path>
            </a:pathLst>
          </a:custGeom>
          <a:ln w="9525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852409" y="4452061"/>
            <a:ext cx="100330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u="sng" dirty="0">
                <a:solidFill>
                  <a:srgbClr val="1C1C1C"/>
                </a:solidFill>
                <a:uFill>
                  <a:solidFill>
                    <a:srgbClr val="1C1C1C"/>
                  </a:solidFill>
                </a:uFill>
                <a:latin typeface="Verdana"/>
                <a:cs typeface="Verdana"/>
              </a:rPr>
              <a:t>menu.html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xfrm>
            <a:off x="1161084" y="6554037"/>
            <a:ext cx="333629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fr-FR" dirty="0"/>
              <a:t>web</a:t>
            </a:r>
            <a:endParaRPr spc="-5" dirty="0"/>
          </a:p>
        </p:txBody>
      </p: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World </a:t>
            </a:r>
            <a:r>
              <a:rPr dirty="0"/>
              <a:t>Wide</a:t>
            </a:r>
            <a:r>
              <a:rPr spc="-114" dirty="0"/>
              <a:t> </a:t>
            </a:r>
            <a:r>
              <a:rPr spc="-5" dirty="0"/>
              <a:t>Web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65</a:t>
            </a:fld>
            <a:endParaRPr dirty="0"/>
          </a:p>
        </p:txBody>
      </p:sp>
      <p:sp>
        <p:nvSpPr>
          <p:cNvPr id="25" name="object 25"/>
          <p:cNvSpPr txBox="1"/>
          <p:nvPr/>
        </p:nvSpPr>
        <p:spPr>
          <a:xfrm>
            <a:off x="7776209" y="5747715"/>
            <a:ext cx="110744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u="sng" dirty="0">
                <a:solidFill>
                  <a:srgbClr val="1C1C1C"/>
                </a:solidFill>
                <a:uFill>
                  <a:solidFill>
                    <a:srgbClr val="1C1C1C"/>
                  </a:solidFill>
                </a:uFill>
                <a:latin typeface="Verdana"/>
                <a:cs typeface="Verdana"/>
              </a:rPr>
              <a:t>accueil.html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99358" y="28447"/>
            <a:ext cx="15106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 marR="5080" indent="-169545" algn="r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6954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I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tro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d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u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ctio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  <a:p>
            <a:pPr marL="161925" marR="6350" indent="-161925" algn="r">
              <a:lnSpc>
                <a:spcPct val="100000"/>
              </a:lnSpc>
              <a:buAutoNum type="arabicPeriod"/>
              <a:tabLst>
                <a:tab pos="16192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Aspects</a:t>
            </a:r>
            <a:r>
              <a:rPr sz="1200" spc="-8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techniques</a:t>
            </a:r>
            <a:endParaRPr sz="1200">
              <a:latin typeface="Arial"/>
              <a:cs typeface="Arial"/>
            </a:endParaRPr>
          </a:p>
          <a:p>
            <a:pPr marL="448309" indent="-169545">
              <a:lnSpc>
                <a:spcPct val="100000"/>
              </a:lnSpc>
              <a:buAutoNum type="arabicPeriod"/>
              <a:tabLst>
                <a:tab pos="448945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Langage</a:t>
            </a:r>
            <a:r>
              <a:rPr sz="12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HTML</a:t>
            </a:r>
            <a:endParaRPr sz="1200">
              <a:latin typeface="Arial"/>
              <a:cs typeface="Arial"/>
            </a:endParaRPr>
          </a:p>
          <a:p>
            <a:pPr marL="168910" marR="5080" indent="-168910" algn="r">
              <a:lnSpc>
                <a:spcPct val="100000"/>
              </a:lnSpc>
              <a:buAutoNum type="arabicPeriod"/>
              <a:tabLst>
                <a:tab pos="16891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l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usion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0" y="63"/>
            <a:ext cx="4572000" cy="793750"/>
          </a:xfrm>
          <a:custGeom>
            <a:avLst/>
            <a:gdLst/>
            <a:ahLst/>
            <a:cxnLst/>
            <a:rect l="l" t="t" r="r" b="b"/>
            <a:pathLst>
              <a:path w="4572000" h="793750">
                <a:moveTo>
                  <a:pt x="0" y="793686"/>
                </a:moveTo>
                <a:lnTo>
                  <a:pt x="4572000" y="793686"/>
                </a:lnTo>
                <a:lnTo>
                  <a:pt x="4572000" y="0"/>
                </a:lnTo>
                <a:lnTo>
                  <a:pt x="0" y="0"/>
                </a:lnTo>
                <a:lnTo>
                  <a:pt x="0" y="793686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0" y="349250"/>
                </a:moveTo>
                <a:lnTo>
                  <a:pt x="4572000" y="349250"/>
                </a:lnTo>
                <a:lnTo>
                  <a:pt x="4572000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0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4571999" y="0"/>
                </a:moveTo>
                <a:lnTo>
                  <a:pt x="0" y="0"/>
                </a:lnTo>
                <a:lnTo>
                  <a:pt x="0" y="349247"/>
                </a:lnTo>
                <a:lnTo>
                  <a:pt x="4571999" y="349247"/>
                </a:lnTo>
                <a:lnTo>
                  <a:pt x="4571999" y="0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0491" y="1569985"/>
            <a:ext cx="7810500" cy="439229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29"/>
              </a:spcBef>
              <a:buSzPct val="88095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100" dirty="0">
                <a:solidFill>
                  <a:srgbClr val="0000FF"/>
                </a:solidFill>
                <a:latin typeface="Arial"/>
                <a:cs typeface="Arial"/>
              </a:rPr>
              <a:t>Possibilité </a:t>
            </a:r>
            <a:r>
              <a:rPr sz="2100" spc="-5" dirty="0">
                <a:solidFill>
                  <a:srgbClr val="0000FF"/>
                </a:solidFill>
                <a:latin typeface="Arial"/>
                <a:cs typeface="Arial"/>
              </a:rPr>
              <a:t>de valider ses</a:t>
            </a:r>
            <a:r>
              <a:rPr sz="2100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0000FF"/>
                </a:solidFill>
                <a:latin typeface="Arial"/>
                <a:cs typeface="Arial"/>
              </a:rPr>
              <a:t>documents</a:t>
            </a:r>
            <a:endParaRPr sz="21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114"/>
              </a:spcBef>
              <a:buClr>
                <a:srgbClr val="0000FF"/>
              </a:buClr>
              <a:buSzPct val="73684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900" u="heavy" spc="-5" dirty="0">
                <a:solidFill>
                  <a:srgbClr val="3366CC"/>
                </a:solidFill>
                <a:uFill>
                  <a:solidFill>
                    <a:srgbClr val="3366CC"/>
                  </a:solidFill>
                </a:uFill>
                <a:latin typeface="Arial"/>
                <a:cs typeface="Arial"/>
                <a:hlinkClick r:id="rId2"/>
              </a:rPr>
              <a:t>http://validator.w3.org/</a:t>
            </a:r>
            <a:endParaRPr sz="1900">
              <a:latin typeface="Arial"/>
              <a:cs typeface="Arial"/>
            </a:endParaRPr>
          </a:p>
          <a:p>
            <a:pPr marL="355600" indent="-342900">
              <a:lnSpc>
                <a:spcPts val="2270"/>
              </a:lnSpc>
              <a:spcBef>
                <a:spcPts val="345"/>
              </a:spcBef>
              <a:buSzPct val="88095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100" dirty="0">
                <a:solidFill>
                  <a:srgbClr val="0000FF"/>
                </a:solidFill>
                <a:latin typeface="Arial"/>
                <a:cs typeface="Arial"/>
              </a:rPr>
              <a:t>Ce </a:t>
            </a:r>
            <a:r>
              <a:rPr sz="2100" spc="-5" dirty="0">
                <a:solidFill>
                  <a:srgbClr val="0000FF"/>
                </a:solidFill>
                <a:latin typeface="Arial"/>
                <a:cs typeface="Arial"/>
              </a:rPr>
              <a:t>cours </a:t>
            </a:r>
            <a:r>
              <a:rPr sz="21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n’est </a:t>
            </a:r>
            <a:r>
              <a:rPr sz="21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pas</a:t>
            </a:r>
            <a:r>
              <a:rPr sz="21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0000FF"/>
                </a:solidFill>
                <a:latin typeface="Arial"/>
                <a:cs typeface="Arial"/>
              </a:rPr>
              <a:t>une description complète des éléments </a:t>
            </a:r>
            <a:r>
              <a:rPr sz="2100" dirty="0">
                <a:solidFill>
                  <a:srgbClr val="0000FF"/>
                </a:solidFill>
                <a:latin typeface="Arial"/>
                <a:cs typeface="Arial"/>
              </a:rPr>
              <a:t>et</a:t>
            </a:r>
            <a:endParaRPr sz="2100">
              <a:latin typeface="Arial"/>
              <a:cs typeface="Arial"/>
            </a:endParaRPr>
          </a:p>
          <a:p>
            <a:pPr marL="355600">
              <a:lnSpc>
                <a:spcPts val="2270"/>
              </a:lnSpc>
            </a:pPr>
            <a:r>
              <a:rPr sz="2100" dirty="0">
                <a:solidFill>
                  <a:srgbClr val="0000FF"/>
                </a:solidFill>
                <a:latin typeface="Arial"/>
                <a:cs typeface="Arial"/>
              </a:rPr>
              <a:t>attributs </a:t>
            </a:r>
            <a:r>
              <a:rPr sz="2100" spc="-5" dirty="0">
                <a:solidFill>
                  <a:srgbClr val="0000FF"/>
                </a:solidFill>
                <a:latin typeface="Arial"/>
                <a:cs typeface="Arial"/>
              </a:rPr>
              <a:t>de</a:t>
            </a:r>
            <a:r>
              <a:rPr sz="21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0000FF"/>
                </a:solidFill>
                <a:latin typeface="Arial"/>
                <a:cs typeface="Arial"/>
              </a:rPr>
              <a:t>XHTML</a:t>
            </a:r>
            <a:endParaRPr sz="21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114"/>
              </a:spcBef>
              <a:buClr>
                <a:srgbClr val="0000FF"/>
              </a:buClr>
              <a:buSzPct val="73684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900" spc="-5" dirty="0">
                <a:solidFill>
                  <a:srgbClr val="1C1C1C"/>
                </a:solidFill>
                <a:latin typeface="Arial"/>
                <a:cs typeface="Arial"/>
              </a:rPr>
              <a:t>Aller voir la</a:t>
            </a:r>
            <a:r>
              <a:rPr sz="1900" spc="4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1C1C1C"/>
                </a:solidFill>
                <a:latin typeface="Arial"/>
                <a:cs typeface="Arial"/>
              </a:rPr>
              <a:t>référence</a:t>
            </a:r>
            <a:endParaRPr sz="19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40"/>
              </a:spcBef>
              <a:buSzPct val="88095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100" spc="-5" dirty="0">
                <a:solidFill>
                  <a:srgbClr val="0000FF"/>
                </a:solidFill>
                <a:latin typeface="Arial"/>
                <a:cs typeface="Arial"/>
              </a:rPr>
              <a:t>Non abordés</a:t>
            </a:r>
            <a:r>
              <a:rPr sz="2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0000FF"/>
                </a:solidFill>
                <a:latin typeface="Arial"/>
                <a:cs typeface="Arial"/>
              </a:rPr>
              <a:t>ici</a:t>
            </a:r>
            <a:endParaRPr sz="21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120"/>
              </a:spcBef>
              <a:buClr>
                <a:srgbClr val="0000FF"/>
              </a:buClr>
              <a:buSzPct val="73684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900" spc="-5" dirty="0">
                <a:solidFill>
                  <a:srgbClr val="1C1C1C"/>
                </a:solidFill>
                <a:latin typeface="Arial"/>
                <a:cs typeface="Arial"/>
              </a:rPr>
              <a:t>Les</a:t>
            </a:r>
            <a:r>
              <a:rPr sz="190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1C1C1C"/>
                </a:solidFill>
                <a:latin typeface="Arial"/>
                <a:cs typeface="Arial"/>
              </a:rPr>
              <a:t>scripts</a:t>
            </a:r>
            <a:endParaRPr sz="19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459"/>
              </a:spcBef>
              <a:buClr>
                <a:srgbClr val="0000FF"/>
              </a:buClr>
              <a:buSzPct val="75000"/>
              <a:buFont typeface="Wingdings"/>
              <a:buChar char=""/>
              <a:tabLst>
                <a:tab pos="1155065" algn="l"/>
                <a:tab pos="1155700" algn="l"/>
              </a:tabLst>
            </a:pP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Javascript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155"/>
              </a:spcBef>
              <a:buClr>
                <a:srgbClr val="0000FF"/>
              </a:buClr>
              <a:buSzPct val="75000"/>
              <a:buFont typeface="Wingdings"/>
              <a:buChar char=""/>
              <a:tabLst>
                <a:tab pos="1155065" algn="l"/>
                <a:tab pos="1155700" algn="l"/>
              </a:tabLst>
            </a:pPr>
            <a:r>
              <a:rPr sz="1800" b="1" spc="-10" dirty="0">
                <a:solidFill>
                  <a:srgbClr val="1C1C1C"/>
                </a:solidFill>
                <a:latin typeface="Courier New"/>
                <a:cs typeface="Courier New"/>
              </a:rPr>
              <a:t>&lt;script&gt; ...</a:t>
            </a:r>
            <a:r>
              <a:rPr sz="1800" b="1" spc="-15" dirty="0">
                <a:solidFill>
                  <a:srgbClr val="1C1C1C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1C1C1C"/>
                </a:solidFill>
                <a:latin typeface="Courier New"/>
                <a:cs typeface="Courier New"/>
              </a:rPr>
              <a:t>&lt;/script&gt;</a:t>
            </a:r>
            <a:endParaRPr sz="1800">
              <a:latin typeface="Courier New"/>
              <a:cs typeface="Courier New"/>
            </a:endParaRPr>
          </a:p>
          <a:p>
            <a:pPr marL="756285" lvl="1" indent="-287655">
              <a:lnSpc>
                <a:spcPct val="100000"/>
              </a:lnSpc>
              <a:spcBef>
                <a:spcPts val="270"/>
              </a:spcBef>
              <a:buClr>
                <a:srgbClr val="0000FF"/>
              </a:buClr>
              <a:buSzPct val="73684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900" spc="-5" dirty="0">
                <a:solidFill>
                  <a:srgbClr val="1C1C1C"/>
                </a:solidFill>
                <a:latin typeface="Arial"/>
                <a:cs typeface="Arial"/>
              </a:rPr>
              <a:t>Les objets pris en charge par des</a:t>
            </a:r>
            <a:r>
              <a:rPr sz="1900" spc="13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1C1C1C"/>
                </a:solidFill>
                <a:latin typeface="Arial"/>
                <a:cs typeface="Arial"/>
              </a:rPr>
              <a:t>plugins</a:t>
            </a:r>
            <a:endParaRPr sz="19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465"/>
              </a:spcBef>
              <a:buClr>
                <a:srgbClr val="0000FF"/>
              </a:buClr>
              <a:buSzPct val="75000"/>
              <a:buFont typeface="Wingdings"/>
              <a:buChar char=""/>
              <a:tabLst>
                <a:tab pos="1155065" algn="l"/>
                <a:tab pos="1155700" algn="l"/>
              </a:tabLst>
            </a:pP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Applets JAVA, animations Flash, </a:t>
            </a:r>
            <a:r>
              <a:rPr sz="1800" spc="-10" dirty="0">
                <a:solidFill>
                  <a:srgbClr val="1C1C1C"/>
                </a:solidFill>
                <a:latin typeface="Arial"/>
                <a:cs typeface="Arial"/>
              </a:rPr>
              <a:t>audio,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vidéo,</a:t>
            </a:r>
            <a:r>
              <a:rPr sz="1800" spc="6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etc.</a:t>
            </a:r>
            <a:endParaRPr sz="18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155"/>
              </a:spcBef>
              <a:buClr>
                <a:srgbClr val="0000FF"/>
              </a:buClr>
              <a:buSzPct val="75000"/>
              <a:buFont typeface="Wingdings"/>
              <a:buChar char=""/>
              <a:tabLst>
                <a:tab pos="1155065" algn="l"/>
                <a:tab pos="1155700" algn="l"/>
              </a:tabLst>
            </a:pPr>
            <a:r>
              <a:rPr sz="1800" b="1" spc="-10" dirty="0">
                <a:solidFill>
                  <a:srgbClr val="1C1C1C"/>
                </a:solidFill>
                <a:latin typeface="Courier New"/>
                <a:cs typeface="Courier New"/>
              </a:rPr>
              <a:t>&lt;object&gt; ...</a:t>
            </a:r>
            <a:r>
              <a:rPr sz="1800" b="1" spc="-15" dirty="0">
                <a:solidFill>
                  <a:srgbClr val="1C1C1C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1C1C1C"/>
                </a:solidFill>
                <a:latin typeface="Courier New"/>
                <a:cs typeface="Courier New"/>
              </a:rPr>
              <a:t>&lt;/object&gt;</a:t>
            </a:r>
            <a:endParaRPr sz="1800">
              <a:latin typeface="Courier New"/>
              <a:cs typeface="Courier New"/>
            </a:endParaRPr>
          </a:p>
          <a:p>
            <a:pPr marL="756285" marR="5080" lvl="1" indent="-287020">
              <a:lnSpc>
                <a:spcPct val="80000"/>
              </a:lnSpc>
              <a:spcBef>
                <a:spcPts val="730"/>
              </a:spcBef>
              <a:buClr>
                <a:srgbClr val="0000FF"/>
              </a:buClr>
              <a:buSzPct val="73684"/>
              <a:buFont typeface="Wingdings"/>
              <a:buChar char=""/>
              <a:tabLst>
                <a:tab pos="756285" algn="l"/>
                <a:tab pos="756920" algn="l"/>
              </a:tabLst>
            </a:pPr>
            <a:r>
              <a:rPr sz="1900" spc="-5" dirty="0">
                <a:solidFill>
                  <a:srgbClr val="1C1C1C"/>
                </a:solidFill>
                <a:latin typeface="Arial"/>
                <a:cs typeface="Arial"/>
              </a:rPr>
              <a:t>Les sites </a:t>
            </a:r>
            <a:r>
              <a:rPr sz="1900" spc="-10" dirty="0">
                <a:solidFill>
                  <a:srgbClr val="1C1C1C"/>
                </a:solidFill>
                <a:latin typeface="Arial"/>
                <a:cs typeface="Arial"/>
              </a:rPr>
              <a:t>web </a:t>
            </a:r>
            <a:r>
              <a:rPr sz="1900" spc="-5" dirty="0">
                <a:solidFill>
                  <a:srgbClr val="1C1C1C"/>
                </a:solidFill>
                <a:latin typeface="Arial"/>
                <a:cs typeface="Arial"/>
              </a:rPr>
              <a:t>et leur gestion (conception, installation sur serveurs  web...)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812291"/>
            <a:ext cx="9134856" cy="460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97991"/>
            <a:ext cx="4329684" cy="803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3" y="793750"/>
            <a:ext cx="9139555" cy="457200"/>
          </a:xfrm>
          <a:custGeom>
            <a:avLst/>
            <a:gdLst/>
            <a:ahLst/>
            <a:cxnLst/>
            <a:rect l="l" t="t" r="r" b="b"/>
            <a:pathLst>
              <a:path w="9139555" h="457200">
                <a:moveTo>
                  <a:pt x="0" y="457200"/>
                </a:moveTo>
                <a:lnTo>
                  <a:pt x="9139236" y="457200"/>
                </a:lnTo>
                <a:lnTo>
                  <a:pt x="9139236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1B07D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63" y="770635"/>
            <a:ext cx="91395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Conclusion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sur</a:t>
            </a:r>
            <a:r>
              <a:rPr sz="3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XHTML</a:t>
            </a:r>
            <a:endParaRPr sz="30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161084" y="6554037"/>
            <a:ext cx="333629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fr-FR" dirty="0"/>
              <a:t>web</a:t>
            </a:r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World </a:t>
            </a:r>
            <a:r>
              <a:rPr dirty="0"/>
              <a:t>Wide</a:t>
            </a:r>
            <a:r>
              <a:rPr spc="-114" dirty="0"/>
              <a:t> </a:t>
            </a:r>
            <a:r>
              <a:rPr spc="-5" dirty="0"/>
              <a:t>Web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66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4763" y="28447"/>
            <a:ext cx="45675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 marR="67310" indent="-169545" algn="r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6954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I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tro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d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u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ctio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  <a:p>
            <a:pPr marL="161925" marR="68580" indent="-161925" algn="r">
              <a:lnSpc>
                <a:spcPct val="100000"/>
              </a:lnSpc>
              <a:buAutoNum type="arabicPeriod"/>
              <a:tabLst>
                <a:tab pos="16192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Aspects</a:t>
            </a:r>
            <a:r>
              <a:rPr sz="1200" spc="-8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techniques</a:t>
            </a:r>
            <a:endParaRPr sz="1200">
              <a:latin typeface="Arial"/>
              <a:cs typeface="Arial"/>
            </a:endParaRPr>
          </a:p>
          <a:p>
            <a:pPr marL="169545" marR="69215" indent="-169545" algn="r">
              <a:lnSpc>
                <a:spcPct val="100000"/>
              </a:lnSpc>
              <a:buAutoNum type="arabicPeriod"/>
              <a:tabLst>
                <a:tab pos="169545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Langage</a:t>
            </a:r>
            <a:r>
              <a:rPr sz="1200" spc="-12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HTML</a:t>
            </a:r>
            <a:endParaRPr sz="1200">
              <a:latin typeface="Arial"/>
              <a:cs typeface="Arial"/>
            </a:endParaRPr>
          </a:p>
          <a:p>
            <a:pPr marL="168910" marR="67310" indent="-168910" algn="r">
              <a:lnSpc>
                <a:spcPct val="100000"/>
              </a:lnSpc>
              <a:buAutoNum type="arabicPeriod"/>
              <a:tabLst>
                <a:tab pos="168910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usion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0" y="63"/>
            <a:ext cx="4572000" cy="793750"/>
          </a:xfrm>
          <a:custGeom>
            <a:avLst/>
            <a:gdLst/>
            <a:ahLst/>
            <a:cxnLst/>
            <a:rect l="l" t="t" r="r" b="b"/>
            <a:pathLst>
              <a:path w="4572000" h="793750">
                <a:moveTo>
                  <a:pt x="0" y="793686"/>
                </a:moveTo>
                <a:lnTo>
                  <a:pt x="4572000" y="793686"/>
                </a:lnTo>
                <a:lnTo>
                  <a:pt x="4572000" y="0"/>
                </a:lnTo>
                <a:lnTo>
                  <a:pt x="0" y="0"/>
                </a:lnTo>
                <a:lnTo>
                  <a:pt x="0" y="793686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0" y="349250"/>
                </a:moveTo>
                <a:lnTo>
                  <a:pt x="4572000" y="349250"/>
                </a:lnTo>
                <a:lnTo>
                  <a:pt x="4572000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0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4571999" y="0"/>
                </a:moveTo>
                <a:lnTo>
                  <a:pt x="0" y="0"/>
                </a:lnTo>
                <a:lnTo>
                  <a:pt x="0" y="349247"/>
                </a:lnTo>
                <a:lnTo>
                  <a:pt x="4571999" y="349247"/>
                </a:lnTo>
                <a:lnTo>
                  <a:pt x="4571999" y="0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12291"/>
            <a:ext cx="9134856" cy="460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720851"/>
            <a:ext cx="7895844" cy="749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63" y="793750"/>
            <a:ext cx="9139555" cy="457200"/>
          </a:xfrm>
          <a:custGeom>
            <a:avLst/>
            <a:gdLst/>
            <a:ahLst/>
            <a:cxnLst/>
            <a:rect l="l" t="t" r="r" b="b"/>
            <a:pathLst>
              <a:path w="9139555" h="457200">
                <a:moveTo>
                  <a:pt x="0" y="457200"/>
                </a:moveTo>
                <a:lnTo>
                  <a:pt x="9139236" y="457200"/>
                </a:lnTo>
                <a:lnTo>
                  <a:pt x="9139236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1B07D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63" y="787399"/>
            <a:ext cx="91395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World Wide Web : une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description plus</a:t>
            </a:r>
            <a:r>
              <a:rPr sz="28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formelle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49450" y="16002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228600" y="0"/>
                </a:moveTo>
                <a:lnTo>
                  <a:pt x="0" y="0"/>
                </a:lnTo>
                <a:lnTo>
                  <a:pt x="0" y="304800"/>
                </a:lnTo>
                <a:lnTo>
                  <a:pt x="200025" y="304800"/>
                </a:lnTo>
                <a:lnTo>
                  <a:pt x="228600" y="276225"/>
                </a:lnTo>
                <a:lnTo>
                  <a:pt x="228600" y="0"/>
                </a:lnTo>
                <a:close/>
              </a:path>
            </a:pathLst>
          </a:custGeom>
          <a:solidFill>
            <a:srgbClr val="8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49475" y="187642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0"/>
                </a:moveTo>
                <a:lnTo>
                  <a:pt x="5714" y="5714"/>
                </a:lnTo>
                <a:lnTo>
                  <a:pt x="0" y="28575"/>
                </a:lnTo>
                <a:lnTo>
                  <a:pt x="28575" y="0"/>
                </a:lnTo>
                <a:close/>
              </a:path>
            </a:pathLst>
          </a:custGeom>
          <a:solidFill>
            <a:srgbClr val="676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49450" y="16002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200025" y="304800"/>
                </a:moveTo>
                <a:lnTo>
                  <a:pt x="205739" y="281939"/>
                </a:lnTo>
                <a:lnTo>
                  <a:pt x="228600" y="276225"/>
                </a:lnTo>
                <a:lnTo>
                  <a:pt x="200025" y="304800"/>
                </a:lnTo>
                <a:lnTo>
                  <a:pt x="0" y="304800"/>
                </a:lnTo>
                <a:lnTo>
                  <a:pt x="0" y="0"/>
                </a:lnTo>
                <a:lnTo>
                  <a:pt x="228600" y="0"/>
                </a:lnTo>
                <a:lnTo>
                  <a:pt x="228600" y="276225"/>
                </a:lnTo>
              </a:path>
            </a:pathLst>
          </a:custGeom>
          <a:ln w="9525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25850" y="1905000"/>
            <a:ext cx="1846580" cy="1262380"/>
          </a:xfrm>
          <a:custGeom>
            <a:avLst/>
            <a:gdLst/>
            <a:ahLst/>
            <a:cxnLst/>
            <a:rect l="l" t="t" r="r" b="b"/>
            <a:pathLst>
              <a:path w="1846579" h="1262380">
                <a:moveTo>
                  <a:pt x="923163" y="0"/>
                </a:moveTo>
                <a:lnTo>
                  <a:pt x="866920" y="1151"/>
                </a:lnTo>
                <a:lnTo>
                  <a:pt x="811570" y="4563"/>
                </a:lnTo>
                <a:lnTo>
                  <a:pt x="757208" y="10168"/>
                </a:lnTo>
                <a:lnTo>
                  <a:pt x="703931" y="17901"/>
                </a:lnTo>
                <a:lnTo>
                  <a:pt x="651836" y="27695"/>
                </a:lnTo>
                <a:lnTo>
                  <a:pt x="601018" y="39485"/>
                </a:lnTo>
                <a:lnTo>
                  <a:pt x="551576" y="53204"/>
                </a:lnTo>
                <a:lnTo>
                  <a:pt x="503604" y="68787"/>
                </a:lnTo>
                <a:lnTo>
                  <a:pt x="457199" y="86167"/>
                </a:lnTo>
                <a:lnTo>
                  <a:pt x="412459" y="105278"/>
                </a:lnTo>
                <a:lnTo>
                  <a:pt x="369480" y="126054"/>
                </a:lnTo>
                <a:lnTo>
                  <a:pt x="328357" y="148430"/>
                </a:lnTo>
                <a:lnTo>
                  <a:pt x="289188" y="172339"/>
                </a:lnTo>
                <a:lnTo>
                  <a:pt x="252070" y="197715"/>
                </a:lnTo>
                <a:lnTo>
                  <a:pt x="217097" y="224492"/>
                </a:lnTo>
                <a:lnTo>
                  <a:pt x="184368" y="252605"/>
                </a:lnTo>
                <a:lnTo>
                  <a:pt x="153979" y="281986"/>
                </a:lnTo>
                <a:lnTo>
                  <a:pt x="126026" y="312570"/>
                </a:lnTo>
                <a:lnTo>
                  <a:pt x="100605" y="344291"/>
                </a:lnTo>
                <a:lnTo>
                  <a:pt x="77814" y="377083"/>
                </a:lnTo>
                <a:lnTo>
                  <a:pt x="57748" y="410880"/>
                </a:lnTo>
                <a:lnTo>
                  <a:pt x="40505" y="445615"/>
                </a:lnTo>
                <a:lnTo>
                  <a:pt x="26180" y="481223"/>
                </a:lnTo>
                <a:lnTo>
                  <a:pt x="14871" y="517638"/>
                </a:lnTo>
                <a:lnTo>
                  <a:pt x="1684" y="592624"/>
                </a:lnTo>
                <a:lnTo>
                  <a:pt x="0" y="631063"/>
                </a:lnTo>
                <a:lnTo>
                  <a:pt x="1684" y="669501"/>
                </a:lnTo>
                <a:lnTo>
                  <a:pt x="6673" y="707331"/>
                </a:lnTo>
                <a:lnTo>
                  <a:pt x="26180" y="780902"/>
                </a:lnTo>
                <a:lnTo>
                  <a:pt x="40505" y="816510"/>
                </a:lnTo>
                <a:lnTo>
                  <a:pt x="57748" y="851245"/>
                </a:lnTo>
                <a:lnTo>
                  <a:pt x="77814" y="885042"/>
                </a:lnTo>
                <a:lnTo>
                  <a:pt x="100605" y="917834"/>
                </a:lnTo>
                <a:lnTo>
                  <a:pt x="126026" y="949555"/>
                </a:lnTo>
                <a:lnTo>
                  <a:pt x="153979" y="980139"/>
                </a:lnTo>
                <a:lnTo>
                  <a:pt x="184368" y="1009520"/>
                </a:lnTo>
                <a:lnTo>
                  <a:pt x="217097" y="1037633"/>
                </a:lnTo>
                <a:lnTo>
                  <a:pt x="252070" y="1064410"/>
                </a:lnTo>
                <a:lnTo>
                  <a:pt x="289188" y="1089786"/>
                </a:lnTo>
                <a:lnTo>
                  <a:pt x="328357" y="1113695"/>
                </a:lnTo>
                <a:lnTo>
                  <a:pt x="369480" y="1136071"/>
                </a:lnTo>
                <a:lnTo>
                  <a:pt x="412459" y="1156847"/>
                </a:lnTo>
                <a:lnTo>
                  <a:pt x="457200" y="1175958"/>
                </a:lnTo>
                <a:lnTo>
                  <a:pt x="503604" y="1193338"/>
                </a:lnTo>
                <a:lnTo>
                  <a:pt x="551576" y="1208921"/>
                </a:lnTo>
                <a:lnTo>
                  <a:pt x="601018" y="1222640"/>
                </a:lnTo>
                <a:lnTo>
                  <a:pt x="651836" y="1234430"/>
                </a:lnTo>
                <a:lnTo>
                  <a:pt x="703931" y="1244224"/>
                </a:lnTo>
                <a:lnTo>
                  <a:pt x="757208" y="1251957"/>
                </a:lnTo>
                <a:lnTo>
                  <a:pt x="811570" y="1257562"/>
                </a:lnTo>
                <a:lnTo>
                  <a:pt x="866920" y="1260974"/>
                </a:lnTo>
                <a:lnTo>
                  <a:pt x="923163" y="1262126"/>
                </a:lnTo>
                <a:lnTo>
                  <a:pt x="979392" y="1260974"/>
                </a:lnTo>
                <a:lnTo>
                  <a:pt x="1034731" y="1257562"/>
                </a:lnTo>
                <a:lnTo>
                  <a:pt x="1089084" y="1251957"/>
                </a:lnTo>
                <a:lnTo>
                  <a:pt x="1142353" y="1244224"/>
                </a:lnTo>
                <a:lnTo>
                  <a:pt x="1194442" y="1234430"/>
                </a:lnTo>
                <a:lnTo>
                  <a:pt x="1245255" y="1222640"/>
                </a:lnTo>
                <a:lnTo>
                  <a:pt x="1294695" y="1208921"/>
                </a:lnTo>
                <a:lnTo>
                  <a:pt x="1342665" y="1193338"/>
                </a:lnTo>
                <a:lnTo>
                  <a:pt x="1389069" y="1175958"/>
                </a:lnTo>
                <a:lnTo>
                  <a:pt x="1433810" y="1156847"/>
                </a:lnTo>
                <a:lnTo>
                  <a:pt x="1476791" y="1136071"/>
                </a:lnTo>
                <a:lnTo>
                  <a:pt x="1517916" y="1113695"/>
                </a:lnTo>
                <a:lnTo>
                  <a:pt x="1557087" y="1089786"/>
                </a:lnTo>
                <a:lnTo>
                  <a:pt x="1594210" y="1064410"/>
                </a:lnTo>
                <a:lnTo>
                  <a:pt x="1629186" y="1037633"/>
                </a:lnTo>
                <a:lnTo>
                  <a:pt x="1661919" y="1009520"/>
                </a:lnTo>
                <a:lnTo>
                  <a:pt x="1692313" y="980139"/>
                </a:lnTo>
                <a:lnTo>
                  <a:pt x="1720271" y="949555"/>
                </a:lnTo>
                <a:lnTo>
                  <a:pt x="1745696" y="917834"/>
                </a:lnTo>
                <a:lnTo>
                  <a:pt x="1768492" y="885042"/>
                </a:lnTo>
                <a:lnTo>
                  <a:pt x="1788562" y="851245"/>
                </a:lnTo>
                <a:lnTo>
                  <a:pt x="1805809" y="816510"/>
                </a:lnTo>
                <a:lnTo>
                  <a:pt x="1820137" y="780902"/>
                </a:lnTo>
                <a:lnTo>
                  <a:pt x="1831450" y="744487"/>
                </a:lnTo>
                <a:lnTo>
                  <a:pt x="1844640" y="669501"/>
                </a:lnTo>
                <a:lnTo>
                  <a:pt x="1846326" y="631063"/>
                </a:lnTo>
                <a:lnTo>
                  <a:pt x="1844640" y="592624"/>
                </a:lnTo>
                <a:lnTo>
                  <a:pt x="1839650" y="554794"/>
                </a:lnTo>
                <a:lnTo>
                  <a:pt x="1820137" y="481223"/>
                </a:lnTo>
                <a:lnTo>
                  <a:pt x="1805809" y="445615"/>
                </a:lnTo>
                <a:lnTo>
                  <a:pt x="1788562" y="410880"/>
                </a:lnTo>
                <a:lnTo>
                  <a:pt x="1768492" y="377083"/>
                </a:lnTo>
                <a:lnTo>
                  <a:pt x="1745696" y="344291"/>
                </a:lnTo>
                <a:lnTo>
                  <a:pt x="1720271" y="312570"/>
                </a:lnTo>
                <a:lnTo>
                  <a:pt x="1692313" y="281986"/>
                </a:lnTo>
                <a:lnTo>
                  <a:pt x="1661919" y="252605"/>
                </a:lnTo>
                <a:lnTo>
                  <a:pt x="1629186" y="224492"/>
                </a:lnTo>
                <a:lnTo>
                  <a:pt x="1594210" y="197715"/>
                </a:lnTo>
                <a:lnTo>
                  <a:pt x="1557087" y="172339"/>
                </a:lnTo>
                <a:lnTo>
                  <a:pt x="1517916" y="148430"/>
                </a:lnTo>
                <a:lnTo>
                  <a:pt x="1476791" y="126054"/>
                </a:lnTo>
                <a:lnTo>
                  <a:pt x="1433810" y="105278"/>
                </a:lnTo>
                <a:lnTo>
                  <a:pt x="1389069" y="86167"/>
                </a:lnTo>
                <a:lnTo>
                  <a:pt x="1342665" y="68787"/>
                </a:lnTo>
                <a:lnTo>
                  <a:pt x="1294695" y="53204"/>
                </a:lnTo>
                <a:lnTo>
                  <a:pt x="1245255" y="39485"/>
                </a:lnTo>
                <a:lnTo>
                  <a:pt x="1194442" y="27695"/>
                </a:lnTo>
                <a:lnTo>
                  <a:pt x="1142353" y="17901"/>
                </a:lnTo>
                <a:lnTo>
                  <a:pt x="1089084" y="10168"/>
                </a:lnTo>
                <a:lnTo>
                  <a:pt x="1034731" y="4563"/>
                </a:lnTo>
                <a:lnTo>
                  <a:pt x="979392" y="1151"/>
                </a:lnTo>
                <a:lnTo>
                  <a:pt x="923163" y="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25850" y="1905000"/>
            <a:ext cx="1846580" cy="1262380"/>
          </a:xfrm>
          <a:custGeom>
            <a:avLst/>
            <a:gdLst/>
            <a:ahLst/>
            <a:cxnLst/>
            <a:rect l="l" t="t" r="r" b="b"/>
            <a:pathLst>
              <a:path w="1846579" h="1262380">
                <a:moveTo>
                  <a:pt x="0" y="631063"/>
                </a:moveTo>
                <a:lnTo>
                  <a:pt x="1684" y="592624"/>
                </a:lnTo>
                <a:lnTo>
                  <a:pt x="6673" y="554794"/>
                </a:lnTo>
                <a:lnTo>
                  <a:pt x="26180" y="481223"/>
                </a:lnTo>
                <a:lnTo>
                  <a:pt x="40505" y="445615"/>
                </a:lnTo>
                <a:lnTo>
                  <a:pt x="57748" y="410880"/>
                </a:lnTo>
                <a:lnTo>
                  <a:pt x="77814" y="377083"/>
                </a:lnTo>
                <a:lnTo>
                  <a:pt x="100605" y="344291"/>
                </a:lnTo>
                <a:lnTo>
                  <a:pt x="126026" y="312570"/>
                </a:lnTo>
                <a:lnTo>
                  <a:pt x="153979" y="281986"/>
                </a:lnTo>
                <a:lnTo>
                  <a:pt x="184368" y="252605"/>
                </a:lnTo>
                <a:lnTo>
                  <a:pt x="217097" y="224492"/>
                </a:lnTo>
                <a:lnTo>
                  <a:pt x="252070" y="197715"/>
                </a:lnTo>
                <a:lnTo>
                  <a:pt x="289188" y="172339"/>
                </a:lnTo>
                <a:lnTo>
                  <a:pt x="328357" y="148430"/>
                </a:lnTo>
                <a:lnTo>
                  <a:pt x="369480" y="126054"/>
                </a:lnTo>
                <a:lnTo>
                  <a:pt x="412459" y="105278"/>
                </a:lnTo>
                <a:lnTo>
                  <a:pt x="457199" y="86167"/>
                </a:lnTo>
                <a:lnTo>
                  <a:pt x="503604" y="68787"/>
                </a:lnTo>
                <a:lnTo>
                  <a:pt x="551576" y="53204"/>
                </a:lnTo>
                <a:lnTo>
                  <a:pt x="601018" y="39485"/>
                </a:lnTo>
                <a:lnTo>
                  <a:pt x="651836" y="27695"/>
                </a:lnTo>
                <a:lnTo>
                  <a:pt x="703931" y="17901"/>
                </a:lnTo>
                <a:lnTo>
                  <a:pt x="757208" y="10168"/>
                </a:lnTo>
                <a:lnTo>
                  <a:pt x="811570" y="4563"/>
                </a:lnTo>
                <a:lnTo>
                  <a:pt x="866920" y="1151"/>
                </a:lnTo>
                <a:lnTo>
                  <a:pt x="923163" y="0"/>
                </a:lnTo>
                <a:lnTo>
                  <a:pt x="979392" y="1151"/>
                </a:lnTo>
                <a:lnTo>
                  <a:pt x="1034731" y="4563"/>
                </a:lnTo>
                <a:lnTo>
                  <a:pt x="1089084" y="10168"/>
                </a:lnTo>
                <a:lnTo>
                  <a:pt x="1142353" y="17901"/>
                </a:lnTo>
                <a:lnTo>
                  <a:pt x="1194442" y="27695"/>
                </a:lnTo>
                <a:lnTo>
                  <a:pt x="1245255" y="39485"/>
                </a:lnTo>
                <a:lnTo>
                  <a:pt x="1294695" y="53204"/>
                </a:lnTo>
                <a:lnTo>
                  <a:pt x="1342665" y="68787"/>
                </a:lnTo>
                <a:lnTo>
                  <a:pt x="1389069" y="86167"/>
                </a:lnTo>
                <a:lnTo>
                  <a:pt x="1433810" y="105278"/>
                </a:lnTo>
                <a:lnTo>
                  <a:pt x="1476791" y="126054"/>
                </a:lnTo>
                <a:lnTo>
                  <a:pt x="1517916" y="148430"/>
                </a:lnTo>
                <a:lnTo>
                  <a:pt x="1557087" y="172339"/>
                </a:lnTo>
                <a:lnTo>
                  <a:pt x="1594210" y="197715"/>
                </a:lnTo>
                <a:lnTo>
                  <a:pt x="1629186" y="224492"/>
                </a:lnTo>
                <a:lnTo>
                  <a:pt x="1661919" y="252605"/>
                </a:lnTo>
                <a:lnTo>
                  <a:pt x="1692313" y="281986"/>
                </a:lnTo>
                <a:lnTo>
                  <a:pt x="1720271" y="312570"/>
                </a:lnTo>
                <a:lnTo>
                  <a:pt x="1745696" y="344291"/>
                </a:lnTo>
                <a:lnTo>
                  <a:pt x="1768492" y="377083"/>
                </a:lnTo>
                <a:lnTo>
                  <a:pt x="1788562" y="410880"/>
                </a:lnTo>
                <a:lnTo>
                  <a:pt x="1805809" y="445615"/>
                </a:lnTo>
                <a:lnTo>
                  <a:pt x="1820137" y="481223"/>
                </a:lnTo>
                <a:lnTo>
                  <a:pt x="1831450" y="517638"/>
                </a:lnTo>
                <a:lnTo>
                  <a:pt x="1844640" y="592624"/>
                </a:lnTo>
                <a:lnTo>
                  <a:pt x="1846326" y="631063"/>
                </a:lnTo>
                <a:lnTo>
                  <a:pt x="1844640" y="669501"/>
                </a:lnTo>
                <a:lnTo>
                  <a:pt x="1839650" y="707331"/>
                </a:lnTo>
                <a:lnTo>
                  <a:pt x="1820137" y="780902"/>
                </a:lnTo>
                <a:lnTo>
                  <a:pt x="1805809" y="816510"/>
                </a:lnTo>
                <a:lnTo>
                  <a:pt x="1788562" y="851245"/>
                </a:lnTo>
                <a:lnTo>
                  <a:pt x="1768492" y="885042"/>
                </a:lnTo>
                <a:lnTo>
                  <a:pt x="1745696" y="917834"/>
                </a:lnTo>
                <a:lnTo>
                  <a:pt x="1720271" y="949555"/>
                </a:lnTo>
                <a:lnTo>
                  <a:pt x="1692313" y="980139"/>
                </a:lnTo>
                <a:lnTo>
                  <a:pt x="1661919" y="1009520"/>
                </a:lnTo>
                <a:lnTo>
                  <a:pt x="1629186" y="1037633"/>
                </a:lnTo>
                <a:lnTo>
                  <a:pt x="1594210" y="1064410"/>
                </a:lnTo>
                <a:lnTo>
                  <a:pt x="1557087" y="1089786"/>
                </a:lnTo>
                <a:lnTo>
                  <a:pt x="1517916" y="1113695"/>
                </a:lnTo>
                <a:lnTo>
                  <a:pt x="1476791" y="1136071"/>
                </a:lnTo>
                <a:lnTo>
                  <a:pt x="1433810" y="1156847"/>
                </a:lnTo>
                <a:lnTo>
                  <a:pt x="1389069" y="1175958"/>
                </a:lnTo>
                <a:lnTo>
                  <a:pt x="1342665" y="1193338"/>
                </a:lnTo>
                <a:lnTo>
                  <a:pt x="1294695" y="1208921"/>
                </a:lnTo>
                <a:lnTo>
                  <a:pt x="1245255" y="1222640"/>
                </a:lnTo>
                <a:lnTo>
                  <a:pt x="1194442" y="1234430"/>
                </a:lnTo>
                <a:lnTo>
                  <a:pt x="1142353" y="1244224"/>
                </a:lnTo>
                <a:lnTo>
                  <a:pt x="1089084" y="1251957"/>
                </a:lnTo>
                <a:lnTo>
                  <a:pt x="1034731" y="1257562"/>
                </a:lnTo>
                <a:lnTo>
                  <a:pt x="979392" y="1260974"/>
                </a:lnTo>
                <a:lnTo>
                  <a:pt x="923163" y="1262126"/>
                </a:lnTo>
                <a:lnTo>
                  <a:pt x="866920" y="1260974"/>
                </a:lnTo>
                <a:lnTo>
                  <a:pt x="811570" y="1257562"/>
                </a:lnTo>
                <a:lnTo>
                  <a:pt x="757208" y="1251957"/>
                </a:lnTo>
                <a:lnTo>
                  <a:pt x="703931" y="1244224"/>
                </a:lnTo>
                <a:lnTo>
                  <a:pt x="651836" y="1234430"/>
                </a:lnTo>
                <a:lnTo>
                  <a:pt x="601018" y="1222640"/>
                </a:lnTo>
                <a:lnTo>
                  <a:pt x="551576" y="1208921"/>
                </a:lnTo>
                <a:lnTo>
                  <a:pt x="503604" y="1193338"/>
                </a:lnTo>
                <a:lnTo>
                  <a:pt x="457200" y="1175958"/>
                </a:lnTo>
                <a:lnTo>
                  <a:pt x="412459" y="1156847"/>
                </a:lnTo>
                <a:lnTo>
                  <a:pt x="369480" y="1136071"/>
                </a:lnTo>
                <a:lnTo>
                  <a:pt x="328357" y="1113695"/>
                </a:lnTo>
                <a:lnTo>
                  <a:pt x="289188" y="1089786"/>
                </a:lnTo>
                <a:lnTo>
                  <a:pt x="252070" y="1064410"/>
                </a:lnTo>
                <a:lnTo>
                  <a:pt x="217097" y="1037633"/>
                </a:lnTo>
                <a:lnTo>
                  <a:pt x="184368" y="1009520"/>
                </a:lnTo>
                <a:lnTo>
                  <a:pt x="153979" y="980139"/>
                </a:lnTo>
                <a:lnTo>
                  <a:pt x="126026" y="949555"/>
                </a:lnTo>
                <a:lnTo>
                  <a:pt x="100605" y="917834"/>
                </a:lnTo>
                <a:lnTo>
                  <a:pt x="77814" y="885042"/>
                </a:lnTo>
                <a:lnTo>
                  <a:pt x="57748" y="851245"/>
                </a:lnTo>
                <a:lnTo>
                  <a:pt x="40505" y="816510"/>
                </a:lnTo>
                <a:lnTo>
                  <a:pt x="26180" y="780902"/>
                </a:lnTo>
                <a:lnTo>
                  <a:pt x="14871" y="744487"/>
                </a:lnTo>
                <a:lnTo>
                  <a:pt x="1684" y="669501"/>
                </a:lnTo>
                <a:lnTo>
                  <a:pt x="0" y="631063"/>
                </a:lnTo>
                <a:close/>
              </a:path>
            </a:pathLst>
          </a:custGeom>
          <a:ln w="9525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06850" y="14478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228600" y="0"/>
                </a:moveTo>
                <a:lnTo>
                  <a:pt x="0" y="0"/>
                </a:lnTo>
                <a:lnTo>
                  <a:pt x="0" y="304800"/>
                </a:lnTo>
                <a:lnTo>
                  <a:pt x="200025" y="304800"/>
                </a:lnTo>
                <a:lnTo>
                  <a:pt x="228600" y="276225"/>
                </a:lnTo>
                <a:lnTo>
                  <a:pt x="228600" y="0"/>
                </a:lnTo>
                <a:close/>
              </a:path>
            </a:pathLst>
          </a:custGeom>
          <a:solidFill>
            <a:srgbClr val="8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06875" y="172402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0"/>
                </a:moveTo>
                <a:lnTo>
                  <a:pt x="5714" y="5714"/>
                </a:lnTo>
                <a:lnTo>
                  <a:pt x="0" y="28575"/>
                </a:lnTo>
                <a:lnTo>
                  <a:pt x="28575" y="0"/>
                </a:lnTo>
                <a:close/>
              </a:path>
            </a:pathLst>
          </a:custGeom>
          <a:solidFill>
            <a:srgbClr val="676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06850" y="14478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200025" y="304800"/>
                </a:moveTo>
                <a:lnTo>
                  <a:pt x="205739" y="281939"/>
                </a:lnTo>
                <a:lnTo>
                  <a:pt x="228600" y="276225"/>
                </a:lnTo>
                <a:lnTo>
                  <a:pt x="200025" y="304800"/>
                </a:lnTo>
                <a:lnTo>
                  <a:pt x="0" y="304800"/>
                </a:lnTo>
                <a:lnTo>
                  <a:pt x="0" y="0"/>
                </a:lnTo>
                <a:lnTo>
                  <a:pt x="228600" y="0"/>
                </a:lnTo>
                <a:lnTo>
                  <a:pt x="228600" y="276225"/>
                </a:lnTo>
              </a:path>
            </a:pathLst>
          </a:custGeom>
          <a:ln w="9525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82850" y="24384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228600" y="0"/>
                </a:moveTo>
                <a:lnTo>
                  <a:pt x="0" y="0"/>
                </a:lnTo>
                <a:lnTo>
                  <a:pt x="0" y="304800"/>
                </a:lnTo>
                <a:lnTo>
                  <a:pt x="200025" y="304800"/>
                </a:lnTo>
                <a:lnTo>
                  <a:pt x="228600" y="276225"/>
                </a:lnTo>
                <a:lnTo>
                  <a:pt x="228600" y="0"/>
                </a:lnTo>
                <a:close/>
              </a:path>
            </a:pathLst>
          </a:custGeom>
          <a:solidFill>
            <a:srgbClr val="8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82875" y="271462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0"/>
                </a:moveTo>
                <a:lnTo>
                  <a:pt x="5714" y="5714"/>
                </a:lnTo>
                <a:lnTo>
                  <a:pt x="0" y="28575"/>
                </a:lnTo>
                <a:lnTo>
                  <a:pt x="28575" y="0"/>
                </a:lnTo>
                <a:close/>
              </a:path>
            </a:pathLst>
          </a:custGeom>
          <a:solidFill>
            <a:srgbClr val="676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82850" y="24384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200025" y="304800"/>
                </a:moveTo>
                <a:lnTo>
                  <a:pt x="205739" y="281939"/>
                </a:lnTo>
                <a:lnTo>
                  <a:pt x="228600" y="276225"/>
                </a:lnTo>
                <a:lnTo>
                  <a:pt x="200025" y="304800"/>
                </a:lnTo>
                <a:lnTo>
                  <a:pt x="0" y="304800"/>
                </a:lnTo>
                <a:lnTo>
                  <a:pt x="0" y="0"/>
                </a:lnTo>
                <a:lnTo>
                  <a:pt x="228600" y="0"/>
                </a:lnTo>
                <a:lnTo>
                  <a:pt x="228600" y="276225"/>
                </a:lnTo>
              </a:path>
            </a:pathLst>
          </a:custGeom>
          <a:ln w="9525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40050" y="19050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228600" y="0"/>
                </a:moveTo>
                <a:lnTo>
                  <a:pt x="0" y="0"/>
                </a:lnTo>
                <a:lnTo>
                  <a:pt x="0" y="304800"/>
                </a:lnTo>
                <a:lnTo>
                  <a:pt x="200025" y="304800"/>
                </a:lnTo>
                <a:lnTo>
                  <a:pt x="228600" y="276225"/>
                </a:lnTo>
                <a:lnTo>
                  <a:pt x="228600" y="0"/>
                </a:lnTo>
                <a:close/>
              </a:path>
            </a:pathLst>
          </a:custGeom>
          <a:solidFill>
            <a:srgbClr val="8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40075" y="218122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0"/>
                </a:moveTo>
                <a:lnTo>
                  <a:pt x="5714" y="5714"/>
                </a:lnTo>
                <a:lnTo>
                  <a:pt x="0" y="28575"/>
                </a:lnTo>
                <a:lnTo>
                  <a:pt x="28575" y="0"/>
                </a:lnTo>
                <a:close/>
              </a:path>
            </a:pathLst>
          </a:custGeom>
          <a:solidFill>
            <a:srgbClr val="676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40050" y="19050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200025" y="304800"/>
                </a:moveTo>
                <a:lnTo>
                  <a:pt x="205739" y="281939"/>
                </a:lnTo>
                <a:lnTo>
                  <a:pt x="228600" y="276225"/>
                </a:lnTo>
                <a:lnTo>
                  <a:pt x="200025" y="304800"/>
                </a:lnTo>
                <a:lnTo>
                  <a:pt x="0" y="304800"/>
                </a:lnTo>
                <a:lnTo>
                  <a:pt x="0" y="0"/>
                </a:lnTo>
                <a:lnTo>
                  <a:pt x="228600" y="0"/>
                </a:lnTo>
                <a:lnTo>
                  <a:pt x="228600" y="276225"/>
                </a:lnTo>
              </a:path>
            </a:pathLst>
          </a:custGeom>
          <a:ln w="9525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78250" y="22860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228600" y="0"/>
                </a:moveTo>
                <a:lnTo>
                  <a:pt x="0" y="0"/>
                </a:lnTo>
                <a:lnTo>
                  <a:pt x="0" y="304800"/>
                </a:lnTo>
                <a:lnTo>
                  <a:pt x="200025" y="304800"/>
                </a:lnTo>
                <a:lnTo>
                  <a:pt x="228600" y="276225"/>
                </a:lnTo>
                <a:lnTo>
                  <a:pt x="228600" y="0"/>
                </a:lnTo>
                <a:close/>
              </a:path>
            </a:pathLst>
          </a:custGeom>
          <a:solidFill>
            <a:srgbClr val="8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78275" y="256222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0"/>
                </a:moveTo>
                <a:lnTo>
                  <a:pt x="5714" y="5714"/>
                </a:lnTo>
                <a:lnTo>
                  <a:pt x="0" y="28575"/>
                </a:lnTo>
                <a:lnTo>
                  <a:pt x="28575" y="0"/>
                </a:lnTo>
                <a:close/>
              </a:path>
            </a:pathLst>
          </a:custGeom>
          <a:solidFill>
            <a:srgbClr val="676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78250" y="22860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200025" y="304800"/>
                </a:moveTo>
                <a:lnTo>
                  <a:pt x="205739" y="281939"/>
                </a:lnTo>
                <a:lnTo>
                  <a:pt x="228600" y="276225"/>
                </a:lnTo>
                <a:lnTo>
                  <a:pt x="200025" y="304800"/>
                </a:lnTo>
                <a:lnTo>
                  <a:pt x="0" y="304800"/>
                </a:lnTo>
                <a:lnTo>
                  <a:pt x="0" y="0"/>
                </a:lnTo>
                <a:lnTo>
                  <a:pt x="228600" y="0"/>
                </a:lnTo>
                <a:lnTo>
                  <a:pt x="228600" y="276225"/>
                </a:lnTo>
              </a:path>
            </a:pathLst>
          </a:custGeom>
          <a:ln w="9525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40250" y="21336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228600" y="0"/>
                </a:moveTo>
                <a:lnTo>
                  <a:pt x="0" y="0"/>
                </a:lnTo>
                <a:lnTo>
                  <a:pt x="0" y="304800"/>
                </a:lnTo>
                <a:lnTo>
                  <a:pt x="200025" y="304800"/>
                </a:lnTo>
                <a:lnTo>
                  <a:pt x="228600" y="276225"/>
                </a:lnTo>
                <a:lnTo>
                  <a:pt x="228600" y="0"/>
                </a:lnTo>
                <a:close/>
              </a:path>
            </a:pathLst>
          </a:custGeom>
          <a:solidFill>
            <a:srgbClr val="8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40275" y="240982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0"/>
                </a:moveTo>
                <a:lnTo>
                  <a:pt x="5714" y="5714"/>
                </a:lnTo>
                <a:lnTo>
                  <a:pt x="0" y="28575"/>
                </a:lnTo>
                <a:lnTo>
                  <a:pt x="28575" y="0"/>
                </a:lnTo>
                <a:close/>
              </a:path>
            </a:pathLst>
          </a:custGeom>
          <a:solidFill>
            <a:srgbClr val="676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40250" y="21336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200025" y="304800"/>
                </a:moveTo>
                <a:lnTo>
                  <a:pt x="205739" y="281939"/>
                </a:lnTo>
                <a:lnTo>
                  <a:pt x="228600" y="276225"/>
                </a:lnTo>
                <a:lnTo>
                  <a:pt x="200025" y="304800"/>
                </a:lnTo>
                <a:lnTo>
                  <a:pt x="0" y="304800"/>
                </a:lnTo>
                <a:lnTo>
                  <a:pt x="0" y="0"/>
                </a:lnTo>
                <a:lnTo>
                  <a:pt x="228600" y="0"/>
                </a:lnTo>
                <a:lnTo>
                  <a:pt x="228600" y="276225"/>
                </a:lnTo>
              </a:path>
            </a:pathLst>
          </a:custGeom>
          <a:ln w="9525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40250" y="25908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228600" y="0"/>
                </a:moveTo>
                <a:lnTo>
                  <a:pt x="0" y="0"/>
                </a:lnTo>
                <a:lnTo>
                  <a:pt x="0" y="304800"/>
                </a:lnTo>
                <a:lnTo>
                  <a:pt x="200025" y="304800"/>
                </a:lnTo>
                <a:lnTo>
                  <a:pt x="228600" y="276225"/>
                </a:lnTo>
                <a:lnTo>
                  <a:pt x="228600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740275" y="286702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0"/>
                </a:moveTo>
                <a:lnTo>
                  <a:pt x="5714" y="5714"/>
                </a:lnTo>
                <a:lnTo>
                  <a:pt x="0" y="28575"/>
                </a:lnTo>
                <a:lnTo>
                  <a:pt x="28575" y="0"/>
                </a:lnTo>
                <a:close/>
              </a:path>
            </a:pathLst>
          </a:custGeom>
          <a:solidFill>
            <a:srgbClr val="007A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40250" y="2590800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200025" y="304800"/>
                </a:moveTo>
                <a:lnTo>
                  <a:pt x="205739" y="281939"/>
                </a:lnTo>
                <a:lnTo>
                  <a:pt x="228600" y="276225"/>
                </a:lnTo>
                <a:lnTo>
                  <a:pt x="200025" y="304800"/>
                </a:lnTo>
                <a:lnTo>
                  <a:pt x="0" y="304800"/>
                </a:lnTo>
                <a:lnTo>
                  <a:pt x="0" y="0"/>
                </a:lnTo>
                <a:lnTo>
                  <a:pt x="228600" y="0"/>
                </a:lnTo>
                <a:lnTo>
                  <a:pt x="228600" y="276225"/>
                </a:lnTo>
              </a:path>
            </a:pathLst>
          </a:custGeom>
          <a:ln w="9525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178050" y="1676400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9525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35450" y="1600200"/>
            <a:ext cx="457200" cy="533400"/>
          </a:xfrm>
          <a:custGeom>
            <a:avLst/>
            <a:gdLst/>
            <a:ahLst/>
            <a:cxnLst/>
            <a:rect l="l" t="t" r="r" b="b"/>
            <a:pathLst>
              <a:path w="457200" h="533400">
                <a:moveTo>
                  <a:pt x="0" y="0"/>
                </a:moveTo>
                <a:lnTo>
                  <a:pt x="457200" y="533400"/>
                </a:lnTo>
              </a:path>
            </a:pathLst>
          </a:custGeom>
          <a:ln w="9525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711450" y="2057400"/>
            <a:ext cx="228600" cy="533400"/>
          </a:xfrm>
          <a:custGeom>
            <a:avLst/>
            <a:gdLst/>
            <a:ahLst/>
            <a:cxnLst/>
            <a:rect l="l" t="t" r="r" b="b"/>
            <a:pathLst>
              <a:path w="228600" h="533400">
                <a:moveTo>
                  <a:pt x="0" y="533400"/>
                </a:moveTo>
                <a:lnTo>
                  <a:pt x="228600" y="0"/>
                </a:lnTo>
              </a:path>
            </a:pathLst>
          </a:custGeom>
          <a:ln w="9525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11450" y="2514600"/>
            <a:ext cx="1066800" cy="76200"/>
          </a:xfrm>
          <a:custGeom>
            <a:avLst/>
            <a:gdLst/>
            <a:ahLst/>
            <a:cxnLst/>
            <a:rect l="l" t="t" r="r" b="b"/>
            <a:pathLst>
              <a:path w="1066800" h="76200">
                <a:moveTo>
                  <a:pt x="0" y="76200"/>
                </a:moveTo>
                <a:lnTo>
                  <a:pt x="1066800" y="0"/>
                </a:lnTo>
              </a:path>
            </a:pathLst>
          </a:custGeom>
          <a:ln w="9525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11450" y="1752600"/>
            <a:ext cx="1295400" cy="838200"/>
          </a:xfrm>
          <a:custGeom>
            <a:avLst/>
            <a:gdLst/>
            <a:ahLst/>
            <a:cxnLst/>
            <a:rect l="l" t="t" r="r" b="b"/>
            <a:pathLst>
              <a:path w="1295400" h="838200">
                <a:moveTo>
                  <a:pt x="0" y="838200"/>
                </a:moveTo>
                <a:lnTo>
                  <a:pt x="1295400" y="0"/>
                </a:lnTo>
              </a:path>
            </a:pathLst>
          </a:custGeom>
          <a:ln w="9525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006850" y="2438400"/>
            <a:ext cx="533400" cy="304800"/>
          </a:xfrm>
          <a:custGeom>
            <a:avLst/>
            <a:gdLst/>
            <a:ahLst/>
            <a:cxnLst/>
            <a:rect l="l" t="t" r="r" b="b"/>
            <a:pathLst>
              <a:path w="533400" h="304800">
                <a:moveTo>
                  <a:pt x="0" y="0"/>
                </a:moveTo>
                <a:lnTo>
                  <a:pt x="533400" y="304800"/>
                </a:lnTo>
              </a:path>
            </a:pathLst>
          </a:custGeom>
          <a:ln w="9525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006850" y="2286000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0" y="76200"/>
                </a:moveTo>
                <a:lnTo>
                  <a:pt x="533400" y="0"/>
                </a:lnTo>
              </a:path>
            </a:pathLst>
          </a:custGeom>
          <a:ln w="9525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981828" y="2047367"/>
            <a:ext cx="926465" cy="621665"/>
          </a:xfrm>
          <a:custGeom>
            <a:avLst/>
            <a:gdLst/>
            <a:ahLst/>
            <a:cxnLst/>
            <a:rect l="l" t="t" r="r" b="b"/>
            <a:pathLst>
              <a:path w="926464" h="621664">
                <a:moveTo>
                  <a:pt x="626363" y="0"/>
                </a:moveTo>
                <a:lnTo>
                  <a:pt x="686435" y="104140"/>
                </a:lnTo>
                <a:lnTo>
                  <a:pt x="0" y="499745"/>
                </a:lnTo>
                <a:lnTo>
                  <a:pt x="70104" y="621411"/>
                </a:lnTo>
                <a:lnTo>
                  <a:pt x="756538" y="225933"/>
                </a:lnTo>
                <a:lnTo>
                  <a:pt x="856976" y="225933"/>
                </a:lnTo>
                <a:lnTo>
                  <a:pt x="926338" y="46990"/>
                </a:lnTo>
                <a:lnTo>
                  <a:pt x="626363" y="0"/>
                </a:lnTo>
                <a:close/>
              </a:path>
              <a:path w="926464" h="621664">
                <a:moveTo>
                  <a:pt x="856976" y="225933"/>
                </a:moveTo>
                <a:lnTo>
                  <a:pt x="756538" y="225933"/>
                </a:lnTo>
                <a:lnTo>
                  <a:pt x="816610" y="330073"/>
                </a:lnTo>
                <a:lnTo>
                  <a:pt x="856976" y="225933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816855" y="2566161"/>
            <a:ext cx="202057" cy="1977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981828" y="2047367"/>
            <a:ext cx="926465" cy="621665"/>
          </a:xfrm>
          <a:custGeom>
            <a:avLst/>
            <a:gdLst/>
            <a:ahLst/>
            <a:cxnLst/>
            <a:rect l="l" t="t" r="r" b="b"/>
            <a:pathLst>
              <a:path w="926464" h="621664">
                <a:moveTo>
                  <a:pt x="626363" y="0"/>
                </a:moveTo>
                <a:lnTo>
                  <a:pt x="686435" y="104140"/>
                </a:lnTo>
                <a:lnTo>
                  <a:pt x="0" y="499745"/>
                </a:lnTo>
                <a:lnTo>
                  <a:pt x="70104" y="621411"/>
                </a:lnTo>
                <a:lnTo>
                  <a:pt x="756538" y="225933"/>
                </a:lnTo>
                <a:lnTo>
                  <a:pt x="816610" y="330073"/>
                </a:lnTo>
                <a:lnTo>
                  <a:pt x="926338" y="46990"/>
                </a:lnTo>
                <a:lnTo>
                  <a:pt x="626363" y="0"/>
                </a:lnTo>
                <a:close/>
              </a:path>
            </a:pathLst>
          </a:custGeom>
          <a:ln w="9525">
            <a:solidFill>
              <a:srgbClr val="00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812093" y="2561399"/>
            <a:ext cx="211582" cy="2072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4042409" y="2864612"/>
            <a:ext cx="101726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i="1" spc="-5" dirty="0">
                <a:solidFill>
                  <a:srgbClr val="009999"/>
                </a:solidFill>
                <a:latin typeface="Arial"/>
                <a:cs typeface="Arial"/>
              </a:rPr>
              <a:t>un </a:t>
            </a:r>
            <a:r>
              <a:rPr sz="1400" b="1" i="1" dirty="0">
                <a:solidFill>
                  <a:srgbClr val="009999"/>
                </a:solidFill>
                <a:latin typeface="Arial"/>
                <a:cs typeface="Arial"/>
              </a:rPr>
              <a:t>site</a:t>
            </a:r>
            <a:r>
              <a:rPr sz="1400" b="1" i="1" spc="-105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400" b="1" i="1" spc="-10" dirty="0">
                <a:solidFill>
                  <a:srgbClr val="009999"/>
                </a:solidFill>
                <a:latin typeface="Arial"/>
                <a:cs typeface="Arial"/>
              </a:rPr>
              <a:t>Web</a:t>
            </a:r>
            <a:endParaRPr sz="14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695450" y="2177033"/>
            <a:ext cx="5949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i="1" dirty="0">
                <a:solidFill>
                  <a:srgbClr val="009999"/>
                </a:solidFill>
                <a:latin typeface="Arial"/>
                <a:cs typeface="Arial"/>
              </a:rPr>
              <a:t>le</a:t>
            </a:r>
            <a:r>
              <a:rPr sz="1400" b="1" i="1" spc="-90" dirty="0">
                <a:solidFill>
                  <a:srgbClr val="009999"/>
                </a:solidFill>
                <a:latin typeface="Arial"/>
                <a:cs typeface="Arial"/>
              </a:rPr>
              <a:t> </a:t>
            </a:r>
            <a:r>
              <a:rPr sz="1400" b="1" i="1" spc="-10" dirty="0">
                <a:solidFill>
                  <a:srgbClr val="009999"/>
                </a:solidFill>
                <a:latin typeface="Arial"/>
                <a:cs typeface="Arial"/>
              </a:rPr>
              <a:t>Web</a:t>
            </a:r>
            <a:endParaRPr sz="14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8739" y="3649217"/>
            <a:ext cx="8912225" cy="211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735"/>
              </a:lnSpc>
              <a:spcBef>
                <a:spcPts val="100"/>
              </a:spcBef>
              <a:buSzPct val="89583"/>
              <a:buFont typeface="Wingdings"/>
              <a:buChar char=""/>
              <a:tabLst>
                <a:tab pos="355600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Ensemble de pages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Web formant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un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réseau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(ou une toile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:</a:t>
            </a:r>
            <a:r>
              <a:rPr sz="2400" spc="1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0000FF"/>
                </a:solidFill>
                <a:latin typeface="Arial"/>
                <a:cs typeface="Arial"/>
              </a:rPr>
              <a:t>web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ts val="2735"/>
              </a:lnSpc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en anglais) sur lequel il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est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possible de</a:t>
            </a:r>
            <a:r>
              <a:rPr sz="2400" spc="1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naviguer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SzPct val="89583"/>
              <a:buFont typeface="Wingdings"/>
              <a:buChar char=""/>
              <a:tabLst>
                <a:tab pos="355600" algn="l"/>
              </a:tabLst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WWW =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World Wide</a:t>
            </a:r>
            <a:r>
              <a:rPr sz="24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Web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SzPct val="89583"/>
              <a:buFont typeface="Wingdings"/>
              <a:buChar char=""/>
              <a:tabLst>
                <a:tab pos="355600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Navigateur</a:t>
            </a:r>
            <a:endParaRPr sz="2400">
              <a:latin typeface="Arial"/>
              <a:cs typeface="Arial"/>
            </a:endParaRPr>
          </a:p>
          <a:p>
            <a:pPr marL="756285" marR="426084" lvl="1" indent="-287020">
              <a:lnSpc>
                <a:spcPct val="75000"/>
              </a:lnSpc>
              <a:spcBef>
                <a:spcPts val="67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920" algn="l"/>
              </a:tabLst>
            </a:pP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outil permettant d’afficher des pages </a:t>
            </a:r>
            <a:r>
              <a:rPr sz="2200" spc="-10" dirty="0">
                <a:solidFill>
                  <a:srgbClr val="1C1C1C"/>
                </a:solidFill>
                <a:latin typeface="Arial"/>
                <a:cs typeface="Arial"/>
              </a:rPr>
              <a:t>HTML 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et de passer d’une  page à l’autre au </a:t>
            </a:r>
            <a:r>
              <a:rPr sz="2200" spc="-10" dirty="0">
                <a:solidFill>
                  <a:srgbClr val="1C1C1C"/>
                </a:solidFill>
                <a:latin typeface="Arial"/>
                <a:cs typeface="Arial"/>
              </a:rPr>
              <a:t>moyen 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de liens hypertextes </a:t>
            </a:r>
            <a:r>
              <a:rPr sz="2200" spc="-5" dirty="0">
                <a:solidFill>
                  <a:srgbClr val="1C1C1C"/>
                </a:solidFill>
                <a:latin typeface="Wingdings"/>
                <a:cs typeface="Wingdings"/>
              </a:rPr>
              <a:t></a:t>
            </a:r>
            <a:r>
              <a:rPr sz="2200" spc="190" dirty="0">
                <a:solidFill>
                  <a:srgbClr val="1C1C1C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navigation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076315" y="1490852"/>
            <a:ext cx="92519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i="1" spc="-5" dirty="0">
                <a:solidFill>
                  <a:srgbClr val="009999"/>
                </a:solidFill>
                <a:latin typeface="Arial"/>
                <a:cs typeface="Arial"/>
              </a:rPr>
              <a:t>navigateur</a:t>
            </a:r>
            <a:endParaRPr sz="14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013703" y="1905000"/>
            <a:ext cx="1546859" cy="12374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989701" y="1881123"/>
            <a:ext cx="1544574" cy="12350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999358" y="28447"/>
            <a:ext cx="15106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 marR="5080" indent="-169545" algn="r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6954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I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tro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d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u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ctio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  <a:p>
            <a:pPr marL="161925" marR="6350" indent="-161925" algn="r">
              <a:lnSpc>
                <a:spcPct val="100000"/>
              </a:lnSpc>
              <a:buAutoNum type="arabicPeriod"/>
              <a:tabLst>
                <a:tab pos="16192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Aspects</a:t>
            </a:r>
            <a:r>
              <a:rPr sz="1200" spc="-8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techniques</a:t>
            </a:r>
            <a:endParaRPr sz="1200">
              <a:latin typeface="Arial"/>
              <a:cs typeface="Arial"/>
            </a:endParaRPr>
          </a:p>
          <a:p>
            <a:pPr marL="448309" indent="-169545">
              <a:lnSpc>
                <a:spcPct val="100000"/>
              </a:lnSpc>
              <a:buAutoNum type="arabicPeriod"/>
              <a:tabLst>
                <a:tab pos="448945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Langage</a:t>
            </a:r>
            <a:r>
              <a:rPr sz="1200" spc="-12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HTML</a:t>
            </a:r>
            <a:endParaRPr sz="1200">
              <a:latin typeface="Arial"/>
              <a:cs typeface="Arial"/>
            </a:endParaRPr>
          </a:p>
          <a:p>
            <a:pPr marL="168910" marR="5080" indent="-168910" algn="r">
              <a:lnSpc>
                <a:spcPct val="100000"/>
              </a:lnSpc>
              <a:buAutoNum type="arabicPeriod"/>
              <a:tabLst>
                <a:tab pos="168910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usion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ftr" sz="quarter" idx="5"/>
          </p:nvPr>
        </p:nvSpPr>
        <p:spPr>
          <a:xfrm>
            <a:off x="1161084" y="6554037"/>
            <a:ext cx="333629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fr-FR" dirty="0"/>
              <a:t>web</a:t>
            </a:r>
            <a:endParaRPr spc="-5" dirty="0"/>
          </a:p>
        </p:txBody>
      </p:sp>
      <p:sp>
        <p:nvSpPr>
          <p:cNvPr id="51" name="object 5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World </a:t>
            </a:r>
            <a:r>
              <a:rPr dirty="0"/>
              <a:t>Wide</a:t>
            </a:r>
            <a:r>
              <a:rPr spc="-114" dirty="0"/>
              <a:t> </a:t>
            </a:r>
            <a:r>
              <a:rPr spc="-5" dirty="0"/>
              <a:t>Web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67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0" y="63"/>
            <a:ext cx="4572000" cy="793750"/>
          </a:xfrm>
          <a:custGeom>
            <a:avLst/>
            <a:gdLst/>
            <a:ahLst/>
            <a:cxnLst/>
            <a:rect l="l" t="t" r="r" b="b"/>
            <a:pathLst>
              <a:path w="4572000" h="793750">
                <a:moveTo>
                  <a:pt x="0" y="793686"/>
                </a:moveTo>
                <a:lnTo>
                  <a:pt x="4572000" y="793686"/>
                </a:lnTo>
                <a:lnTo>
                  <a:pt x="4572000" y="0"/>
                </a:lnTo>
                <a:lnTo>
                  <a:pt x="0" y="0"/>
                </a:lnTo>
                <a:lnTo>
                  <a:pt x="0" y="793686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0" y="349250"/>
                </a:moveTo>
                <a:lnTo>
                  <a:pt x="4572000" y="349250"/>
                </a:lnTo>
                <a:lnTo>
                  <a:pt x="4572000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0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4571999" y="0"/>
                </a:moveTo>
                <a:lnTo>
                  <a:pt x="0" y="0"/>
                </a:lnTo>
                <a:lnTo>
                  <a:pt x="0" y="349247"/>
                </a:lnTo>
                <a:lnTo>
                  <a:pt x="4571999" y="349247"/>
                </a:lnTo>
                <a:lnTo>
                  <a:pt x="4571999" y="0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812291"/>
            <a:ext cx="9134856" cy="460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720851"/>
            <a:ext cx="4850892" cy="749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63" y="793750"/>
            <a:ext cx="9139555" cy="457200"/>
          </a:xfrm>
          <a:custGeom>
            <a:avLst/>
            <a:gdLst/>
            <a:ahLst/>
            <a:cxnLst/>
            <a:rect l="l" t="t" r="r" b="b"/>
            <a:pathLst>
              <a:path w="9139555" h="457200">
                <a:moveTo>
                  <a:pt x="0" y="457200"/>
                </a:moveTo>
                <a:lnTo>
                  <a:pt x="9139236" y="457200"/>
                </a:lnTo>
                <a:lnTo>
                  <a:pt x="9139236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1B07D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63" y="787399"/>
            <a:ext cx="91395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Le Web : première</a:t>
            </a:r>
            <a:r>
              <a:rPr sz="28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définition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1161084" y="6554037"/>
            <a:ext cx="333629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fr-FR" dirty="0"/>
              <a:t>web</a:t>
            </a:r>
            <a:endParaRPr spc="-5" dirty="0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World </a:t>
            </a:r>
            <a:r>
              <a:rPr dirty="0"/>
              <a:t>Wide</a:t>
            </a:r>
            <a:r>
              <a:rPr spc="-114" dirty="0"/>
              <a:t> </a:t>
            </a:r>
            <a:r>
              <a:rPr spc="-5" dirty="0"/>
              <a:t>Web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925052" y="6554037"/>
            <a:ext cx="15049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Arial"/>
                <a:cs typeface="Arial"/>
              </a:rPr>
              <a:t>7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39" y="1835781"/>
            <a:ext cx="8644255" cy="367284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SzPct val="89583"/>
              <a:buFont typeface="Wingdings"/>
              <a:buChar char=""/>
              <a:tabLst>
                <a:tab pos="355600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World Wide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Web (WWW,</a:t>
            </a:r>
            <a:r>
              <a:rPr sz="24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Toile)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SzPct val="89583"/>
              <a:buFont typeface="Wingdings"/>
              <a:buChar char=""/>
              <a:tabLst>
                <a:tab pos="355600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Définition</a:t>
            </a:r>
            <a:endParaRPr sz="2400">
              <a:latin typeface="Arial"/>
              <a:cs typeface="Arial"/>
            </a:endParaRPr>
          </a:p>
          <a:p>
            <a:pPr marL="756285" marR="80645" lvl="1" indent="-287020">
              <a:lnSpc>
                <a:spcPts val="2240"/>
              </a:lnSpc>
              <a:spcBef>
                <a:spcPts val="67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920" algn="l"/>
              </a:tabLst>
            </a:pP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ensemble de données disponibles sur les serveurs accessibles  par</a:t>
            </a:r>
            <a:r>
              <a:rPr sz="2200" spc="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Internet</a:t>
            </a: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55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920" algn="l"/>
              </a:tabLst>
            </a:pP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pouvant être visualisées et/ou utilisées avec un navigateur</a:t>
            </a:r>
            <a:r>
              <a:rPr sz="2200" spc="15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Web</a:t>
            </a: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65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920" algn="l"/>
              </a:tabLst>
            </a:pP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regroupées sous forme de pages et de</a:t>
            </a:r>
            <a:r>
              <a:rPr sz="2200" spc="7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sites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75"/>
              </a:spcBef>
              <a:buSzPct val="89583"/>
              <a:buFont typeface="Wingdings"/>
              <a:buChar char=""/>
              <a:tabLst>
                <a:tab pos="355600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Rappel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: Web </a:t>
            </a:r>
            <a:r>
              <a:rPr sz="2400" dirty="0">
                <a:solidFill>
                  <a:srgbClr val="0000FF"/>
                </a:solidFill>
                <a:latin typeface="Symbol"/>
                <a:cs typeface="Symbol"/>
              </a:rPr>
              <a:t></a:t>
            </a:r>
            <a:r>
              <a:rPr sz="2400" spc="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Internet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6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920" algn="l"/>
              </a:tabLst>
            </a:pP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Internet = support de</a:t>
            </a:r>
            <a:r>
              <a:rPr sz="2200" spc="3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communication</a:t>
            </a: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6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756920" algn="l"/>
              </a:tabLst>
            </a:pP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Web = une partie des contenus circulant sur</a:t>
            </a:r>
            <a:r>
              <a:rPr sz="2200" spc="5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C1C1C"/>
                </a:solidFill>
                <a:latin typeface="Arial"/>
                <a:cs typeface="Arial"/>
              </a:rPr>
              <a:t>l’Internet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63" y="28447"/>
            <a:ext cx="45675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 marR="67310" indent="-169545" algn="r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69545" algn="l"/>
              </a:tabLst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tro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ctio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  <a:p>
            <a:pPr marL="161925" marR="68580" indent="-161925" algn="r">
              <a:lnSpc>
                <a:spcPct val="100000"/>
              </a:lnSpc>
              <a:buAutoNum type="arabicPeriod"/>
              <a:tabLst>
                <a:tab pos="16192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Aspects</a:t>
            </a:r>
            <a:r>
              <a:rPr sz="1200" spc="-8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techniques</a:t>
            </a:r>
            <a:endParaRPr sz="1200">
              <a:latin typeface="Arial"/>
              <a:cs typeface="Arial"/>
            </a:endParaRPr>
          </a:p>
          <a:p>
            <a:pPr marL="169545" marR="69215" indent="-169545" algn="r">
              <a:lnSpc>
                <a:spcPct val="100000"/>
              </a:lnSpc>
              <a:buAutoNum type="arabicPeriod"/>
              <a:tabLst>
                <a:tab pos="169545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Langage</a:t>
            </a:r>
            <a:r>
              <a:rPr sz="1200" spc="-12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HTML</a:t>
            </a:r>
            <a:endParaRPr sz="1200">
              <a:latin typeface="Arial"/>
              <a:cs typeface="Arial"/>
            </a:endParaRPr>
          </a:p>
          <a:p>
            <a:pPr marL="168910" marR="67310" indent="-168910" algn="r">
              <a:lnSpc>
                <a:spcPct val="100000"/>
              </a:lnSpc>
              <a:buAutoNum type="arabicPeriod"/>
              <a:tabLst>
                <a:tab pos="16891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l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usion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72000" y="28447"/>
            <a:ext cx="45720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indent="-18796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49885" algn="l"/>
              </a:tabLst>
            </a:pP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Objectifs </a:t>
            </a:r>
            <a:r>
              <a:rPr sz="1200" spc="-5" dirty="0">
                <a:solidFill>
                  <a:srgbClr val="333333"/>
                </a:solidFill>
                <a:latin typeface="Arial"/>
                <a:cs typeface="Arial"/>
              </a:rPr>
              <a:t>du</a:t>
            </a:r>
            <a:r>
              <a:rPr sz="1200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Arial"/>
                <a:cs typeface="Arial"/>
              </a:rPr>
              <a:t>cours</a:t>
            </a:r>
            <a:endParaRPr sz="1200">
              <a:latin typeface="Arial"/>
              <a:cs typeface="Arial"/>
            </a:endParaRPr>
          </a:p>
          <a:p>
            <a:pPr marL="349250" indent="-187960">
              <a:lnSpc>
                <a:spcPct val="100000"/>
              </a:lnSpc>
              <a:buAutoNum type="arabicPeriod"/>
              <a:tabLst>
                <a:tab pos="349885" algn="l"/>
              </a:tabLst>
            </a:pPr>
            <a:r>
              <a:rPr sz="1200" spc="-5" dirty="0">
                <a:solidFill>
                  <a:srgbClr val="333333"/>
                </a:solidFill>
                <a:latin typeface="Arial"/>
                <a:cs typeface="Arial"/>
              </a:rPr>
              <a:t>Historique</a:t>
            </a:r>
            <a:endParaRPr sz="1200">
              <a:latin typeface="Arial"/>
              <a:cs typeface="Arial"/>
            </a:endParaRPr>
          </a:p>
          <a:p>
            <a:pPr marL="349250" indent="-187960">
              <a:lnSpc>
                <a:spcPts val="1435"/>
              </a:lnSpc>
              <a:buAutoNum type="arabicPeriod"/>
              <a:tabLst>
                <a:tab pos="349885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Principes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généraux</a:t>
            </a:r>
            <a:endParaRPr sz="1200">
              <a:latin typeface="Arial"/>
              <a:cs typeface="Arial"/>
            </a:endParaRPr>
          </a:p>
          <a:p>
            <a:pPr marL="349250" indent="-187960">
              <a:lnSpc>
                <a:spcPts val="1675"/>
              </a:lnSpc>
              <a:buAutoNum type="arabicPeriod"/>
              <a:tabLst>
                <a:tab pos="349885" algn="l"/>
              </a:tabLst>
            </a:pPr>
            <a:r>
              <a:rPr sz="1400" dirty="0">
                <a:solidFill>
                  <a:srgbClr val="333333"/>
                </a:solidFill>
                <a:latin typeface="Arial"/>
                <a:cs typeface="Arial"/>
              </a:rPr>
              <a:t>Usages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3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0" y="349250"/>
                </a:moveTo>
                <a:lnTo>
                  <a:pt x="4572000" y="349250"/>
                </a:lnTo>
                <a:lnTo>
                  <a:pt x="4572000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0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4571999" y="0"/>
                </a:moveTo>
                <a:lnTo>
                  <a:pt x="0" y="0"/>
                </a:lnTo>
                <a:lnTo>
                  <a:pt x="0" y="349247"/>
                </a:lnTo>
                <a:lnTo>
                  <a:pt x="4571999" y="349247"/>
                </a:lnTo>
                <a:lnTo>
                  <a:pt x="4571999" y="0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12291"/>
            <a:ext cx="9134856" cy="460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720851"/>
            <a:ext cx="2055876" cy="749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63" y="793750"/>
            <a:ext cx="9139555" cy="457200"/>
          </a:xfrm>
          <a:custGeom>
            <a:avLst/>
            <a:gdLst/>
            <a:ahLst/>
            <a:cxnLst/>
            <a:rect l="l" t="t" r="r" b="b"/>
            <a:pathLst>
              <a:path w="9139555" h="457200">
                <a:moveTo>
                  <a:pt x="0" y="457200"/>
                </a:moveTo>
                <a:lnTo>
                  <a:pt x="9139236" y="457200"/>
                </a:lnTo>
                <a:lnTo>
                  <a:pt x="9139236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1B07D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763" y="615835"/>
            <a:ext cx="9139555" cy="5749925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44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Page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endParaRPr sz="2800">
              <a:latin typeface="Arial"/>
              <a:cs typeface="Arial"/>
            </a:endParaRPr>
          </a:p>
          <a:p>
            <a:pPr marL="434340" indent="-343535">
              <a:lnSpc>
                <a:spcPts val="2340"/>
              </a:lnSpc>
              <a:spcBef>
                <a:spcPts val="975"/>
              </a:spcBef>
              <a:buSzPct val="90000"/>
              <a:buFont typeface="Wingdings"/>
              <a:buChar char=""/>
              <a:tabLst>
                <a:tab pos="434340" algn="l"/>
                <a:tab pos="434975" algn="l"/>
              </a:tabLst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Une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page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Web,</a:t>
            </a:r>
            <a:r>
              <a:rPr sz="2000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c’est</a:t>
            </a:r>
            <a:endParaRPr sz="2000">
              <a:latin typeface="Arial"/>
              <a:cs typeface="Arial"/>
            </a:endParaRPr>
          </a:p>
          <a:p>
            <a:pPr marL="835025" lvl="1" indent="-287020">
              <a:lnSpc>
                <a:spcPts val="2340"/>
              </a:lnSpc>
              <a:buClr>
                <a:srgbClr val="0000FF"/>
              </a:buClr>
              <a:buSzPct val="75000"/>
              <a:buFont typeface="Wingdings"/>
              <a:buChar char=""/>
              <a:tabLst>
                <a:tab pos="835025" algn="l"/>
                <a:tab pos="835660" algn="l"/>
              </a:tabLst>
            </a:pP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un document</a:t>
            </a:r>
            <a:r>
              <a:rPr sz="2000" spc="-6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multimédia</a:t>
            </a:r>
            <a:endParaRPr sz="2000">
              <a:latin typeface="Arial"/>
              <a:cs typeface="Arial"/>
            </a:endParaRPr>
          </a:p>
          <a:p>
            <a:pPr marL="1234440" lvl="2" indent="-229235">
              <a:lnSpc>
                <a:spcPct val="100000"/>
              </a:lnSpc>
              <a:spcBef>
                <a:spcPts val="585"/>
              </a:spcBef>
              <a:buClr>
                <a:srgbClr val="0000FF"/>
              </a:buClr>
              <a:buSzPct val="75000"/>
              <a:buFont typeface="Wingdings"/>
              <a:buChar char=""/>
              <a:tabLst>
                <a:tab pos="1234440" algn="l"/>
                <a:tab pos="1235075" algn="l"/>
              </a:tabLst>
            </a:pP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textes, images,</a:t>
            </a:r>
            <a:r>
              <a:rPr sz="1800" spc="1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vidéo…</a:t>
            </a:r>
            <a:endParaRPr sz="1800">
              <a:latin typeface="Arial"/>
              <a:cs typeface="Arial"/>
            </a:endParaRPr>
          </a:p>
          <a:p>
            <a:pPr marL="1234440" lvl="2" indent="-229235">
              <a:lnSpc>
                <a:spcPct val="100000"/>
              </a:lnSpc>
              <a:spcBef>
                <a:spcPts val="325"/>
              </a:spcBef>
              <a:buClr>
                <a:srgbClr val="0000FF"/>
              </a:buClr>
              <a:buSzPct val="75000"/>
              <a:buFont typeface="Wingdings"/>
              <a:buChar char=""/>
              <a:tabLst>
                <a:tab pos="1234440" algn="l"/>
                <a:tab pos="1235075" algn="l"/>
              </a:tabLst>
            </a:pP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possibilité</a:t>
            </a:r>
            <a:r>
              <a:rPr sz="1800" spc="1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d’interaction</a:t>
            </a:r>
            <a:endParaRPr sz="1800">
              <a:latin typeface="Arial"/>
              <a:cs typeface="Arial"/>
            </a:endParaRPr>
          </a:p>
          <a:p>
            <a:pPr marL="1234440" lvl="2" indent="-229235">
              <a:lnSpc>
                <a:spcPts val="2150"/>
              </a:lnSpc>
              <a:spcBef>
                <a:spcPts val="320"/>
              </a:spcBef>
              <a:buClr>
                <a:srgbClr val="0000FF"/>
              </a:buClr>
              <a:buSzPct val="75000"/>
              <a:buFont typeface="Wingdings"/>
              <a:buChar char=""/>
              <a:tabLst>
                <a:tab pos="1234440" algn="l"/>
                <a:tab pos="1235075" algn="l"/>
              </a:tabLst>
            </a:pP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liens</a:t>
            </a:r>
            <a:r>
              <a:rPr sz="1800" spc="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C1C1C"/>
                </a:solidFill>
                <a:latin typeface="Arial"/>
                <a:cs typeface="Arial"/>
              </a:rPr>
              <a:t>hypertextes</a:t>
            </a:r>
            <a:endParaRPr sz="1800">
              <a:latin typeface="Arial"/>
              <a:cs typeface="Arial"/>
            </a:endParaRPr>
          </a:p>
          <a:p>
            <a:pPr marL="835025" lvl="1" indent="-287020">
              <a:lnSpc>
                <a:spcPts val="2390"/>
              </a:lnSpc>
              <a:buClr>
                <a:srgbClr val="0000FF"/>
              </a:buClr>
              <a:buSzPct val="75000"/>
              <a:buFont typeface="Wingdings"/>
              <a:buChar char=""/>
              <a:tabLst>
                <a:tab pos="835025" algn="l"/>
                <a:tab pos="835660" algn="l"/>
              </a:tabLst>
            </a:pP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décrit élément par</a:t>
            </a:r>
            <a:r>
              <a:rPr sz="2000" spc="-8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élément</a:t>
            </a:r>
            <a:endParaRPr sz="2000">
              <a:latin typeface="Arial"/>
              <a:cs typeface="Arial"/>
            </a:endParaRPr>
          </a:p>
          <a:p>
            <a:pPr marL="1234440" lvl="2" indent="-229235">
              <a:lnSpc>
                <a:spcPts val="2150"/>
              </a:lnSpc>
              <a:spcBef>
                <a:spcPts val="585"/>
              </a:spcBef>
              <a:buClr>
                <a:srgbClr val="0000FF"/>
              </a:buClr>
              <a:buSzPct val="75000"/>
              <a:buFont typeface="Wingdings"/>
              <a:buChar char=""/>
              <a:tabLst>
                <a:tab pos="1234440" algn="l"/>
                <a:tab pos="1235075" algn="l"/>
              </a:tabLst>
            </a:pPr>
            <a:r>
              <a:rPr sz="1800" dirty="0">
                <a:solidFill>
                  <a:srgbClr val="1C1C1C"/>
                </a:solidFill>
                <a:latin typeface="Arial"/>
                <a:cs typeface="Arial"/>
              </a:rPr>
              <a:t>titre,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morceaux de texte,</a:t>
            </a:r>
            <a:r>
              <a:rPr sz="1800" spc="1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images...</a:t>
            </a:r>
            <a:endParaRPr sz="1800">
              <a:latin typeface="Arial"/>
              <a:cs typeface="Arial"/>
            </a:endParaRPr>
          </a:p>
          <a:p>
            <a:pPr marL="835025" lvl="1" indent="-287020">
              <a:lnSpc>
                <a:spcPts val="2390"/>
              </a:lnSpc>
              <a:buClr>
                <a:srgbClr val="0000FF"/>
              </a:buClr>
              <a:buSzPct val="75000"/>
              <a:buFont typeface="Wingdings"/>
              <a:buChar char=""/>
              <a:tabLst>
                <a:tab pos="835025" algn="l"/>
                <a:tab pos="835660" algn="l"/>
              </a:tabLst>
            </a:pP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avec un langage de</a:t>
            </a:r>
            <a:r>
              <a:rPr sz="2000" spc="-6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description</a:t>
            </a:r>
            <a:endParaRPr sz="2000">
              <a:latin typeface="Arial"/>
              <a:cs typeface="Arial"/>
            </a:endParaRPr>
          </a:p>
          <a:p>
            <a:pPr marL="1234440" lvl="2" indent="-229235">
              <a:lnSpc>
                <a:spcPts val="2150"/>
              </a:lnSpc>
              <a:spcBef>
                <a:spcPts val="585"/>
              </a:spcBef>
              <a:buClr>
                <a:srgbClr val="0000FF"/>
              </a:buClr>
              <a:buSzPct val="75000"/>
              <a:buFont typeface="Wingdings"/>
              <a:buChar char=""/>
              <a:tabLst>
                <a:tab pos="1234440" algn="l"/>
                <a:tab pos="1235075" algn="l"/>
              </a:tabLst>
            </a:pPr>
            <a:r>
              <a:rPr sz="1800" dirty="0">
                <a:solidFill>
                  <a:srgbClr val="1C1C1C"/>
                </a:solidFill>
                <a:latin typeface="Arial"/>
                <a:cs typeface="Arial"/>
              </a:rPr>
              <a:t>HTML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(1992) ou XHTML</a:t>
            </a:r>
            <a:r>
              <a:rPr sz="1800" spc="-1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(2002)</a:t>
            </a:r>
            <a:endParaRPr sz="1800">
              <a:latin typeface="Arial"/>
              <a:cs typeface="Arial"/>
            </a:endParaRPr>
          </a:p>
          <a:p>
            <a:pPr marL="835025" lvl="1" indent="-287020">
              <a:lnSpc>
                <a:spcPts val="2390"/>
              </a:lnSpc>
              <a:buClr>
                <a:srgbClr val="0000FF"/>
              </a:buClr>
              <a:buSzPct val="75000"/>
              <a:buFont typeface="Wingdings"/>
              <a:buChar char=""/>
              <a:tabLst>
                <a:tab pos="835025" algn="l"/>
                <a:tab pos="835660" algn="l"/>
              </a:tabLst>
            </a:pP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stocké dans un</a:t>
            </a:r>
            <a:r>
              <a:rPr sz="2000" spc="-6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fichier</a:t>
            </a:r>
            <a:endParaRPr sz="2000">
              <a:latin typeface="Arial"/>
              <a:cs typeface="Arial"/>
            </a:endParaRPr>
          </a:p>
          <a:p>
            <a:pPr marL="1234440" lvl="2" indent="-229235">
              <a:lnSpc>
                <a:spcPct val="100000"/>
              </a:lnSpc>
              <a:spcBef>
                <a:spcPts val="585"/>
              </a:spcBef>
              <a:buClr>
                <a:srgbClr val="0000FF"/>
              </a:buClr>
              <a:buSzPct val="75000"/>
              <a:buFont typeface="Wingdings"/>
              <a:buChar char=""/>
              <a:tabLst>
                <a:tab pos="1234440" algn="l"/>
                <a:tab pos="1235075" algn="l"/>
              </a:tabLst>
            </a:pPr>
            <a:r>
              <a:rPr sz="1800" dirty="0">
                <a:solidFill>
                  <a:srgbClr val="1C1C1C"/>
                </a:solidFill>
                <a:latin typeface="Arial"/>
                <a:cs typeface="Arial"/>
              </a:rPr>
              <a:t>.html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(ou </a:t>
            </a:r>
            <a:r>
              <a:rPr sz="1800" dirty="0">
                <a:solidFill>
                  <a:srgbClr val="1C1C1C"/>
                </a:solidFill>
                <a:latin typeface="Arial"/>
                <a:cs typeface="Arial"/>
              </a:rPr>
              <a:t>.htm,</a:t>
            </a:r>
            <a:r>
              <a:rPr sz="1800" spc="-2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C1C1C"/>
                </a:solidFill>
                <a:latin typeface="Arial"/>
                <a:cs typeface="Arial"/>
              </a:rPr>
              <a:t>.xhtml)</a:t>
            </a:r>
            <a:endParaRPr sz="1800">
              <a:latin typeface="Arial"/>
              <a:cs typeface="Arial"/>
            </a:endParaRPr>
          </a:p>
          <a:p>
            <a:pPr marL="434340" indent="-343535">
              <a:lnSpc>
                <a:spcPct val="100000"/>
              </a:lnSpc>
              <a:spcBef>
                <a:spcPts val="580"/>
              </a:spcBef>
              <a:buSzPct val="90000"/>
              <a:buFont typeface="Wingdings"/>
              <a:buChar char=""/>
              <a:tabLst>
                <a:tab pos="434340" algn="l"/>
                <a:tab pos="434975" algn="l"/>
              </a:tabLst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Une page</a:t>
            </a:r>
            <a:r>
              <a:rPr sz="20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Web</a:t>
            </a:r>
            <a:endParaRPr sz="2000">
              <a:latin typeface="Arial"/>
              <a:cs typeface="Arial"/>
            </a:endParaRPr>
          </a:p>
          <a:p>
            <a:pPr marL="835025" lvl="1" indent="-287020">
              <a:lnSpc>
                <a:spcPct val="100000"/>
              </a:lnSpc>
              <a:spcBef>
                <a:spcPts val="244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835025" algn="l"/>
                <a:tab pos="835660" algn="l"/>
              </a:tabLst>
            </a:pP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est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calculée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et affichée par un</a:t>
            </a:r>
            <a:r>
              <a:rPr sz="2000" spc="-13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navigateur</a:t>
            </a:r>
            <a:endParaRPr sz="2000">
              <a:latin typeface="Arial"/>
              <a:cs typeface="Arial"/>
            </a:endParaRPr>
          </a:p>
          <a:p>
            <a:pPr marL="835025" lvl="1" indent="-287020">
              <a:lnSpc>
                <a:spcPct val="100000"/>
              </a:lnSpc>
              <a:spcBef>
                <a:spcPts val="60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835025" algn="l"/>
                <a:tab pos="835660" algn="l"/>
              </a:tabLst>
            </a:pP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est </a:t>
            </a:r>
            <a:r>
              <a:rPr sz="2000" spc="-5" dirty="0">
                <a:solidFill>
                  <a:srgbClr val="1C1C1C"/>
                </a:solidFill>
                <a:latin typeface="Arial"/>
                <a:cs typeface="Arial"/>
              </a:rPr>
              <a:t>localisée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sur </a:t>
            </a:r>
            <a:r>
              <a:rPr sz="2000" spc="-5" dirty="0">
                <a:solidFill>
                  <a:srgbClr val="1C1C1C"/>
                </a:solidFill>
                <a:latin typeface="Arial"/>
                <a:cs typeface="Arial"/>
              </a:rPr>
              <a:t>Internet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à </a:t>
            </a:r>
            <a:r>
              <a:rPr sz="2000" spc="-5" dirty="0">
                <a:solidFill>
                  <a:srgbClr val="1C1C1C"/>
                </a:solidFill>
                <a:latin typeface="Arial"/>
                <a:cs typeface="Arial"/>
              </a:rPr>
              <a:t>l’aide d’une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adresse</a:t>
            </a:r>
            <a:r>
              <a:rPr sz="2000" spc="-14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(URL)</a:t>
            </a:r>
            <a:endParaRPr sz="2000">
              <a:latin typeface="Arial"/>
              <a:cs typeface="Arial"/>
            </a:endParaRPr>
          </a:p>
          <a:p>
            <a:pPr marL="835025" lvl="1" indent="-287020">
              <a:lnSpc>
                <a:spcPct val="100000"/>
              </a:lnSpc>
              <a:spcBef>
                <a:spcPts val="60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835025" algn="l"/>
                <a:tab pos="835660" algn="l"/>
              </a:tabLst>
            </a:pP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permet d’accéder à </a:t>
            </a:r>
            <a:r>
              <a:rPr sz="2000" spc="-5" dirty="0">
                <a:solidFill>
                  <a:srgbClr val="1C1C1C"/>
                </a:solidFill>
                <a:latin typeface="Arial"/>
                <a:cs typeface="Arial"/>
              </a:rPr>
              <a:t>d’autres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pages </a:t>
            </a:r>
            <a:r>
              <a:rPr sz="2000" spc="-5" dirty="0">
                <a:solidFill>
                  <a:srgbClr val="1C1C1C"/>
                </a:solidFill>
                <a:latin typeface="Arial"/>
                <a:cs typeface="Arial"/>
              </a:rPr>
              <a:t>en suivant des</a:t>
            </a:r>
            <a:r>
              <a:rPr sz="2000" spc="-17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1C1C1C"/>
                </a:solidFill>
                <a:latin typeface="Arial"/>
                <a:cs typeface="Arial"/>
              </a:rPr>
              <a:t>liens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1161084" y="6554037"/>
            <a:ext cx="333629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fr-FR" dirty="0"/>
              <a:t>web</a:t>
            </a:r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World </a:t>
            </a:r>
            <a:r>
              <a:rPr dirty="0"/>
              <a:t>Wide</a:t>
            </a:r>
            <a:r>
              <a:rPr spc="-114" dirty="0"/>
              <a:t> </a:t>
            </a:r>
            <a:r>
              <a:rPr spc="-5" dirty="0"/>
              <a:t>Web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925052" y="6554037"/>
            <a:ext cx="15049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Arial"/>
                <a:cs typeface="Arial"/>
              </a:rPr>
              <a:t>8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63" y="28447"/>
            <a:ext cx="45675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 marR="67310" indent="-169545" algn="r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69545" algn="l"/>
              </a:tabLst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tro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ctio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  <a:p>
            <a:pPr marL="161925" marR="68580" indent="-161925" algn="r">
              <a:lnSpc>
                <a:spcPct val="100000"/>
              </a:lnSpc>
              <a:buAutoNum type="arabicPeriod"/>
              <a:tabLst>
                <a:tab pos="16192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Aspects</a:t>
            </a:r>
            <a:r>
              <a:rPr sz="1200" spc="-8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techniques</a:t>
            </a:r>
            <a:endParaRPr sz="1200">
              <a:latin typeface="Arial"/>
              <a:cs typeface="Arial"/>
            </a:endParaRPr>
          </a:p>
          <a:p>
            <a:pPr marL="169545" marR="69215" indent="-169545" algn="r">
              <a:lnSpc>
                <a:spcPct val="100000"/>
              </a:lnSpc>
              <a:buAutoNum type="arabicPeriod"/>
              <a:tabLst>
                <a:tab pos="169545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Langage</a:t>
            </a:r>
            <a:r>
              <a:rPr sz="1200" spc="-12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HTML</a:t>
            </a:r>
            <a:endParaRPr sz="1200">
              <a:latin typeface="Arial"/>
              <a:cs typeface="Arial"/>
            </a:endParaRPr>
          </a:p>
          <a:p>
            <a:pPr marL="168910" marR="67310" indent="-168910" algn="r">
              <a:lnSpc>
                <a:spcPct val="100000"/>
              </a:lnSpc>
              <a:buAutoNum type="arabicPeriod"/>
              <a:tabLst>
                <a:tab pos="16891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l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usion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72000" y="63"/>
            <a:ext cx="4572000" cy="793750"/>
          </a:xfrm>
          <a:prstGeom prst="rect">
            <a:avLst/>
          </a:prstGeom>
          <a:solidFill>
            <a:srgbClr val="8693FF"/>
          </a:solidFill>
        </p:spPr>
        <p:txBody>
          <a:bodyPr vert="horz" wrap="square" lIns="0" tIns="40640" rIns="0" bIns="0" rtlCol="0">
            <a:spAutoFit/>
          </a:bodyPr>
          <a:lstStyle/>
          <a:p>
            <a:pPr marL="349250" indent="-187960">
              <a:lnSpc>
                <a:spcPct val="100000"/>
              </a:lnSpc>
              <a:spcBef>
                <a:spcPts val="320"/>
              </a:spcBef>
              <a:buAutoNum type="arabicPeriod"/>
              <a:tabLst>
                <a:tab pos="349885" algn="l"/>
              </a:tabLst>
            </a:pP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Objectifs </a:t>
            </a:r>
            <a:r>
              <a:rPr sz="1200" spc="-5" dirty="0">
                <a:solidFill>
                  <a:srgbClr val="333333"/>
                </a:solidFill>
                <a:latin typeface="Arial"/>
                <a:cs typeface="Arial"/>
              </a:rPr>
              <a:t>du</a:t>
            </a:r>
            <a:r>
              <a:rPr sz="1200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Arial"/>
                <a:cs typeface="Arial"/>
              </a:rPr>
              <a:t>cours</a:t>
            </a:r>
            <a:endParaRPr sz="1200">
              <a:latin typeface="Arial"/>
              <a:cs typeface="Arial"/>
            </a:endParaRPr>
          </a:p>
          <a:p>
            <a:pPr marL="349250" indent="-187960">
              <a:lnSpc>
                <a:spcPct val="100000"/>
              </a:lnSpc>
              <a:buAutoNum type="arabicPeriod"/>
              <a:tabLst>
                <a:tab pos="349885" algn="l"/>
              </a:tabLst>
            </a:pPr>
            <a:r>
              <a:rPr sz="1200" spc="-5" dirty="0">
                <a:solidFill>
                  <a:srgbClr val="333333"/>
                </a:solidFill>
                <a:latin typeface="Arial"/>
                <a:cs typeface="Arial"/>
              </a:rPr>
              <a:t>Historique</a:t>
            </a:r>
            <a:endParaRPr sz="1200">
              <a:latin typeface="Arial"/>
              <a:cs typeface="Arial"/>
            </a:endParaRPr>
          </a:p>
          <a:p>
            <a:pPr marL="349250" indent="-187960">
              <a:lnSpc>
                <a:spcPts val="1435"/>
              </a:lnSpc>
              <a:buAutoNum type="arabicPeriod"/>
              <a:tabLst>
                <a:tab pos="349885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Principes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généraux</a:t>
            </a:r>
            <a:endParaRPr sz="1200">
              <a:latin typeface="Arial"/>
              <a:cs typeface="Arial"/>
            </a:endParaRPr>
          </a:p>
          <a:p>
            <a:pPr marL="349250" indent="-187960">
              <a:lnSpc>
                <a:spcPts val="1610"/>
              </a:lnSpc>
              <a:buAutoNum type="arabicPeriod"/>
              <a:tabLst>
                <a:tab pos="349885" algn="l"/>
              </a:tabLst>
            </a:pPr>
            <a:r>
              <a:rPr sz="1400" dirty="0">
                <a:solidFill>
                  <a:srgbClr val="333333"/>
                </a:solidFill>
                <a:latin typeface="Arial"/>
                <a:cs typeface="Arial"/>
              </a:rPr>
              <a:t>Usages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3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0" y="349250"/>
                </a:moveTo>
                <a:lnTo>
                  <a:pt x="4572000" y="349250"/>
                </a:lnTo>
                <a:lnTo>
                  <a:pt x="4572000" y="0"/>
                </a:lnTo>
                <a:lnTo>
                  <a:pt x="0" y="0"/>
                </a:lnTo>
                <a:lnTo>
                  <a:pt x="0" y="349250"/>
                </a:lnTo>
                <a:close/>
              </a:path>
            </a:pathLst>
          </a:custGeom>
          <a:solidFill>
            <a:srgbClr val="7878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0" y="6508750"/>
            <a:ext cx="4572000" cy="349250"/>
          </a:xfrm>
          <a:custGeom>
            <a:avLst/>
            <a:gdLst/>
            <a:ahLst/>
            <a:cxnLst/>
            <a:rect l="l" t="t" r="r" b="b"/>
            <a:pathLst>
              <a:path w="4572000" h="349250">
                <a:moveTo>
                  <a:pt x="4571999" y="0"/>
                </a:moveTo>
                <a:lnTo>
                  <a:pt x="0" y="0"/>
                </a:lnTo>
                <a:lnTo>
                  <a:pt x="0" y="349247"/>
                </a:lnTo>
                <a:lnTo>
                  <a:pt x="4571999" y="349247"/>
                </a:lnTo>
                <a:lnTo>
                  <a:pt x="4571999" y="0"/>
                </a:lnTo>
                <a:close/>
              </a:path>
            </a:pathLst>
          </a:custGeom>
          <a:solidFill>
            <a:srgbClr val="869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12291"/>
            <a:ext cx="9134856" cy="460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720851"/>
            <a:ext cx="1837944" cy="749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63" y="793750"/>
            <a:ext cx="9139555" cy="457200"/>
          </a:xfrm>
          <a:custGeom>
            <a:avLst/>
            <a:gdLst/>
            <a:ahLst/>
            <a:cxnLst/>
            <a:rect l="l" t="t" r="r" b="b"/>
            <a:pathLst>
              <a:path w="9139555" h="457200">
                <a:moveTo>
                  <a:pt x="0" y="457200"/>
                </a:moveTo>
                <a:lnTo>
                  <a:pt x="9139236" y="457200"/>
                </a:lnTo>
                <a:lnTo>
                  <a:pt x="9139236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1B07D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763" y="741011"/>
            <a:ext cx="9139555" cy="568579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59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Site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endParaRPr sz="2800">
              <a:latin typeface="Arial"/>
              <a:cs typeface="Arial"/>
            </a:endParaRPr>
          </a:p>
          <a:p>
            <a:pPr marL="434340" indent="-343535">
              <a:lnSpc>
                <a:spcPct val="100000"/>
              </a:lnSpc>
              <a:spcBef>
                <a:spcPts val="265"/>
              </a:spcBef>
              <a:buSzPct val="90000"/>
              <a:buFont typeface="Wingdings"/>
              <a:buChar char=""/>
              <a:tabLst>
                <a:tab pos="434340" algn="l"/>
                <a:tab pos="434975" algn="l"/>
              </a:tabLst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Regroupement de pages</a:t>
            </a:r>
            <a:r>
              <a:rPr sz="2000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Web</a:t>
            </a:r>
            <a:endParaRPr sz="2000">
              <a:latin typeface="Arial"/>
              <a:cs typeface="Arial"/>
            </a:endParaRPr>
          </a:p>
          <a:p>
            <a:pPr marL="835025" lvl="1" indent="-287020">
              <a:lnSpc>
                <a:spcPct val="100000"/>
              </a:lnSpc>
              <a:spcBef>
                <a:spcPts val="15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835025" algn="l"/>
                <a:tab pos="835660" algn="l"/>
              </a:tabLst>
            </a:pPr>
            <a:r>
              <a:rPr sz="2000" spc="-5" dirty="0">
                <a:solidFill>
                  <a:srgbClr val="1C1C1C"/>
                </a:solidFill>
                <a:latin typeface="Arial"/>
                <a:cs typeface="Arial"/>
              </a:rPr>
              <a:t>autour d’une thématique</a:t>
            </a:r>
            <a:r>
              <a:rPr sz="2000" spc="-7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commune</a:t>
            </a:r>
            <a:endParaRPr sz="2000">
              <a:latin typeface="Arial"/>
              <a:cs typeface="Arial"/>
            </a:endParaRPr>
          </a:p>
          <a:p>
            <a:pPr marL="835025" lvl="1" indent="-287020">
              <a:lnSpc>
                <a:spcPct val="100000"/>
              </a:lnSpc>
              <a:spcBef>
                <a:spcPts val="36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835025" algn="l"/>
                <a:tab pos="835660" algn="l"/>
              </a:tabLst>
            </a:pP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reliées entre elles par des liens</a:t>
            </a:r>
            <a:r>
              <a:rPr sz="2000" spc="-9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hypertextes</a:t>
            </a:r>
            <a:endParaRPr sz="2000">
              <a:latin typeface="Arial"/>
              <a:cs typeface="Arial"/>
            </a:endParaRPr>
          </a:p>
          <a:p>
            <a:pPr marL="835025" lvl="1" indent="-287020">
              <a:lnSpc>
                <a:spcPct val="100000"/>
              </a:lnSpc>
              <a:spcBef>
                <a:spcPts val="36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835025" algn="l"/>
                <a:tab pos="835660" algn="l"/>
              </a:tabLst>
            </a:pPr>
            <a:r>
              <a:rPr sz="2000" spc="-5" dirty="0">
                <a:solidFill>
                  <a:srgbClr val="1C1C1C"/>
                </a:solidFill>
                <a:latin typeface="Arial"/>
                <a:cs typeface="Arial"/>
              </a:rPr>
              <a:t>émanant d’une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même </a:t>
            </a:r>
            <a:r>
              <a:rPr sz="2000" spc="-5" dirty="0">
                <a:solidFill>
                  <a:srgbClr val="1C1C1C"/>
                </a:solidFill>
                <a:latin typeface="Arial"/>
                <a:cs typeface="Arial"/>
              </a:rPr>
              <a:t>entité (organisation, entreprise,</a:t>
            </a:r>
            <a:r>
              <a:rPr sz="2000" spc="-15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particulier…)</a:t>
            </a:r>
            <a:endParaRPr sz="2000">
              <a:latin typeface="Arial"/>
              <a:cs typeface="Arial"/>
            </a:endParaRPr>
          </a:p>
          <a:p>
            <a:pPr marL="835025" lvl="1" indent="-287020">
              <a:lnSpc>
                <a:spcPct val="100000"/>
              </a:lnSpc>
              <a:spcBef>
                <a:spcPts val="36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835025" algn="l"/>
                <a:tab pos="835660" algn="l"/>
              </a:tabLst>
            </a:pP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accessibles à </a:t>
            </a:r>
            <a:r>
              <a:rPr sz="2000" spc="-5" dirty="0">
                <a:solidFill>
                  <a:srgbClr val="1C1C1C"/>
                </a:solidFill>
                <a:latin typeface="Arial"/>
                <a:cs typeface="Arial"/>
              </a:rPr>
              <a:t>partir d’une page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d’accueil</a:t>
            </a:r>
            <a:r>
              <a:rPr sz="2000" spc="-12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commune</a:t>
            </a:r>
            <a:endParaRPr sz="2000">
              <a:latin typeface="Arial"/>
              <a:cs typeface="Arial"/>
            </a:endParaRPr>
          </a:p>
          <a:p>
            <a:pPr marL="835025" lvl="1" indent="-287020">
              <a:lnSpc>
                <a:spcPct val="100000"/>
              </a:lnSpc>
              <a:spcBef>
                <a:spcPts val="36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835025" algn="l"/>
                <a:tab pos="835660" algn="l"/>
              </a:tabLst>
            </a:pP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accessibles à </a:t>
            </a:r>
            <a:r>
              <a:rPr sz="2000" spc="-5" dirty="0">
                <a:solidFill>
                  <a:srgbClr val="1C1C1C"/>
                </a:solidFill>
                <a:latin typeface="Arial"/>
                <a:cs typeface="Arial"/>
              </a:rPr>
              <a:t>partir d’une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URL </a:t>
            </a:r>
            <a:r>
              <a:rPr sz="2000" spc="-5" dirty="0">
                <a:solidFill>
                  <a:srgbClr val="1C1C1C"/>
                </a:solidFill>
                <a:latin typeface="Arial"/>
                <a:cs typeface="Arial"/>
              </a:rPr>
              <a:t>de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base</a:t>
            </a:r>
            <a:r>
              <a:rPr sz="2000" spc="-13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commune</a:t>
            </a:r>
            <a:endParaRPr sz="2000">
              <a:latin typeface="Arial"/>
              <a:cs typeface="Arial"/>
            </a:endParaRPr>
          </a:p>
          <a:p>
            <a:pPr marL="835025" lvl="1" indent="-287020">
              <a:lnSpc>
                <a:spcPct val="100000"/>
              </a:lnSpc>
              <a:spcBef>
                <a:spcPts val="36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835025" algn="l"/>
                <a:tab pos="835660" algn="l"/>
              </a:tabLst>
            </a:pP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en général, localisées sur un même</a:t>
            </a:r>
            <a:r>
              <a:rPr sz="2000" spc="-13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serveur</a:t>
            </a:r>
            <a:endParaRPr sz="2000">
              <a:latin typeface="Arial"/>
              <a:cs typeface="Arial"/>
            </a:endParaRPr>
          </a:p>
          <a:p>
            <a:pPr marL="434340" indent="-343535">
              <a:lnSpc>
                <a:spcPct val="100000"/>
              </a:lnSpc>
              <a:spcBef>
                <a:spcPts val="240"/>
              </a:spcBef>
              <a:buSzPct val="90000"/>
              <a:buFont typeface="Wingdings"/>
              <a:buChar char=""/>
              <a:tabLst>
                <a:tab pos="434340" algn="l"/>
                <a:tab pos="434975" algn="l"/>
              </a:tabLst>
            </a:pP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Organisation</a:t>
            </a:r>
            <a:r>
              <a:rPr sz="2000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hiérarchique</a:t>
            </a:r>
            <a:endParaRPr sz="2000">
              <a:latin typeface="Arial"/>
              <a:cs typeface="Arial"/>
            </a:endParaRPr>
          </a:p>
          <a:p>
            <a:pPr marL="835025" lvl="1" indent="-287020">
              <a:lnSpc>
                <a:spcPts val="2100"/>
              </a:lnSpc>
              <a:spcBef>
                <a:spcPts val="5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835025" algn="l"/>
                <a:tab pos="835660" algn="l"/>
              </a:tabLst>
            </a:pP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structure sous forme </a:t>
            </a:r>
            <a:r>
              <a:rPr sz="2000" spc="-5" dirty="0">
                <a:solidFill>
                  <a:srgbClr val="1C1C1C"/>
                </a:solidFill>
                <a:latin typeface="Arial"/>
                <a:cs typeface="Arial"/>
              </a:rPr>
              <a:t>d’arborescence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de </a:t>
            </a:r>
            <a:r>
              <a:rPr sz="2000" spc="-5" dirty="0">
                <a:solidFill>
                  <a:srgbClr val="1C1C1C"/>
                </a:solidFill>
                <a:latin typeface="Arial"/>
                <a:cs typeface="Arial"/>
              </a:rPr>
              <a:t>dossiers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et de fichiers</a:t>
            </a:r>
            <a:r>
              <a:rPr sz="2000" spc="-22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(comme</a:t>
            </a:r>
            <a:endParaRPr sz="2000">
              <a:latin typeface="Arial"/>
              <a:cs typeface="Arial"/>
            </a:endParaRPr>
          </a:p>
          <a:p>
            <a:pPr marL="835025">
              <a:lnSpc>
                <a:spcPts val="2100"/>
              </a:lnSpc>
            </a:pP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un disque</a:t>
            </a:r>
            <a:r>
              <a:rPr sz="2000" spc="-3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local)</a:t>
            </a:r>
            <a:endParaRPr sz="2000">
              <a:latin typeface="Arial"/>
              <a:cs typeface="Arial"/>
            </a:endParaRPr>
          </a:p>
          <a:p>
            <a:pPr marL="835025" lvl="1" indent="-287020">
              <a:lnSpc>
                <a:spcPct val="100000"/>
              </a:lnSpc>
              <a:spcBef>
                <a:spcPts val="36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835025" algn="l"/>
                <a:tab pos="835660" algn="l"/>
              </a:tabLst>
            </a:pP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permet de définir des chemins</a:t>
            </a:r>
            <a:r>
              <a:rPr sz="2000" spc="-12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relatifs</a:t>
            </a:r>
            <a:endParaRPr sz="2000">
              <a:latin typeface="Arial"/>
              <a:cs typeface="Arial"/>
            </a:endParaRPr>
          </a:p>
          <a:p>
            <a:pPr marL="835025" marR="1721485" lvl="1" indent="-287020">
              <a:lnSpc>
                <a:spcPct val="75000"/>
              </a:lnSpc>
              <a:spcBef>
                <a:spcPts val="96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835025" algn="l"/>
                <a:tab pos="835660" algn="l"/>
              </a:tabLst>
            </a:pPr>
            <a:r>
              <a:rPr sz="2000" b="1" dirty="0">
                <a:solidFill>
                  <a:srgbClr val="1C1C1C"/>
                </a:solidFill>
                <a:latin typeface="Arial"/>
                <a:cs typeface="Arial"/>
              </a:rPr>
              <a:t>exceptions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(de plus en plus fréquentes) : pages</a:t>
            </a:r>
            <a:r>
              <a:rPr sz="2000" spc="-18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générées  dynamiquement</a:t>
            </a:r>
            <a:endParaRPr sz="2000">
              <a:latin typeface="Arial"/>
              <a:cs typeface="Arial"/>
            </a:endParaRPr>
          </a:p>
          <a:p>
            <a:pPr marL="434340" indent="-343535">
              <a:lnSpc>
                <a:spcPct val="100000"/>
              </a:lnSpc>
              <a:spcBef>
                <a:spcPts val="240"/>
              </a:spcBef>
              <a:buSzPct val="90000"/>
              <a:buFont typeface="Wingdings"/>
              <a:buChar char=""/>
              <a:tabLst>
                <a:tab pos="434340" algn="l"/>
                <a:tab pos="434975" algn="l"/>
              </a:tabLst>
            </a:pP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Liens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vers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et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à partir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d’autres</a:t>
            </a:r>
            <a:r>
              <a:rPr sz="2000" spc="-1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sites</a:t>
            </a:r>
            <a:endParaRPr sz="2000">
              <a:latin typeface="Arial"/>
              <a:cs typeface="Arial"/>
            </a:endParaRPr>
          </a:p>
          <a:p>
            <a:pPr marL="835025" lvl="1" indent="-287020">
              <a:lnSpc>
                <a:spcPct val="100000"/>
              </a:lnSpc>
              <a:buClr>
                <a:srgbClr val="0000FF"/>
              </a:buClr>
              <a:buSzPct val="75000"/>
              <a:buFont typeface="Wingdings"/>
              <a:buChar char=""/>
              <a:tabLst>
                <a:tab pos="835025" algn="l"/>
                <a:tab pos="835660" algn="l"/>
              </a:tabLst>
            </a:pPr>
            <a:r>
              <a:rPr sz="2000" spc="-5" dirty="0">
                <a:solidFill>
                  <a:srgbClr val="1C1C1C"/>
                </a:solidFill>
                <a:latin typeface="Arial"/>
                <a:cs typeface="Arial"/>
              </a:rPr>
              <a:t>permettent de naviguer d’un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site à </a:t>
            </a:r>
            <a:r>
              <a:rPr sz="2000" spc="-5" dirty="0">
                <a:solidFill>
                  <a:srgbClr val="1C1C1C"/>
                </a:solidFill>
                <a:latin typeface="Arial"/>
                <a:cs typeface="Arial"/>
              </a:rPr>
              <a:t>un</a:t>
            </a:r>
            <a:r>
              <a:rPr sz="2000" spc="-10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1C1C1C"/>
                </a:solidFill>
                <a:latin typeface="Arial"/>
                <a:cs typeface="Arial"/>
              </a:rPr>
              <a:t>autre</a:t>
            </a:r>
            <a:endParaRPr sz="2000">
              <a:latin typeface="Arial"/>
              <a:cs typeface="Arial"/>
            </a:endParaRPr>
          </a:p>
          <a:p>
            <a:pPr marL="835025" lvl="1" indent="-287020">
              <a:lnSpc>
                <a:spcPct val="100000"/>
              </a:lnSpc>
              <a:spcBef>
                <a:spcPts val="360"/>
              </a:spcBef>
              <a:buClr>
                <a:srgbClr val="0000FF"/>
              </a:buClr>
              <a:buSzPct val="75000"/>
              <a:buFont typeface="Wingdings"/>
              <a:buChar char=""/>
              <a:tabLst>
                <a:tab pos="835025" algn="l"/>
                <a:tab pos="835660" algn="l"/>
              </a:tabLst>
            </a:pP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composent la « toile » mondiale (World Wide</a:t>
            </a:r>
            <a:r>
              <a:rPr sz="2000" spc="-145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C1C1C"/>
                </a:solidFill>
                <a:latin typeface="Arial"/>
                <a:cs typeface="Arial"/>
              </a:rPr>
              <a:t>Web)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1161084" y="6554037"/>
            <a:ext cx="333629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fr-FR" dirty="0"/>
              <a:t>web</a:t>
            </a:r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pc="-5" dirty="0"/>
              <a:t>World </a:t>
            </a:r>
            <a:r>
              <a:rPr dirty="0"/>
              <a:t>Wide</a:t>
            </a:r>
            <a:r>
              <a:rPr spc="-114" dirty="0"/>
              <a:t> </a:t>
            </a:r>
            <a:r>
              <a:rPr spc="-5" dirty="0"/>
              <a:t>Web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937752" y="6554037"/>
            <a:ext cx="12509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63" y="28447"/>
            <a:ext cx="45675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 marR="67310" indent="-169545" algn="r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69545" algn="l"/>
              </a:tabLst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tro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ctio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  <a:p>
            <a:pPr marL="161925" marR="68580" indent="-161925" algn="r">
              <a:lnSpc>
                <a:spcPct val="100000"/>
              </a:lnSpc>
              <a:buAutoNum type="arabicPeriod"/>
              <a:tabLst>
                <a:tab pos="161925" algn="l"/>
              </a:tabLst>
            </a:pP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Aspects</a:t>
            </a:r>
            <a:r>
              <a:rPr sz="1200" spc="-8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techniques</a:t>
            </a:r>
            <a:endParaRPr sz="1200">
              <a:latin typeface="Arial"/>
              <a:cs typeface="Arial"/>
            </a:endParaRPr>
          </a:p>
          <a:p>
            <a:pPr marL="169545" marR="69215" indent="-169545" algn="r">
              <a:lnSpc>
                <a:spcPct val="100000"/>
              </a:lnSpc>
              <a:buAutoNum type="arabicPeriod"/>
              <a:tabLst>
                <a:tab pos="169545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Langage</a:t>
            </a:r>
            <a:r>
              <a:rPr sz="1200" spc="-120" dirty="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HTML</a:t>
            </a:r>
            <a:endParaRPr sz="1200">
              <a:latin typeface="Arial"/>
              <a:cs typeface="Arial"/>
            </a:endParaRPr>
          </a:p>
          <a:p>
            <a:pPr marL="168910" marR="67310" indent="-168910" algn="r">
              <a:lnSpc>
                <a:spcPct val="100000"/>
              </a:lnSpc>
              <a:buAutoNum type="arabicPeriod"/>
              <a:tabLst>
                <a:tab pos="168910" algn="l"/>
              </a:tabLst>
            </a:pP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o</a:t>
            </a:r>
            <a:r>
              <a:rPr sz="1200" spc="5" dirty="0">
                <a:solidFill>
                  <a:srgbClr val="1C1C1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c</a:t>
            </a:r>
            <a:r>
              <a:rPr sz="1200" spc="-5" dirty="0">
                <a:solidFill>
                  <a:srgbClr val="1C1C1C"/>
                </a:solidFill>
                <a:latin typeface="Arial"/>
                <a:cs typeface="Arial"/>
              </a:rPr>
              <a:t>l</a:t>
            </a:r>
            <a:r>
              <a:rPr sz="1200" dirty="0">
                <a:solidFill>
                  <a:srgbClr val="1C1C1C"/>
                </a:solidFill>
                <a:latin typeface="Arial"/>
                <a:cs typeface="Arial"/>
              </a:rPr>
              <a:t>usion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72000" y="63"/>
            <a:ext cx="4572000" cy="793750"/>
          </a:xfrm>
          <a:prstGeom prst="rect">
            <a:avLst/>
          </a:prstGeom>
          <a:solidFill>
            <a:srgbClr val="8693FF"/>
          </a:solidFill>
        </p:spPr>
        <p:txBody>
          <a:bodyPr vert="horz" wrap="square" lIns="0" tIns="40640" rIns="0" bIns="0" rtlCol="0">
            <a:spAutoFit/>
          </a:bodyPr>
          <a:lstStyle/>
          <a:p>
            <a:pPr marL="349250" indent="-187960">
              <a:lnSpc>
                <a:spcPct val="100000"/>
              </a:lnSpc>
              <a:spcBef>
                <a:spcPts val="320"/>
              </a:spcBef>
              <a:buAutoNum type="arabicPeriod"/>
              <a:tabLst>
                <a:tab pos="349885" algn="l"/>
              </a:tabLst>
            </a:pPr>
            <a:r>
              <a:rPr sz="1200" dirty="0">
                <a:solidFill>
                  <a:srgbClr val="333333"/>
                </a:solidFill>
                <a:latin typeface="Arial"/>
                <a:cs typeface="Arial"/>
              </a:rPr>
              <a:t>Objectifs </a:t>
            </a:r>
            <a:r>
              <a:rPr sz="1200" spc="-5" dirty="0">
                <a:solidFill>
                  <a:srgbClr val="333333"/>
                </a:solidFill>
                <a:latin typeface="Arial"/>
                <a:cs typeface="Arial"/>
              </a:rPr>
              <a:t>du</a:t>
            </a:r>
            <a:r>
              <a:rPr sz="1200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33333"/>
                </a:solidFill>
                <a:latin typeface="Arial"/>
                <a:cs typeface="Arial"/>
              </a:rPr>
              <a:t>cours</a:t>
            </a:r>
            <a:endParaRPr sz="1200">
              <a:latin typeface="Arial"/>
              <a:cs typeface="Arial"/>
            </a:endParaRPr>
          </a:p>
          <a:p>
            <a:pPr marL="349250" indent="-187960">
              <a:lnSpc>
                <a:spcPct val="100000"/>
              </a:lnSpc>
              <a:buAutoNum type="arabicPeriod"/>
              <a:tabLst>
                <a:tab pos="349885" algn="l"/>
              </a:tabLst>
            </a:pPr>
            <a:r>
              <a:rPr sz="1200" spc="-5" dirty="0">
                <a:solidFill>
                  <a:srgbClr val="333333"/>
                </a:solidFill>
                <a:latin typeface="Arial"/>
                <a:cs typeface="Arial"/>
              </a:rPr>
              <a:t>Historique</a:t>
            </a:r>
            <a:endParaRPr sz="1200">
              <a:latin typeface="Arial"/>
              <a:cs typeface="Arial"/>
            </a:endParaRPr>
          </a:p>
          <a:p>
            <a:pPr marL="349250" indent="-187960">
              <a:lnSpc>
                <a:spcPts val="1435"/>
              </a:lnSpc>
              <a:buAutoNum type="arabicPeriod"/>
              <a:tabLst>
                <a:tab pos="349885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Principes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généraux</a:t>
            </a:r>
            <a:endParaRPr sz="1200">
              <a:latin typeface="Arial"/>
              <a:cs typeface="Arial"/>
            </a:endParaRPr>
          </a:p>
          <a:p>
            <a:pPr marL="349250" indent="-187960">
              <a:lnSpc>
                <a:spcPts val="1610"/>
              </a:lnSpc>
              <a:buAutoNum type="arabicPeriod"/>
              <a:tabLst>
                <a:tab pos="349885" algn="l"/>
              </a:tabLst>
            </a:pPr>
            <a:r>
              <a:rPr sz="1400" dirty="0">
                <a:solidFill>
                  <a:srgbClr val="333333"/>
                </a:solidFill>
                <a:latin typeface="Arial"/>
                <a:cs typeface="Arial"/>
              </a:rPr>
              <a:t>Usages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7823</Words>
  <Application>Microsoft Office PowerPoint</Application>
  <PresentationFormat>Affichage à l'écran (4:3)</PresentationFormat>
  <Paragraphs>2205</Paragraphs>
  <Slides>67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67</vt:i4>
      </vt:variant>
    </vt:vector>
  </HeadingPairs>
  <TitlesOfParts>
    <vt:vector size="77" baseType="lpstr">
      <vt:lpstr>Arial</vt:lpstr>
      <vt:lpstr>Arial Narrow</vt:lpstr>
      <vt:lpstr>Calibri</vt:lpstr>
      <vt:lpstr>Courier New</vt:lpstr>
      <vt:lpstr>Symbol</vt:lpstr>
      <vt:lpstr>Times New Roman</vt:lpstr>
      <vt:lpstr>Verdana</vt:lpstr>
      <vt:lpstr>Wingdings</vt:lpstr>
      <vt:lpstr>Wingdings 2</vt:lpstr>
      <vt:lpstr>Office Theme</vt:lpstr>
      <vt:lpstr>World Wide Web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Lionel</dc:creator>
  <cp:lastModifiedBy>Utilisateur Windows</cp:lastModifiedBy>
  <cp:revision>4</cp:revision>
  <dcterms:created xsi:type="dcterms:W3CDTF">2019-09-20T20:59:17Z</dcterms:created>
  <dcterms:modified xsi:type="dcterms:W3CDTF">2019-09-23T07:01:57Z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2012-09-05T00:00:00Z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2019-09-20T00:00:00Z</vt:filetime>
  </property>
</Properties>
</file>