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5"/>
  </p:notesMasterIdLst>
  <p:sldIdLst>
    <p:sldId id="28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618"/>
  </p:normalViewPr>
  <p:slideViewPr>
    <p:cSldViewPr>
      <p:cViewPr varScale="1">
        <p:scale>
          <a:sx n="104" d="100"/>
          <a:sy n="104" d="100"/>
        </p:scale>
        <p:origin x="1608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F9FFE-CCC3-3D44-A965-51ADCFB69A72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3C46-001E-5F41-BB21-2404C0BDB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9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A3C46-001E-5F41-BB21-2404C0BDB86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1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D14F-53E7-F342-96DE-C3CB92C35A9B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2F24-3C2B-0B4D-9BD5-CE27905F91D5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35C-A5BD-E744-88EA-9C51D664278A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52525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E.AIT BEN AMAR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347A-880F-2944-8D4A-4801FFDF18F0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94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E.AIT BEN AMAR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5EC5-E214-834A-A8D2-11EBFAB86547}" type="datetime1">
              <a:rPr lang="fr-FR" smtClean="0"/>
              <a:t>23/09/2019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68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defTabSz="430795"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fr-FR" sz="1696">
              <a:solidFill>
                <a:srgbClr val="FFFFFF"/>
              </a:solidFill>
              <a:latin typeface="Calibri" charset="0"/>
              <a:sym typeface="DIN Condensed"/>
            </a:endParaRPr>
          </a:p>
        </p:txBody>
      </p:sp>
      <p:pic>
        <p:nvPicPr>
          <p:cNvPr id="3" name="Image 6" descr="LOGO_FITE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933451"/>
            <a:ext cx="78882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1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6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8795" y="4286257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3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4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72A2-1905-FD44-9B7D-659612C67B69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CEA14-494E-314D-B7CF-3DA986849D0A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MAGENT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8014"/>
            <a:ext cx="9144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6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5" y="4286257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3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4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C3C76-DC4C-DA4C-A8F1-0C108B3AF356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0C4E9-11F2-0A4D-BA30-EAC877352DE9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F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1"/>
            <a:ext cx="914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6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5" y="4286257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3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4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F9A66-7464-9A4C-B919-70EF005A3B95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52B9A-10D5-FA48-B253-F110CF7BEF03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VE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901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6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5" y="4286257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3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4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ABD9-E2D7-DB41-A55A-FEE663033C11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BC96-42F4-2946-8DC0-7D8250411D8F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6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5" y="4286257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0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3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84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1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46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298A2-1A73-A940-9512-178EC1C0852D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F026A-FE73-A24F-A1D6-294F8BF6EC1B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F7E1-8598-8F42-AAD9-FA2FA2F384B6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" y="304800"/>
            <a:ext cx="75723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1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4"/>
          </a:xfrm>
        </p:spPr>
        <p:txBody>
          <a:bodyPr/>
          <a:lstStyle>
            <a:lvl1pPr>
              <a:defRPr sz="2638">
                <a:solidFill>
                  <a:srgbClr val="53126A"/>
                </a:solidFill>
              </a:defRPr>
            </a:lvl1pPr>
            <a:lvl2pPr>
              <a:defRPr lang="fr-FR" sz="2262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1885"/>
            </a:lvl3pPr>
            <a:lvl4pPr>
              <a:defRPr sz="1696"/>
            </a:lvl4pPr>
            <a:lvl5pPr>
              <a:defRPr sz="1696"/>
            </a:lvl5pPr>
            <a:lvl6pPr>
              <a:defRPr sz="1696"/>
            </a:lvl6pPr>
            <a:lvl7pPr>
              <a:defRPr sz="1696"/>
            </a:lvl7pPr>
            <a:lvl8pPr>
              <a:defRPr sz="1696"/>
            </a:lvl8pPr>
            <a:lvl9pPr>
              <a:defRPr sz="1696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CFF93-5EB2-EA41-97F9-4A4AD2FDAF3D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0AD5-23BF-324E-A3A6-1164AF1D8EB4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MAGENTA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9"/>
            <a:ext cx="6429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4"/>
          </a:xfrm>
        </p:spPr>
        <p:txBody>
          <a:bodyPr/>
          <a:lstStyle>
            <a:lvl1pPr>
              <a:defRPr sz="2638">
                <a:solidFill>
                  <a:srgbClr val="53126A"/>
                </a:solidFill>
              </a:defRPr>
            </a:lvl1pPr>
            <a:lvl2pPr>
              <a:defRPr sz="2262">
                <a:solidFill>
                  <a:srgbClr val="FF1BA0"/>
                </a:solidFill>
              </a:defRPr>
            </a:lvl2pPr>
            <a:lvl3pPr>
              <a:defRPr sz="1885">
                <a:solidFill>
                  <a:schemeClr val="tx1"/>
                </a:solidFill>
              </a:defRPr>
            </a:lvl3pPr>
            <a:lvl4pPr>
              <a:defRPr sz="1696"/>
            </a:lvl4pPr>
            <a:lvl5pPr>
              <a:defRPr sz="1696"/>
            </a:lvl5pPr>
            <a:lvl6pPr>
              <a:defRPr sz="1696"/>
            </a:lvl6pPr>
            <a:lvl7pPr>
              <a:defRPr sz="1696"/>
            </a:lvl7pPr>
            <a:lvl8pPr>
              <a:defRPr sz="1696"/>
            </a:lvl8pPr>
            <a:lvl9pPr>
              <a:defRPr sz="1696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71508" y="199776"/>
            <a:ext cx="7416000" cy="1143000"/>
          </a:xfrm>
        </p:spPr>
        <p:txBody>
          <a:bodyPr/>
          <a:lstStyle>
            <a:lvl1pPr algn="r">
              <a:defRPr>
                <a:solidFill>
                  <a:srgbClr val="FF18C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5689-861E-E746-80B2-6B09BB01E055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A3333-BB40-FA4D-BE6F-97C9CC96F086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BLEU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368301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9244" y="216582"/>
            <a:ext cx="7416000" cy="1143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defTabSz="430795" rtl="0" eaLnBrk="0" fontAlgn="base" hangingPunct="0">
              <a:spcBef>
                <a:spcPct val="0"/>
              </a:spcBef>
              <a:spcAft>
                <a:spcPct val="0"/>
              </a:spcAft>
              <a:defRPr lang="en-GB" sz="4145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MS PGothic" pitchFamily="34" charset="-128"/>
                <a:cs typeface="ＭＳ Ｐゴシック" pitchFamily="24" charset="-128"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4"/>
          </a:xfrm>
        </p:spPr>
        <p:txBody>
          <a:bodyPr/>
          <a:lstStyle>
            <a:lvl1pPr>
              <a:defRPr sz="2638">
                <a:solidFill>
                  <a:srgbClr val="53126A"/>
                </a:solidFill>
              </a:defRPr>
            </a:lvl1pPr>
            <a:lvl2pPr>
              <a:defRPr sz="2262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85">
                <a:solidFill>
                  <a:schemeClr val="tx1"/>
                </a:solidFill>
              </a:defRPr>
            </a:lvl3pPr>
            <a:lvl4pPr>
              <a:defRPr sz="1696"/>
            </a:lvl4pPr>
            <a:lvl5pPr>
              <a:defRPr sz="1696"/>
            </a:lvl5pPr>
            <a:lvl6pPr>
              <a:defRPr sz="1696"/>
            </a:lvl6pPr>
            <a:lvl7pPr>
              <a:defRPr sz="1696"/>
            </a:lvl7pPr>
            <a:lvl8pPr>
              <a:defRPr sz="1696"/>
            </a:lvl8pPr>
            <a:lvl9pPr>
              <a:defRPr sz="1696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8B8-7E93-5F4B-89BD-DA0D9EA4CA86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67CB5-3F17-A24E-83EA-8A1970CA8954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CYAN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4" y="3587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1508" y="214291"/>
            <a:ext cx="7416000" cy="1143000"/>
          </a:xfrm>
        </p:spPr>
        <p:txBody>
          <a:bodyPr/>
          <a:lstStyle>
            <a:lvl1pPr algn="r">
              <a:defRPr>
                <a:solidFill>
                  <a:srgbClr val="21DCF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4"/>
          </a:xfrm>
        </p:spPr>
        <p:txBody>
          <a:bodyPr/>
          <a:lstStyle>
            <a:lvl1pPr>
              <a:defRPr sz="2638">
                <a:solidFill>
                  <a:srgbClr val="53126A"/>
                </a:solidFill>
              </a:defRPr>
            </a:lvl1pPr>
            <a:lvl2pPr>
              <a:defRPr sz="2262">
                <a:solidFill>
                  <a:srgbClr val="21DCFF"/>
                </a:solidFill>
              </a:defRPr>
            </a:lvl2pPr>
            <a:lvl3pPr>
              <a:defRPr sz="1885">
                <a:solidFill>
                  <a:schemeClr val="tx1"/>
                </a:solidFill>
              </a:defRPr>
            </a:lvl3pPr>
            <a:lvl4pPr>
              <a:defRPr sz="1696"/>
            </a:lvl4pPr>
            <a:lvl5pPr>
              <a:defRPr sz="1696"/>
            </a:lvl5pPr>
            <a:lvl6pPr>
              <a:defRPr sz="1696"/>
            </a:lvl6pPr>
            <a:lvl7pPr>
              <a:defRPr sz="1696"/>
            </a:lvl7pPr>
            <a:lvl8pPr>
              <a:defRPr sz="1696"/>
            </a:lvl8pPr>
            <a:lvl9pPr>
              <a:defRPr sz="1696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989D3-7688-784A-9FD5-B1DAB2047886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B73AE-2AF5-324C-ACB7-E95C02399169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8776"/>
            <a:ext cx="647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890" y="216582"/>
            <a:ext cx="7416000" cy="1143000"/>
          </a:xfrm>
        </p:spPr>
        <p:txBody>
          <a:bodyPr/>
          <a:lstStyle>
            <a:lvl1pPr algn="r">
              <a:defRPr>
                <a:solidFill>
                  <a:srgbClr val="FFE40E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4525964"/>
          </a:xfrm>
        </p:spPr>
        <p:txBody>
          <a:bodyPr/>
          <a:lstStyle>
            <a:lvl1pPr>
              <a:defRPr sz="2638">
                <a:solidFill>
                  <a:srgbClr val="53126A"/>
                </a:solidFill>
              </a:defRPr>
            </a:lvl1pPr>
            <a:lvl2pPr>
              <a:defRPr sz="2262">
                <a:solidFill>
                  <a:srgbClr val="FFE40E"/>
                </a:solidFill>
              </a:defRPr>
            </a:lvl2pPr>
            <a:lvl3pPr>
              <a:defRPr sz="1885">
                <a:solidFill>
                  <a:schemeClr val="tx1"/>
                </a:solidFill>
              </a:defRPr>
            </a:lvl3pPr>
            <a:lvl4pPr>
              <a:defRPr sz="1696"/>
            </a:lvl4pPr>
            <a:lvl5pPr>
              <a:defRPr sz="1696"/>
            </a:lvl5pPr>
            <a:lvl6pPr>
              <a:defRPr sz="1696"/>
            </a:lvl6pPr>
            <a:lvl7pPr>
              <a:defRPr sz="1696"/>
            </a:lvl7pPr>
            <a:lvl8pPr>
              <a:defRPr sz="1696"/>
            </a:lvl8pPr>
            <a:lvl9pPr>
              <a:defRPr sz="1696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4AE6-E853-E64B-B3BA-96BE3D46F94A}" type="datetime1">
              <a:rPr lang="fr-FR" smtClean="0"/>
              <a:t>23/09/2019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E.AIT BEN AMAR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3D9CCF-C459-1446-927B-0032C6CEB069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F497-059F-FE49-80B3-75B727E52EE3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36">
              <a:lnSpc>
                <a:spcPts val="1176"/>
              </a:lnSpc>
            </a:pPr>
            <a:fld id="{81D60167-4931-47E6-BA6A-407CBD079E47}" type="slidenum">
              <a:rPr lang="uk-UA" spc="-34" smtClean="0"/>
              <a:pPr marL="82536">
                <a:lnSpc>
                  <a:spcPts val="1176"/>
                </a:lnSpc>
              </a:pPr>
              <a:t>‹N°›</a:t>
            </a:fld>
            <a:endParaRPr lang="uk-UA" spc="-3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AB56-3137-2A44-B141-46008C36DF95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6D7B-FA36-504A-A470-B28EEF5C3651}" type="datetime1">
              <a:rPr lang="fr-FR" smtClean="0"/>
              <a:t>23/09/2019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5263-1CC9-5F44-B8F8-9622D6E13CE7}" type="datetime1">
              <a:rPr lang="fr-FR" smtClean="0"/>
              <a:t>23/09/2019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958-7D51-2248-9EB4-2774829D74A7}" type="datetime1">
              <a:rPr lang="fr-FR" smtClean="0"/>
              <a:t>23/09/2019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B717-6F5F-CD4A-84FC-48AB764E522D}" type="datetime1">
              <a:rPr lang="fr-FR" smtClean="0"/>
              <a:t>23/09/2019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11AE-FEB6-BE4B-9136-C808A53887DF}" type="datetime1">
              <a:rPr lang="fr-FR" smtClean="0"/>
              <a:t>23/09/2019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7E14F-3695-4C4C-A3FB-2BCF84213260}" type="datetime1">
              <a:rPr lang="fr-FR" smtClean="0"/>
              <a:t>23/09/2019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E.AIT BEN AMAR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1D4D-9E78-904F-BA7C-D866F822F76C}" type="datetime1">
              <a:rPr lang="fr-FR" smtClean="0"/>
              <a:t>23/09/2019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E.AIT BEN AMAR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/>
              <a:t>‹N°›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53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  <a:endParaRPr lang="en-GB" altLang="fr-FR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GB" alt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31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 defTabSz="430795" fontAlgn="base">
              <a:spcBef>
                <a:spcPct val="0"/>
              </a:spcBef>
              <a:spcAft>
                <a:spcPct val="0"/>
              </a:spcAft>
              <a:defRPr/>
            </a:pPr>
            <a:fld id="{2E4426BB-9842-1740-B954-CFE74DB3A50B}" type="datetime1">
              <a:rPr lang="fr-FR" smtClean="0">
                <a:sym typeface="DIN Condensed"/>
              </a:rPr>
              <a:t>23/09/2019</a:t>
            </a:fld>
            <a:endParaRPr lang="en-GB">
              <a:sym typeface="DIN Condensed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31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 defTabSz="4307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ym typeface="DIN Condensed"/>
              </a:rPr>
              <a:t>E.AIT BEN AMAR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31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30795" fontAlgn="base">
              <a:spcBef>
                <a:spcPct val="0"/>
              </a:spcBef>
              <a:spcAft>
                <a:spcPct val="0"/>
              </a:spcAft>
            </a:pPr>
            <a:fld id="{01961618-205D-484E-882E-8114534FDFD1}" type="slidenum">
              <a:rPr lang="en-GB" altLang="fr-FR" smtClean="0">
                <a:ea typeface="MS PGothic" charset="-128"/>
                <a:sym typeface="DIN Condensed"/>
              </a:rPr>
              <a:pPr defTabSz="430795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GB" altLang="fr-FR">
              <a:ea typeface="MS PGothic" charset="-128"/>
              <a:sym typeface="DIN Condensed"/>
            </a:endParaRPr>
          </a:p>
        </p:txBody>
      </p:sp>
      <p:pic>
        <p:nvPicPr>
          <p:cNvPr id="1031" name="Image 6" descr="ETOILE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126164"/>
            <a:ext cx="749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3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dt="0"/>
  <p:txStyles>
    <p:titleStyle>
      <a:lvl1pPr algn="ctr" defTabSz="430795" rtl="0" eaLnBrk="0" fontAlgn="base" hangingPunct="0">
        <a:spcBef>
          <a:spcPct val="0"/>
        </a:spcBef>
        <a:spcAft>
          <a:spcPct val="0"/>
        </a:spcAft>
        <a:defRPr sz="4145" kern="1200">
          <a:solidFill>
            <a:schemeClr val="tx1"/>
          </a:solidFill>
          <a:latin typeface="+mj-lt"/>
          <a:ea typeface="MS PGothic" pitchFamily="34" charset="-128"/>
          <a:cs typeface="ＭＳ Ｐゴシック" pitchFamily="24" charset="-128"/>
        </a:defRPr>
      </a:lvl1pPr>
      <a:lvl2pPr algn="ctr" defTabSz="430795" rtl="0" eaLnBrk="0" fontAlgn="base" hangingPunct="0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2pPr>
      <a:lvl3pPr algn="ctr" defTabSz="430795" rtl="0" eaLnBrk="0" fontAlgn="base" hangingPunct="0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3pPr>
      <a:lvl4pPr algn="ctr" defTabSz="430795" rtl="0" eaLnBrk="0" fontAlgn="base" hangingPunct="0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4pPr>
      <a:lvl5pPr algn="ctr" defTabSz="430795" rtl="0" eaLnBrk="0" fontAlgn="base" hangingPunct="0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MS PGothic" pitchFamily="34" charset="-128"/>
          <a:cs typeface="ＭＳ Ｐゴシック" pitchFamily="24" charset="-128"/>
        </a:defRPr>
      </a:lvl5pPr>
      <a:lvl6pPr marL="430795" algn="ctr" defTabSz="430795" rtl="0" fontAlgn="base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861589" algn="ctr" defTabSz="430795" rtl="0" fontAlgn="base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292384" algn="ctr" defTabSz="430795" rtl="0" fontAlgn="base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723180" algn="ctr" defTabSz="430795" rtl="0" fontAlgn="base">
        <a:spcBef>
          <a:spcPct val="0"/>
        </a:spcBef>
        <a:spcAft>
          <a:spcPct val="0"/>
        </a:spcAft>
        <a:defRPr sz="4145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23096" indent="-323096" algn="l" defTabSz="43079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015" kern="1200">
          <a:solidFill>
            <a:schemeClr val="tx1"/>
          </a:solidFill>
          <a:latin typeface="+mn-lt"/>
          <a:ea typeface="MS PGothic" pitchFamily="34" charset="-128"/>
          <a:cs typeface="ＭＳ Ｐゴシック" pitchFamily="24" charset="-128"/>
        </a:defRPr>
      </a:lvl1pPr>
      <a:lvl2pPr marL="700042" indent="-269247" algn="l" defTabSz="43079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38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076987" indent="-215397" algn="l" defTabSz="43079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62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07782" indent="-215397" algn="l" defTabSz="43079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85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938577" indent="-215397" algn="l" defTabSz="43079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85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369372" indent="-215397" algn="l" defTabSz="430795" rtl="0" eaLnBrk="1" latinLnBrk="0" hangingPunct="1">
        <a:spcBef>
          <a:spcPct val="20000"/>
        </a:spcBef>
        <a:buFont typeface="Arial"/>
        <a:buChar char="•"/>
        <a:defRPr sz="1885" kern="1200">
          <a:solidFill>
            <a:schemeClr val="tx1"/>
          </a:solidFill>
          <a:latin typeface="+mn-lt"/>
          <a:ea typeface="+mn-ea"/>
          <a:cs typeface="+mn-cs"/>
        </a:defRPr>
      </a:lvl6pPr>
      <a:lvl7pPr marL="2800166" indent="-215397" algn="l" defTabSz="430795" rtl="0" eaLnBrk="1" latinLnBrk="0" hangingPunct="1">
        <a:spcBef>
          <a:spcPct val="20000"/>
        </a:spcBef>
        <a:buFont typeface="Arial"/>
        <a:buChar char="•"/>
        <a:defRPr sz="1885" kern="1200">
          <a:solidFill>
            <a:schemeClr val="tx1"/>
          </a:solidFill>
          <a:latin typeface="+mn-lt"/>
          <a:ea typeface="+mn-ea"/>
          <a:cs typeface="+mn-cs"/>
        </a:defRPr>
      </a:lvl7pPr>
      <a:lvl8pPr marL="3230961" indent="-215397" algn="l" defTabSz="430795" rtl="0" eaLnBrk="1" latinLnBrk="0" hangingPunct="1">
        <a:spcBef>
          <a:spcPct val="20000"/>
        </a:spcBef>
        <a:buFont typeface="Arial"/>
        <a:buChar char="•"/>
        <a:defRPr sz="1885" kern="1200">
          <a:solidFill>
            <a:schemeClr val="tx1"/>
          </a:solidFill>
          <a:latin typeface="+mn-lt"/>
          <a:ea typeface="+mn-ea"/>
          <a:cs typeface="+mn-cs"/>
        </a:defRPr>
      </a:lvl8pPr>
      <a:lvl9pPr marL="3661757" indent="-215397" algn="l" defTabSz="430795" rtl="0" eaLnBrk="1" latinLnBrk="0" hangingPunct="1">
        <a:spcBef>
          <a:spcPct val="20000"/>
        </a:spcBef>
        <a:buFont typeface="Arial"/>
        <a:buChar char="•"/>
        <a:defRPr sz="18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1pPr>
      <a:lvl2pPr marL="430795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61589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3pPr>
      <a:lvl4pPr marL="1292384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4pPr>
      <a:lvl5pPr marL="1723180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5pPr>
      <a:lvl6pPr marL="2153974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6pPr>
      <a:lvl7pPr marL="2584769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7pPr>
      <a:lvl8pPr marL="3015564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8pPr>
      <a:lvl9pPr marL="3446359" algn="l" defTabSz="430795" rtl="0" eaLnBrk="1" latinLnBrk="0" hangingPunct="1">
        <a:defRPr sz="1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ous-titre 9"/>
          <p:cNvSpPr>
            <a:spLocks noGrp="1"/>
          </p:cNvSpPr>
          <p:nvPr>
            <p:ph type="subTitle" idx="4294967295"/>
          </p:nvPr>
        </p:nvSpPr>
        <p:spPr>
          <a:xfrm>
            <a:off x="2356590" y="3624478"/>
            <a:ext cx="6174432" cy="1651302"/>
          </a:xfrm>
        </p:spPr>
        <p:txBody>
          <a:bodyPr/>
          <a:lstStyle/>
          <a:p>
            <a:pPr algn="r">
              <a:buFont typeface="Arial" charset="0"/>
              <a:buNone/>
            </a:pPr>
            <a:r>
              <a:rPr lang="fr-FR" altLang="fr-FR" noProof="1">
                <a:solidFill>
                  <a:srgbClr val="53126A"/>
                </a:solidFill>
                <a:ea typeface="MS PGothic" charset="-128"/>
              </a:rPr>
              <a:t>Bennaceur Anis</a:t>
            </a:r>
          </a:p>
          <a:p>
            <a:pPr algn="r">
              <a:buFont typeface="Arial" charset="0"/>
              <a:buNone/>
            </a:pPr>
            <a:r>
              <a:rPr lang="fr-FR" altLang="fr-FR" noProof="1">
                <a:solidFill>
                  <a:schemeClr val="bg1"/>
                </a:solidFill>
                <a:ea typeface="MS PGothic" charset="-128"/>
              </a:rPr>
              <a:t>abennaceur@iteom.com</a:t>
            </a:r>
            <a:endParaRPr altLang="fr-FR" noProof="1">
              <a:solidFill>
                <a:schemeClr val="bg1"/>
              </a:solidFill>
              <a:ea typeface="MS PGothic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937" y="877586"/>
            <a:ext cx="8154127" cy="1823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81913"/>
            <a:r>
              <a:rPr lang="fr-FR" sz="5088" dirty="0">
                <a:solidFill>
                  <a:srgbClr val="5312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  <a:cs typeface="ＭＳ Ｐゴシック" pitchFamily="24" charset="-128"/>
                <a:sym typeface="DIN Condensed"/>
              </a:rPr>
              <a:t>           </a:t>
            </a:r>
            <a:r>
              <a:rPr lang="fr-FR" sz="6187" b="1" dirty="0">
                <a:solidFill>
                  <a:srgbClr val="5312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  <a:cs typeface="ＭＳ Ｐゴシック" pitchFamily="24" charset="-128"/>
                <a:sym typeface="DIN Condensed"/>
              </a:rPr>
              <a:t>Méthodes agiles </a:t>
            </a:r>
          </a:p>
          <a:p>
            <a:pPr defTabSz="781913"/>
            <a:r>
              <a:rPr lang="fr-FR" sz="4219" dirty="0">
                <a:solidFill>
                  <a:srgbClr val="5312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  <a:cs typeface="ＭＳ Ｐゴシック" pitchFamily="24" charset="-128"/>
                <a:sym typeface="DIN Condensed"/>
              </a:rPr>
              <a:t>                       </a:t>
            </a:r>
            <a:r>
              <a:rPr lang="fr-FR" sz="5062" dirty="0">
                <a:solidFill>
                  <a:srgbClr val="5312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pitchFamily="34" charset="-128"/>
                <a:cs typeface="ＭＳ Ｐゴシック" pitchFamily="24" charset="-128"/>
                <a:sym typeface="DIN Condensed"/>
              </a:rPr>
              <a:t>SCRUM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BN</a:t>
            </a:r>
          </a:p>
        </p:txBody>
      </p:sp>
    </p:spTree>
    <p:extLst>
      <p:ext uri="{BB962C8B-B14F-4D97-AF65-F5344CB8AC3E}">
        <p14:creationId xmlns:p14="http://schemas.microsoft.com/office/powerpoint/2010/main" val="213311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881" y="685800"/>
            <a:ext cx="69132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5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sz="4400" dirty="0"/>
              <a:t>Transparence &amp; inspection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1408" y="1752600"/>
            <a:ext cx="7705536" cy="295914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b="1" spc="-15" dirty="0">
                <a:solidFill>
                  <a:srgbClr val="9B0000"/>
                </a:solidFill>
                <a:latin typeface="Arial"/>
                <a:cs typeface="Arial"/>
              </a:rPr>
              <a:t>Transparence </a:t>
            </a:r>
            <a:r>
              <a:rPr sz="1900" b="1" spc="-5" dirty="0">
                <a:solidFill>
                  <a:srgbClr val="9B0000"/>
                </a:solidFill>
                <a:latin typeface="Arial"/>
                <a:cs typeface="Arial"/>
              </a:rPr>
              <a:t>: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l’état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du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développement est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visible par</a:t>
            </a:r>
            <a:r>
              <a:rPr sz="1900" spc="30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AC0000"/>
                </a:solidFill>
                <a:latin typeface="Arial"/>
                <a:cs typeface="Arial"/>
              </a:rPr>
              <a:t>tous</a:t>
            </a:r>
            <a:r>
              <a:rPr sz="1900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  <a:p>
            <a:pPr marL="299085" marR="193040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b="1" spc="-15" dirty="0">
                <a:solidFill>
                  <a:srgbClr val="9B0000"/>
                </a:solidFill>
                <a:latin typeface="Arial"/>
                <a:cs typeface="Arial"/>
              </a:rPr>
              <a:t>Inspection :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l’avancement du développement doit être inspecté  régulièrement (tableau de contrôle et</a:t>
            </a:r>
            <a:r>
              <a:rPr sz="1900" spc="1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mêlées).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b="1" spc="-15" dirty="0">
                <a:solidFill>
                  <a:srgbClr val="9B0000"/>
                </a:solidFill>
                <a:latin typeface="Arial"/>
                <a:cs typeface="Arial"/>
              </a:rPr>
              <a:t>Adaptation :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Ajustement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des processus en fonction</a:t>
            </a:r>
            <a:r>
              <a:rPr sz="1900" spc="7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de</a:t>
            </a:r>
            <a:endParaRPr sz="19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l’inspection.</a:t>
            </a:r>
            <a:endParaRPr sz="1900" dirty="0">
              <a:latin typeface="Arial"/>
              <a:cs typeface="Arial"/>
            </a:endParaRPr>
          </a:p>
          <a:p>
            <a:pPr marL="129539" marR="5080" indent="-117475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900" b="1" spc="-15" dirty="0">
                <a:solidFill>
                  <a:srgbClr val="9B0000"/>
                </a:solidFill>
                <a:latin typeface="Arial"/>
                <a:cs typeface="Arial"/>
              </a:rPr>
              <a:t>Planification et la revue de sprint :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comparer la progression avec 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l’objectif.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b="1" spc="-15" dirty="0">
                <a:solidFill>
                  <a:srgbClr val="9B0000"/>
                </a:solidFill>
                <a:latin typeface="Arial"/>
                <a:cs typeface="Arial"/>
              </a:rPr>
              <a:t>Rétrospective :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quelles améliorations prévoir dans les</a:t>
            </a:r>
            <a:r>
              <a:rPr sz="1900" spc="26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prochains</a:t>
            </a:r>
            <a:endParaRPr sz="190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sprints</a:t>
            </a:r>
            <a:r>
              <a:rPr sz="1900" spc="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?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39" y="5333800"/>
            <a:ext cx="6143625" cy="364843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60045" indent="-287655">
              <a:lnSpc>
                <a:spcPct val="100000"/>
              </a:lnSpc>
              <a:spcBef>
                <a:spcPts val="565"/>
              </a:spcBef>
              <a:buClr>
                <a:srgbClr val="AC0000"/>
              </a:buClr>
              <a:buChar char="•"/>
              <a:tabLst>
                <a:tab pos="360045" algn="l"/>
                <a:tab pos="36068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La même phase répétitive de même durée</a:t>
            </a:r>
            <a:r>
              <a:rPr sz="1900" spc="16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(</a:t>
            </a:r>
            <a:r>
              <a:rPr sz="1900" spc="-5">
                <a:solidFill>
                  <a:srgbClr val="2F2F2F"/>
                </a:solidFill>
                <a:latin typeface="Arial"/>
                <a:cs typeface="Arial"/>
              </a:rPr>
              <a:t>sprint).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636" y="1268730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900125" y="0"/>
                </a:moveTo>
                <a:lnTo>
                  <a:pt x="108026" y="0"/>
                </a:lnTo>
                <a:lnTo>
                  <a:pt x="65965" y="8493"/>
                </a:lnTo>
                <a:lnTo>
                  <a:pt x="31629" y="31654"/>
                </a:lnTo>
                <a:lnTo>
                  <a:pt x="8485" y="66008"/>
                </a:lnTo>
                <a:lnTo>
                  <a:pt x="0" y="108077"/>
                </a:lnTo>
                <a:lnTo>
                  <a:pt x="0" y="540131"/>
                </a:lnTo>
                <a:lnTo>
                  <a:pt x="8485" y="582126"/>
                </a:lnTo>
                <a:lnTo>
                  <a:pt x="31629" y="616442"/>
                </a:lnTo>
                <a:lnTo>
                  <a:pt x="65965" y="639589"/>
                </a:lnTo>
                <a:lnTo>
                  <a:pt x="108026" y="648081"/>
                </a:lnTo>
                <a:lnTo>
                  <a:pt x="900125" y="648081"/>
                </a:lnTo>
                <a:lnTo>
                  <a:pt x="942120" y="639589"/>
                </a:lnTo>
                <a:lnTo>
                  <a:pt x="976436" y="616442"/>
                </a:lnTo>
                <a:lnTo>
                  <a:pt x="999584" y="582126"/>
                </a:lnTo>
                <a:lnTo>
                  <a:pt x="1008075" y="540131"/>
                </a:lnTo>
                <a:lnTo>
                  <a:pt x="1008075" y="108077"/>
                </a:lnTo>
                <a:lnTo>
                  <a:pt x="999584" y="66008"/>
                </a:lnTo>
                <a:lnTo>
                  <a:pt x="976436" y="31654"/>
                </a:lnTo>
                <a:lnTo>
                  <a:pt x="942120" y="8493"/>
                </a:lnTo>
                <a:lnTo>
                  <a:pt x="9001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9636" y="1268730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108077"/>
                </a:moveTo>
                <a:lnTo>
                  <a:pt x="8485" y="66008"/>
                </a:lnTo>
                <a:lnTo>
                  <a:pt x="31629" y="31654"/>
                </a:lnTo>
                <a:lnTo>
                  <a:pt x="65965" y="8493"/>
                </a:lnTo>
                <a:lnTo>
                  <a:pt x="108026" y="0"/>
                </a:lnTo>
                <a:lnTo>
                  <a:pt x="900125" y="0"/>
                </a:lnTo>
                <a:lnTo>
                  <a:pt x="942120" y="8493"/>
                </a:lnTo>
                <a:lnTo>
                  <a:pt x="976436" y="31654"/>
                </a:lnTo>
                <a:lnTo>
                  <a:pt x="999584" y="66008"/>
                </a:lnTo>
                <a:lnTo>
                  <a:pt x="1008075" y="108077"/>
                </a:lnTo>
                <a:lnTo>
                  <a:pt x="1008075" y="540131"/>
                </a:lnTo>
                <a:lnTo>
                  <a:pt x="999584" y="582126"/>
                </a:lnTo>
                <a:lnTo>
                  <a:pt x="976436" y="616442"/>
                </a:lnTo>
                <a:lnTo>
                  <a:pt x="942120" y="639589"/>
                </a:lnTo>
                <a:lnTo>
                  <a:pt x="900125" y="648081"/>
                </a:lnTo>
                <a:lnTo>
                  <a:pt x="108026" y="648081"/>
                </a:lnTo>
                <a:lnTo>
                  <a:pt x="65965" y="639589"/>
                </a:lnTo>
                <a:lnTo>
                  <a:pt x="31629" y="616442"/>
                </a:lnTo>
                <a:lnTo>
                  <a:pt x="8485" y="582126"/>
                </a:lnTo>
                <a:lnTo>
                  <a:pt x="0" y="540131"/>
                </a:lnTo>
                <a:lnTo>
                  <a:pt x="0" y="108077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711" y="1268730"/>
            <a:ext cx="2016760" cy="648335"/>
          </a:xfrm>
          <a:custGeom>
            <a:avLst/>
            <a:gdLst/>
            <a:ahLst/>
            <a:cxnLst/>
            <a:rect l="l" t="t" r="r" b="b"/>
            <a:pathLst>
              <a:path w="2016760" h="648335">
                <a:moveTo>
                  <a:pt x="1908302" y="0"/>
                </a:moveTo>
                <a:lnTo>
                  <a:pt x="108076" y="0"/>
                </a:ln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7"/>
                </a:lnTo>
                <a:lnTo>
                  <a:pt x="0" y="540131"/>
                </a:lnTo>
                <a:lnTo>
                  <a:pt x="8493" y="582126"/>
                </a:lnTo>
                <a:lnTo>
                  <a:pt x="31654" y="616442"/>
                </a:lnTo>
                <a:lnTo>
                  <a:pt x="66008" y="639589"/>
                </a:lnTo>
                <a:lnTo>
                  <a:pt x="108076" y="648081"/>
                </a:lnTo>
                <a:lnTo>
                  <a:pt x="1908302" y="648081"/>
                </a:lnTo>
                <a:lnTo>
                  <a:pt x="1950297" y="639589"/>
                </a:lnTo>
                <a:lnTo>
                  <a:pt x="1984613" y="616442"/>
                </a:lnTo>
                <a:lnTo>
                  <a:pt x="2007760" y="582126"/>
                </a:lnTo>
                <a:lnTo>
                  <a:pt x="2016252" y="540131"/>
                </a:lnTo>
                <a:lnTo>
                  <a:pt x="2016252" y="108077"/>
                </a:lnTo>
                <a:lnTo>
                  <a:pt x="2007760" y="66008"/>
                </a:lnTo>
                <a:lnTo>
                  <a:pt x="1984613" y="31654"/>
                </a:lnTo>
                <a:lnTo>
                  <a:pt x="1950297" y="8493"/>
                </a:lnTo>
                <a:lnTo>
                  <a:pt x="190830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7711" y="1268730"/>
            <a:ext cx="2016760" cy="648335"/>
          </a:xfrm>
          <a:custGeom>
            <a:avLst/>
            <a:gdLst/>
            <a:ahLst/>
            <a:cxnLst/>
            <a:rect l="l" t="t" r="r" b="b"/>
            <a:pathLst>
              <a:path w="2016760" h="648335">
                <a:moveTo>
                  <a:pt x="0" y="108077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1908302" y="0"/>
                </a:lnTo>
                <a:lnTo>
                  <a:pt x="1950297" y="8493"/>
                </a:lnTo>
                <a:lnTo>
                  <a:pt x="1984613" y="31654"/>
                </a:lnTo>
                <a:lnTo>
                  <a:pt x="2007760" y="66008"/>
                </a:lnTo>
                <a:lnTo>
                  <a:pt x="2016252" y="108077"/>
                </a:lnTo>
                <a:lnTo>
                  <a:pt x="2016252" y="540131"/>
                </a:lnTo>
                <a:lnTo>
                  <a:pt x="2007760" y="582126"/>
                </a:lnTo>
                <a:lnTo>
                  <a:pt x="1984613" y="616442"/>
                </a:lnTo>
                <a:lnTo>
                  <a:pt x="1950297" y="639589"/>
                </a:lnTo>
                <a:lnTo>
                  <a:pt x="1908302" y="648081"/>
                </a:lnTo>
                <a:lnTo>
                  <a:pt x="108076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8077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3964" y="1268730"/>
            <a:ext cx="1368425" cy="648335"/>
          </a:xfrm>
          <a:custGeom>
            <a:avLst/>
            <a:gdLst/>
            <a:ahLst/>
            <a:cxnLst/>
            <a:rect l="l" t="t" r="r" b="b"/>
            <a:pathLst>
              <a:path w="1368425" h="648335">
                <a:moveTo>
                  <a:pt x="1260094" y="0"/>
                </a:moveTo>
                <a:lnTo>
                  <a:pt x="108076" y="0"/>
                </a:ln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7"/>
                </a:lnTo>
                <a:lnTo>
                  <a:pt x="0" y="540131"/>
                </a:lnTo>
                <a:lnTo>
                  <a:pt x="8493" y="582126"/>
                </a:lnTo>
                <a:lnTo>
                  <a:pt x="31654" y="616442"/>
                </a:lnTo>
                <a:lnTo>
                  <a:pt x="66008" y="639589"/>
                </a:lnTo>
                <a:lnTo>
                  <a:pt x="108076" y="648081"/>
                </a:lnTo>
                <a:lnTo>
                  <a:pt x="1260094" y="648081"/>
                </a:lnTo>
                <a:lnTo>
                  <a:pt x="1302162" y="639589"/>
                </a:lnTo>
                <a:lnTo>
                  <a:pt x="1336516" y="616442"/>
                </a:lnTo>
                <a:lnTo>
                  <a:pt x="1359677" y="582126"/>
                </a:lnTo>
                <a:lnTo>
                  <a:pt x="1368171" y="540131"/>
                </a:lnTo>
                <a:lnTo>
                  <a:pt x="1368171" y="108077"/>
                </a:lnTo>
                <a:lnTo>
                  <a:pt x="1359677" y="66008"/>
                </a:lnTo>
                <a:lnTo>
                  <a:pt x="1336516" y="31654"/>
                </a:lnTo>
                <a:lnTo>
                  <a:pt x="1302162" y="8493"/>
                </a:lnTo>
                <a:lnTo>
                  <a:pt x="126009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83964" y="1268730"/>
            <a:ext cx="1368425" cy="648335"/>
          </a:xfrm>
          <a:custGeom>
            <a:avLst/>
            <a:gdLst/>
            <a:ahLst/>
            <a:cxnLst/>
            <a:rect l="l" t="t" r="r" b="b"/>
            <a:pathLst>
              <a:path w="1368425" h="648335">
                <a:moveTo>
                  <a:pt x="0" y="108077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1260094" y="0"/>
                </a:lnTo>
                <a:lnTo>
                  <a:pt x="1302162" y="8493"/>
                </a:lnTo>
                <a:lnTo>
                  <a:pt x="1336516" y="31654"/>
                </a:lnTo>
                <a:lnTo>
                  <a:pt x="1359677" y="66008"/>
                </a:lnTo>
                <a:lnTo>
                  <a:pt x="1368171" y="108077"/>
                </a:lnTo>
                <a:lnTo>
                  <a:pt x="1368171" y="540131"/>
                </a:lnTo>
                <a:lnTo>
                  <a:pt x="1359677" y="582126"/>
                </a:lnTo>
                <a:lnTo>
                  <a:pt x="1336516" y="616442"/>
                </a:lnTo>
                <a:lnTo>
                  <a:pt x="1302162" y="639589"/>
                </a:lnTo>
                <a:lnTo>
                  <a:pt x="1260094" y="648081"/>
                </a:lnTo>
                <a:lnTo>
                  <a:pt x="108076" y="648081"/>
                </a:lnTo>
                <a:lnTo>
                  <a:pt x="66008" y="639589"/>
                </a:lnTo>
                <a:lnTo>
                  <a:pt x="31654" y="616442"/>
                </a:lnTo>
                <a:lnTo>
                  <a:pt x="8493" y="582126"/>
                </a:lnTo>
                <a:lnTo>
                  <a:pt x="0" y="540131"/>
                </a:lnTo>
                <a:lnTo>
                  <a:pt x="0" y="108077"/>
                </a:lnTo>
                <a:close/>
              </a:path>
            </a:pathLst>
          </a:custGeom>
          <a:ln w="22224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2134" y="1268730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540003" y="0"/>
                </a:moveTo>
                <a:lnTo>
                  <a:pt x="107950" y="0"/>
                </a:lnTo>
                <a:lnTo>
                  <a:pt x="65954" y="8493"/>
                </a:lnTo>
                <a:lnTo>
                  <a:pt x="31638" y="31654"/>
                </a:lnTo>
                <a:lnTo>
                  <a:pt x="8491" y="66008"/>
                </a:lnTo>
                <a:lnTo>
                  <a:pt x="0" y="108077"/>
                </a:lnTo>
                <a:lnTo>
                  <a:pt x="0" y="540131"/>
                </a:lnTo>
                <a:lnTo>
                  <a:pt x="8491" y="582126"/>
                </a:lnTo>
                <a:lnTo>
                  <a:pt x="31638" y="616442"/>
                </a:lnTo>
                <a:lnTo>
                  <a:pt x="65954" y="639589"/>
                </a:lnTo>
                <a:lnTo>
                  <a:pt x="107950" y="648081"/>
                </a:lnTo>
                <a:lnTo>
                  <a:pt x="540003" y="648081"/>
                </a:lnTo>
                <a:lnTo>
                  <a:pt x="582072" y="639589"/>
                </a:lnTo>
                <a:lnTo>
                  <a:pt x="616426" y="616442"/>
                </a:lnTo>
                <a:lnTo>
                  <a:pt x="639587" y="582126"/>
                </a:lnTo>
                <a:lnTo>
                  <a:pt x="648080" y="540131"/>
                </a:lnTo>
                <a:lnTo>
                  <a:pt x="648080" y="108077"/>
                </a:lnTo>
                <a:lnTo>
                  <a:pt x="639587" y="66008"/>
                </a:lnTo>
                <a:lnTo>
                  <a:pt x="616426" y="31654"/>
                </a:lnTo>
                <a:lnTo>
                  <a:pt x="582072" y="8493"/>
                </a:lnTo>
                <a:lnTo>
                  <a:pt x="54000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2134" y="1268730"/>
            <a:ext cx="648335" cy="648335"/>
          </a:xfrm>
          <a:custGeom>
            <a:avLst/>
            <a:gdLst/>
            <a:ahLst/>
            <a:cxnLst/>
            <a:rect l="l" t="t" r="r" b="b"/>
            <a:pathLst>
              <a:path w="648335" h="648335">
                <a:moveTo>
                  <a:pt x="0" y="108077"/>
                </a:moveTo>
                <a:lnTo>
                  <a:pt x="8491" y="66008"/>
                </a:lnTo>
                <a:lnTo>
                  <a:pt x="31638" y="31654"/>
                </a:lnTo>
                <a:lnTo>
                  <a:pt x="65954" y="8493"/>
                </a:lnTo>
                <a:lnTo>
                  <a:pt x="107950" y="0"/>
                </a:lnTo>
                <a:lnTo>
                  <a:pt x="540003" y="0"/>
                </a:lnTo>
                <a:lnTo>
                  <a:pt x="582072" y="8493"/>
                </a:lnTo>
                <a:lnTo>
                  <a:pt x="616426" y="31654"/>
                </a:lnTo>
                <a:lnTo>
                  <a:pt x="639587" y="66008"/>
                </a:lnTo>
                <a:lnTo>
                  <a:pt x="648080" y="108077"/>
                </a:lnTo>
                <a:lnTo>
                  <a:pt x="648080" y="540131"/>
                </a:lnTo>
                <a:lnTo>
                  <a:pt x="639587" y="582126"/>
                </a:lnTo>
                <a:lnTo>
                  <a:pt x="616426" y="616442"/>
                </a:lnTo>
                <a:lnTo>
                  <a:pt x="582072" y="639589"/>
                </a:lnTo>
                <a:lnTo>
                  <a:pt x="540003" y="648081"/>
                </a:lnTo>
                <a:lnTo>
                  <a:pt x="107950" y="648081"/>
                </a:lnTo>
                <a:lnTo>
                  <a:pt x="65954" y="639589"/>
                </a:lnTo>
                <a:lnTo>
                  <a:pt x="31638" y="616442"/>
                </a:lnTo>
                <a:lnTo>
                  <a:pt x="8491" y="582126"/>
                </a:lnTo>
                <a:lnTo>
                  <a:pt x="0" y="540131"/>
                </a:lnTo>
                <a:lnTo>
                  <a:pt x="0" y="108077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004" y="673121"/>
            <a:ext cx="6860540" cy="244157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Cycle</a:t>
            </a:r>
            <a:r>
              <a:rPr sz="1900" b="1" spc="4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traditionnel</a:t>
            </a:r>
            <a:endParaRPr sz="1900" dirty="0">
              <a:latin typeface="Arial"/>
              <a:cs typeface="Arial"/>
            </a:endParaRPr>
          </a:p>
          <a:p>
            <a:pPr marL="732790">
              <a:lnSpc>
                <a:spcPct val="100000"/>
              </a:lnSpc>
              <a:spcBef>
                <a:spcPts val="1830"/>
              </a:spcBef>
              <a:tabLst>
                <a:tab pos="2254885" algn="l"/>
                <a:tab pos="3948429" algn="l"/>
                <a:tab pos="4982845" algn="l"/>
              </a:tabLst>
            </a:pPr>
            <a:r>
              <a:rPr sz="4200" spc="-7" baseline="1984" dirty="0">
                <a:latin typeface="Times New Roman"/>
                <a:cs typeface="Times New Roman"/>
              </a:rPr>
              <a:t>A	</a:t>
            </a:r>
            <a:r>
              <a:rPr sz="2800" spc="-5" dirty="0">
                <a:latin typeface="Times New Roman"/>
                <a:cs typeface="Times New Roman"/>
              </a:rPr>
              <a:t>B	C	</a:t>
            </a:r>
            <a:r>
              <a:rPr sz="4200" spc="-7" baseline="1984" dirty="0">
                <a:latin typeface="Times New Roman"/>
                <a:cs typeface="Times New Roman"/>
              </a:rPr>
              <a:t>D</a:t>
            </a:r>
            <a:endParaRPr sz="4200" baseline="198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Modèle très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théorique.</a:t>
            </a:r>
            <a:endParaRPr sz="1900" dirty="0">
              <a:latin typeface="Arial"/>
              <a:cs typeface="Arial"/>
            </a:endParaRPr>
          </a:p>
          <a:p>
            <a:pPr marL="129539" marR="5080" indent="-117475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Jalons (liens entre les différentes phases)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difficile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à mettre en  œuvre.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7627" y="3933063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900125" y="0"/>
                </a:moveTo>
                <a:lnTo>
                  <a:pt x="108026" y="0"/>
                </a:lnTo>
                <a:lnTo>
                  <a:pt x="65976" y="8491"/>
                </a:lnTo>
                <a:lnTo>
                  <a:pt x="31638" y="31638"/>
                </a:lnTo>
                <a:lnTo>
                  <a:pt x="8488" y="65954"/>
                </a:lnTo>
                <a:lnTo>
                  <a:pt x="0" y="107950"/>
                </a:lnTo>
                <a:lnTo>
                  <a:pt x="0" y="540004"/>
                </a:lnTo>
                <a:lnTo>
                  <a:pt x="8488" y="582072"/>
                </a:lnTo>
                <a:lnTo>
                  <a:pt x="31638" y="616426"/>
                </a:lnTo>
                <a:lnTo>
                  <a:pt x="65976" y="639587"/>
                </a:lnTo>
                <a:lnTo>
                  <a:pt x="108026" y="648081"/>
                </a:lnTo>
                <a:lnTo>
                  <a:pt x="900125" y="648081"/>
                </a:lnTo>
                <a:lnTo>
                  <a:pt x="942120" y="639587"/>
                </a:lnTo>
                <a:lnTo>
                  <a:pt x="976436" y="616426"/>
                </a:lnTo>
                <a:lnTo>
                  <a:pt x="999584" y="582072"/>
                </a:lnTo>
                <a:lnTo>
                  <a:pt x="1008075" y="540004"/>
                </a:lnTo>
                <a:lnTo>
                  <a:pt x="1008075" y="107950"/>
                </a:lnTo>
                <a:lnTo>
                  <a:pt x="999584" y="65954"/>
                </a:lnTo>
                <a:lnTo>
                  <a:pt x="976436" y="31638"/>
                </a:lnTo>
                <a:lnTo>
                  <a:pt x="942120" y="8491"/>
                </a:lnTo>
                <a:lnTo>
                  <a:pt x="9001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7627" y="3933063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107950"/>
                </a:moveTo>
                <a:lnTo>
                  <a:pt x="8488" y="65954"/>
                </a:lnTo>
                <a:lnTo>
                  <a:pt x="31638" y="31638"/>
                </a:lnTo>
                <a:lnTo>
                  <a:pt x="65976" y="8491"/>
                </a:lnTo>
                <a:lnTo>
                  <a:pt x="108026" y="0"/>
                </a:lnTo>
                <a:lnTo>
                  <a:pt x="900125" y="0"/>
                </a:lnTo>
                <a:lnTo>
                  <a:pt x="942120" y="8491"/>
                </a:lnTo>
                <a:lnTo>
                  <a:pt x="976436" y="31638"/>
                </a:lnTo>
                <a:lnTo>
                  <a:pt x="999584" y="65954"/>
                </a:lnTo>
                <a:lnTo>
                  <a:pt x="1008075" y="107950"/>
                </a:lnTo>
                <a:lnTo>
                  <a:pt x="1008075" y="540004"/>
                </a:lnTo>
                <a:lnTo>
                  <a:pt x="999584" y="582072"/>
                </a:lnTo>
                <a:lnTo>
                  <a:pt x="976436" y="616426"/>
                </a:lnTo>
                <a:lnTo>
                  <a:pt x="942120" y="639587"/>
                </a:lnTo>
                <a:lnTo>
                  <a:pt x="900125" y="648081"/>
                </a:lnTo>
                <a:lnTo>
                  <a:pt x="108026" y="648081"/>
                </a:lnTo>
                <a:lnTo>
                  <a:pt x="65976" y="639587"/>
                </a:lnTo>
                <a:lnTo>
                  <a:pt x="31638" y="616426"/>
                </a:lnTo>
                <a:lnTo>
                  <a:pt x="8488" y="582072"/>
                </a:lnTo>
                <a:lnTo>
                  <a:pt x="0" y="540004"/>
                </a:lnTo>
                <a:lnTo>
                  <a:pt x="0" y="107950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3798" y="3933063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900049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40004"/>
                </a:lnTo>
                <a:lnTo>
                  <a:pt x="8491" y="582072"/>
                </a:lnTo>
                <a:lnTo>
                  <a:pt x="31638" y="616426"/>
                </a:lnTo>
                <a:lnTo>
                  <a:pt x="65954" y="639587"/>
                </a:lnTo>
                <a:lnTo>
                  <a:pt x="107950" y="648081"/>
                </a:lnTo>
                <a:lnTo>
                  <a:pt x="900049" y="648081"/>
                </a:lnTo>
                <a:lnTo>
                  <a:pt x="942117" y="639587"/>
                </a:lnTo>
                <a:lnTo>
                  <a:pt x="976471" y="616426"/>
                </a:lnTo>
                <a:lnTo>
                  <a:pt x="999632" y="582072"/>
                </a:lnTo>
                <a:lnTo>
                  <a:pt x="1008126" y="540004"/>
                </a:lnTo>
                <a:lnTo>
                  <a:pt x="1008126" y="107950"/>
                </a:lnTo>
                <a:lnTo>
                  <a:pt x="999632" y="65954"/>
                </a:lnTo>
                <a:lnTo>
                  <a:pt x="976471" y="31638"/>
                </a:lnTo>
                <a:lnTo>
                  <a:pt x="942117" y="8491"/>
                </a:lnTo>
                <a:lnTo>
                  <a:pt x="9000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3798" y="3933063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900049" y="0"/>
                </a:lnTo>
                <a:lnTo>
                  <a:pt x="942117" y="8491"/>
                </a:lnTo>
                <a:lnTo>
                  <a:pt x="976471" y="31638"/>
                </a:lnTo>
                <a:lnTo>
                  <a:pt x="999632" y="65954"/>
                </a:lnTo>
                <a:lnTo>
                  <a:pt x="1008126" y="107950"/>
                </a:lnTo>
                <a:lnTo>
                  <a:pt x="1008126" y="540004"/>
                </a:lnTo>
                <a:lnTo>
                  <a:pt x="999632" y="582072"/>
                </a:lnTo>
                <a:lnTo>
                  <a:pt x="976471" y="616426"/>
                </a:lnTo>
                <a:lnTo>
                  <a:pt x="942117" y="639587"/>
                </a:lnTo>
                <a:lnTo>
                  <a:pt x="900049" y="648081"/>
                </a:lnTo>
                <a:lnTo>
                  <a:pt x="107950" y="648081"/>
                </a:lnTo>
                <a:lnTo>
                  <a:pt x="65954" y="639587"/>
                </a:lnTo>
                <a:lnTo>
                  <a:pt x="31638" y="616426"/>
                </a:lnTo>
                <a:lnTo>
                  <a:pt x="8491" y="582072"/>
                </a:lnTo>
                <a:lnTo>
                  <a:pt x="0" y="540004"/>
                </a:lnTo>
                <a:lnTo>
                  <a:pt x="0" y="107950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004" y="3437382"/>
            <a:ext cx="2156460" cy="972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Cycle</a:t>
            </a:r>
            <a:r>
              <a:rPr sz="1900" b="1" spc="4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SCRUM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  <a:tabLst>
                <a:tab pos="1448435" algn="l"/>
              </a:tabLst>
            </a:pPr>
            <a:r>
              <a:rPr sz="2400" spc="-5" dirty="0">
                <a:latin typeface="Times New Roman"/>
                <a:cs typeface="Times New Roman"/>
              </a:rPr>
              <a:t>sprint	sprint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1923" y="3948429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900049" y="0"/>
                </a:moveTo>
                <a:lnTo>
                  <a:pt x="107950" y="0"/>
                </a:lnTo>
                <a:lnTo>
                  <a:pt x="65901" y="8491"/>
                </a:lnTo>
                <a:lnTo>
                  <a:pt x="31591" y="31638"/>
                </a:lnTo>
                <a:lnTo>
                  <a:pt x="8473" y="65954"/>
                </a:lnTo>
                <a:lnTo>
                  <a:pt x="0" y="107950"/>
                </a:lnTo>
                <a:lnTo>
                  <a:pt x="0" y="540004"/>
                </a:lnTo>
                <a:lnTo>
                  <a:pt x="8473" y="582072"/>
                </a:lnTo>
                <a:lnTo>
                  <a:pt x="31591" y="616426"/>
                </a:lnTo>
                <a:lnTo>
                  <a:pt x="65901" y="639587"/>
                </a:lnTo>
                <a:lnTo>
                  <a:pt x="107950" y="648081"/>
                </a:lnTo>
                <a:lnTo>
                  <a:pt x="900049" y="648081"/>
                </a:lnTo>
                <a:lnTo>
                  <a:pt x="942117" y="639587"/>
                </a:lnTo>
                <a:lnTo>
                  <a:pt x="976471" y="616426"/>
                </a:lnTo>
                <a:lnTo>
                  <a:pt x="999632" y="582072"/>
                </a:lnTo>
                <a:lnTo>
                  <a:pt x="1008126" y="540004"/>
                </a:lnTo>
                <a:lnTo>
                  <a:pt x="1008126" y="107950"/>
                </a:lnTo>
                <a:lnTo>
                  <a:pt x="999632" y="65954"/>
                </a:lnTo>
                <a:lnTo>
                  <a:pt x="976471" y="31638"/>
                </a:lnTo>
                <a:lnTo>
                  <a:pt x="942117" y="8491"/>
                </a:lnTo>
                <a:lnTo>
                  <a:pt x="9000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1923" y="3948429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0" y="107950"/>
                </a:moveTo>
                <a:lnTo>
                  <a:pt x="8473" y="65954"/>
                </a:lnTo>
                <a:lnTo>
                  <a:pt x="31591" y="31638"/>
                </a:lnTo>
                <a:lnTo>
                  <a:pt x="65901" y="8491"/>
                </a:lnTo>
                <a:lnTo>
                  <a:pt x="107950" y="0"/>
                </a:lnTo>
                <a:lnTo>
                  <a:pt x="900049" y="0"/>
                </a:lnTo>
                <a:lnTo>
                  <a:pt x="942117" y="8491"/>
                </a:lnTo>
                <a:lnTo>
                  <a:pt x="976471" y="31638"/>
                </a:lnTo>
                <a:lnTo>
                  <a:pt x="999632" y="65954"/>
                </a:lnTo>
                <a:lnTo>
                  <a:pt x="1008126" y="107950"/>
                </a:lnTo>
                <a:lnTo>
                  <a:pt x="1008126" y="540004"/>
                </a:lnTo>
                <a:lnTo>
                  <a:pt x="999632" y="582072"/>
                </a:lnTo>
                <a:lnTo>
                  <a:pt x="976471" y="616426"/>
                </a:lnTo>
                <a:lnTo>
                  <a:pt x="942117" y="639587"/>
                </a:lnTo>
                <a:lnTo>
                  <a:pt x="900049" y="648081"/>
                </a:lnTo>
                <a:lnTo>
                  <a:pt x="107950" y="648081"/>
                </a:lnTo>
                <a:lnTo>
                  <a:pt x="65901" y="639587"/>
                </a:lnTo>
                <a:lnTo>
                  <a:pt x="31591" y="616426"/>
                </a:lnTo>
                <a:lnTo>
                  <a:pt x="8473" y="582072"/>
                </a:lnTo>
                <a:lnTo>
                  <a:pt x="0" y="540004"/>
                </a:lnTo>
                <a:lnTo>
                  <a:pt x="0" y="107950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11954" y="3948429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900049" y="0"/>
                </a:moveTo>
                <a:lnTo>
                  <a:pt x="108077" y="0"/>
                </a:lnTo>
                <a:lnTo>
                  <a:pt x="66008" y="8491"/>
                </a:lnTo>
                <a:lnTo>
                  <a:pt x="31654" y="31638"/>
                </a:lnTo>
                <a:lnTo>
                  <a:pt x="8493" y="65954"/>
                </a:lnTo>
                <a:lnTo>
                  <a:pt x="0" y="107950"/>
                </a:lnTo>
                <a:lnTo>
                  <a:pt x="0" y="540004"/>
                </a:lnTo>
                <a:lnTo>
                  <a:pt x="8493" y="582072"/>
                </a:lnTo>
                <a:lnTo>
                  <a:pt x="31654" y="616426"/>
                </a:lnTo>
                <a:lnTo>
                  <a:pt x="66008" y="639587"/>
                </a:lnTo>
                <a:lnTo>
                  <a:pt x="108077" y="648081"/>
                </a:lnTo>
                <a:lnTo>
                  <a:pt x="900049" y="648081"/>
                </a:lnTo>
                <a:lnTo>
                  <a:pt x="942117" y="639587"/>
                </a:lnTo>
                <a:lnTo>
                  <a:pt x="976471" y="616426"/>
                </a:lnTo>
                <a:lnTo>
                  <a:pt x="999632" y="582072"/>
                </a:lnTo>
                <a:lnTo>
                  <a:pt x="1008126" y="540004"/>
                </a:lnTo>
                <a:lnTo>
                  <a:pt x="1008126" y="107950"/>
                </a:lnTo>
                <a:lnTo>
                  <a:pt x="999632" y="65954"/>
                </a:lnTo>
                <a:lnTo>
                  <a:pt x="976471" y="31638"/>
                </a:lnTo>
                <a:lnTo>
                  <a:pt x="942117" y="8491"/>
                </a:lnTo>
                <a:lnTo>
                  <a:pt x="9000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1954" y="3919408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0" y="107950"/>
                </a:moveTo>
                <a:lnTo>
                  <a:pt x="8493" y="65954"/>
                </a:lnTo>
                <a:lnTo>
                  <a:pt x="31654" y="31638"/>
                </a:lnTo>
                <a:lnTo>
                  <a:pt x="66008" y="8491"/>
                </a:lnTo>
                <a:lnTo>
                  <a:pt x="108077" y="0"/>
                </a:lnTo>
                <a:lnTo>
                  <a:pt x="900049" y="0"/>
                </a:lnTo>
                <a:lnTo>
                  <a:pt x="942117" y="8491"/>
                </a:lnTo>
                <a:lnTo>
                  <a:pt x="976471" y="31638"/>
                </a:lnTo>
                <a:lnTo>
                  <a:pt x="999632" y="65954"/>
                </a:lnTo>
                <a:lnTo>
                  <a:pt x="1008126" y="107950"/>
                </a:lnTo>
                <a:lnTo>
                  <a:pt x="1008126" y="540004"/>
                </a:lnTo>
                <a:lnTo>
                  <a:pt x="999632" y="582072"/>
                </a:lnTo>
                <a:lnTo>
                  <a:pt x="976471" y="616426"/>
                </a:lnTo>
                <a:lnTo>
                  <a:pt x="942117" y="639587"/>
                </a:lnTo>
                <a:lnTo>
                  <a:pt x="900049" y="648081"/>
                </a:lnTo>
                <a:lnTo>
                  <a:pt x="108077" y="648081"/>
                </a:lnTo>
                <a:lnTo>
                  <a:pt x="66008" y="639587"/>
                </a:lnTo>
                <a:lnTo>
                  <a:pt x="31654" y="616426"/>
                </a:lnTo>
                <a:lnTo>
                  <a:pt x="8493" y="582072"/>
                </a:lnTo>
                <a:lnTo>
                  <a:pt x="0" y="540004"/>
                </a:lnTo>
                <a:lnTo>
                  <a:pt x="0" y="107950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46196" y="4034154"/>
            <a:ext cx="173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2350" algn="l"/>
              </a:tabLst>
            </a:pPr>
            <a:r>
              <a:rPr sz="2400" spc="-5" dirty="0">
                <a:latin typeface="Times New Roman"/>
                <a:cs typeface="Times New Roman"/>
              </a:rPr>
              <a:t>sprint	sprint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59636" y="2007361"/>
            <a:ext cx="6120765" cy="107314"/>
          </a:xfrm>
          <a:custGeom>
            <a:avLst/>
            <a:gdLst/>
            <a:ahLst/>
            <a:cxnLst/>
            <a:rect l="l" t="t" r="r" b="b"/>
            <a:pathLst>
              <a:path w="6120765" h="107314">
                <a:moveTo>
                  <a:pt x="6089146" y="53466"/>
                </a:moveTo>
                <a:lnTo>
                  <a:pt x="6024702" y="91059"/>
                </a:lnTo>
                <a:lnTo>
                  <a:pt x="6021019" y="93345"/>
                </a:lnTo>
                <a:lnTo>
                  <a:pt x="6019749" y="98171"/>
                </a:lnTo>
                <a:lnTo>
                  <a:pt x="6021908" y="101980"/>
                </a:lnTo>
                <a:lnTo>
                  <a:pt x="6024067" y="105663"/>
                </a:lnTo>
                <a:lnTo>
                  <a:pt x="6029020" y="107061"/>
                </a:lnTo>
                <a:lnTo>
                  <a:pt x="6032703" y="104775"/>
                </a:lnTo>
                <a:lnTo>
                  <a:pt x="6106989" y="61467"/>
                </a:lnTo>
                <a:lnTo>
                  <a:pt x="6105093" y="61467"/>
                </a:lnTo>
                <a:lnTo>
                  <a:pt x="6105093" y="60325"/>
                </a:lnTo>
                <a:lnTo>
                  <a:pt x="6100902" y="60325"/>
                </a:lnTo>
                <a:lnTo>
                  <a:pt x="6089146" y="53466"/>
                </a:lnTo>
                <a:close/>
              </a:path>
              <a:path w="6120765" h="107314">
                <a:moveTo>
                  <a:pt x="6075653" y="45592"/>
                </a:moveTo>
                <a:lnTo>
                  <a:pt x="0" y="45592"/>
                </a:lnTo>
                <a:lnTo>
                  <a:pt x="0" y="61467"/>
                </a:lnTo>
                <a:lnTo>
                  <a:pt x="6075429" y="61467"/>
                </a:lnTo>
                <a:lnTo>
                  <a:pt x="6089146" y="53466"/>
                </a:lnTo>
                <a:lnTo>
                  <a:pt x="6075653" y="45592"/>
                </a:lnTo>
                <a:close/>
              </a:path>
              <a:path w="6120765" h="107314">
                <a:moveTo>
                  <a:pt x="6107207" y="45592"/>
                </a:moveTo>
                <a:lnTo>
                  <a:pt x="6105093" y="45592"/>
                </a:lnTo>
                <a:lnTo>
                  <a:pt x="6105093" y="61467"/>
                </a:lnTo>
                <a:lnTo>
                  <a:pt x="6106989" y="61467"/>
                </a:lnTo>
                <a:lnTo>
                  <a:pt x="6120714" y="53466"/>
                </a:lnTo>
                <a:lnTo>
                  <a:pt x="6107207" y="45592"/>
                </a:lnTo>
                <a:close/>
              </a:path>
              <a:path w="6120765" h="107314">
                <a:moveTo>
                  <a:pt x="6100902" y="46609"/>
                </a:moveTo>
                <a:lnTo>
                  <a:pt x="6089146" y="53466"/>
                </a:lnTo>
                <a:lnTo>
                  <a:pt x="6100902" y="60325"/>
                </a:lnTo>
                <a:lnTo>
                  <a:pt x="6100902" y="46609"/>
                </a:lnTo>
                <a:close/>
              </a:path>
              <a:path w="6120765" h="107314">
                <a:moveTo>
                  <a:pt x="6105093" y="46609"/>
                </a:moveTo>
                <a:lnTo>
                  <a:pt x="6100902" y="46609"/>
                </a:lnTo>
                <a:lnTo>
                  <a:pt x="6100902" y="60325"/>
                </a:lnTo>
                <a:lnTo>
                  <a:pt x="6105093" y="60325"/>
                </a:lnTo>
                <a:lnTo>
                  <a:pt x="6105093" y="46609"/>
                </a:lnTo>
                <a:close/>
              </a:path>
              <a:path w="6120765" h="107314">
                <a:moveTo>
                  <a:pt x="6029020" y="0"/>
                </a:moveTo>
                <a:lnTo>
                  <a:pt x="6024067" y="1270"/>
                </a:lnTo>
                <a:lnTo>
                  <a:pt x="6021908" y="5079"/>
                </a:lnTo>
                <a:lnTo>
                  <a:pt x="6019749" y="8762"/>
                </a:lnTo>
                <a:lnTo>
                  <a:pt x="6021019" y="13715"/>
                </a:lnTo>
                <a:lnTo>
                  <a:pt x="6089146" y="53466"/>
                </a:lnTo>
                <a:lnTo>
                  <a:pt x="6100902" y="46609"/>
                </a:lnTo>
                <a:lnTo>
                  <a:pt x="6105093" y="46609"/>
                </a:lnTo>
                <a:lnTo>
                  <a:pt x="6105093" y="45592"/>
                </a:lnTo>
                <a:lnTo>
                  <a:pt x="6107207" y="45592"/>
                </a:lnTo>
                <a:lnTo>
                  <a:pt x="602902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59636" y="4671567"/>
            <a:ext cx="3960495" cy="107314"/>
          </a:xfrm>
          <a:custGeom>
            <a:avLst/>
            <a:gdLst/>
            <a:ahLst/>
            <a:cxnLst/>
            <a:rect l="l" t="t" r="r" b="b"/>
            <a:pathLst>
              <a:path w="3960495" h="107314">
                <a:moveTo>
                  <a:pt x="3929002" y="53593"/>
                </a:moveTo>
                <a:lnTo>
                  <a:pt x="3864559" y="91185"/>
                </a:lnTo>
                <a:lnTo>
                  <a:pt x="3860749" y="93344"/>
                </a:lnTo>
                <a:lnTo>
                  <a:pt x="3859479" y="98297"/>
                </a:lnTo>
                <a:lnTo>
                  <a:pt x="3861638" y="101980"/>
                </a:lnTo>
                <a:lnTo>
                  <a:pt x="3863924" y="105790"/>
                </a:lnTo>
                <a:lnTo>
                  <a:pt x="3868750" y="107060"/>
                </a:lnTo>
                <a:lnTo>
                  <a:pt x="3872560" y="104901"/>
                </a:lnTo>
                <a:lnTo>
                  <a:pt x="3946957" y="61467"/>
                </a:lnTo>
                <a:lnTo>
                  <a:pt x="3944823" y="61467"/>
                </a:lnTo>
                <a:lnTo>
                  <a:pt x="3944823" y="60451"/>
                </a:lnTo>
                <a:lnTo>
                  <a:pt x="3940759" y="60451"/>
                </a:lnTo>
                <a:lnTo>
                  <a:pt x="3929002" y="53593"/>
                </a:lnTo>
                <a:close/>
              </a:path>
              <a:path w="3960495" h="107314">
                <a:moveTo>
                  <a:pt x="3915286" y="45592"/>
                </a:moveTo>
                <a:lnTo>
                  <a:pt x="0" y="45592"/>
                </a:lnTo>
                <a:lnTo>
                  <a:pt x="0" y="61467"/>
                </a:lnTo>
                <a:lnTo>
                  <a:pt x="3915504" y="61467"/>
                </a:lnTo>
                <a:lnTo>
                  <a:pt x="3929002" y="53593"/>
                </a:lnTo>
                <a:lnTo>
                  <a:pt x="3915286" y="45592"/>
                </a:lnTo>
                <a:close/>
              </a:path>
              <a:path w="3960495" h="107314">
                <a:moveTo>
                  <a:pt x="3946739" y="45592"/>
                </a:moveTo>
                <a:lnTo>
                  <a:pt x="3944823" y="45592"/>
                </a:lnTo>
                <a:lnTo>
                  <a:pt x="3944823" y="61467"/>
                </a:lnTo>
                <a:lnTo>
                  <a:pt x="3946957" y="61467"/>
                </a:lnTo>
                <a:lnTo>
                  <a:pt x="3960444" y="53593"/>
                </a:lnTo>
                <a:lnTo>
                  <a:pt x="3946739" y="45592"/>
                </a:lnTo>
                <a:close/>
              </a:path>
              <a:path w="3960495" h="107314">
                <a:moveTo>
                  <a:pt x="3940759" y="46735"/>
                </a:moveTo>
                <a:lnTo>
                  <a:pt x="3929002" y="53593"/>
                </a:lnTo>
                <a:lnTo>
                  <a:pt x="3940759" y="60451"/>
                </a:lnTo>
                <a:lnTo>
                  <a:pt x="3940759" y="46735"/>
                </a:lnTo>
                <a:close/>
              </a:path>
              <a:path w="3960495" h="107314">
                <a:moveTo>
                  <a:pt x="3944823" y="46735"/>
                </a:moveTo>
                <a:lnTo>
                  <a:pt x="3940759" y="46735"/>
                </a:lnTo>
                <a:lnTo>
                  <a:pt x="3940759" y="60451"/>
                </a:lnTo>
                <a:lnTo>
                  <a:pt x="3944823" y="60451"/>
                </a:lnTo>
                <a:lnTo>
                  <a:pt x="3944823" y="46735"/>
                </a:lnTo>
                <a:close/>
              </a:path>
              <a:path w="3960495" h="107314">
                <a:moveTo>
                  <a:pt x="3868750" y="0"/>
                </a:moveTo>
                <a:lnTo>
                  <a:pt x="3863924" y="1396"/>
                </a:lnTo>
                <a:lnTo>
                  <a:pt x="3861638" y="5079"/>
                </a:lnTo>
                <a:lnTo>
                  <a:pt x="3859479" y="8889"/>
                </a:lnTo>
                <a:lnTo>
                  <a:pt x="3860749" y="13715"/>
                </a:lnTo>
                <a:lnTo>
                  <a:pt x="3864559" y="16001"/>
                </a:lnTo>
                <a:lnTo>
                  <a:pt x="3929002" y="53593"/>
                </a:lnTo>
                <a:lnTo>
                  <a:pt x="3940759" y="46735"/>
                </a:lnTo>
                <a:lnTo>
                  <a:pt x="3944823" y="46735"/>
                </a:lnTo>
                <a:lnTo>
                  <a:pt x="3944823" y="45592"/>
                </a:lnTo>
                <a:lnTo>
                  <a:pt x="3946739" y="45592"/>
                </a:lnTo>
                <a:lnTo>
                  <a:pt x="3872560" y="2285"/>
                </a:lnTo>
                <a:lnTo>
                  <a:pt x="386875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2688844" y="160465"/>
            <a:ext cx="4285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lang="fr-FR" sz="3600" b="1" spc="-5">
                <a:solidFill>
                  <a:srgbClr val="9B0000"/>
                </a:solidFill>
                <a:cs typeface="Impact"/>
              </a:rPr>
              <a:t>Présentation </a:t>
            </a:r>
            <a:r>
              <a:rPr lang="fr-FR" sz="3600" b="1">
                <a:solidFill>
                  <a:srgbClr val="9B0000"/>
                </a:solidFill>
                <a:cs typeface="Impact"/>
              </a:rPr>
              <a:t>du</a:t>
            </a:r>
            <a:r>
              <a:rPr lang="fr-FR" sz="3600" b="1" spc="-25">
                <a:solidFill>
                  <a:srgbClr val="9B0000"/>
                </a:solidFill>
                <a:cs typeface="Impact"/>
              </a:rPr>
              <a:t> </a:t>
            </a:r>
            <a:r>
              <a:rPr lang="fr-FR" sz="3600" b="1">
                <a:solidFill>
                  <a:srgbClr val="9B0000"/>
                </a:solidFill>
                <a:cs typeface="Impact"/>
              </a:rPr>
              <a:t>cycle</a:t>
            </a:r>
            <a:endParaRPr lang="fr-FR" sz="3600" b="1" dirty="0">
              <a:solidFill>
                <a:srgbClr val="9B0000"/>
              </a:solidFill>
              <a:cs typeface="Impact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30" name="Espace réservé du pied de page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7043" y="1704162"/>
            <a:ext cx="5473065" cy="792480"/>
          </a:xfrm>
          <a:custGeom>
            <a:avLst/>
            <a:gdLst/>
            <a:ahLst/>
            <a:cxnLst/>
            <a:rect l="l" t="t" r="r" b="b"/>
            <a:pathLst>
              <a:path w="5473065" h="792480">
                <a:moveTo>
                  <a:pt x="0" y="792086"/>
                </a:moveTo>
                <a:lnTo>
                  <a:pt x="5472557" y="792086"/>
                </a:lnTo>
                <a:lnTo>
                  <a:pt x="5472557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7043" y="1704162"/>
            <a:ext cx="5473065" cy="792480"/>
          </a:xfrm>
          <a:custGeom>
            <a:avLst/>
            <a:gdLst/>
            <a:ahLst/>
            <a:cxnLst/>
            <a:rect l="l" t="t" r="r" b="b"/>
            <a:pathLst>
              <a:path w="5473065" h="792480">
                <a:moveTo>
                  <a:pt x="0" y="792086"/>
                </a:moveTo>
                <a:lnTo>
                  <a:pt x="5472557" y="792086"/>
                </a:lnTo>
                <a:lnTo>
                  <a:pt x="5472557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22225">
            <a:solidFill>
              <a:srgbClr val="7D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5389" y="1776171"/>
            <a:ext cx="216535" cy="648335"/>
          </a:xfrm>
          <a:custGeom>
            <a:avLst/>
            <a:gdLst/>
            <a:ahLst/>
            <a:cxnLst/>
            <a:rect l="l" t="t" r="r" b="b"/>
            <a:pathLst>
              <a:path w="216535" h="648335">
                <a:moveTo>
                  <a:pt x="0" y="648068"/>
                </a:moveTo>
                <a:lnTo>
                  <a:pt x="216026" y="648068"/>
                </a:lnTo>
                <a:lnTo>
                  <a:pt x="216026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5389" y="1776171"/>
            <a:ext cx="216535" cy="648335"/>
          </a:xfrm>
          <a:custGeom>
            <a:avLst/>
            <a:gdLst/>
            <a:ahLst/>
            <a:cxnLst/>
            <a:rect l="l" t="t" r="r" b="b"/>
            <a:pathLst>
              <a:path w="216535" h="648335">
                <a:moveTo>
                  <a:pt x="0" y="648068"/>
                </a:moveTo>
                <a:lnTo>
                  <a:pt x="216026" y="648068"/>
                </a:lnTo>
                <a:lnTo>
                  <a:pt x="216026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22225">
            <a:solidFill>
              <a:srgbClr val="71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254" y="1756232"/>
            <a:ext cx="216535" cy="648335"/>
          </a:xfrm>
          <a:custGeom>
            <a:avLst/>
            <a:gdLst/>
            <a:ahLst/>
            <a:cxnLst/>
            <a:rect l="l" t="t" r="r" b="b"/>
            <a:pathLst>
              <a:path w="216535" h="648335">
                <a:moveTo>
                  <a:pt x="0" y="648068"/>
                </a:moveTo>
                <a:lnTo>
                  <a:pt x="216027" y="648068"/>
                </a:lnTo>
                <a:lnTo>
                  <a:pt x="21602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254" y="1756232"/>
            <a:ext cx="216535" cy="648335"/>
          </a:xfrm>
          <a:custGeom>
            <a:avLst/>
            <a:gdLst/>
            <a:ahLst/>
            <a:cxnLst/>
            <a:rect l="l" t="t" r="r" b="b"/>
            <a:pathLst>
              <a:path w="216535" h="648335">
                <a:moveTo>
                  <a:pt x="0" y="648068"/>
                </a:moveTo>
                <a:lnTo>
                  <a:pt x="216027" y="648068"/>
                </a:lnTo>
                <a:lnTo>
                  <a:pt x="21602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22224">
            <a:solidFill>
              <a:srgbClr val="71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5119" y="1760931"/>
            <a:ext cx="216535" cy="648335"/>
          </a:xfrm>
          <a:custGeom>
            <a:avLst/>
            <a:gdLst/>
            <a:ahLst/>
            <a:cxnLst/>
            <a:rect l="l" t="t" r="r" b="b"/>
            <a:pathLst>
              <a:path w="216535" h="648335">
                <a:moveTo>
                  <a:pt x="0" y="648068"/>
                </a:moveTo>
                <a:lnTo>
                  <a:pt x="216026" y="648068"/>
                </a:lnTo>
                <a:lnTo>
                  <a:pt x="216026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5119" y="1760931"/>
            <a:ext cx="216535" cy="648335"/>
          </a:xfrm>
          <a:custGeom>
            <a:avLst/>
            <a:gdLst/>
            <a:ahLst/>
            <a:cxnLst/>
            <a:rect l="l" t="t" r="r" b="b"/>
            <a:pathLst>
              <a:path w="216535" h="648335">
                <a:moveTo>
                  <a:pt x="0" y="648068"/>
                </a:moveTo>
                <a:lnTo>
                  <a:pt x="216026" y="648068"/>
                </a:lnTo>
                <a:lnTo>
                  <a:pt x="216026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22225">
            <a:solidFill>
              <a:srgbClr val="71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9478" y="138913"/>
            <a:ext cx="5307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9B0000"/>
                </a:solidFill>
                <a:cs typeface="Impact"/>
              </a:rPr>
              <a:t>sprints </a:t>
            </a:r>
            <a:r>
              <a:rPr sz="5400" b="1" spc="-5" dirty="0">
                <a:solidFill>
                  <a:srgbClr val="9B0000"/>
                </a:solidFill>
                <a:cs typeface="Impact"/>
              </a:rPr>
              <a:t>et</a:t>
            </a:r>
            <a:r>
              <a:rPr sz="5400" b="1" spc="-100" dirty="0">
                <a:solidFill>
                  <a:srgbClr val="9B0000"/>
                </a:solidFill>
                <a:cs typeface="Impact"/>
              </a:rPr>
              <a:t> </a:t>
            </a:r>
            <a:r>
              <a:rPr sz="5400" b="1" dirty="0">
                <a:solidFill>
                  <a:srgbClr val="9B0000"/>
                </a:solidFill>
                <a:cs typeface="Impact"/>
              </a:rPr>
              <a:t>releases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3429" y="2549614"/>
            <a:ext cx="6010275" cy="30378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Pas de délais ni de chevauchement entre les</a:t>
            </a:r>
            <a:r>
              <a:rPr sz="1900" spc="18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sprints.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Dates et périodes fixes, indépendamment des</a:t>
            </a:r>
            <a:r>
              <a:rPr sz="1900" spc="18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tâches</a:t>
            </a:r>
            <a:endParaRPr sz="190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effectivement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réalisées.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Activités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au cours du sprint</a:t>
            </a:r>
            <a:r>
              <a:rPr sz="1900" b="1" spc="9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Spécifications</a:t>
            </a:r>
            <a:r>
              <a:rPr sz="1900" spc="4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fonctionnelles.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Architecture.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Codage.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45" dirty="0">
                <a:solidFill>
                  <a:srgbClr val="2F2F2F"/>
                </a:solidFill>
                <a:latin typeface="Arial"/>
                <a:cs typeface="Arial"/>
              </a:rPr>
              <a:t>Tests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unitaires</a:t>
            </a:r>
            <a:r>
              <a:rPr sz="1900" spc="8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(recette).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9052" y="1760918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900125" y="0"/>
                </a:moveTo>
                <a:lnTo>
                  <a:pt x="108026" y="0"/>
                </a:lnTo>
                <a:lnTo>
                  <a:pt x="65976" y="8473"/>
                </a:lnTo>
                <a:lnTo>
                  <a:pt x="31638" y="31591"/>
                </a:lnTo>
                <a:lnTo>
                  <a:pt x="8488" y="65901"/>
                </a:lnTo>
                <a:lnTo>
                  <a:pt x="0" y="107950"/>
                </a:lnTo>
                <a:lnTo>
                  <a:pt x="0" y="540004"/>
                </a:lnTo>
                <a:lnTo>
                  <a:pt x="8488" y="582072"/>
                </a:lnTo>
                <a:lnTo>
                  <a:pt x="31638" y="616426"/>
                </a:lnTo>
                <a:lnTo>
                  <a:pt x="65976" y="639587"/>
                </a:lnTo>
                <a:lnTo>
                  <a:pt x="108026" y="648081"/>
                </a:lnTo>
                <a:lnTo>
                  <a:pt x="900125" y="648081"/>
                </a:lnTo>
                <a:lnTo>
                  <a:pt x="942120" y="639587"/>
                </a:lnTo>
                <a:lnTo>
                  <a:pt x="976436" y="616426"/>
                </a:lnTo>
                <a:lnTo>
                  <a:pt x="999584" y="582072"/>
                </a:lnTo>
                <a:lnTo>
                  <a:pt x="1008075" y="540004"/>
                </a:lnTo>
                <a:lnTo>
                  <a:pt x="1008075" y="107950"/>
                </a:lnTo>
                <a:lnTo>
                  <a:pt x="999584" y="65901"/>
                </a:lnTo>
                <a:lnTo>
                  <a:pt x="976436" y="31591"/>
                </a:lnTo>
                <a:lnTo>
                  <a:pt x="942120" y="8473"/>
                </a:lnTo>
                <a:lnTo>
                  <a:pt x="9001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9052" y="1760918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80" h="648335">
                <a:moveTo>
                  <a:pt x="0" y="107950"/>
                </a:moveTo>
                <a:lnTo>
                  <a:pt x="8488" y="65901"/>
                </a:lnTo>
                <a:lnTo>
                  <a:pt x="31638" y="31591"/>
                </a:lnTo>
                <a:lnTo>
                  <a:pt x="65976" y="8473"/>
                </a:lnTo>
                <a:lnTo>
                  <a:pt x="108026" y="0"/>
                </a:lnTo>
                <a:lnTo>
                  <a:pt x="900125" y="0"/>
                </a:lnTo>
                <a:lnTo>
                  <a:pt x="942120" y="8473"/>
                </a:lnTo>
                <a:lnTo>
                  <a:pt x="976436" y="31591"/>
                </a:lnTo>
                <a:lnTo>
                  <a:pt x="999584" y="65901"/>
                </a:lnTo>
                <a:lnTo>
                  <a:pt x="1008075" y="107950"/>
                </a:lnTo>
                <a:lnTo>
                  <a:pt x="1008075" y="540004"/>
                </a:lnTo>
                <a:lnTo>
                  <a:pt x="999584" y="582072"/>
                </a:lnTo>
                <a:lnTo>
                  <a:pt x="976436" y="616426"/>
                </a:lnTo>
                <a:lnTo>
                  <a:pt x="942120" y="639587"/>
                </a:lnTo>
                <a:lnTo>
                  <a:pt x="900125" y="648081"/>
                </a:lnTo>
                <a:lnTo>
                  <a:pt x="108026" y="648081"/>
                </a:lnTo>
                <a:lnTo>
                  <a:pt x="65976" y="639587"/>
                </a:lnTo>
                <a:lnTo>
                  <a:pt x="31638" y="616426"/>
                </a:lnTo>
                <a:lnTo>
                  <a:pt x="8488" y="582072"/>
                </a:lnTo>
                <a:lnTo>
                  <a:pt x="0" y="540004"/>
                </a:lnTo>
                <a:lnTo>
                  <a:pt x="0" y="107950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9136" y="1760918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900176" y="0"/>
                </a:moveTo>
                <a:lnTo>
                  <a:pt x="108076" y="0"/>
                </a:lnTo>
                <a:lnTo>
                  <a:pt x="66008" y="8473"/>
                </a:lnTo>
                <a:lnTo>
                  <a:pt x="31654" y="31591"/>
                </a:lnTo>
                <a:lnTo>
                  <a:pt x="8493" y="65901"/>
                </a:lnTo>
                <a:lnTo>
                  <a:pt x="0" y="107950"/>
                </a:lnTo>
                <a:lnTo>
                  <a:pt x="0" y="540004"/>
                </a:lnTo>
                <a:lnTo>
                  <a:pt x="8493" y="582072"/>
                </a:lnTo>
                <a:lnTo>
                  <a:pt x="31654" y="616426"/>
                </a:lnTo>
                <a:lnTo>
                  <a:pt x="66008" y="639587"/>
                </a:lnTo>
                <a:lnTo>
                  <a:pt x="108076" y="648081"/>
                </a:lnTo>
                <a:lnTo>
                  <a:pt x="900176" y="648081"/>
                </a:lnTo>
                <a:lnTo>
                  <a:pt x="942171" y="639587"/>
                </a:lnTo>
                <a:lnTo>
                  <a:pt x="976487" y="616426"/>
                </a:lnTo>
                <a:lnTo>
                  <a:pt x="999634" y="582072"/>
                </a:lnTo>
                <a:lnTo>
                  <a:pt x="1008126" y="540004"/>
                </a:lnTo>
                <a:lnTo>
                  <a:pt x="1008126" y="107950"/>
                </a:lnTo>
                <a:lnTo>
                  <a:pt x="999634" y="65901"/>
                </a:lnTo>
                <a:lnTo>
                  <a:pt x="976487" y="31591"/>
                </a:lnTo>
                <a:lnTo>
                  <a:pt x="942171" y="8473"/>
                </a:lnTo>
                <a:lnTo>
                  <a:pt x="9001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39136" y="1760918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0" y="107950"/>
                </a:moveTo>
                <a:lnTo>
                  <a:pt x="8493" y="65901"/>
                </a:lnTo>
                <a:lnTo>
                  <a:pt x="31654" y="31591"/>
                </a:lnTo>
                <a:lnTo>
                  <a:pt x="66008" y="8473"/>
                </a:lnTo>
                <a:lnTo>
                  <a:pt x="108076" y="0"/>
                </a:lnTo>
                <a:lnTo>
                  <a:pt x="900176" y="0"/>
                </a:lnTo>
                <a:lnTo>
                  <a:pt x="942171" y="8473"/>
                </a:lnTo>
                <a:lnTo>
                  <a:pt x="976487" y="31591"/>
                </a:lnTo>
                <a:lnTo>
                  <a:pt x="999634" y="65901"/>
                </a:lnTo>
                <a:lnTo>
                  <a:pt x="1008126" y="107950"/>
                </a:lnTo>
                <a:lnTo>
                  <a:pt x="1008126" y="540004"/>
                </a:lnTo>
                <a:lnTo>
                  <a:pt x="999634" y="582072"/>
                </a:lnTo>
                <a:lnTo>
                  <a:pt x="976487" y="616426"/>
                </a:lnTo>
                <a:lnTo>
                  <a:pt x="942171" y="639587"/>
                </a:lnTo>
                <a:lnTo>
                  <a:pt x="900176" y="648081"/>
                </a:lnTo>
                <a:lnTo>
                  <a:pt x="108076" y="648081"/>
                </a:lnTo>
                <a:lnTo>
                  <a:pt x="66008" y="639587"/>
                </a:lnTo>
                <a:lnTo>
                  <a:pt x="31654" y="616426"/>
                </a:lnTo>
                <a:lnTo>
                  <a:pt x="8493" y="582072"/>
                </a:lnTo>
                <a:lnTo>
                  <a:pt x="0" y="540004"/>
                </a:lnTo>
                <a:lnTo>
                  <a:pt x="0" y="107950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3429" y="1217993"/>
            <a:ext cx="2230755" cy="101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Phases et jalons</a:t>
            </a:r>
            <a:r>
              <a:rPr sz="1900" b="1" spc="1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  <a:spcBef>
                <a:spcPts val="5"/>
              </a:spcBef>
              <a:tabLst>
                <a:tab pos="1522095" algn="l"/>
              </a:tabLst>
            </a:pPr>
            <a:r>
              <a:rPr sz="2400" spc="-5" dirty="0">
                <a:latin typeface="Times New Roman"/>
                <a:cs typeface="Times New Roman"/>
              </a:rPr>
              <a:t>sprint	sprint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9271" y="1776159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900176" y="0"/>
                </a:moveTo>
                <a:lnTo>
                  <a:pt x="108076" y="0"/>
                </a:ln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6"/>
                </a:lnTo>
                <a:lnTo>
                  <a:pt x="0" y="540130"/>
                </a:lnTo>
                <a:lnTo>
                  <a:pt x="8493" y="582179"/>
                </a:lnTo>
                <a:lnTo>
                  <a:pt x="31654" y="616489"/>
                </a:lnTo>
                <a:lnTo>
                  <a:pt x="66008" y="639607"/>
                </a:lnTo>
                <a:lnTo>
                  <a:pt x="108076" y="648080"/>
                </a:lnTo>
                <a:lnTo>
                  <a:pt x="900176" y="648080"/>
                </a:lnTo>
                <a:lnTo>
                  <a:pt x="942171" y="639607"/>
                </a:lnTo>
                <a:lnTo>
                  <a:pt x="976487" y="616489"/>
                </a:lnTo>
                <a:lnTo>
                  <a:pt x="999634" y="582179"/>
                </a:lnTo>
                <a:lnTo>
                  <a:pt x="1008126" y="540130"/>
                </a:lnTo>
                <a:lnTo>
                  <a:pt x="1008126" y="108076"/>
                </a:lnTo>
                <a:lnTo>
                  <a:pt x="999634" y="66008"/>
                </a:lnTo>
                <a:lnTo>
                  <a:pt x="976487" y="31654"/>
                </a:lnTo>
                <a:lnTo>
                  <a:pt x="942171" y="8493"/>
                </a:lnTo>
                <a:lnTo>
                  <a:pt x="9001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9271" y="1776159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0" y="108076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900176" y="0"/>
                </a:lnTo>
                <a:lnTo>
                  <a:pt x="942171" y="8493"/>
                </a:lnTo>
                <a:lnTo>
                  <a:pt x="976487" y="31654"/>
                </a:lnTo>
                <a:lnTo>
                  <a:pt x="999634" y="66008"/>
                </a:lnTo>
                <a:lnTo>
                  <a:pt x="1008126" y="108076"/>
                </a:lnTo>
                <a:lnTo>
                  <a:pt x="1008126" y="540130"/>
                </a:lnTo>
                <a:lnTo>
                  <a:pt x="999634" y="582179"/>
                </a:lnTo>
                <a:lnTo>
                  <a:pt x="976487" y="616489"/>
                </a:lnTo>
                <a:lnTo>
                  <a:pt x="942171" y="639607"/>
                </a:lnTo>
                <a:lnTo>
                  <a:pt x="900176" y="648080"/>
                </a:lnTo>
                <a:lnTo>
                  <a:pt x="108076" y="648080"/>
                </a:lnTo>
                <a:lnTo>
                  <a:pt x="66008" y="639607"/>
                </a:lnTo>
                <a:lnTo>
                  <a:pt x="31654" y="616489"/>
                </a:lnTo>
                <a:lnTo>
                  <a:pt x="8493" y="582179"/>
                </a:lnTo>
                <a:lnTo>
                  <a:pt x="0" y="540130"/>
                </a:lnTo>
                <a:lnTo>
                  <a:pt x="0" y="108076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9407" y="1776159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900048" y="0"/>
                </a:moveTo>
                <a:lnTo>
                  <a:pt x="108076" y="0"/>
                </a:ln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6"/>
                </a:lnTo>
                <a:lnTo>
                  <a:pt x="0" y="540130"/>
                </a:lnTo>
                <a:lnTo>
                  <a:pt x="8493" y="582179"/>
                </a:lnTo>
                <a:lnTo>
                  <a:pt x="31654" y="616489"/>
                </a:lnTo>
                <a:lnTo>
                  <a:pt x="66008" y="639607"/>
                </a:lnTo>
                <a:lnTo>
                  <a:pt x="108076" y="648080"/>
                </a:lnTo>
                <a:lnTo>
                  <a:pt x="900048" y="648080"/>
                </a:lnTo>
                <a:lnTo>
                  <a:pt x="942117" y="639607"/>
                </a:lnTo>
                <a:lnTo>
                  <a:pt x="976471" y="616489"/>
                </a:lnTo>
                <a:lnTo>
                  <a:pt x="999632" y="582179"/>
                </a:lnTo>
                <a:lnTo>
                  <a:pt x="1008126" y="540130"/>
                </a:lnTo>
                <a:lnTo>
                  <a:pt x="1008126" y="108076"/>
                </a:lnTo>
                <a:lnTo>
                  <a:pt x="999632" y="66008"/>
                </a:lnTo>
                <a:lnTo>
                  <a:pt x="976471" y="31654"/>
                </a:lnTo>
                <a:lnTo>
                  <a:pt x="942117" y="8493"/>
                </a:lnTo>
                <a:lnTo>
                  <a:pt x="90004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9407" y="1776159"/>
            <a:ext cx="1008380" cy="648335"/>
          </a:xfrm>
          <a:custGeom>
            <a:avLst/>
            <a:gdLst/>
            <a:ahLst/>
            <a:cxnLst/>
            <a:rect l="l" t="t" r="r" b="b"/>
            <a:pathLst>
              <a:path w="1008379" h="648335">
                <a:moveTo>
                  <a:pt x="0" y="108076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900048" y="0"/>
                </a:lnTo>
                <a:lnTo>
                  <a:pt x="942117" y="8493"/>
                </a:lnTo>
                <a:lnTo>
                  <a:pt x="976471" y="31654"/>
                </a:lnTo>
                <a:lnTo>
                  <a:pt x="999632" y="66008"/>
                </a:lnTo>
                <a:lnTo>
                  <a:pt x="1008126" y="108076"/>
                </a:lnTo>
                <a:lnTo>
                  <a:pt x="1008126" y="540130"/>
                </a:lnTo>
                <a:lnTo>
                  <a:pt x="999632" y="582179"/>
                </a:lnTo>
                <a:lnTo>
                  <a:pt x="976471" y="616489"/>
                </a:lnTo>
                <a:lnTo>
                  <a:pt x="942117" y="639607"/>
                </a:lnTo>
                <a:lnTo>
                  <a:pt x="900048" y="648080"/>
                </a:lnTo>
                <a:lnTo>
                  <a:pt x="108076" y="648080"/>
                </a:lnTo>
                <a:lnTo>
                  <a:pt x="66008" y="639607"/>
                </a:lnTo>
                <a:lnTo>
                  <a:pt x="31654" y="616489"/>
                </a:lnTo>
                <a:lnTo>
                  <a:pt x="8493" y="582179"/>
                </a:lnTo>
                <a:lnTo>
                  <a:pt x="0" y="540130"/>
                </a:lnTo>
                <a:lnTo>
                  <a:pt x="0" y="108076"/>
                </a:lnTo>
                <a:close/>
              </a:path>
            </a:pathLst>
          </a:custGeom>
          <a:ln w="22225">
            <a:solidFill>
              <a:srgbClr val="730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6371" y="1861071"/>
            <a:ext cx="1788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sprint	sprint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6015" y="1729677"/>
            <a:ext cx="64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ase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14921" y="1709369"/>
            <a:ext cx="1584325" cy="792480"/>
          </a:xfrm>
          <a:custGeom>
            <a:avLst/>
            <a:gdLst/>
            <a:ahLst/>
            <a:cxnLst/>
            <a:rect l="l" t="t" r="r" b="b"/>
            <a:pathLst>
              <a:path w="1584325" h="792480">
                <a:moveTo>
                  <a:pt x="0" y="792086"/>
                </a:moveTo>
                <a:lnTo>
                  <a:pt x="1584198" y="792086"/>
                </a:lnTo>
                <a:lnTo>
                  <a:pt x="1584198" y="0"/>
                </a:lnTo>
                <a:lnTo>
                  <a:pt x="0" y="0"/>
                </a:lnTo>
                <a:lnTo>
                  <a:pt x="0" y="792086"/>
                </a:lnTo>
                <a:close/>
              </a:path>
            </a:pathLst>
          </a:custGeom>
          <a:ln w="22225">
            <a:solidFill>
              <a:srgbClr val="7D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98373" y="1715275"/>
            <a:ext cx="1590040" cy="770255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53975" rIns="0" bIns="0" rtlCol="0">
            <a:spAutoFit/>
          </a:bodyPr>
          <a:lstStyle/>
          <a:p>
            <a:pPr marL="75692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Times New Roman"/>
                <a:cs typeface="Times New Roman"/>
              </a:rPr>
              <a:t>release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31" name="Espace réservé du pied de page 3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52400"/>
            <a:ext cx="69079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9B0000"/>
                </a:solidFill>
                <a:cs typeface="Impact"/>
              </a:rPr>
              <a:t>Cycle de </a:t>
            </a:r>
            <a:r>
              <a:rPr sz="5400" b="1" spc="-5" dirty="0">
                <a:solidFill>
                  <a:srgbClr val="9B0000"/>
                </a:solidFill>
                <a:cs typeface="Impact"/>
              </a:rPr>
              <a:t>vie</a:t>
            </a:r>
            <a:r>
              <a:rPr sz="5400" b="1" spc="-90" dirty="0">
                <a:solidFill>
                  <a:srgbClr val="9B0000"/>
                </a:solidFill>
                <a:cs typeface="Impact"/>
              </a:rPr>
              <a:t> </a:t>
            </a:r>
            <a:r>
              <a:rPr sz="5400" b="1" spc="-5" dirty="0">
                <a:solidFill>
                  <a:srgbClr val="9B0000"/>
                </a:solidFill>
                <a:cs typeface="Impact"/>
              </a:rPr>
              <a:t>SCRUM</a:t>
            </a:r>
            <a:endParaRPr sz="5400" b="1">
              <a:solidFill>
                <a:srgbClr val="9B0000"/>
              </a:solidFill>
              <a:cs typeface="Impac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371600"/>
            <a:ext cx="8821294" cy="474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ZoneTexte 7"/>
          <p:cNvSpPr txBox="1"/>
          <p:nvPr/>
        </p:nvSpPr>
        <p:spPr>
          <a:xfrm>
            <a:off x="5562600" y="5943600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4197" y="499846"/>
            <a:ext cx="5828603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5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Le Product Owner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044" y="1524202"/>
            <a:ext cx="6669405" cy="40805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Rôle et philosophie : Aspect métier du suivi de</a:t>
            </a:r>
            <a:r>
              <a:rPr sz="1900" spc="8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projet.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Décisions </a:t>
            </a:r>
            <a:r>
              <a:rPr sz="1900" spc="-10" dirty="0">
                <a:solidFill>
                  <a:srgbClr val="AC0000"/>
                </a:solidFill>
                <a:latin typeface="Arial"/>
                <a:cs typeface="Arial"/>
              </a:rPr>
              <a:t>prises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en accord </a:t>
            </a:r>
            <a:r>
              <a:rPr sz="1900" spc="-10" dirty="0">
                <a:solidFill>
                  <a:srgbClr val="AC0000"/>
                </a:solidFill>
                <a:latin typeface="Arial"/>
                <a:cs typeface="Arial"/>
              </a:rPr>
              <a:t>avec</a:t>
            </a:r>
            <a:r>
              <a:rPr sz="1900" spc="114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l’équipe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0000"/>
              </a:buClr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Responsabilités</a:t>
            </a:r>
            <a:r>
              <a:rPr sz="1900" b="1" spc="2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Fournir une vision partagée du</a:t>
            </a:r>
            <a:r>
              <a:rPr sz="1900" spc="12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produit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Définir le contenu du</a:t>
            </a:r>
            <a:r>
              <a:rPr sz="1900" spc="7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produit.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Planifier la vie du produit</a:t>
            </a:r>
            <a:r>
              <a:rPr sz="1900" spc="9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(priorisation).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0000"/>
              </a:buClr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Compétences nécessaires pour le rôle</a:t>
            </a:r>
            <a:r>
              <a:rPr sz="1900" b="1" spc="10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Bonne connaissance du domaine métier et de la</a:t>
            </a:r>
            <a:r>
              <a:rPr sz="1900" spc="23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technique.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Capacité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à prendre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des décisions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mais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avec l’esprit</a:t>
            </a:r>
            <a:r>
              <a:rPr sz="1900" spc="254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ouvert.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Aptitude à la</a:t>
            </a:r>
            <a:r>
              <a:rPr sz="1900" spc="3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négociation.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911" y="457200"/>
            <a:ext cx="585788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5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Le ScrumMaster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5195" y="1524000"/>
            <a:ext cx="7378065" cy="47174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Rôle et philosophie : Remplacer le « chef de projet »</a:t>
            </a:r>
            <a:r>
              <a:rPr sz="1900" spc="29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traditionnel.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Guider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l’autogestion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de</a:t>
            </a:r>
            <a:r>
              <a:rPr sz="1900" spc="10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l’équipe.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Aider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l’équiper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à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appliquer</a:t>
            </a:r>
            <a:r>
              <a:rPr sz="1900" spc="14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SCRUM.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C0000"/>
              </a:buClr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Responsabilités</a:t>
            </a:r>
            <a:r>
              <a:rPr sz="1900" b="1" spc="2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365760" indent="-353695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365760" algn="l"/>
                <a:tab pos="366395" algn="l"/>
              </a:tabLst>
            </a:pPr>
            <a:r>
              <a:rPr sz="1900" spc="-20" dirty="0">
                <a:solidFill>
                  <a:srgbClr val="2F2F2F"/>
                </a:solidFill>
                <a:latin typeface="Arial"/>
                <a:cs typeface="Arial"/>
              </a:rPr>
              <a:t>Veiller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à la mise en application de SCRUM (respect des</a:t>
            </a:r>
            <a:r>
              <a:rPr sz="1900" spc="26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réunions,</a:t>
            </a:r>
            <a:endParaRPr sz="190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</a:pP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délais…)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Encourager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l’équipe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à devenir</a:t>
            </a:r>
            <a:r>
              <a:rPr sz="1900" spc="1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autonome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Eliminer les</a:t>
            </a:r>
            <a:r>
              <a:rPr sz="1900" spc="4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obstacles.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C0000"/>
              </a:buClr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Compétences nécessaires pour le rôle</a:t>
            </a:r>
            <a:r>
              <a:rPr sz="1900" b="1" spc="10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Bonnes connaissances de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SCRUM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et de la</a:t>
            </a:r>
            <a:r>
              <a:rPr sz="1900" spc="16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technique.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Facilité à guider et à gérer les conflits (bon</a:t>
            </a:r>
            <a:r>
              <a:rPr sz="1900" spc="16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communiquant).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Aspect humain. Goût à être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au service de</a:t>
            </a:r>
            <a:r>
              <a:rPr sz="1900" spc="14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l’équipe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48400"/>
            <a:ext cx="825500" cy="5715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676400" y="41593"/>
            <a:ext cx="39046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9B0000"/>
                </a:solidFill>
                <a:cs typeface="Impact"/>
              </a:rPr>
              <a:t>L’équipe</a:t>
            </a:r>
            <a:r>
              <a:rPr sz="5400" b="1" spc="-75" dirty="0">
                <a:solidFill>
                  <a:srgbClr val="9B0000"/>
                </a:solidFill>
                <a:cs typeface="Impact"/>
              </a:rPr>
              <a:t> </a:t>
            </a:r>
            <a:r>
              <a:rPr sz="5400" b="1" spc="-5" dirty="0">
                <a:solidFill>
                  <a:srgbClr val="9B0000"/>
                </a:solidFill>
                <a:cs typeface="Impact"/>
              </a:rPr>
              <a:t>agile</a:t>
            </a:r>
            <a:endParaRPr sz="5400" b="1">
              <a:solidFill>
                <a:srgbClr val="9B0000"/>
              </a:solidFill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09" y="5672734"/>
            <a:ext cx="26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2525"/>
                </a:solidFill>
                <a:latin typeface="Impact"/>
                <a:cs typeface="Impact"/>
              </a:rPr>
              <a:t>17</a:t>
            </a:r>
            <a:endParaRPr sz="2400">
              <a:latin typeface="Impact"/>
              <a:cs typeface="Impac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914400"/>
            <a:ext cx="8077200" cy="5787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71576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5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Le backlog de produit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69553"/>
            <a:ext cx="6010275" cy="33851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Comparaison avec le cahier des charges</a:t>
            </a:r>
            <a:r>
              <a:rPr sz="1900" spc="204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traditionnel.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Partagé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avec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toute</a:t>
            </a:r>
            <a:r>
              <a:rPr sz="1900" spc="5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l’équipe.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Elaboré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avec l’aide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de toute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l’équipe</a:t>
            </a:r>
            <a:r>
              <a:rPr sz="1900" spc="18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!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0000"/>
              </a:buClr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AC0000"/>
              </a:buClr>
              <a:buChar char="•"/>
              <a:tabLst>
                <a:tab pos="299085" algn="l"/>
                <a:tab pos="299720" algn="l"/>
                <a:tab pos="4053204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Une liste ordonnée de «</a:t>
            </a:r>
            <a:r>
              <a:rPr sz="1900" spc="19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stories</a:t>
            </a:r>
            <a:r>
              <a:rPr sz="1900" spc="4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»,	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Une story = une fonctionnalité</a:t>
            </a:r>
            <a:r>
              <a:rPr sz="1900" spc="9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prévue.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Changements continuels, en fonction du</a:t>
            </a:r>
            <a:r>
              <a:rPr sz="1900" spc="16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feedback.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Chaque story est</a:t>
            </a:r>
            <a:r>
              <a:rPr sz="1900" spc="4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priorisée.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0000"/>
              </a:buClr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Une story est composée de</a:t>
            </a:r>
            <a:r>
              <a:rPr sz="1900" spc="7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4665"/>
              </p:ext>
            </p:extLst>
          </p:nvPr>
        </p:nvGraphicFramePr>
        <p:xfrm>
          <a:off x="4346778" y="4871822"/>
          <a:ext cx="2808605" cy="1751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Story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5F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558"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Nom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Identifiant</a:t>
                      </a: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Description</a:t>
                      </a: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(user, technique,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défaut)</a:t>
                      </a: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Etat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Taille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05814" y="228600"/>
            <a:ext cx="87953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5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sz="4400" dirty="0"/>
              <a:t>La planification du sprint (</a:t>
            </a:r>
            <a:r>
              <a:rPr sz="4400"/>
              <a:t>1/2)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1140462"/>
            <a:ext cx="30041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0070C0"/>
                </a:solidFill>
                <a:latin typeface="Arial"/>
                <a:cs typeface="Arial"/>
              </a:rPr>
              <a:t>C’est l’équipe </a:t>
            </a:r>
            <a:r>
              <a:rPr sz="1900" b="1" dirty="0">
                <a:solidFill>
                  <a:srgbClr val="0070C0"/>
                </a:solidFill>
                <a:latin typeface="Arial"/>
                <a:cs typeface="Arial"/>
              </a:rPr>
              <a:t>qui</a:t>
            </a:r>
            <a:r>
              <a:rPr sz="1900" b="1" spc="-5" dirty="0">
                <a:solidFill>
                  <a:srgbClr val="0070C0"/>
                </a:solidFill>
                <a:latin typeface="Arial"/>
                <a:cs typeface="Arial"/>
              </a:rPr>
              <a:t> planifie.</a:t>
            </a:r>
            <a:endParaRPr sz="19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434340" y="1734502"/>
            <a:ext cx="7886700" cy="435133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400"/>
              </a:spcBef>
            </a:pPr>
            <a:r>
              <a:rPr spc="-5" dirty="0"/>
              <a:t>Marche à </a:t>
            </a:r>
            <a:r>
              <a:rPr spc="-10" dirty="0"/>
              <a:t>suivre</a:t>
            </a:r>
            <a:r>
              <a:rPr spc="80" dirty="0"/>
              <a:t> </a:t>
            </a:r>
            <a:r>
              <a:rPr spc="-5" dirty="0"/>
              <a:t>:</a:t>
            </a:r>
          </a:p>
          <a:p>
            <a:pPr marL="629920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630555" algn="l"/>
                <a:tab pos="63119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Identifier les éléments du backlog (stories) à</a:t>
            </a:r>
            <a:r>
              <a:rPr b="0" spc="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15" dirty="0">
                <a:solidFill>
                  <a:srgbClr val="000000"/>
                </a:solidFill>
                <a:latin typeface="Arial"/>
                <a:cs typeface="Arial"/>
              </a:rPr>
              <a:t>implémenter.</a:t>
            </a:r>
          </a:p>
          <a:p>
            <a:pPr marL="629920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630555" algn="l"/>
                <a:tab pos="63119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Découper chaque story en</a:t>
            </a:r>
            <a:r>
              <a:rPr b="0" spc="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tâches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629920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630555" algn="l"/>
                <a:tab pos="63119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Estimer chaque tâche en durée de développement (Planning</a:t>
            </a:r>
            <a:r>
              <a:rPr b="0" spc="3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Poker).</a:t>
            </a:r>
          </a:p>
          <a:p>
            <a:pPr marL="629920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630555" algn="l"/>
                <a:tab pos="631190" algn="l"/>
              </a:tabLst>
            </a:pPr>
            <a:r>
              <a:rPr b="0" spc="-5" dirty="0">
                <a:latin typeface="Arial"/>
                <a:cs typeface="Arial"/>
              </a:rPr>
              <a:t>S’attribuer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b="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tâches.</a:t>
            </a:r>
          </a:p>
          <a:p>
            <a:pPr marL="330835">
              <a:lnSpc>
                <a:spcPct val="100000"/>
              </a:lnSpc>
              <a:spcBef>
                <a:spcPts val="40"/>
              </a:spcBef>
              <a:buClr>
                <a:srgbClr val="715F55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pc="-5" dirty="0"/>
              <a:t>Exemples de tâches</a:t>
            </a:r>
            <a:r>
              <a:rPr spc="55" dirty="0"/>
              <a:t> </a:t>
            </a:r>
            <a:r>
              <a:rPr spc="-5" dirty="0"/>
              <a:t>:</a:t>
            </a:r>
          </a:p>
          <a:p>
            <a:pPr marL="629920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630555" algn="l"/>
                <a:tab pos="63119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Coder le</a:t>
            </a:r>
            <a:r>
              <a:rPr b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modèle.</a:t>
            </a:r>
          </a:p>
          <a:p>
            <a:pPr marL="629920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630555" algn="l"/>
                <a:tab pos="63119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Intégrer</a:t>
            </a:r>
            <a:r>
              <a:rPr b="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l’interface.</a:t>
            </a:r>
          </a:p>
          <a:p>
            <a:pPr marL="629920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630555" algn="l"/>
                <a:tab pos="631190" algn="l"/>
              </a:tabLst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Réaliser les tests</a:t>
            </a:r>
            <a:r>
              <a:rPr b="0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unitaires.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004" y="904928"/>
            <a:ext cx="29546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Espace de </a:t>
            </a: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travail </a:t>
            </a:r>
            <a:r>
              <a:rPr sz="1900" b="1" spc="-15" dirty="0">
                <a:solidFill>
                  <a:srgbClr val="AC0000"/>
                </a:solidFill>
                <a:latin typeface="Arial"/>
                <a:cs typeface="Arial"/>
              </a:rPr>
              <a:t>ouvert</a:t>
            </a:r>
            <a:r>
              <a:rPr sz="1900" b="1" spc="13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308558"/>
            <a:ext cx="4873625" cy="6807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Arial"/>
                <a:cs typeface="Arial"/>
              </a:rPr>
              <a:t>Visible </a:t>
            </a:r>
            <a:r>
              <a:rPr sz="1900" spc="-5" dirty="0">
                <a:latin typeface="Arial"/>
                <a:cs typeface="Arial"/>
              </a:rPr>
              <a:t>par</a:t>
            </a:r>
            <a:r>
              <a:rPr sz="1900" spc="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tous.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15" dirty="0">
                <a:latin typeface="Arial"/>
                <a:cs typeface="Arial"/>
              </a:rPr>
              <a:t>Transparence </a:t>
            </a:r>
            <a:r>
              <a:rPr sz="1900" spc="-5" dirty="0">
                <a:latin typeface="Arial"/>
                <a:cs typeface="Arial"/>
              </a:rPr>
              <a:t>de </a:t>
            </a:r>
            <a:r>
              <a:rPr sz="1900" spc="-10" dirty="0">
                <a:latin typeface="Arial"/>
                <a:cs typeface="Arial"/>
              </a:rPr>
              <a:t>l’avancement </a:t>
            </a:r>
            <a:r>
              <a:rPr sz="1900" spc="-5" dirty="0">
                <a:latin typeface="Arial"/>
                <a:cs typeface="Arial"/>
              </a:rPr>
              <a:t>de</a:t>
            </a:r>
            <a:r>
              <a:rPr sz="1900" spc="1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chacun.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166619"/>
            <a:ext cx="3074670" cy="859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Exemple d’espace </a:t>
            </a:r>
            <a:r>
              <a:rPr sz="1900" b="1" spc="-15" dirty="0">
                <a:solidFill>
                  <a:srgbClr val="AC0000"/>
                </a:solidFill>
                <a:latin typeface="Arial"/>
                <a:cs typeface="Arial"/>
              </a:rPr>
              <a:t>ouvert</a:t>
            </a:r>
            <a:r>
              <a:rPr sz="1900" b="1" spc="5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0520">
              <a:lnSpc>
                <a:spcPct val="100000"/>
              </a:lnSpc>
              <a:tabLst>
                <a:tab pos="1913255" algn="l"/>
              </a:tabLst>
            </a:pPr>
            <a:r>
              <a:rPr sz="1800" spc="-5" dirty="0">
                <a:latin typeface="Times New Roman"/>
                <a:cs typeface="Times New Roman"/>
              </a:rPr>
              <a:t>Story	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6628" y="2734817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111" y="2725673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erminé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7711" y="2708910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4288"/>
                </a:lnTo>
              </a:path>
            </a:pathLst>
          </a:custGeom>
          <a:ln w="15875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5928" y="2699639"/>
            <a:ext cx="0" cy="2313940"/>
          </a:xfrm>
          <a:custGeom>
            <a:avLst/>
            <a:gdLst/>
            <a:ahLst/>
            <a:cxnLst/>
            <a:rect l="l" t="t" r="r" b="b"/>
            <a:pathLst>
              <a:path h="2313940">
                <a:moveTo>
                  <a:pt x="0" y="0"/>
                </a:moveTo>
                <a:lnTo>
                  <a:pt x="0" y="2313559"/>
                </a:lnTo>
              </a:path>
            </a:pathLst>
          </a:custGeom>
          <a:ln w="15875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8161" y="2708910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4288"/>
                </a:lnTo>
              </a:path>
            </a:pathLst>
          </a:custGeom>
          <a:ln w="15875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3564" y="3140925"/>
            <a:ext cx="1466850" cy="831215"/>
          </a:xfrm>
          <a:prstGeom prst="rect">
            <a:avLst/>
          </a:prstGeom>
          <a:solidFill>
            <a:srgbClr val="D9D9D9"/>
          </a:solidFill>
          <a:ln w="22225">
            <a:solidFill>
              <a:srgbClr val="715F5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Story 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564" y="4182198"/>
            <a:ext cx="1466850" cy="831215"/>
          </a:xfrm>
          <a:prstGeom prst="rect">
            <a:avLst/>
          </a:prstGeom>
          <a:solidFill>
            <a:srgbClr val="D9D9D9"/>
          </a:solidFill>
          <a:ln w="22225">
            <a:solidFill>
              <a:srgbClr val="715F5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436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Story 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5186" y="3140989"/>
            <a:ext cx="1466850" cy="339090"/>
          </a:xfrm>
          <a:prstGeom prst="rect">
            <a:avLst/>
          </a:prstGeom>
          <a:solidFill>
            <a:srgbClr val="D9D9D9"/>
          </a:solidFill>
          <a:ln w="22225">
            <a:solidFill>
              <a:srgbClr val="AC946D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Tâche 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5186" y="3594506"/>
            <a:ext cx="1466850" cy="339090"/>
          </a:xfrm>
          <a:prstGeom prst="rect">
            <a:avLst/>
          </a:prstGeom>
          <a:solidFill>
            <a:srgbClr val="D9D9D9"/>
          </a:solidFill>
          <a:ln w="22225">
            <a:solidFill>
              <a:srgbClr val="AC946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Tâche 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5284" y="3140989"/>
            <a:ext cx="1466850" cy="339090"/>
          </a:xfrm>
          <a:prstGeom prst="rect">
            <a:avLst/>
          </a:prstGeom>
          <a:solidFill>
            <a:srgbClr val="D9D9D9"/>
          </a:solidFill>
          <a:ln w="22225">
            <a:solidFill>
              <a:srgbClr val="AC946D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Times New Roman"/>
                <a:cs typeface="Times New Roman"/>
              </a:rPr>
              <a:t>Tâche 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8620" y="4195216"/>
            <a:ext cx="1466850" cy="339090"/>
          </a:xfrm>
          <a:prstGeom prst="rect">
            <a:avLst/>
          </a:prstGeom>
          <a:solidFill>
            <a:srgbClr val="D9D9D9"/>
          </a:solidFill>
          <a:ln w="22225">
            <a:solidFill>
              <a:srgbClr val="AC946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Tâche 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84189" y="4186961"/>
            <a:ext cx="1466850" cy="339090"/>
          </a:xfrm>
          <a:prstGeom prst="rect">
            <a:avLst/>
          </a:prstGeom>
          <a:solidFill>
            <a:srgbClr val="D9D9D9"/>
          </a:solidFill>
          <a:ln w="22225">
            <a:solidFill>
              <a:srgbClr val="AC946D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Tâche 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564" y="4077080"/>
            <a:ext cx="6985000" cy="0"/>
          </a:xfrm>
          <a:custGeom>
            <a:avLst/>
            <a:gdLst/>
            <a:ahLst/>
            <a:cxnLst/>
            <a:rect l="l" t="t" r="r" b="b"/>
            <a:pathLst>
              <a:path w="6985000">
                <a:moveTo>
                  <a:pt x="0" y="0"/>
                </a:moveTo>
                <a:lnTo>
                  <a:pt x="6984822" y="0"/>
                </a:lnTo>
              </a:path>
            </a:pathLst>
          </a:custGeom>
          <a:ln w="15875">
            <a:solidFill>
              <a:srgbClr val="AC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/>
          <p:cNvSpPr txBox="1"/>
          <p:nvPr/>
        </p:nvSpPr>
        <p:spPr>
          <a:xfrm>
            <a:off x="805814" y="228600"/>
            <a:ext cx="87953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5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sz="4400" dirty="0"/>
              <a:t>La planification du sprint (</a:t>
            </a:r>
            <a:r>
              <a:rPr sz="4400"/>
              <a:t>1/2)</a:t>
            </a:r>
            <a:endParaRPr sz="4400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512" y="228600"/>
            <a:ext cx="62363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Présentation du cours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2512" y="1295400"/>
            <a:ext cx="4026535" cy="390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1/ </a:t>
            </a:r>
            <a:r>
              <a:rPr sz="1900" b="1" spc="-5" dirty="0">
                <a:solidFill>
                  <a:srgbClr val="2F2F2F"/>
                </a:solidFill>
                <a:latin typeface="Arial"/>
                <a:cs typeface="Arial"/>
              </a:rPr>
              <a:t>Pourquoi les méthodes agiles</a:t>
            </a:r>
            <a:r>
              <a:rPr sz="1900" b="1" spc="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2F2F2F"/>
                </a:solidFill>
                <a:latin typeface="Arial"/>
                <a:cs typeface="Arial"/>
              </a:rPr>
              <a:t>?</a:t>
            </a:r>
            <a:endParaRPr sz="190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spcBef>
                <a:spcPts val="15"/>
              </a:spcBef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spc="-5" dirty="0">
                <a:solidFill>
                  <a:srgbClr val="2F2F2F"/>
                </a:solidFill>
                <a:latin typeface="Arial"/>
                <a:cs typeface="Arial"/>
              </a:rPr>
              <a:t>Définition d’une méthode</a:t>
            </a: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F2F2F"/>
                </a:solidFill>
                <a:latin typeface="Arial"/>
                <a:cs typeface="Arial"/>
              </a:rPr>
              <a:t>agile.</a:t>
            </a:r>
            <a:endParaRPr sz="17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Fondamentaux.</a:t>
            </a:r>
            <a:endParaRPr sz="17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Quand les utiliser</a:t>
            </a:r>
            <a:r>
              <a:rPr sz="1700" spc="-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?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2/ </a:t>
            </a:r>
            <a:r>
              <a:rPr sz="1900" b="1" spc="-10" dirty="0">
                <a:solidFill>
                  <a:srgbClr val="2F2F2F"/>
                </a:solidFill>
                <a:latin typeface="Arial"/>
                <a:cs typeface="Arial"/>
              </a:rPr>
              <a:t>SCRUM</a:t>
            </a:r>
            <a:endParaRPr sz="19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spcBef>
                <a:spcPts val="10"/>
              </a:spcBef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En quoi est-ce une méthode agile</a:t>
            </a:r>
            <a:r>
              <a:rPr sz="1700" spc="-5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?</a:t>
            </a:r>
            <a:endParaRPr sz="17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Sprints et</a:t>
            </a:r>
            <a:r>
              <a:rPr sz="1700" spc="-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releases.</a:t>
            </a:r>
            <a:endParaRPr sz="17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Le Product </a:t>
            </a:r>
            <a:r>
              <a:rPr sz="1700" spc="-20" dirty="0">
                <a:solidFill>
                  <a:srgbClr val="2F2F2F"/>
                </a:solidFill>
                <a:latin typeface="Arial"/>
                <a:cs typeface="Arial"/>
              </a:rPr>
              <a:t>Owner.</a:t>
            </a:r>
            <a:endParaRPr sz="17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Le ScrumMaster </a:t>
            </a:r>
            <a:r>
              <a:rPr sz="1700" spc="-5" dirty="0">
                <a:solidFill>
                  <a:srgbClr val="2F2F2F"/>
                </a:solidFill>
                <a:latin typeface="Arial"/>
                <a:cs typeface="Arial"/>
              </a:rPr>
              <a:t>et l’équipe.</a:t>
            </a:r>
            <a:endParaRPr sz="17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Le backlog.</a:t>
            </a:r>
            <a:endParaRPr sz="17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Planifications et</a:t>
            </a:r>
            <a:r>
              <a:rPr sz="1700" spc="-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réunions.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3/ </a:t>
            </a:r>
            <a:r>
              <a:rPr sz="1900" b="1" spc="-5" dirty="0">
                <a:solidFill>
                  <a:srgbClr val="2F2F2F"/>
                </a:solidFill>
                <a:latin typeface="Arial"/>
                <a:cs typeface="Arial"/>
              </a:rPr>
              <a:t>Conclusion</a:t>
            </a:r>
            <a:endParaRPr sz="1900" dirty="0">
              <a:latin typeface="Arial"/>
              <a:cs typeface="Arial"/>
            </a:endParaRPr>
          </a:p>
          <a:p>
            <a:pPr marL="606425" indent="-274320">
              <a:lnSpc>
                <a:spcPct val="100000"/>
              </a:lnSpc>
              <a:spcBef>
                <a:spcPts val="5"/>
              </a:spcBef>
              <a:buClr>
                <a:srgbClr val="AC0000"/>
              </a:buClr>
              <a:buChar char="•"/>
              <a:tabLst>
                <a:tab pos="606425" algn="l"/>
                <a:tab pos="607060" algn="l"/>
              </a:tabLst>
            </a:pP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SCRUM dans la vraie</a:t>
            </a:r>
            <a:r>
              <a:rPr sz="1700" spc="-6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F2F2F"/>
                </a:solidFill>
                <a:latin typeface="Arial"/>
                <a:cs typeface="Arial"/>
              </a:rPr>
              <a:t>vie.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28600"/>
            <a:ext cx="53879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Le scrum quotidien</a:t>
            </a:r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229" y="1364894"/>
            <a:ext cx="7750809" cy="43364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Réunion rapide quotidienne au </a:t>
            </a: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sein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de</a:t>
            </a:r>
            <a:r>
              <a:rPr sz="1900" b="1" spc="5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l’équipe.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Eliminer les obstacles</a:t>
            </a:r>
            <a:r>
              <a:rPr sz="1900" spc="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potentiels.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Garder </a:t>
            </a:r>
            <a:r>
              <a:rPr sz="1900" spc="-10" dirty="0">
                <a:latin typeface="Arial"/>
                <a:cs typeface="Arial"/>
              </a:rPr>
              <a:t>l’équipe </a:t>
            </a:r>
            <a:r>
              <a:rPr sz="1900" spc="-5" dirty="0">
                <a:latin typeface="Arial"/>
                <a:cs typeface="Arial"/>
              </a:rPr>
              <a:t>concentrée sur les </a:t>
            </a:r>
            <a:r>
              <a:rPr sz="1900" spc="-10" dirty="0">
                <a:latin typeface="Arial"/>
                <a:cs typeface="Arial"/>
              </a:rPr>
              <a:t>objectifs </a:t>
            </a:r>
            <a:r>
              <a:rPr sz="1900" spc="-5" dirty="0">
                <a:latin typeface="Arial"/>
                <a:cs typeface="Arial"/>
              </a:rPr>
              <a:t>du</a:t>
            </a:r>
            <a:r>
              <a:rPr sz="1900" spc="1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sprint.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Arial"/>
                <a:cs typeface="Arial"/>
              </a:rPr>
              <a:t>Communiquer </a:t>
            </a:r>
            <a:r>
              <a:rPr sz="1900" spc="-5" dirty="0">
                <a:latin typeface="Arial"/>
                <a:cs typeface="Arial"/>
              </a:rPr>
              <a:t>et évaluer </a:t>
            </a:r>
            <a:r>
              <a:rPr sz="1900" spc="-10" dirty="0">
                <a:latin typeface="Arial"/>
                <a:cs typeface="Arial"/>
              </a:rPr>
              <a:t>l’avancement </a:t>
            </a:r>
            <a:r>
              <a:rPr sz="1900" spc="-5" dirty="0">
                <a:latin typeface="Arial"/>
                <a:cs typeface="Arial"/>
              </a:rPr>
              <a:t>du</a:t>
            </a:r>
            <a:r>
              <a:rPr sz="1900" spc="1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travail.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15F55"/>
              </a:buClr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Etapes</a:t>
            </a:r>
            <a:r>
              <a:rPr sz="1900" b="1" spc="2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Se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réunir.</a:t>
            </a:r>
            <a:endParaRPr sz="1900" dirty="0">
              <a:latin typeface="Arial"/>
              <a:cs typeface="Arial"/>
            </a:endParaRPr>
          </a:p>
          <a:p>
            <a:pPr marL="129539" marR="5080" indent="-117475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900" spc="-5" dirty="0">
                <a:latin typeface="Arial"/>
                <a:cs typeface="Arial"/>
              </a:rPr>
              <a:t>Présenter ce qui a été fait, ce qui va être fait et identifier les obstacles  à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venir.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Statuer sur </a:t>
            </a:r>
            <a:r>
              <a:rPr sz="1900" spc="-10" dirty="0">
                <a:latin typeface="Arial"/>
                <a:cs typeface="Arial"/>
              </a:rPr>
              <a:t>l’atteinte </a:t>
            </a:r>
            <a:r>
              <a:rPr sz="1900" spc="-5" dirty="0">
                <a:latin typeface="Arial"/>
                <a:cs typeface="Arial"/>
              </a:rPr>
              <a:t>des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objectifs.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15F55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Résultats</a:t>
            </a:r>
            <a:r>
              <a:rPr sz="1900" b="1" spc="2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Actualiser éventuellement de plan de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sprint.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478" y="625670"/>
            <a:ext cx="49898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La revue de sprint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903" y="1676400"/>
            <a:ext cx="7438390" cy="32905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Il s’agit de la démonstration du produit partiel, en</a:t>
            </a:r>
            <a:r>
              <a:rPr sz="1900" b="1" spc="6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public.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Rappeler les objectifs du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sprint.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Présenter </a:t>
            </a:r>
            <a:r>
              <a:rPr sz="1900" spc="-10" dirty="0">
                <a:latin typeface="Arial"/>
                <a:cs typeface="Arial"/>
              </a:rPr>
              <a:t>des </a:t>
            </a:r>
            <a:r>
              <a:rPr sz="1900" spc="-5" dirty="0">
                <a:latin typeface="Arial"/>
                <a:cs typeface="Arial"/>
              </a:rPr>
              <a:t>scénarios d’enchaînement de stories </a:t>
            </a:r>
            <a:r>
              <a:rPr sz="1900" spc="-10" dirty="0">
                <a:latin typeface="Arial"/>
                <a:cs typeface="Arial"/>
              </a:rPr>
              <a:t>avec jeu</a:t>
            </a:r>
            <a:r>
              <a:rPr sz="1900" spc="22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de</a:t>
            </a:r>
            <a:endParaRPr sz="190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données.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Impliquer les participants (feedbacks,</a:t>
            </a:r>
            <a:r>
              <a:rPr sz="1900" spc="14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manipulations).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15F55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En fonction de la </a:t>
            </a: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revue,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on peut actualiser le</a:t>
            </a:r>
            <a:r>
              <a:rPr sz="1900" b="1" spc="15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AC0000"/>
                </a:solidFill>
                <a:latin typeface="Arial"/>
                <a:cs typeface="Arial"/>
              </a:rPr>
              <a:t>backlog.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En modifiant </a:t>
            </a:r>
            <a:r>
              <a:rPr sz="1900" spc="-10" dirty="0">
                <a:latin typeface="Arial"/>
                <a:cs typeface="Arial"/>
              </a:rPr>
              <a:t>l’état des </a:t>
            </a:r>
            <a:r>
              <a:rPr sz="1900" spc="-5" dirty="0">
                <a:latin typeface="Arial"/>
                <a:cs typeface="Arial"/>
              </a:rPr>
              <a:t>stories</a:t>
            </a:r>
            <a:r>
              <a:rPr sz="1900" spc="9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traitées.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5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Arial"/>
                <a:cs typeface="Arial"/>
              </a:rPr>
              <a:t>En </a:t>
            </a:r>
            <a:r>
              <a:rPr sz="1900" spc="-5" dirty="0">
                <a:latin typeface="Arial"/>
                <a:cs typeface="Arial"/>
              </a:rPr>
              <a:t>tenant éventuellement compte des feedbacks des participants</a:t>
            </a:r>
            <a:r>
              <a:rPr sz="1900" spc="3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création / modification de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stories.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52400"/>
            <a:ext cx="40963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 spc="-5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SCRUM en bref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089177"/>
            <a:ext cx="6695440" cy="36810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Agilité et adaptabilité</a:t>
            </a:r>
            <a:r>
              <a:rPr sz="1900" b="1" spc="6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Réactivité face aux demandes des</a:t>
            </a:r>
            <a:r>
              <a:rPr sz="1900" spc="114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clients.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Réelle plus-value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métier.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15F55"/>
              </a:buClr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Une méthode humaine</a:t>
            </a:r>
            <a:r>
              <a:rPr sz="1900" b="1" spc="3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Humanisation des « ressources</a:t>
            </a:r>
            <a:r>
              <a:rPr sz="1900" spc="1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».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Autogestion et responsabilisation </a:t>
            </a:r>
            <a:r>
              <a:rPr sz="1900" spc="-10" dirty="0">
                <a:latin typeface="Arial"/>
                <a:cs typeface="Arial"/>
              </a:rPr>
              <a:t>des </a:t>
            </a:r>
            <a:r>
              <a:rPr sz="1900" spc="-5" dirty="0">
                <a:latin typeface="Arial"/>
                <a:cs typeface="Arial"/>
              </a:rPr>
              <a:t>membres de</a:t>
            </a:r>
            <a:r>
              <a:rPr sz="1900" spc="2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l’équipe.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5F55"/>
              </a:buClr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AC0000"/>
                </a:solidFill>
                <a:latin typeface="Arial"/>
                <a:cs typeface="Arial"/>
              </a:rPr>
              <a:t>Intégration continue</a:t>
            </a:r>
            <a:r>
              <a:rPr sz="1900" b="1" spc="1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Approche itérative et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incrémentale.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715F55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Produit potentiellement livrable à chaque</a:t>
            </a:r>
            <a:r>
              <a:rPr sz="1900" spc="1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release.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73817"/>
            <a:ext cx="279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Définition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381" y="1346233"/>
            <a:ext cx="7368540" cy="3928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Une alternative aux méthodes</a:t>
            </a:r>
            <a:r>
              <a:rPr sz="2000" spc="-10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traditionnelles.</a:t>
            </a:r>
            <a:endParaRPr sz="2000" dirty="0">
              <a:latin typeface="Arial"/>
              <a:cs typeface="Arial"/>
            </a:endParaRPr>
          </a:p>
          <a:p>
            <a:pPr marL="129539" marR="655955" indent="-117475">
              <a:lnSpc>
                <a:spcPct val="100000"/>
              </a:lnSpc>
              <a:spcBef>
                <a:spcPts val="480"/>
              </a:spcBef>
              <a:buClr>
                <a:srgbClr val="AC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Des méthodes pragmatiques, partant du principe que</a:t>
            </a:r>
            <a:r>
              <a:rPr sz="2000" spc="-17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C0000"/>
                </a:solidFill>
                <a:latin typeface="Arial"/>
                <a:cs typeface="Arial"/>
              </a:rPr>
              <a:t>les  besoins</a:t>
            </a:r>
            <a:r>
              <a:rPr sz="2000" b="1" spc="-2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C0000"/>
                </a:solidFill>
                <a:latin typeface="Arial"/>
                <a:cs typeface="Arial"/>
              </a:rPr>
              <a:t>évoluent</a:t>
            </a:r>
            <a:r>
              <a:rPr sz="2000" spc="-5" dirty="0">
                <a:solidFill>
                  <a:srgbClr val="AC000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Cycles de développement itératifs, incrémentaux et</a:t>
            </a:r>
            <a:r>
              <a:rPr sz="2000" spc="-17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adaptatifs.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C0000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Une valeur métier</a:t>
            </a:r>
            <a:r>
              <a:rPr sz="2000" spc="-6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privilégiée.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Planification et gestion des risques partagées avec le</a:t>
            </a:r>
            <a:r>
              <a:rPr sz="2000" spc="-16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client.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Grande importance des </a:t>
            </a:r>
            <a:r>
              <a:rPr sz="2000" b="1" dirty="0">
                <a:solidFill>
                  <a:srgbClr val="AC0000"/>
                </a:solidFill>
                <a:latin typeface="Arial"/>
                <a:cs typeface="Arial"/>
              </a:rPr>
              <a:t>retours</a:t>
            </a:r>
            <a:r>
              <a:rPr sz="2000" b="1" spc="-12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C0000"/>
                </a:solidFill>
                <a:latin typeface="Arial"/>
                <a:cs typeface="Arial"/>
              </a:rPr>
              <a:t>utilisateurs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C0000"/>
              </a:buClr>
              <a:buFont typeface="Arial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Le </a:t>
            </a:r>
            <a:r>
              <a:rPr sz="2000" b="1" dirty="0">
                <a:solidFill>
                  <a:srgbClr val="AC0000"/>
                </a:solidFill>
                <a:latin typeface="Arial"/>
                <a:cs typeface="Arial"/>
              </a:rPr>
              <a:t>changement </a:t>
            </a:r>
            <a:r>
              <a:rPr sz="2000" spc="-5" dirty="0">
                <a:solidFill>
                  <a:srgbClr val="2F2F2F"/>
                </a:solidFill>
                <a:latin typeface="Arial"/>
                <a:cs typeface="Arial"/>
              </a:rPr>
              <a:t>n’est plus 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considéré comme </a:t>
            </a:r>
            <a:r>
              <a:rPr sz="2000" spc="-5" dirty="0">
                <a:solidFill>
                  <a:srgbClr val="2F2F2F"/>
                </a:solidFill>
                <a:latin typeface="Arial"/>
                <a:cs typeface="Arial"/>
              </a:rPr>
              <a:t>une perturbation,  </a:t>
            </a:r>
            <a:r>
              <a:rPr sz="2000" dirty="0">
                <a:solidFill>
                  <a:srgbClr val="2F2F2F"/>
                </a:solidFill>
                <a:latin typeface="Arial"/>
                <a:cs typeface="Arial"/>
              </a:rPr>
              <a:t>mais est </a:t>
            </a:r>
            <a:r>
              <a:rPr sz="2000" spc="-5" dirty="0">
                <a:solidFill>
                  <a:srgbClr val="2F2F2F"/>
                </a:solidFill>
                <a:latin typeface="Arial"/>
                <a:cs typeface="Arial"/>
              </a:rPr>
              <a:t>intégré dans l’organisation du</a:t>
            </a:r>
            <a:r>
              <a:rPr sz="2000" spc="-9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Arial"/>
                <a:cs typeface="Arial"/>
              </a:rPr>
              <a:t>projet.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0"/>
            <a:ext cx="6157595" cy="136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Les 6 fondamentaux des  méthodes agiles 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36" y="1788820"/>
            <a:ext cx="7358380" cy="38671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AC0000"/>
                </a:solidFill>
                <a:latin typeface="Arial"/>
                <a:cs typeface="Arial"/>
              </a:rPr>
              <a:t>Le facteur humain</a:t>
            </a:r>
            <a:r>
              <a:rPr sz="1800" b="1" dirty="0">
                <a:solidFill>
                  <a:srgbClr val="AC0000"/>
                </a:solidFill>
                <a:latin typeface="Arial"/>
                <a:cs typeface="Arial"/>
              </a:rPr>
              <a:t> :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Absence de hiérarchie </a:t>
            </a:r>
            <a:r>
              <a:rPr sz="1800" dirty="0">
                <a:solidFill>
                  <a:srgbClr val="2F2F2F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autogestion, autonomie et</a:t>
            </a:r>
            <a:r>
              <a:rPr sz="1800" spc="6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liberté.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Communication</a:t>
            </a:r>
            <a:r>
              <a:rPr sz="1800" spc="1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constante.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0000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AC0000"/>
                </a:solidFill>
                <a:latin typeface="Arial"/>
                <a:cs typeface="Arial"/>
              </a:rPr>
              <a:t>Un feedback permanent</a:t>
            </a:r>
            <a:r>
              <a:rPr sz="1800" b="1" spc="2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Rapide </a:t>
            </a:r>
            <a:r>
              <a:rPr sz="1800" dirty="0">
                <a:solidFill>
                  <a:srgbClr val="2F2F2F"/>
                </a:solidFill>
                <a:latin typeface="Arial"/>
                <a:cs typeface="Arial"/>
              </a:rPr>
              <a:t>et</a:t>
            </a:r>
            <a:r>
              <a:rPr sz="1800" spc="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concret.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Objectifs </a:t>
            </a:r>
            <a:r>
              <a:rPr sz="1800" dirty="0">
                <a:solidFill>
                  <a:srgbClr val="2F2F2F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2F2F2F"/>
                </a:solidFill>
                <a:latin typeface="Arial"/>
                <a:cs typeface="Arial"/>
              </a:rPr>
              <a:t>produit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validé, corrections et</a:t>
            </a:r>
            <a:r>
              <a:rPr sz="1800" spc="7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ajustements.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C0000"/>
              </a:buClr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AC0000"/>
                </a:solidFill>
                <a:latin typeface="Arial"/>
                <a:cs typeface="Arial"/>
              </a:rPr>
              <a:t>Une simplicité assumée</a:t>
            </a:r>
            <a:r>
              <a:rPr sz="1800" b="1" spc="1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9539" marR="5080" indent="-117475">
              <a:lnSpc>
                <a:spcPct val="100000"/>
              </a:lnSpc>
              <a:spcBef>
                <a:spcPts val="430"/>
              </a:spcBef>
              <a:buClr>
                <a:srgbClr val="AC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2F2F2F"/>
                </a:solidFill>
                <a:latin typeface="Arial"/>
                <a:cs typeface="Arial"/>
              </a:rPr>
              <a:t>Se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focaliser </a:t>
            </a:r>
            <a:r>
              <a:rPr sz="1800" dirty="0">
                <a:solidFill>
                  <a:srgbClr val="2F2F2F"/>
                </a:solidFill>
                <a:latin typeface="Arial"/>
                <a:cs typeface="Arial"/>
              </a:rPr>
              <a:t>sur </a:t>
            </a:r>
            <a:r>
              <a:rPr sz="1800" spc="-10" dirty="0">
                <a:solidFill>
                  <a:srgbClr val="2F2F2F"/>
                </a:solidFill>
                <a:latin typeface="Arial"/>
                <a:cs typeface="Arial"/>
              </a:rPr>
              <a:t>l’essentiel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et maximiser la quantité de travail </a:t>
            </a:r>
            <a:r>
              <a:rPr sz="1800" dirty="0">
                <a:solidFill>
                  <a:srgbClr val="2F2F2F"/>
                </a:solidFill>
                <a:latin typeface="Arial"/>
                <a:cs typeface="Arial"/>
              </a:rPr>
              <a:t>à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ne </a:t>
            </a:r>
            <a:r>
              <a:rPr sz="1800" spc="-10" dirty="0">
                <a:solidFill>
                  <a:srgbClr val="2F2F2F"/>
                </a:solidFill>
                <a:latin typeface="Arial"/>
                <a:cs typeface="Arial"/>
              </a:rPr>
              <a:t>pas 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faire.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Objectifs </a:t>
            </a:r>
            <a:r>
              <a:rPr sz="1800" dirty="0">
                <a:solidFill>
                  <a:srgbClr val="2F2F2F"/>
                </a:solidFill>
                <a:latin typeface="Arial"/>
                <a:cs typeface="Arial"/>
              </a:rPr>
              <a:t>: </a:t>
            </a:r>
            <a:r>
              <a:rPr sz="1800" spc="-10" dirty="0">
                <a:solidFill>
                  <a:srgbClr val="2F2F2F"/>
                </a:solidFill>
                <a:latin typeface="Arial"/>
                <a:cs typeface="Arial"/>
              </a:rPr>
              <a:t>gagner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du temps et de</a:t>
            </a:r>
            <a:r>
              <a:rPr sz="18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Arial"/>
                <a:cs typeface="Arial"/>
              </a:rPr>
              <a:t>l’évolutivité.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974" y="1676400"/>
            <a:ext cx="6952615" cy="30956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Le client au </a:t>
            </a: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cœur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du dispositif</a:t>
            </a:r>
            <a:r>
              <a:rPr sz="1900" b="1" spc="4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Logique métier</a:t>
            </a:r>
            <a:r>
              <a:rPr sz="1900" spc="6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primordiale.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Participation aux</a:t>
            </a:r>
            <a:r>
              <a:rPr sz="1900" spc="5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réunions.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0000"/>
              </a:buClr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La logique d’itérations incrémentales</a:t>
            </a:r>
            <a:r>
              <a:rPr sz="1900" b="1" spc="6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129539" marR="5080" indent="-117475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Itérations courtes à durées fixes pour donner de la visibilité au  client.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 chaque itération, une</a:t>
            </a:r>
            <a:r>
              <a:rPr sz="1900" spc="-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livraison.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Seul le contenu de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l’itération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suivante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est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clairement</a:t>
            </a:r>
            <a:r>
              <a:rPr sz="1900" spc="229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défini.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787" y="4874028"/>
            <a:ext cx="7093584" cy="72006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900" b="1" spc="-20" dirty="0">
                <a:solidFill>
                  <a:srgbClr val="AC0000"/>
                </a:solidFill>
                <a:latin typeface="Arial"/>
                <a:cs typeface="Arial"/>
              </a:rPr>
              <a:t>Test-Driven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Requirement (TDD)</a:t>
            </a:r>
            <a:r>
              <a:rPr sz="1900" b="1" spc="14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Stratégie de tests prédominante, en fonction des</a:t>
            </a:r>
            <a:r>
              <a:rPr sz="1900" spc="229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spécifications.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143000" y="0"/>
            <a:ext cx="6157595" cy="136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Les 6 fondamentaux des  méthodes agiles (</a:t>
            </a:r>
            <a:r>
              <a:rPr lang="fr-FR" dirty="0"/>
              <a:t>2</a:t>
            </a:r>
            <a:r>
              <a:rPr dirty="0"/>
              <a:t>/2)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8950" y="2282163"/>
            <a:ext cx="3657600" cy="1905"/>
          </a:xfrm>
          <a:custGeom>
            <a:avLst/>
            <a:gdLst/>
            <a:ahLst/>
            <a:cxnLst/>
            <a:rect l="l" t="t" r="r" b="b"/>
            <a:pathLst>
              <a:path w="3657600" h="1905">
                <a:moveTo>
                  <a:pt x="0" y="0"/>
                </a:moveTo>
                <a:lnTo>
                  <a:pt x="3657600" y="1650"/>
                </a:lnTo>
              </a:path>
            </a:pathLst>
          </a:custGeom>
          <a:ln w="15875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6205" y="2248825"/>
            <a:ext cx="3657600" cy="1905"/>
          </a:xfrm>
          <a:custGeom>
            <a:avLst/>
            <a:gdLst/>
            <a:ahLst/>
            <a:cxnLst/>
            <a:rect l="l" t="t" r="r" b="b"/>
            <a:pathLst>
              <a:path w="3657600" h="1905">
                <a:moveTo>
                  <a:pt x="0" y="0"/>
                </a:moveTo>
                <a:lnTo>
                  <a:pt x="3657600" y="1650"/>
                </a:lnTo>
              </a:path>
            </a:pathLst>
          </a:custGeom>
          <a:ln w="15875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2777" y="587767"/>
            <a:ext cx="5928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Quand les utiliser 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3898" y="1722271"/>
            <a:ext cx="3227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70C0"/>
                </a:solidFill>
                <a:cs typeface="Impact"/>
              </a:rPr>
              <a:t>Utiliser les méthodes</a:t>
            </a:r>
            <a:r>
              <a:rPr sz="2200" b="1" spc="-25" dirty="0">
                <a:solidFill>
                  <a:srgbClr val="0070C0"/>
                </a:solidFill>
                <a:cs typeface="Impact"/>
              </a:rPr>
              <a:t> </a:t>
            </a:r>
            <a:r>
              <a:rPr sz="2200" b="1" spc="-5" dirty="0">
                <a:solidFill>
                  <a:srgbClr val="0070C0"/>
                </a:solidFill>
                <a:cs typeface="Impact"/>
              </a:rPr>
              <a:t>agiles</a:t>
            </a:r>
            <a:endParaRPr sz="2200" b="1">
              <a:solidFill>
                <a:srgbClr val="0070C0"/>
              </a:solidFill>
              <a:cs typeface="Impac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66766" y="1417569"/>
            <a:ext cx="3272790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70C0"/>
                </a:solidFill>
                <a:latin typeface="+mn-lt"/>
                <a:ea typeface="+mn-ea"/>
                <a:cs typeface="Impact"/>
              </a:rPr>
              <a:t>Ne pas utiliser les méthodes</a:t>
            </a:r>
            <a:endParaRPr sz="2200" b="1" spc="-5">
              <a:solidFill>
                <a:srgbClr val="0070C0"/>
              </a:solidFill>
              <a:latin typeface="+mn-lt"/>
              <a:ea typeface="+mn-ea"/>
              <a:cs typeface="Impact"/>
            </a:endParaRPr>
          </a:p>
          <a:p>
            <a:pPr marL="12700" defTabSz="9144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70C0"/>
                </a:solidFill>
                <a:latin typeface="+mn-lt"/>
                <a:ea typeface="+mn-ea"/>
                <a:cs typeface="Impact"/>
              </a:rPr>
              <a:t>agiles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65686" y="2555390"/>
            <a:ext cx="2651125" cy="274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AC0000"/>
              </a:buClr>
              <a:buChar char="•"/>
              <a:tabLst>
                <a:tab pos="286385" algn="l"/>
                <a:tab pos="2870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Pour des</a:t>
            </a:r>
            <a:r>
              <a:rPr sz="1900" spc="1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projets</a:t>
            </a:r>
            <a:endParaRPr sz="19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« techniques</a:t>
            </a:r>
            <a:r>
              <a:rPr sz="1900" spc="4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».</a:t>
            </a:r>
            <a:endParaRPr sz="1900" dirty="0">
              <a:latin typeface="Arial"/>
              <a:cs typeface="Arial"/>
            </a:endParaRPr>
          </a:p>
          <a:p>
            <a:pPr marL="286385" marR="60325" indent="-2743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86385" algn="l"/>
                <a:tab pos="2870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Pour des gros projets  monolithiques.</a:t>
            </a:r>
            <a:endParaRPr sz="19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86385" algn="l"/>
                <a:tab pos="2870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Pour des projets en  environnement  défavorable (retirance  aux changements,  blocage,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etc.).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015" y="2515386"/>
            <a:ext cx="2907665" cy="2827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05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Pour des projets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dits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sz="1800" spc="-5" dirty="0">
                <a:solidFill>
                  <a:srgbClr val="AC0000"/>
                </a:solidFill>
                <a:latin typeface="Arial"/>
                <a:cs typeface="Arial"/>
              </a:rPr>
              <a:t>« métiers »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55600" marR="5080" indent="-343535">
              <a:lnSpc>
                <a:spcPts val="1939"/>
              </a:lnSpc>
              <a:spcBef>
                <a:spcPts val="835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Pour des projets  décomposables 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sous-  projets ou 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0000"/>
                </a:solidFill>
                <a:latin typeface="Arial"/>
                <a:cs typeface="Arial"/>
              </a:rPr>
              <a:t>modules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55600" marR="346710" indent="-343535">
              <a:lnSpc>
                <a:spcPts val="1939"/>
              </a:lnSpc>
              <a:spcBef>
                <a:spcPts val="805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Lorsque la priorité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  </a:t>
            </a:r>
            <a:r>
              <a:rPr sz="1800" spc="-5" dirty="0">
                <a:latin typeface="Arial"/>
                <a:cs typeface="Arial"/>
              </a:rPr>
              <a:t>donnée aux délais.</a:t>
            </a:r>
            <a:endParaRPr sz="1800" dirty="0">
              <a:latin typeface="Arial"/>
              <a:cs typeface="Arial"/>
            </a:endParaRPr>
          </a:p>
          <a:p>
            <a:pPr marL="355600" marR="666115" indent="-343535">
              <a:lnSpc>
                <a:spcPct val="90100"/>
              </a:lnSpc>
              <a:spcBef>
                <a:spcPts val="780"/>
              </a:spcBef>
              <a:buChar char="•"/>
              <a:tabLst>
                <a:tab pos="354965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Pour </a:t>
            </a:r>
            <a:r>
              <a:rPr sz="1800" spc="-10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projet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peu  critique (pour  commencer).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304800"/>
            <a:ext cx="5786755" cy="689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Des méthodes agiles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00200"/>
            <a:ext cx="3492500" cy="27476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Extreme</a:t>
            </a:r>
            <a:r>
              <a:rPr sz="1900" b="1" spc="2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AC0000"/>
                </a:solidFill>
                <a:latin typeface="Arial"/>
                <a:cs typeface="Arial"/>
              </a:rPr>
              <a:t>Programming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Refactoring</a:t>
            </a:r>
            <a:r>
              <a:rPr sz="1900" spc="4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permanent.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15" dirty="0">
                <a:solidFill>
                  <a:srgbClr val="2F2F2F"/>
                </a:solidFill>
                <a:latin typeface="Arial"/>
                <a:cs typeface="Arial"/>
              </a:rPr>
              <a:t>Travail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en</a:t>
            </a:r>
            <a:r>
              <a:rPr sz="1900" spc="4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binôme.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45" dirty="0">
                <a:solidFill>
                  <a:srgbClr val="2F2F2F"/>
                </a:solidFill>
                <a:latin typeface="Arial"/>
                <a:cs typeface="Arial"/>
              </a:rPr>
              <a:t>Tests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fonctionnels</a:t>
            </a:r>
            <a:r>
              <a:rPr sz="1900" spc="7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importants.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Intégration</a:t>
            </a:r>
            <a:r>
              <a:rPr sz="1900" spc="3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continue.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0000"/>
              </a:buClr>
              <a:buFont typeface="Arial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10" dirty="0">
                <a:solidFill>
                  <a:srgbClr val="AC0000"/>
                </a:solidFill>
                <a:latin typeface="Arial"/>
                <a:cs typeface="Arial"/>
              </a:rPr>
              <a:t>SCRUM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La plus</a:t>
            </a:r>
            <a:r>
              <a:rPr sz="1900" spc="2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populaire.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2628087"/>
            <a:ext cx="181292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1" spc="-10" dirty="0">
                <a:solidFill>
                  <a:srgbClr val="9B0000"/>
                </a:solidFill>
              </a:rPr>
              <a:t>SCRUM</a:t>
            </a:r>
            <a:endParaRPr sz="4900" b="1">
              <a:solidFill>
                <a:srgbClr val="9B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3240481"/>
            <a:ext cx="3426156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2F2F2F"/>
                </a:solidFill>
                <a:latin typeface="Arial"/>
                <a:cs typeface="Arial"/>
              </a:rPr>
              <a:t>Crouch, touch,</a:t>
            </a:r>
            <a:r>
              <a:rPr sz="1900" b="1" spc="2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2F2F2F"/>
                </a:solidFill>
                <a:latin typeface="Arial"/>
                <a:cs typeface="Arial"/>
              </a:rPr>
              <a:t>pause...</a:t>
            </a:r>
            <a:endParaRPr sz="1900" b="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6538" y="6224727"/>
            <a:ext cx="191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Impact"/>
                <a:cs typeface="Impact"/>
              </a:rPr>
              <a:t>9</a:t>
            </a:r>
            <a:endParaRPr sz="2400">
              <a:latin typeface="Impact"/>
              <a:cs typeface="Impac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9906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39" y="310197"/>
            <a:ext cx="72240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fr-FR"/>
            </a:defPPr>
            <a:lvl1pPr marL="12700">
              <a:lnSpc>
                <a:spcPct val="100000"/>
              </a:lnSpc>
              <a:spcBef>
                <a:spcPts val="100"/>
              </a:spcBef>
              <a:defRPr sz="4400" b="1">
                <a:solidFill>
                  <a:srgbClr val="9B0000"/>
                </a:solidFill>
                <a:cs typeface="Impact"/>
              </a:defRPr>
            </a:lvl1pPr>
          </a:lstStyle>
          <a:p>
            <a:r>
              <a:rPr dirty="0"/>
              <a:t>SCRUM, qu’est ce que  c’est ?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639" y="1295400"/>
            <a:ext cx="7364730" cy="31159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b="1" dirty="0">
                <a:solidFill>
                  <a:srgbClr val="AC0000"/>
                </a:solidFill>
                <a:latin typeface="Arial"/>
                <a:cs typeface="Arial"/>
              </a:rPr>
              <a:t>Mécanique de </a:t>
            </a:r>
            <a:r>
              <a:rPr sz="2000" b="1" spc="-5" dirty="0">
                <a:solidFill>
                  <a:srgbClr val="AC0000"/>
                </a:solidFill>
                <a:latin typeface="Arial"/>
                <a:cs typeface="Arial"/>
              </a:rPr>
              <a:t>mise en œuvre</a:t>
            </a:r>
            <a:r>
              <a:rPr sz="2000" b="1" spc="-5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C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Suivi côté client par le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Product</a:t>
            </a:r>
            <a:r>
              <a:rPr sz="1900" spc="114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AC0000"/>
                </a:solidFill>
                <a:latin typeface="Arial"/>
                <a:cs typeface="Arial"/>
              </a:rPr>
              <a:t>Owner</a:t>
            </a:r>
            <a:r>
              <a:rPr sz="1900" spc="-25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Fonctionnalités souhaitées collectées dans un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backlog de</a:t>
            </a:r>
            <a:r>
              <a:rPr sz="1900" spc="34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produit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Le développement est constitué de plusieurs itérations</a:t>
            </a:r>
            <a:r>
              <a:rPr sz="1900" spc="295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(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sprints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).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La liste des tâches est</a:t>
            </a:r>
            <a:r>
              <a:rPr sz="1900" spc="80" dirty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priorisée.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Au cours de chaque sprint, on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effectue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des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mêlées</a:t>
            </a:r>
            <a:r>
              <a:rPr sz="1900" spc="265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quotidiennes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  <a:p>
            <a:pPr marL="129539" marR="5080" indent="-117475">
              <a:lnSpc>
                <a:spcPct val="100000"/>
              </a:lnSpc>
              <a:spcBef>
                <a:spcPts val="455"/>
              </a:spcBef>
              <a:buClr>
                <a:srgbClr val="AC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 la fin du sprint,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l’équipe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obtient un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produit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partiel </a:t>
            </a:r>
            <a:r>
              <a:rPr sz="1900" spc="-10" dirty="0">
                <a:solidFill>
                  <a:srgbClr val="2F2F2F"/>
                </a:solidFill>
                <a:latin typeface="Arial"/>
                <a:cs typeface="Arial"/>
              </a:rPr>
              <a:t>potentiellement 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livrable.</a:t>
            </a:r>
            <a:endParaRPr sz="19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59"/>
              </a:spcBef>
              <a:buClr>
                <a:srgbClr val="AC0000"/>
              </a:buClr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Après plusieurs sprints, on parle de </a:t>
            </a:r>
            <a:r>
              <a:rPr sz="1900" spc="-5" dirty="0">
                <a:solidFill>
                  <a:srgbClr val="AC0000"/>
                </a:solidFill>
                <a:latin typeface="Arial"/>
                <a:cs typeface="Arial"/>
              </a:rPr>
              <a:t>version</a:t>
            </a:r>
            <a:r>
              <a:rPr sz="1900" spc="200" dirty="0">
                <a:solidFill>
                  <a:srgbClr val="AC00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F2F2F"/>
                </a:solidFill>
                <a:latin typeface="Arial"/>
                <a:cs typeface="Arial"/>
              </a:rPr>
              <a:t>(release).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172200"/>
            <a:ext cx="825500" cy="571500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fr-FR" dirty="0"/>
              <a:t>BN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959</Words>
  <Application>Microsoft Macintosh PowerPoint</Application>
  <PresentationFormat>Affichage à l'écran (4:3)</PresentationFormat>
  <Paragraphs>258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Impact</vt:lpstr>
      <vt:lpstr>Times New Roman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Ne pas utiliser les méthodes agiles</vt:lpstr>
      <vt:lpstr>Présentation PowerPoint</vt:lpstr>
      <vt:lpstr>SCRUM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C’est l’équipe qui planifie.</vt:lpstr>
      <vt:lpstr>Espace de travail ouvert 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agiles &amp; SCRUM</dc:title>
  <dc:creator>Valentin</dc:creator>
  <cp:lastModifiedBy>Maroua Jerbi</cp:lastModifiedBy>
  <cp:revision>13</cp:revision>
  <dcterms:created xsi:type="dcterms:W3CDTF">2019-06-18T07:38:15Z</dcterms:created>
  <dcterms:modified xsi:type="dcterms:W3CDTF">2019-09-23T20:18:13Z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2019-06-18T00:00:00Z</vt:filetime>
  </property>
</Properties>
</file>