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033337"/>
          </a:xfrm>
        </p:spPr>
        <p:txBody>
          <a:bodyPr/>
          <a:lstStyle/>
          <a:p>
            <a:pPr algn="ctr"/>
            <a:r>
              <a:rPr lang="ru-RU" sz="2000" dirty="0"/>
              <a:t>Министерство образования и науки </a:t>
            </a:r>
            <a:r>
              <a:rPr lang="ru-RU" sz="2000" dirty="0" err="1"/>
              <a:t>Кыргызской</a:t>
            </a:r>
            <a:r>
              <a:rPr lang="ru-RU" sz="2000" dirty="0"/>
              <a:t> Республики</a:t>
            </a:r>
            <a:br>
              <a:rPr lang="ru-RU" sz="2000" dirty="0"/>
            </a:br>
            <a:r>
              <a:rPr lang="ru-RU" sz="2000" dirty="0" err="1"/>
              <a:t>Кыргызский</a:t>
            </a:r>
            <a:r>
              <a:rPr lang="ru-RU" sz="2000" dirty="0"/>
              <a:t> Государственный Технический Университет им. И. </a:t>
            </a:r>
            <a:r>
              <a:rPr lang="ru-RU" sz="2000" dirty="0" err="1"/>
              <a:t>Раззакова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Факультет информационных технологий</a:t>
            </a:r>
            <a:br>
              <a:rPr lang="ru-RU" sz="2000" dirty="0"/>
            </a:br>
            <a:r>
              <a:rPr lang="ru-RU" sz="2000" dirty="0"/>
              <a:t>Кафедра: Прикладная математика и информатика</a:t>
            </a:r>
            <a:br>
              <a:rPr lang="ru-RU" sz="2000" dirty="0"/>
            </a:br>
            <a:r>
              <a:rPr lang="ru-RU" sz="2000" dirty="0"/>
              <a:t>Группа: ПМИ-1-15</a:t>
            </a: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050868"/>
            <a:ext cx="9144001" cy="4807132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</a:pPr>
            <a:endParaRPr lang="ru-RU" altLang="ru-RU" dirty="0" smtClean="0"/>
          </a:p>
          <a:p>
            <a:pPr algn="ctr">
              <a:lnSpc>
                <a:spcPct val="90000"/>
              </a:lnSpc>
            </a:pPr>
            <a:r>
              <a:rPr lang="ru-RU" altLang="ru-RU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Выпускная квалификационная работа</a:t>
            </a:r>
          </a:p>
          <a:p>
            <a:pPr algn="ctr">
              <a:lnSpc>
                <a:spcPct val="90000"/>
              </a:lnSpc>
            </a:pPr>
            <a:r>
              <a:rPr lang="ru-RU" altLang="ru-RU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altLang="ru-RU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тему</a:t>
            </a:r>
            <a:r>
              <a:rPr lang="ru-RU" altLang="ru-RU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>
              <a:lnSpc>
                <a:spcPct val="90000"/>
              </a:lnSpc>
            </a:pPr>
            <a:endParaRPr lang="ru-RU" altLang="ru-RU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ru-RU" alt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«Кластеризация профилей пользователей на основе их интересов»</a:t>
            </a:r>
          </a:p>
          <a:p>
            <a:pPr>
              <a:lnSpc>
                <a:spcPct val="90000"/>
              </a:lnSpc>
            </a:pPr>
            <a:endParaRPr lang="ru-RU" altLang="ru-RU" dirty="0"/>
          </a:p>
          <a:p>
            <a:pPr algn="r">
              <a:lnSpc>
                <a:spcPct val="90000"/>
              </a:lnSpc>
            </a:pPr>
            <a:r>
              <a:rPr lang="ru-RU" altLang="ru-RU" sz="1800" dirty="0" smtClean="0"/>
              <a:t>Выполнил </a:t>
            </a:r>
            <a:r>
              <a:rPr lang="ru-RU" altLang="ru-RU" sz="1800" dirty="0"/>
              <a:t>: </a:t>
            </a:r>
            <a:r>
              <a:rPr lang="ru-RU" altLang="ru-RU" sz="1800" dirty="0" smtClean="0"/>
              <a:t>студент </a:t>
            </a:r>
            <a:r>
              <a:rPr lang="ru-RU" altLang="ru-RU" sz="1800" dirty="0"/>
              <a:t>4 курса </a:t>
            </a:r>
          </a:p>
          <a:p>
            <a:pPr algn="r">
              <a:lnSpc>
                <a:spcPct val="90000"/>
              </a:lnSpc>
            </a:pPr>
            <a:r>
              <a:rPr lang="ru-RU" altLang="ru-RU" sz="1800" dirty="0" err="1" smtClean="0"/>
              <a:t>Ташиев</a:t>
            </a:r>
            <a:r>
              <a:rPr lang="ru-RU" altLang="ru-RU" sz="1800" dirty="0" smtClean="0"/>
              <a:t> А.Т.</a:t>
            </a:r>
            <a:endParaRPr lang="ru-RU" altLang="ru-RU" sz="1800" dirty="0"/>
          </a:p>
          <a:p>
            <a:pPr algn="r">
              <a:lnSpc>
                <a:spcPct val="90000"/>
              </a:lnSpc>
            </a:pPr>
            <a:r>
              <a:rPr lang="ru-RU" altLang="ru-RU" sz="1800" dirty="0"/>
              <a:t>Научный </a:t>
            </a:r>
            <a:r>
              <a:rPr lang="ru-RU" altLang="ru-RU" sz="1800" dirty="0" err="1" smtClean="0"/>
              <a:t>руководитель:Ст.преп</a:t>
            </a:r>
            <a:r>
              <a:rPr lang="ru-RU" altLang="ru-RU" sz="1800" dirty="0" smtClean="0"/>
              <a:t>, </a:t>
            </a:r>
            <a:endParaRPr lang="ru-RU" altLang="ru-RU" sz="1800" dirty="0"/>
          </a:p>
          <a:p>
            <a:pPr algn="r">
              <a:lnSpc>
                <a:spcPct val="90000"/>
              </a:lnSpc>
            </a:pPr>
            <a:r>
              <a:rPr lang="ru-RU" altLang="ru-RU" sz="1800" dirty="0" err="1" smtClean="0"/>
              <a:t>Кыштобаева</a:t>
            </a:r>
            <a:r>
              <a:rPr lang="ru-RU" altLang="ru-RU" sz="1800" dirty="0" smtClean="0"/>
              <a:t> Г.К.</a:t>
            </a:r>
          </a:p>
          <a:p>
            <a:pPr algn="ctr">
              <a:lnSpc>
                <a:spcPct val="90000"/>
              </a:lnSpc>
            </a:pPr>
            <a:r>
              <a:rPr lang="ru-RU" altLang="ru-RU" sz="1800" dirty="0" smtClean="0"/>
              <a:t>Бишкек-2019</a:t>
            </a:r>
            <a:endParaRPr lang="ru-RU" alt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2" y="118918"/>
            <a:ext cx="8970356" cy="21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2" y="2387599"/>
            <a:ext cx="8970356" cy="42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08" y="55331"/>
            <a:ext cx="7886700" cy="1325563"/>
          </a:xfrm>
        </p:spPr>
        <p:txBody>
          <a:bodyPr/>
          <a:lstStyle/>
          <a:p>
            <a:r>
              <a:rPr lang="ru-RU" dirty="0" smtClean="0"/>
              <a:t>Иерархический метод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80895"/>
                <a:ext cx="9144001" cy="209382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/>
                  <a:t>Суть алгоритмов иерархической кластеризации является последовательное объединение исходных данных в один большой кластер или разделение одного большого кластера, включающего в себя всю выборку входных данных, в множество кластеров где каждый кластер содержит один элемент. В зависимости от этого иерархические алгоритмы делятся на агломеративные и дивизимные</a:t>
                </a:r>
                <a:r>
                  <a:rPr lang="ru-RU" dirty="0" smtClean="0"/>
                  <a:t>. </a:t>
                </a:r>
                <a:endParaRPr lang="en-US" dirty="0" smtClean="0"/>
              </a:p>
              <a:p>
                <a:pPr algn="just"/>
                <a:r>
                  <a:rPr lang="ru-RU" dirty="0"/>
                  <a:t>Асимптотика иерархических алгоритмов:</a:t>
                </a:r>
                <a14:m>
                  <m:oMath xmlns:m="http://schemas.openxmlformats.org/officeDocument/2006/math">
                    <m:r>
                      <a:rPr lang="ru-RU" i="1"/>
                      <m:t> </m:t>
                    </m:r>
                    <m:r>
                      <a:rPr lang="en-US" i="1"/>
                      <m:t>𝑂</m:t>
                    </m:r>
                    <m:r>
                      <a:rPr lang="ru-RU" i="1"/>
                      <m:t>(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𝑛</m:t>
                        </m:r>
                      </m:e>
                      <m:sup>
                        <m:r>
                          <a:rPr lang="ru-RU" i="1"/>
                          <m:t>2</m:t>
                        </m:r>
                      </m:sup>
                    </m:sSup>
                    <m:r>
                      <a:rPr lang="ru-RU" i="1"/>
                      <m:t>)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80895"/>
                <a:ext cx="9144001" cy="2093826"/>
              </a:xfrm>
              <a:blipFill>
                <a:blip r:embed="rId2"/>
                <a:stretch>
                  <a:fillRect l="-733" t="-6122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5542"/>
            <a:ext cx="9144000" cy="30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 иерархического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11" y="1858876"/>
            <a:ext cx="3602528" cy="4999124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иерархической кластеризации является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дендрограмма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Дендрограмма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описывает близость отдельных точек и кластеров друг к другу, представляет в графическом виде последовательность объединения (разделения) кластеров.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373" y="1858875"/>
            <a:ext cx="5004627" cy="3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301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Технологии использованные для реализации серверной части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24389"/>
            <a:ext cx="7886700" cy="4351338"/>
          </a:xfrm>
        </p:spPr>
        <p:txBody>
          <a:bodyPr/>
          <a:lstStyle/>
          <a:p>
            <a:r>
              <a:rPr lang="ru-RU" dirty="0" smtClean="0"/>
              <a:t>Веб-Приложение написано на объектно-ориентированном языке программирования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В качестве Фреймворка был использован </a:t>
            </a:r>
            <a:r>
              <a:rPr lang="en-US" dirty="0" smtClean="0"/>
              <a:t>ASP.NET Core</a:t>
            </a:r>
            <a:endParaRPr lang="ru-RU" dirty="0"/>
          </a:p>
          <a:p>
            <a:r>
              <a:rPr lang="ru-RU" dirty="0" smtClean="0"/>
              <a:t>Для обработки </a:t>
            </a:r>
            <a:r>
              <a:rPr lang="en-US" dirty="0" smtClean="0"/>
              <a:t>Excel </a:t>
            </a:r>
            <a:r>
              <a:rPr lang="ru-RU" dirty="0" smtClean="0"/>
              <a:t>файлов была использована библиотека </a:t>
            </a:r>
            <a:r>
              <a:rPr lang="en-US" dirty="0" err="1" smtClean="0"/>
              <a:t>ClosedXML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8" y="457200"/>
            <a:ext cx="7886700" cy="14553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Инструменты и технологии использованные для реализации клиентской части 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778" y="2236124"/>
            <a:ext cx="7886700" cy="4322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Помимо стандартных инструментов для создания веб-страниц (</a:t>
            </a:r>
            <a:r>
              <a:rPr lang="en-US" sz="2400" dirty="0" smtClean="0"/>
              <a:t>HTML, JavaScript, jQuery</a:t>
            </a:r>
            <a:r>
              <a:rPr lang="ru-RU" sz="2400" dirty="0" smtClean="0"/>
              <a:t>)</a:t>
            </a:r>
            <a:r>
              <a:rPr lang="en-US" sz="2400" dirty="0" smtClean="0"/>
              <a:t>, </a:t>
            </a:r>
            <a:r>
              <a:rPr lang="ru-RU" sz="2400" dirty="0" smtClean="0"/>
              <a:t>были использованы различные библиотеки и инструменты</a:t>
            </a:r>
          </a:p>
          <a:p>
            <a:r>
              <a:rPr lang="en-US" sz="2400" dirty="0" smtClean="0"/>
              <a:t>Razor – </a:t>
            </a:r>
            <a:r>
              <a:rPr lang="ru-RU" sz="2400" dirty="0" smtClean="0"/>
              <a:t>это синтаксис разметки внедрения в веб-страницы серверного кода. Синтаксис </a:t>
            </a:r>
            <a:r>
              <a:rPr lang="en-US" sz="2400" dirty="0" smtClean="0"/>
              <a:t>Razor </a:t>
            </a:r>
            <a:r>
              <a:rPr lang="ru-RU" sz="2400" dirty="0" smtClean="0"/>
              <a:t>состоит из разметки </a:t>
            </a:r>
            <a:r>
              <a:rPr lang="en-US" sz="2400" dirty="0" smtClean="0"/>
              <a:t>Razor, C# </a:t>
            </a:r>
            <a:r>
              <a:rPr lang="ru-RU" sz="2400" dirty="0" smtClean="0"/>
              <a:t>и  </a:t>
            </a:r>
            <a:r>
              <a:rPr lang="en-US" sz="2400" dirty="0" smtClean="0"/>
              <a:t>HTML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DataTables</a:t>
            </a:r>
            <a:r>
              <a:rPr lang="ru-RU" sz="2400" dirty="0" smtClean="0"/>
              <a:t> – это плагин для </a:t>
            </a:r>
            <a:r>
              <a:rPr lang="en-US" sz="2400" dirty="0" err="1" smtClean="0"/>
              <a:t>javascript</a:t>
            </a:r>
            <a:r>
              <a:rPr lang="ru-RU" sz="2400" dirty="0" smtClean="0"/>
              <a:t>-библиотеки </a:t>
            </a:r>
            <a:r>
              <a:rPr lang="en-US" sz="2400" dirty="0" smtClean="0"/>
              <a:t>jQuery. </a:t>
            </a:r>
            <a:endParaRPr lang="ru-RU" sz="2400" dirty="0" smtClean="0"/>
          </a:p>
          <a:p>
            <a:r>
              <a:rPr lang="en-US" sz="2400" dirty="0" smtClean="0"/>
              <a:t>Google Chart Tools API – </a:t>
            </a:r>
            <a:r>
              <a:rPr lang="ru-RU" sz="2400" dirty="0" smtClean="0"/>
              <a:t>многофункциональный набор инструментов для визуализации данных.</a:t>
            </a:r>
          </a:p>
          <a:p>
            <a:r>
              <a:rPr lang="en-US" sz="2400" dirty="0" smtClean="0"/>
              <a:t>D3.JS – JavaScript</a:t>
            </a:r>
            <a:r>
              <a:rPr lang="ru-RU" sz="2400" dirty="0" smtClean="0"/>
              <a:t>-библиотека для обработки и визуализации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588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Главная страница Веб-Приложения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9" y="1790865"/>
            <a:ext cx="7805402" cy="28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работы были изучены различные методы кластеризации и методы вычисления расстояний, как между объектами так и между кластерами. Были реализованы алгоритмы кластеризации К-Средних и иерархический </a:t>
            </a:r>
            <a:r>
              <a:rPr lang="ru-RU" dirty="0" err="1" smtClean="0"/>
              <a:t>агломеративный</a:t>
            </a:r>
            <a:r>
              <a:rPr lang="ru-RU" dirty="0" smtClean="0"/>
              <a:t> метод. А так же был разработан сайт с удобным интерфейсом для кластеризации профилей пользователей, который принимает входные данные в </a:t>
            </a:r>
            <a:r>
              <a:rPr lang="en-US" dirty="0" smtClean="0"/>
              <a:t>Excel </a:t>
            </a:r>
            <a:r>
              <a:rPr lang="ru-RU" dirty="0" smtClean="0"/>
              <a:t>и </a:t>
            </a:r>
            <a:r>
              <a:rPr lang="en-US" dirty="0" smtClean="0"/>
              <a:t>TXT</a:t>
            </a:r>
            <a:r>
              <a:rPr lang="ru-RU" dirty="0" smtClean="0"/>
              <a:t> форматах.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9258"/>
            <a:ext cx="7886700" cy="5877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ru-RU" sz="6000" dirty="0" smtClean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513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1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600" b="1" dirty="0" smtClean="0"/>
              <a:t>Цель</a:t>
            </a:r>
            <a:r>
              <a:rPr lang="ru-RU" dirty="0" smtClean="0"/>
              <a:t> – исследование в теоретическом и практическом аспекте особенности кластерного анализа и его применение для кластеризации профилей пользователей на основе их интересов.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600" b="1" dirty="0" smtClean="0"/>
              <a:t>Задачи</a:t>
            </a:r>
            <a:r>
              <a:rPr lang="en-US" sz="3600" b="1" dirty="0" smtClean="0"/>
              <a:t>:</a:t>
            </a:r>
          </a:p>
          <a:p>
            <a:r>
              <a:rPr lang="ru-RU" dirty="0" smtClean="0"/>
              <a:t>Изучить методы и алгоритмы кластерного анализа</a:t>
            </a:r>
          </a:p>
          <a:p>
            <a:r>
              <a:rPr lang="ru-RU" dirty="0" smtClean="0"/>
              <a:t>Изучить меры расстояния между объектами и кластерами</a:t>
            </a:r>
          </a:p>
          <a:p>
            <a:r>
              <a:rPr lang="ru-RU" dirty="0" smtClean="0"/>
              <a:t>Исследовать применение кластерного анализа, в сегментации профилей пользователей на основе их интересов</a:t>
            </a:r>
          </a:p>
          <a:p>
            <a:r>
              <a:rPr lang="ru-RU" dirty="0" smtClean="0"/>
              <a:t>Исследовать методы нормализации данных и их практическую пользу при кластеризации данных</a:t>
            </a:r>
          </a:p>
          <a:p>
            <a:r>
              <a:rPr lang="ru-RU" dirty="0" smtClean="0"/>
              <a:t>Создать веб-приложение и реализовать методы кластерного анализа</a:t>
            </a:r>
          </a:p>
          <a:p>
            <a:r>
              <a:rPr lang="ru-RU" dirty="0" smtClean="0"/>
              <a:t>Сгенерировать данные для тестирования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686"/>
            <a:ext cx="7886700" cy="1325563"/>
          </a:xfrm>
        </p:spPr>
        <p:txBody>
          <a:bodyPr/>
          <a:lstStyle/>
          <a:p>
            <a:r>
              <a:rPr lang="ru-RU" dirty="0"/>
              <a:t>Описание содержания глав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В первой главе выпускной квалификационной работы состоит из аналитической части основ кластерного анализа, вычислений расстояний между объектами и кластерами, а так же инструменты необходимые для реализации методов кластерного анализа в виде вебсайта.</a:t>
            </a:r>
          </a:p>
          <a:p>
            <a:r>
              <a:rPr lang="ru-RU" dirty="0"/>
              <a:t>Во второй главе рассматривается кластерный анализ на примере сегментации профилей пользователей на основе их интересов, нормализация коэффициентов интересов и два метода кластерного анализа данных.</a:t>
            </a:r>
          </a:p>
          <a:p>
            <a:r>
              <a:rPr lang="ru-RU" dirty="0"/>
              <a:t>В третьей главе рассматривается рабочий проект и его структура. Различные методологии использованные при реализации.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ВКР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12877"/>
          </a:xfrm>
        </p:spPr>
        <p:txBody>
          <a:bodyPr/>
          <a:lstStyle/>
          <a:p>
            <a:r>
              <a:rPr lang="ru-RU" dirty="0"/>
              <a:t>В современном мире, где количество данных очень велико, распространена проблема быстрой и эффективной обработки данных с большим объемом. В их числе проблема сегментации потребителей. Для решения таких задач, как правило используются различные алгоритмы кластеризации.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82133" y="301625"/>
            <a:ext cx="7513473" cy="995160"/>
          </a:xfrm>
        </p:spPr>
        <p:txBody>
          <a:bodyPr/>
          <a:lstStyle/>
          <a:p>
            <a:r>
              <a:rPr lang="ru-RU" b="1" dirty="0" smtClean="0"/>
              <a:t>Кластерный анализ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6310" y="1800687"/>
            <a:ext cx="4531822" cy="4957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dirty="0" smtClean="0"/>
              <a:t>Кластерный анализ – это задача разбиения множества объектов на группы называемые кластерами. Внутри каждой группы должны находится объекты наиболее похожие между собой. Главное отличие кластеризации от задачи классификации состоит в том, что перечень групп четко не задан и определяется в процессе работы.</a:t>
            </a:r>
            <a:endParaRPr lang="en-US" sz="2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76" y="1891968"/>
            <a:ext cx="405322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16" y="439942"/>
            <a:ext cx="7886700" cy="873470"/>
          </a:xfrm>
        </p:spPr>
        <p:txBody>
          <a:bodyPr>
            <a:normAutofit/>
          </a:bodyPr>
          <a:lstStyle/>
          <a:p>
            <a:r>
              <a:rPr lang="ru-RU" sz="4000" b="1" dirty="0"/>
              <a:t>Расстояния между объектами</a:t>
            </a:r>
            <a:endParaRPr lang="en-US" sz="40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98121" y="1654890"/>
            <a:ext cx="5138650" cy="488722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определения объекта к какому либо кластеру необходимо выяснить степень различия центров кластеров по отношению к текущему объекту. Для этого существуют различные методы вычисления расстояний. Напр.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Евклидово расстояние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Квадрат Евклидового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расстояния,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Расстояние городских кварталов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Расстояние Чебышева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т.д.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3"/>
              <p:cNvSpPr/>
              <p:nvPr/>
            </p:nvSpPr>
            <p:spPr>
              <a:xfrm>
                <a:off x="6031113" y="2018673"/>
                <a:ext cx="2822889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13" y="2018673"/>
                <a:ext cx="2822889" cy="1169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4"/>
              <p:cNvSpPr/>
              <p:nvPr/>
            </p:nvSpPr>
            <p:spPr>
              <a:xfrm>
                <a:off x="5910796" y="3193619"/>
                <a:ext cx="2822889" cy="847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96" y="3193619"/>
                <a:ext cx="2822889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5"/>
              <p:cNvSpPr/>
              <p:nvPr/>
            </p:nvSpPr>
            <p:spPr>
              <a:xfrm>
                <a:off x="5910795" y="4045849"/>
                <a:ext cx="2822889" cy="847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95" y="4045849"/>
                <a:ext cx="2822889" cy="84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6"/>
              <p:cNvSpPr/>
              <p:nvPr/>
            </p:nvSpPr>
            <p:spPr>
              <a:xfrm>
                <a:off x="5910795" y="5168963"/>
                <a:ext cx="2841419" cy="41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𝐦𝐚𝐱</m:t>
                      </m:r>
                      <m:r>
                        <a:rPr lang="ru-RU" b="1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95" y="5168963"/>
                <a:ext cx="2841419" cy="4131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Нормализация входных данных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7461" y="1429238"/>
                <a:ext cx="4535979" cy="528744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400" dirty="0" smtClean="0"/>
                  <a:t>При кластеризации входных данным по нескольким интересам есть необходимость их нормализации, т.к. слишком большие различия между численными коэффициентами интересов пользователей могут привезти к некорректной работе алгоритма кластеризации. В данной работе реализован метод нормализации методом стандартной оценки (</a:t>
                </a:r>
                <a:r>
                  <a:rPr lang="en-US" sz="2400" dirty="0" smtClean="0"/>
                  <a:t>z-</a:t>
                </a:r>
                <a:r>
                  <a:rPr lang="ru-RU" sz="2400" dirty="0" smtClean="0"/>
                  <a:t>оценка).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461" y="1429238"/>
                <a:ext cx="4535979" cy="5287445"/>
              </a:xfrm>
              <a:blipFill>
                <a:blip r:embed="rId2"/>
                <a:stretch>
                  <a:fillRect l="-2151" t="-1613" r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42" y="1566947"/>
            <a:ext cx="3718907" cy="162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441" y="3463743"/>
            <a:ext cx="3718907" cy="1839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6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К-Средних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400550" cy="445241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К-Средних это алгоритм кластеризации, суть которого разделение исходного множества на К заданных множеств с минимальным отличием объектов внутри каждого кластера.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ссимтотика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/>
                      <m:t>(</m:t>
                    </m:r>
                    <m:r>
                      <a:rPr lang="en-US" i="1"/>
                      <m:t>𝑛𝑘𝑖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число кластеров,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итераций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400550" cy="4452417"/>
              </a:xfrm>
              <a:blipFill>
                <a:blip r:embed="rId2"/>
                <a:stretch>
                  <a:fillRect l="-2493" t="-2326" r="-2909" b="-3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636029" y="634149"/>
            <a:ext cx="2693324" cy="22610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795655" y="2979416"/>
            <a:ext cx="374072" cy="473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09855" y="847898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62255" y="1000298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57208" y="103610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76356" y="1164733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8756" y="110849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78387" y="989214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95505" y="126230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69727" y="1193827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29054" y="112754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62304" y="1379810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67353" y="122292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23018" y="1437999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62304" y="1538007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14655" y="1152698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43105" y="1291396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81157" y="223091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66954" y="1517805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81404" y="2153414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00305" y="228910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66806" y="2151813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61909" y="223091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92487" y="2338647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567054" y="2422720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52705" y="244150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05105" y="259390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62255" y="1000298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14655" y="1152698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608" y="118850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28756" y="1317133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81156" y="126089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630787" y="1141614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47905" y="141470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322127" y="1346227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481454" y="127994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14704" y="1532210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19753" y="137532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675418" y="1590399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14704" y="1690407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67055" y="1305098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95505" y="1443796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33557" y="238331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319354" y="1670205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533804" y="2305814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752705" y="244150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19206" y="2304213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14309" y="2383312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544887" y="2491047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719454" y="2575120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905105" y="259390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57505" y="2746301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36029" y="3536521"/>
            <a:ext cx="2693324" cy="22610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109855" y="3750270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62255" y="3902670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57208" y="3938474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176356" y="4067105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328756" y="4010863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8387" y="3891586"/>
            <a:ext cx="66501" cy="5818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295505" y="4164674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69727" y="4096199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329054" y="4029914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362304" y="4282182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567353" y="4125293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523018" y="4340371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362304" y="4440379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14655" y="4055070"/>
            <a:ext cx="66501" cy="58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143105" y="4193768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81157" y="5133284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166954" y="4420177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381404" y="5055786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600305" y="5191473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666806" y="5054185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261909" y="5133284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392487" y="5241019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67054" y="5325092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752705" y="5343873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905105" y="5496273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262255" y="3902670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414655" y="4055070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209608" y="4090874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328756" y="4219505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481156" y="4163263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630787" y="4043986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7905" y="4317074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7322127" y="4248599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481454" y="4182314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514704" y="4434582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719753" y="4277693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675418" y="4492771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7514704" y="4592779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567055" y="4207470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295505" y="4346168"/>
            <a:ext cx="66501" cy="581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633557" y="5285684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319354" y="4572577"/>
            <a:ext cx="66501" cy="581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533804" y="5208186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752705" y="5343873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819206" y="5206585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414309" y="5285684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544887" y="5393419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719454" y="5477492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05105" y="5496273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057505" y="5648673"/>
            <a:ext cx="66501" cy="58189"/>
          </a:xfrm>
          <a:prstGeom prst="ellipse">
            <a:avLst/>
          </a:prstGeom>
          <a:solidFill>
            <a:srgbClr val="7030A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 метода К-Средних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34295" cy="4351338"/>
          </a:xfrm>
        </p:spPr>
        <p:txBody>
          <a:bodyPr/>
          <a:lstStyle/>
          <a:p>
            <a:r>
              <a:rPr lang="ru-RU" dirty="0"/>
              <a:t>Результат кластеризации выводиться в виде диаграммы по объему профилей в каждом кластере, а так же две таблицы с центрами кластеров и профилями загруженными с файла, с значением кластера к которому относится профиль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10" y="1825625"/>
            <a:ext cx="3843024" cy="37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627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Министерство образования и науки Кыргызской Республики Кыргызский Государственный Технический Университет им. И. Раззакова Факультет информационных технологий Кафедра: Прикладная математика и информатика Группа: ПМИ-1-15</vt:lpstr>
      <vt:lpstr>PowerPoint Presentation</vt:lpstr>
      <vt:lpstr>Описание содержания глав</vt:lpstr>
      <vt:lpstr>Актуальность ВКР</vt:lpstr>
      <vt:lpstr>Кластерный анализ</vt:lpstr>
      <vt:lpstr>Расстояния между объектами</vt:lpstr>
      <vt:lpstr>Нормализация входных данных</vt:lpstr>
      <vt:lpstr>Метод К-Средних</vt:lpstr>
      <vt:lpstr>Программная реализация метода К-Средних</vt:lpstr>
      <vt:lpstr>PowerPoint Presentation</vt:lpstr>
      <vt:lpstr>Иерархический метод</vt:lpstr>
      <vt:lpstr>Программная реализация иерархического метода</vt:lpstr>
      <vt:lpstr>Технологии использованные для реализации серверной части приложения</vt:lpstr>
      <vt:lpstr>Инструменты и технологии использованные для реализации клиентской части приложения</vt:lpstr>
      <vt:lpstr>Главная страница Веб-Приложения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25</cp:revision>
  <dcterms:created xsi:type="dcterms:W3CDTF">2018-09-04T12:10:47Z</dcterms:created>
  <dcterms:modified xsi:type="dcterms:W3CDTF">2019-06-19T14:42:05Z</dcterms:modified>
</cp:coreProperties>
</file>