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68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81375C1-7657-80AB-6517-DA4F414B4738}" name="abdou SIDI" initials="aS" userId="d468258e9719aa2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2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001D2C5-D371-46DB-AB73-FA8DC089B5A0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0E9BE0F-69B2-44EC-967F-A75015A59B5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69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1D2C5-D371-46DB-AB73-FA8DC089B5A0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BE0F-69B2-44EC-967F-A75015A5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4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1D2C5-D371-46DB-AB73-FA8DC089B5A0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BE0F-69B2-44EC-967F-A75015A59B5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490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1D2C5-D371-46DB-AB73-FA8DC089B5A0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BE0F-69B2-44EC-967F-A75015A59B5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612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1D2C5-D371-46DB-AB73-FA8DC089B5A0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BE0F-69B2-44EC-967F-A75015A5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40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1D2C5-D371-46DB-AB73-FA8DC089B5A0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BE0F-69B2-44EC-967F-A75015A59B5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382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1D2C5-D371-46DB-AB73-FA8DC089B5A0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BE0F-69B2-44EC-967F-A75015A59B5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377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1D2C5-D371-46DB-AB73-FA8DC089B5A0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BE0F-69B2-44EC-967F-A75015A59B5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530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1D2C5-D371-46DB-AB73-FA8DC089B5A0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BE0F-69B2-44EC-967F-A75015A59B5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37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1D2C5-D371-46DB-AB73-FA8DC089B5A0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BE0F-69B2-44EC-967F-A75015A5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1D2C5-D371-46DB-AB73-FA8DC089B5A0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BE0F-69B2-44EC-967F-A75015A59B5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25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1D2C5-D371-46DB-AB73-FA8DC089B5A0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BE0F-69B2-44EC-967F-A75015A5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5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1D2C5-D371-46DB-AB73-FA8DC089B5A0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BE0F-69B2-44EC-967F-A75015A59B5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411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1D2C5-D371-46DB-AB73-FA8DC089B5A0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BE0F-69B2-44EC-967F-A75015A59B5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98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1D2C5-D371-46DB-AB73-FA8DC089B5A0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BE0F-69B2-44EC-967F-A75015A5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3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1D2C5-D371-46DB-AB73-FA8DC089B5A0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BE0F-69B2-44EC-967F-A75015A59B5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76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1D2C5-D371-46DB-AB73-FA8DC089B5A0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BE0F-69B2-44EC-967F-A75015A5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7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01D2C5-D371-46DB-AB73-FA8DC089B5A0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E9BE0F-69B2-44EC-967F-A75015A5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angular.io/api/common/NgStyle" TargetMode="External"/><Relationship Id="rId3" Type="http://schemas.openxmlformats.org/officeDocument/2006/relationships/hyperlink" Target="https://angular.io/api/common/NgForOf" TargetMode="External"/><Relationship Id="rId7" Type="http://schemas.openxmlformats.org/officeDocument/2006/relationships/hyperlink" Target="https://angular.io/api/common/NgClass" TargetMode="External"/><Relationship Id="rId2" Type="http://schemas.openxmlformats.org/officeDocument/2006/relationships/hyperlink" Target="https://angular.io/api/common/NgI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gular.io/api/common/NgSwitchDefault" TargetMode="External"/><Relationship Id="rId5" Type="http://schemas.openxmlformats.org/officeDocument/2006/relationships/hyperlink" Target="https://angular.io/api/common/NgSwitchCase" TargetMode="External"/><Relationship Id="rId4" Type="http://schemas.openxmlformats.org/officeDocument/2006/relationships/hyperlink" Target="https://angular.io/api/common/NgSwitch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forms/NgModel" TargetMode="External"/><Relationship Id="rId2" Type="http://schemas.openxmlformats.org/officeDocument/2006/relationships/hyperlink" Target="https://angular.io/api/forms/FormsModul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core/Directiv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re/Directive" TargetMode="External"/><Relationship Id="rId2" Type="http://schemas.openxmlformats.org/officeDocument/2006/relationships/hyperlink" Target="https://angular.io/api/core/Componen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re/Output" TargetMode="External"/><Relationship Id="rId2" Type="http://schemas.openxmlformats.org/officeDocument/2006/relationships/hyperlink" Target="https://angular.io/api/core/Inpu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gular.io/api/core/HostListener" TargetMode="External"/><Relationship Id="rId5" Type="http://schemas.openxmlformats.org/officeDocument/2006/relationships/hyperlink" Target="https://angular.io/api/core/HostBinding" TargetMode="External"/><Relationship Id="rId4" Type="http://schemas.openxmlformats.org/officeDocument/2006/relationships/hyperlink" Target="https://angular.io/api/core/EventEmitter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re/ContentChildren" TargetMode="External"/><Relationship Id="rId2" Type="http://schemas.openxmlformats.org/officeDocument/2006/relationships/hyperlink" Target="https://angular.io/api/core/ContentChil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gular.io/api/core/ViewChildren" TargetMode="External"/><Relationship Id="rId4" Type="http://schemas.openxmlformats.org/officeDocument/2006/relationships/hyperlink" Target="https://angular.io/api/core/ViewChil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platform-browser-dynamic/platformBrowserDynamic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router/RouterOutlet" TargetMode="External"/><Relationship Id="rId2" Type="http://schemas.openxmlformats.org/officeDocument/2006/relationships/hyperlink" Target="https://angular.io/api/router/Route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router/RouterLinkActive" TargetMode="External"/><Relationship Id="rId2" Type="http://schemas.openxmlformats.org/officeDocument/2006/relationships/hyperlink" Target="https://angular.io/api/router/RouterLink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router/ActivatedRouteSnapshot" TargetMode="External"/><Relationship Id="rId2" Type="http://schemas.openxmlformats.org/officeDocument/2006/relationships/hyperlink" Target="https://angular.io/api/router/CanActivat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gular.io/api/router/UrlTree" TargetMode="External"/><Relationship Id="rId4" Type="http://schemas.openxmlformats.org/officeDocument/2006/relationships/hyperlink" Target="https://angular.io/api/router/RouterStateSnapshot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router/ActivatedRouteSnapshot" TargetMode="External"/><Relationship Id="rId2" Type="http://schemas.openxmlformats.org/officeDocument/2006/relationships/hyperlink" Target="https://angular.io/api/router/CanDeactivat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gular.io/api/router/UrlTree" TargetMode="External"/><Relationship Id="rId4" Type="http://schemas.openxmlformats.org/officeDocument/2006/relationships/hyperlink" Target="https://angular.io/api/router/RouterStateSnapshot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router/ActivatedRouteSnapshot" TargetMode="External"/><Relationship Id="rId7" Type="http://schemas.openxmlformats.org/officeDocument/2006/relationships/hyperlink" Target="https://angular.io/api/router/UrlTree" TargetMode="External"/><Relationship Id="rId2" Type="http://schemas.openxmlformats.org/officeDocument/2006/relationships/hyperlink" Target="https://angular.io/api/router/Resolv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gular.io/api/router/Route" TargetMode="External"/><Relationship Id="rId5" Type="http://schemas.openxmlformats.org/officeDocument/2006/relationships/hyperlink" Target="https://angular.io/api/router/CanLoad" TargetMode="External"/><Relationship Id="rId4" Type="http://schemas.openxmlformats.org/officeDocument/2006/relationships/hyperlink" Target="https://angular.io/api/router/RouterStateSnapsho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ngular.io/api/core/NgModul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platform-browser/BrowserModul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re/Directive" TargetMode="External"/><Relationship Id="rId2" Type="http://schemas.openxmlformats.org/officeDocument/2006/relationships/hyperlink" Target="https://angular.io/api/core/Compon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gular.io/api/core/Injectable" TargetMode="External"/><Relationship Id="rId4" Type="http://schemas.openxmlformats.org/officeDocument/2006/relationships/hyperlink" Target="https://angular.io/api/core/Pip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F031-1355-4465-9F50-F73ABC2DFA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Some angular Elements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9FA59-6D98-4BB2-8BE5-EBF834FDD1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Abderrahman CHEIKH AHMEDOU</a:t>
            </a:r>
          </a:p>
          <a:p>
            <a:r>
              <a:rPr lang="en-US" sz="1400" dirty="0"/>
              <a:t>SOFTWARE ARCHITECT AT GTI</a:t>
            </a:r>
          </a:p>
        </p:txBody>
      </p:sp>
    </p:spTree>
    <p:extLst>
      <p:ext uri="{BB962C8B-B14F-4D97-AF65-F5344CB8AC3E}">
        <p14:creationId xmlns:p14="http://schemas.microsoft.com/office/powerpoint/2010/main" val="3564177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ACDE7-24CA-4292-BD6D-ECB49D85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Roboto" panose="02000000000000000000" pitchFamily="2" charset="0"/>
              </a:rPr>
              <a:t>Template syntax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B3B7D5-B077-4A9C-AA9E-B4EB8235F0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071760"/>
              </p:ext>
            </p:extLst>
          </p:nvPr>
        </p:nvGraphicFramePr>
        <p:xfrm>
          <a:off x="1255295" y="2594812"/>
          <a:ext cx="9641303" cy="31123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44228">
                  <a:extLst>
                    <a:ext uri="{9D8B030D-6E8A-4147-A177-3AD203B41FA5}">
                      <a16:colId xmlns:a16="http://schemas.microsoft.com/office/drawing/2014/main" val="1513801981"/>
                    </a:ext>
                  </a:extLst>
                </a:gridCol>
                <a:gridCol w="5197075">
                  <a:extLst>
                    <a:ext uri="{9D8B030D-6E8A-4147-A177-3AD203B41FA5}">
                      <a16:colId xmlns:a16="http://schemas.microsoft.com/office/drawing/2014/main" val="2860064434"/>
                    </a:ext>
                  </a:extLst>
                </a:gridCol>
              </a:tblGrid>
              <a:tr h="44889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&lt;input [value]="</a:t>
                      </a:r>
                      <a:r>
                        <a:rPr lang="en-US" sz="1600" u="none" strike="noStrike" dirty="0" err="1">
                          <a:effectLst/>
                        </a:rPr>
                        <a:t>firstName</a:t>
                      </a:r>
                      <a:r>
                        <a:rPr lang="en-US" sz="1600" u="none" strike="noStrike" dirty="0">
                          <a:effectLst/>
                        </a:rPr>
                        <a:t>"&gt;</a:t>
                      </a:r>
                      <a:endParaRPr lang="en-US" sz="1600" b="0" i="0" u="none" strike="noStrike" dirty="0">
                        <a:solidFill>
                          <a:srgbClr val="444444"/>
                        </a:solidFill>
                        <a:effectLst/>
                        <a:latin typeface="Roboto Mono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Binds property </a:t>
                      </a:r>
                      <a:r>
                        <a:rPr lang="en-US" sz="1600" u="none" strike="noStrike">
                          <a:effectLst/>
                        </a:rPr>
                        <a:t>value</a:t>
                      </a:r>
                      <a:r>
                        <a:rPr lang="en-US" sz="1800" u="none" strike="noStrike">
                          <a:effectLst/>
                        </a:rPr>
                        <a:t> to the result of expression </a:t>
                      </a:r>
                      <a:r>
                        <a:rPr lang="en-US" sz="1600" u="none" strike="noStrike">
                          <a:effectLst/>
                        </a:rPr>
                        <a:t>firstName</a:t>
                      </a:r>
                      <a:r>
                        <a:rPr lang="en-US" sz="1800" u="none" strike="noStrike">
                          <a:effectLst/>
                        </a:rPr>
                        <a:t>.</a:t>
                      </a:r>
                      <a:endParaRPr lang="en-US" sz="1800" b="0" i="0" u="none" strike="noStrike">
                        <a:solidFill>
                          <a:srgbClr val="444444"/>
                        </a:solidFill>
                        <a:effectLst/>
                        <a:latin typeface="Inheri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35592962"/>
                  </a:ext>
                </a:extLst>
              </a:tr>
              <a:tr h="44889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&lt;div [attr.role]="myAriaRole"&gt;</a:t>
                      </a:r>
                      <a:endParaRPr lang="en-US" sz="1600" b="0" i="0" u="none" strike="noStrike">
                        <a:solidFill>
                          <a:srgbClr val="444444"/>
                        </a:solidFill>
                        <a:effectLst/>
                        <a:latin typeface="Roboto Mono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Binds attribute </a:t>
                      </a:r>
                      <a:r>
                        <a:rPr lang="en-US" sz="1600" u="none" strike="noStrike">
                          <a:effectLst/>
                        </a:rPr>
                        <a:t>role</a:t>
                      </a:r>
                      <a:r>
                        <a:rPr lang="en-US" sz="1800" u="none" strike="noStrike">
                          <a:effectLst/>
                        </a:rPr>
                        <a:t> to the result of expression </a:t>
                      </a:r>
                      <a:r>
                        <a:rPr lang="en-US" sz="1600" u="none" strike="noStrike">
                          <a:effectLst/>
                        </a:rPr>
                        <a:t>myAriaRole</a:t>
                      </a:r>
                      <a:r>
                        <a:rPr lang="en-US" sz="1800" u="none" strike="noStrike">
                          <a:effectLst/>
                        </a:rPr>
                        <a:t>.</a:t>
                      </a:r>
                      <a:endParaRPr lang="en-US" sz="1800" b="0" i="0" u="none" strike="noStrike">
                        <a:solidFill>
                          <a:srgbClr val="444444"/>
                        </a:solidFill>
                        <a:effectLst/>
                        <a:latin typeface="Inheri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16889042"/>
                  </a:ext>
                </a:extLst>
              </a:tr>
              <a:tr h="6434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&lt;div [class.extra-sparkle]="isDelightful"&gt;</a:t>
                      </a:r>
                      <a:endParaRPr lang="en-US" sz="1600" b="0" i="0" u="none" strike="noStrike">
                        <a:solidFill>
                          <a:srgbClr val="444444"/>
                        </a:solidFill>
                        <a:effectLst/>
                        <a:latin typeface="Roboto Mono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Binds the presence of the CSS class </a:t>
                      </a:r>
                      <a:r>
                        <a:rPr lang="en-US" sz="1600" u="none" strike="noStrike">
                          <a:effectLst/>
                        </a:rPr>
                        <a:t>extra-sparkle</a:t>
                      </a:r>
                      <a:r>
                        <a:rPr lang="en-US" sz="1800" u="none" strike="noStrike">
                          <a:effectLst/>
                        </a:rPr>
                        <a:t> on the element to the truthiness of the expression </a:t>
                      </a:r>
                      <a:r>
                        <a:rPr lang="en-US" sz="1600" u="none" strike="noStrike">
                          <a:effectLst/>
                        </a:rPr>
                        <a:t>isDelightful</a:t>
                      </a:r>
                      <a:r>
                        <a:rPr lang="en-US" sz="1800" u="none" strike="noStrike">
                          <a:effectLst/>
                        </a:rPr>
                        <a:t>.</a:t>
                      </a:r>
                      <a:endParaRPr lang="en-US" sz="1800" b="0" i="0" u="none" strike="noStrike">
                        <a:solidFill>
                          <a:srgbClr val="444444"/>
                        </a:solidFill>
                        <a:effectLst/>
                        <a:latin typeface="Inheri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89233430"/>
                  </a:ext>
                </a:extLst>
              </a:tr>
              <a:tr h="6434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&lt;div [</a:t>
                      </a:r>
                      <a:r>
                        <a:rPr lang="en-US" sz="1600" u="none" strike="noStrike" dirty="0" err="1">
                          <a:effectLst/>
                        </a:rPr>
                        <a:t>style.width.px</a:t>
                      </a:r>
                      <a:r>
                        <a:rPr lang="en-US" sz="1600" u="none" strike="noStrike" dirty="0">
                          <a:effectLst/>
                        </a:rPr>
                        <a:t>]="</a:t>
                      </a:r>
                      <a:r>
                        <a:rPr lang="en-US" sz="1600" u="none" strike="noStrike" dirty="0" err="1">
                          <a:effectLst/>
                        </a:rPr>
                        <a:t>mySize</a:t>
                      </a:r>
                      <a:r>
                        <a:rPr lang="en-US" sz="1600" u="none" strike="noStrike" dirty="0">
                          <a:effectLst/>
                        </a:rPr>
                        <a:t>"&gt;</a:t>
                      </a:r>
                      <a:endParaRPr lang="en-US" sz="1600" b="0" i="0" u="none" strike="noStrike" dirty="0">
                        <a:solidFill>
                          <a:srgbClr val="444444"/>
                        </a:solidFill>
                        <a:effectLst/>
                        <a:latin typeface="Roboto Mono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Binds style property </a:t>
                      </a:r>
                      <a:r>
                        <a:rPr lang="en-US" sz="1600" u="none" strike="noStrike">
                          <a:effectLst/>
                        </a:rPr>
                        <a:t>width</a:t>
                      </a:r>
                      <a:r>
                        <a:rPr lang="en-US" sz="1800" u="none" strike="noStrike">
                          <a:effectLst/>
                        </a:rPr>
                        <a:t> to the result of expression </a:t>
                      </a:r>
                      <a:r>
                        <a:rPr lang="en-US" sz="1600" u="none" strike="noStrike">
                          <a:effectLst/>
                        </a:rPr>
                        <a:t>mySize</a:t>
                      </a:r>
                      <a:r>
                        <a:rPr lang="en-US" sz="1800" u="none" strike="noStrike">
                          <a:effectLst/>
                        </a:rPr>
                        <a:t> in pixels. Units are optional.</a:t>
                      </a:r>
                      <a:endParaRPr lang="en-US" sz="1800" b="0" i="0" u="none" strike="noStrike">
                        <a:solidFill>
                          <a:srgbClr val="444444"/>
                        </a:solidFill>
                        <a:effectLst/>
                        <a:latin typeface="Inheri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3945880"/>
                  </a:ext>
                </a:extLst>
              </a:tr>
              <a:tr h="92770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&lt;button (click)="readRainbow($event)"&gt;</a:t>
                      </a:r>
                      <a:endParaRPr lang="en-US" sz="1600" b="0" i="0" u="none" strike="noStrike">
                        <a:solidFill>
                          <a:srgbClr val="444444"/>
                        </a:solidFill>
                        <a:effectLst/>
                        <a:latin typeface="Roboto Mono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Calls method </a:t>
                      </a:r>
                      <a:r>
                        <a:rPr lang="en-US" sz="1600" u="none" strike="noStrike" dirty="0" err="1">
                          <a:effectLst/>
                        </a:rPr>
                        <a:t>readRainbow</a:t>
                      </a:r>
                      <a:r>
                        <a:rPr lang="en-US" sz="1800" u="none" strike="noStrike" dirty="0">
                          <a:effectLst/>
                        </a:rPr>
                        <a:t> when a click event is triggered on this button element (or its children) and passes in the event object.</a:t>
                      </a:r>
                      <a:endParaRPr lang="en-US" sz="1800" b="0" i="0" u="none" strike="noStrike" dirty="0">
                        <a:solidFill>
                          <a:srgbClr val="444444"/>
                        </a:solidFill>
                        <a:effectLst/>
                        <a:latin typeface="Inheri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50114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394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2104-33CD-4897-B690-8FBBE4F96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Roboto" panose="02000000000000000000" pitchFamily="2" charset="0"/>
              </a:rPr>
              <a:t>Template syntax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886403D-B0F2-4032-B322-AAB182AFC2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997798"/>
              </p:ext>
            </p:extLst>
          </p:nvPr>
        </p:nvGraphicFramePr>
        <p:xfrm>
          <a:off x="1535607" y="2615335"/>
          <a:ext cx="9405662" cy="2859033"/>
        </p:xfrm>
        <a:graphic>
          <a:graphicData uri="http://schemas.openxmlformats.org/drawingml/2006/table">
            <a:tbl>
              <a:tblPr/>
              <a:tblGrid>
                <a:gridCol w="3377288">
                  <a:extLst>
                    <a:ext uri="{9D8B030D-6E8A-4147-A177-3AD203B41FA5}">
                      <a16:colId xmlns:a16="http://schemas.microsoft.com/office/drawing/2014/main" val="637260176"/>
                    </a:ext>
                  </a:extLst>
                </a:gridCol>
                <a:gridCol w="6028374">
                  <a:extLst>
                    <a:ext uri="{9D8B030D-6E8A-4147-A177-3AD203B41FA5}">
                      <a16:colId xmlns:a16="http://schemas.microsoft.com/office/drawing/2014/main" val="280890103"/>
                    </a:ext>
                  </a:extLst>
                </a:gridCol>
              </a:tblGrid>
              <a:tr h="53830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</a:rPr>
                        <a:t>&lt;div title="Hello </a:t>
                      </a:r>
                      <a:r>
                        <a:rPr lang="en-US" sz="1400" b="1" dirty="0">
                          <a:effectLst/>
                        </a:rPr>
                        <a:t>{{</a:t>
                      </a:r>
                      <a:r>
                        <a:rPr lang="en-US" sz="1400" b="1" dirty="0" err="1">
                          <a:effectLst/>
                        </a:rPr>
                        <a:t>ponyName</a:t>
                      </a:r>
                      <a:r>
                        <a:rPr lang="en-US" sz="1400" b="1" dirty="0">
                          <a:effectLst/>
                        </a:rPr>
                        <a:t>}}</a:t>
                      </a:r>
                      <a:r>
                        <a:rPr lang="en-US" sz="1400" b="0" dirty="0">
                          <a:effectLst/>
                        </a:rPr>
                        <a:t>"&gt;</a:t>
                      </a:r>
                    </a:p>
                  </a:txBody>
                  <a:tcPr marL="59354" marR="59354" marT="59354" marB="5935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Binds a property to an interpolated string, for example, "Hello Seabiscuit". Equivalent to: &lt;div [title]="'Hello ' + </a:t>
                      </a:r>
                      <a:r>
                        <a:rPr lang="en-US" sz="1100" b="0" dirty="0" err="1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ponyName</a:t>
                      </a:r>
                      <a:r>
                        <a:rPr lang="en-US" sz="1100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"&gt;</a:t>
                      </a:r>
                    </a:p>
                  </a:txBody>
                  <a:tcPr marL="59354" marR="59354" marT="59354" marB="5935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671357"/>
                  </a:ext>
                </a:extLst>
              </a:tr>
              <a:tr h="39440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effectLst/>
                        </a:rPr>
                        <a:t>&lt;p&gt;Hello </a:t>
                      </a:r>
                      <a:r>
                        <a:rPr lang="en-US" sz="1400" b="1">
                          <a:effectLst/>
                        </a:rPr>
                        <a:t>{{ponyName}}</a:t>
                      </a:r>
                      <a:r>
                        <a:rPr lang="en-US" sz="1400" b="0">
                          <a:effectLst/>
                        </a:rPr>
                        <a:t>&lt;/p&gt;</a:t>
                      </a:r>
                    </a:p>
                  </a:txBody>
                  <a:tcPr marL="59354" marR="59354" marT="59354" marB="59354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Binds text content to an interpolated string, for example, "Hello Seabiscuit".</a:t>
                      </a:r>
                    </a:p>
                  </a:txBody>
                  <a:tcPr marL="59354" marR="59354" marT="59354" marB="59354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981446"/>
                  </a:ext>
                </a:extLst>
              </a:tr>
              <a:tr h="53830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</a:rPr>
                        <a:t>&lt;my-</a:t>
                      </a:r>
                      <a:r>
                        <a:rPr lang="en-US" sz="1400" b="0" dirty="0" err="1">
                          <a:effectLst/>
                        </a:rPr>
                        <a:t>cmp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r>
                        <a:rPr lang="en-US" sz="1400" b="1" dirty="0">
                          <a:effectLst/>
                        </a:rPr>
                        <a:t>[(title)]</a:t>
                      </a:r>
                      <a:r>
                        <a:rPr lang="en-US" sz="1400" b="0" dirty="0">
                          <a:effectLst/>
                        </a:rPr>
                        <a:t>="name"&gt;</a:t>
                      </a:r>
                    </a:p>
                  </a:txBody>
                  <a:tcPr marL="59354" marR="59354" marT="59354" marB="59354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Sets up two-way data binding. Equivalent to: &lt;my-cmp [title]="name" (titleChange)="name=$event"&gt;</a:t>
                      </a:r>
                    </a:p>
                  </a:txBody>
                  <a:tcPr marL="59354" marR="59354" marT="59354" marB="59354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281420"/>
                  </a:ext>
                </a:extLst>
              </a:tr>
              <a:tr h="68221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</a:rPr>
                        <a:t>&lt;video </a:t>
                      </a:r>
                      <a:r>
                        <a:rPr lang="en-US" sz="1400" b="1" dirty="0">
                          <a:effectLst/>
                        </a:rPr>
                        <a:t>#movieplayer</a:t>
                      </a:r>
                      <a:r>
                        <a:rPr lang="en-US" sz="1400" b="0" dirty="0">
                          <a:effectLst/>
                        </a:rPr>
                        <a:t> ...&gt;&lt;/video&gt; &lt;button </a:t>
                      </a:r>
                      <a:r>
                        <a:rPr lang="en-US" sz="1400" b="1" dirty="0">
                          <a:effectLst/>
                        </a:rPr>
                        <a:t>(click)</a:t>
                      </a:r>
                      <a:r>
                        <a:rPr lang="en-US" sz="1400" b="0" dirty="0">
                          <a:effectLst/>
                        </a:rPr>
                        <a:t>="</a:t>
                      </a:r>
                      <a:r>
                        <a:rPr lang="en-US" sz="1400" b="0" dirty="0" err="1">
                          <a:effectLst/>
                        </a:rPr>
                        <a:t>movieplayer.play</a:t>
                      </a:r>
                      <a:r>
                        <a:rPr lang="en-US" sz="1400" b="0" dirty="0">
                          <a:effectLst/>
                        </a:rPr>
                        <a:t>()"&gt;Play&lt;/button&gt; </a:t>
                      </a:r>
                    </a:p>
                  </a:txBody>
                  <a:tcPr marL="59354" marR="59354" marT="59354" marB="59354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Creates a local variable </a:t>
                      </a:r>
                      <a:r>
                        <a:rPr lang="en-US" sz="1100" b="0" dirty="0" err="1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movieplayer</a:t>
                      </a:r>
                      <a:r>
                        <a:rPr lang="en-US" sz="1100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 that provides access to the video element instance in data-binding and event-binding expressions in the current template.</a:t>
                      </a:r>
                    </a:p>
                  </a:txBody>
                  <a:tcPr marL="59354" marR="59354" marT="59354" marB="59354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805923"/>
                  </a:ext>
                </a:extLst>
              </a:tr>
              <a:tr h="70580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</a:rPr>
                        <a:t>&lt;p </a:t>
                      </a:r>
                      <a:r>
                        <a:rPr lang="en-US" sz="1400" b="1" dirty="0">
                          <a:effectLst/>
                        </a:rPr>
                        <a:t>*</a:t>
                      </a:r>
                      <a:r>
                        <a:rPr lang="en-US" sz="1400" b="1" dirty="0" err="1">
                          <a:effectLst/>
                        </a:rPr>
                        <a:t>myUnless</a:t>
                      </a:r>
                      <a:r>
                        <a:rPr lang="en-US" sz="1400" b="0" dirty="0">
                          <a:effectLst/>
                        </a:rPr>
                        <a:t>="</a:t>
                      </a:r>
                      <a:r>
                        <a:rPr lang="en-US" sz="1400" b="0" dirty="0" err="1">
                          <a:effectLst/>
                        </a:rPr>
                        <a:t>myExpression</a:t>
                      </a:r>
                      <a:r>
                        <a:rPr lang="en-US" sz="1400" b="0" dirty="0">
                          <a:effectLst/>
                        </a:rPr>
                        <a:t>"&gt;...&lt;/p&gt;</a:t>
                      </a:r>
                    </a:p>
                  </a:txBody>
                  <a:tcPr marL="59354" marR="59354" marT="59354" marB="59354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The * symbol turns the current element into an embedded template. Equivalent to: &lt;ng-template [</a:t>
                      </a:r>
                      <a:r>
                        <a:rPr lang="en-US" sz="1100" b="0" dirty="0" err="1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myUnless</a:t>
                      </a:r>
                      <a:r>
                        <a:rPr lang="en-US" sz="1100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]="</a:t>
                      </a:r>
                      <a:r>
                        <a:rPr lang="en-US" sz="1100" b="0" dirty="0" err="1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myExpression</a:t>
                      </a:r>
                      <a:r>
                        <a:rPr lang="en-US" sz="1100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"&gt;&lt;p&gt;...&lt;/p&gt;&lt;/ng-template&gt;</a:t>
                      </a:r>
                    </a:p>
                  </a:txBody>
                  <a:tcPr marL="59354" marR="59354" marT="59354" marB="59354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873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6603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FD8FC-4989-4A14-90C0-06B8DA7D6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Roboto" panose="02000000000000000000" pitchFamily="2" charset="0"/>
              </a:rPr>
              <a:t>Template syntax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C6B5B8-2CCC-453A-B99D-3C41E2D635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232242"/>
              </p:ext>
            </p:extLst>
          </p:nvPr>
        </p:nvGraphicFramePr>
        <p:xfrm>
          <a:off x="1359740" y="2589338"/>
          <a:ext cx="9536858" cy="2682249"/>
        </p:xfrm>
        <a:graphic>
          <a:graphicData uri="http://schemas.openxmlformats.org/drawingml/2006/table">
            <a:tbl>
              <a:tblPr/>
              <a:tblGrid>
                <a:gridCol w="4311342">
                  <a:extLst>
                    <a:ext uri="{9D8B030D-6E8A-4147-A177-3AD203B41FA5}">
                      <a16:colId xmlns:a16="http://schemas.microsoft.com/office/drawing/2014/main" val="3454029307"/>
                    </a:ext>
                  </a:extLst>
                </a:gridCol>
                <a:gridCol w="5225516">
                  <a:extLst>
                    <a:ext uri="{9D8B030D-6E8A-4147-A177-3AD203B41FA5}">
                      <a16:colId xmlns:a16="http://schemas.microsoft.com/office/drawing/2014/main" val="1227951025"/>
                    </a:ext>
                  </a:extLst>
                </a:gridCol>
              </a:tblGrid>
              <a:tr h="64314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&lt;p&gt;Card No.: </a:t>
                      </a:r>
                      <a:r>
                        <a:rPr lang="en-US" sz="1600" b="1">
                          <a:effectLst/>
                        </a:rPr>
                        <a:t>{{cardNumber | myCardNumberFormatter}}</a:t>
                      </a:r>
                      <a:r>
                        <a:rPr lang="en-US" sz="1600" b="0">
                          <a:effectLst/>
                        </a:rPr>
                        <a:t>&lt;/p&gt;</a:t>
                      </a:r>
                    </a:p>
                  </a:txBody>
                  <a:tcPr marL="72443" marR="72443" marT="72443" marB="724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Transforms the current value of expression </a:t>
                      </a:r>
                      <a:r>
                        <a:rPr lang="en-US" sz="1300" b="0" dirty="0" err="1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cardNumber</a:t>
                      </a:r>
                      <a:r>
                        <a:rPr lang="en-US" sz="1300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 using the pipe called </a:t>
                      </a:r>
                      <a:r>
                        <a:rPr lang="en-US" sz="1300" b="0" dirty="0" err="1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myCardNumberFormatter</a:t>
                      </a:r>
                      <a:r>
                        <a:rPr lang="en-US" sz="1300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.</a:t>
                      </a:r>
                    </a:p>
                  </a:txBody>
                  <a:tcPr marL="72443" marR="72443" marT="72443" marB="724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420831"/>
                  </a:ext>
                </a:extLst>
              </a:tr>
              <a:tr h="63366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&lt;p&gt;Employer: </a:t>
                      </a:r>
                      <a:r>
                        <a:rPr lang="en-US" sz="1600" b="1">
                          <a:effectLst/>
                        </a:rPr>
                        <a:t>{{employer?.companyName}}</a:t>
                      </a:r>
                      <a:r>
                        <a:rPr lang="en-US" sz="1600" b="0">
                          <a:effectLst/>
                        </a:rPr>
                        <a:t>&lt;/p&gt;</a:t>
                      </a:r>
                    </a:p>
                  </a:txBody>
                  <a:tcPr marL="72443" marR="72443" marT="72443" marB="7244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The safe navigation operator (?) means that the employer field is optional and if undefined, the rest of the expression should be ignored.</a:t>
                      </a:r>
                    </a:p>
                  </a:txBody>
                  <a:tcPr marL="72443" marR="72443" marT="72443" marB="7244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925931"/>
                  </a:ext>
                </a:extLst>
              </a:tr>
              <a:tr h="67376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&lt;</a:t>
                      </a:r>
                      <a:r>
                        <a:rPr lang="en-US" sz="1600" b="1">
                          <a:effectLst/>
                        </a:rPr>
                        <a:t>svg:</a:t>
                      </a:r>
                      <a:r>
                        <a:rPr lang="en-US" sz="1600" b="0">
                          <a:effectLst/>
                        </a:rPr>
                        <a:t>rect x="0" y="0" width="100" height="100"/&gt;</a:t>
                      </a:r>
                    </a:p>
                  </a:txBody>
                  <a:tcPr marL="72443" marR="72443" marT="72443" marB="7244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An SVG snippet template needs an svg: prefix on its root element to disambiguate the SVG element from an HTML component.</a:t>
                      </a:r>
                    </a:p>
                  </a:txBody>
                  <a:tcPr marL="72443" marR="72443" marT="72443" marB="7244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659891"/>
                  </a:ext>
                </a:extLst>
              </a:tr>
              <a:tr h="73167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&lt;</a:t>
                      </a:r>
                      <a:r>
                        <a:rPr lang="en-US" sz="1600" b="1" dirty="0" err="1">
                          <a:effectLst/>
                        </a:rPr>
                        <a:t>svg</a:t>
                      </a:r>
                      <a:r>
                        <a:rPr lang="en-US" sz="1600" b="0" dirty="0">
                          <a:effectLst/>
                        </a:rPr>
                        <a:t>&gt; &lt;</a:t>
                      </a:r>
                      <a:r>
                        <a:rPr lang="en-US" sz="1600" b="0" dirty="0" err="1">
                          <a:effectLst/>
                        </a:rPr>
                        <a:t>rect</a:t>
                      </a:r>
                      <a:r>
                        <a:rPr lang="en-US" sz="1600" b="0" dirty="0">
                          <a:effectLst/>
                        </a:rPr>
                        <a:t> x="0" y="0" width="100" height="100"/&gt; &lt;/</a:t>
                      </a:r>
                      <a:r>
                        <a:rPr lang="en-US" sz="1600" b="1" dirty="0" err="1">
                          <a:effectLst/>
                        </a:rPr>
                        <a:t>svg</a:t>
                      </a:r>
                      <a:r>
                        <a:rPr lang="en-US" sz="1600" b="0" dirty="0">
                          <a:effectLst/>
                        </a:rPr>
                        <a:t>&gt; </a:t>
                      </a:r>
                    </a:p>
                  </a:txBody>
                  <a:tcPr marL="72443" marR="72443" marT="72443" marB="7244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An &lt;</a:t>
                      </a:r>
                      <a:r>
                        <a:rPr lang="en-US" sz="1300" b="0" dirty="0" err="1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svg</a:t>
                      </a:r>
                      <a:r>
                        <a:rPr lang="en-US" sz="1300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&gt; root element is detected as an SVG element automatically, without the prefix.</a:t>
                      </a:r>
                    </a:p>
                  </a:txBody>
                  <a:tcPr marL="72443" marR="72443" marT="72443" marB="7244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72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152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8EA9-6A4F-4948-99C0-4E77C3285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Roboto" panose="02000000000000000000" pitchFamily="2" charset="0"/>
              </a:rPr>
              <a:t>Built-in directives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FD76759-8960-451F-8143-06085D26C8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601789"/>
              </p:ext>
            </p:extLst>
          </p:nvPr>
        </p:nvGraphicFramePr>
        <p:xfrm>
          <a:off x="717885" y="2590176"/>
          <a:ext cx="10504141" cy="3113708"/>
        </p:xfrm>
        <a:graphic>
          <a:graphicData uri="http://schemas.openxmlformats.org/drawingml/2006/table">
            <a:tbl>
              <a:tblPr/>
              <a:tblGrid>
                <a:gridCol w="5835738">
                  <a:extLst>
                    <a:ext uri="{9D8B030D-6E8A-4147-A177-3AD203B41FA5}">
                      <a16:colId xmlns:a16="http://schemas.microsoft.com/office/drawing/2014/main" val="4138622591"/>
                    </a:ext>
                  </a:extLst>
                </a:gridCol>
                <a:gridCol w="4668403">
                  <a:extLst>
                    <a:ext uri="{9D8B030D-6E8A-4147-A177-3AD203B41FA5}">
                      <a16:colId xmlns:a16="http://schemas.microsoft.com/office/drawing/2014/main" val="2258444606"/>
                    </a:ext>
                  </a:extLst>
                </a:gridCol>
              </a:tblGrid>
              <a:tr h="41506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&lt;section </a:t>
                      </a:r>
                      <a:r>
                        <a:rPr lang="en-US" sz="1600" b="1">
                          <a:effectLst/>
                        </a:rPr>
                        <a:t>*</a:t>
                      </a:r>
                      <a:r>
                        <a:rPr lang="en-US" sz="1600" b="1" u="none" strike="noStrike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2"/>
                        </a:rPr>
                        <a:t>ngIf</a:t>
                      </a:r>
                      <a:r>
                        <a:rPr lang="en-US" sz="1600" b="0">
                          <a:effectLst/>
                        </a:rPr>
                        <a:t>="showSection"&gt;</a:t>
                      </a:r>
                    </a:p>
                  </a:txBody>
                  <a:tcPr marL="49743" marR="49743" marT="49743" marB="497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Removes or recreates a portion of the DOM tree based on the showSection expression.</a:t>
                      </a:r>
                    </a:p>
                  </a:txBody>
                  <a:tcPr marL="49743" marR="49743" marT="49743" marB="497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914922"/>
                  </a:ext>
                </a:extLst>
              </a:tr>
              <a:tr h="42513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&lt;li </a:t>
                      </a:r>
                      <a:r>
                        <a:rPr lang="en-US" sz="1600" b="1">
                          <a:effectLst/>
                        </a:rPr>
                        <a:t>*</a:t>
                      </a:r>
                      <a:r>
                        <a:rPr lang="en-US" sz="1600" b="1" u="none" strike="noStrike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3"/>
                        </a:rPr>
                        <a:t>ngFor</a:t>
                      </a:r>
                      <a:r>
                        <a:rPr lang="en-US" sz="1600" b="0">
                          <a:effectLst/>
                        </a:rPr>
                        <a:t>="let item of list"&gt;</a:t>
                      </a:r>
                    </a:p>
                  </a:txBody>
                  <a:tcPr marL="49743" marR="49743" marT="49743" marB="4974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Turns the li element and its contents into a template, and uses that to instantiate a view for each item in list.</a:t>
                      </a:r>
                    </a:p>
                  </a:txBody>
                  <a:tcPr marL="49743" marR="49743" marT="49743" marB="4974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409318"/>
                  </a:ext>
                </a:extLst>
              </a:tr>
              <a:tr h="11562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&lt;div </a:t>
                      </a:r>
                      <a:r>
                        <a:rPr lang="en-US" sz="1600" b="1" dirty="0">
                          <a:effectLst/>
                        </a:rPr>
                        <a:t>[</a:t>
                      </a:r>
                      <a:r>
                        <a:rPr lang="en-US" sz="1600" b="1" u="none" strike="noStrike" dirty="0" err="1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4"/>
                        </a:rPr>
                        <a:t>ngSwitch</a:t>
                      </a:r>
                      <a:r>
                        <a:rPr lang="en-US" sz="1600" b="1" dirty="0">
                          <a:effectLst/>
                        </a:rPr>
                        <a:t>]</a:t>
                      </a:r>
                      <a:r>
                        <a:rPr lang="en-US" sz="1600" b="0" dirty="0">
                          <a:effectLst/>
                        </a:rPr>
                        <a:t>="</a:t>
                      </a:r>
                      <a:r>
                        <a:rPr lang="en-US" sz="1600" b="0" dirty="0" err="1">
                          <a:effectLst/>
                        </a:rPr>
                        <a:t>conditionExpression</a:t>
                      </a:r>
                      <a:r>
                        <a:rPr lang="en-US" sz="1600" b="0" dirty="0">
                          <a:effectLst/>
                        </a:rPr>
                        <a:t>"&gt; </a:t>
                      </a:r>
                    </a:p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&lt;ng-template </a:t>
                      </a:r>
                      <a:r>
                        <a:rPr lang="en-US" sz="1600" b="1" dirty="0">
                          <a:effectLst/>
                        </a:rPr>
                        <a:t>[</a:t>
                      </a:r>
                      <a:r>
                        <a:rPr lang="en-US" sz="1600" b="1" u="none" strike="noStrike" dirty="0" err="1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5"/>
                        </a:rPr>
                        <a:t>ngSwitchCase</a:t>
                      </a:r>
                      <a:r>
                        <a:rPr lang="en-US" sz="1600" b="1" dirty="0">
                          <a:effectLst/>
                        </a:rPr>
                        <a:t>]</a:t>
                      </a:r>
                      <a:r>
                        <a:rPr lang="en-US" sz="1600" b="0" dirty="0">
                          <a:effectLst/>
                        </a:rPr>
                        <a:t>="case1Exp"&gt;...&lt;/ng-template&gt; </a:t>
                      </a:r>
                    </a:p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&lt;ng-template </a:t>
                      </a:r>
                      <a:r>
                        <a:rPr lang="en-US" sz="1600" b="1" u="none" strike="noStrike" dirty="0" err="1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5"/>
                        </a:rPr>
                        <a:t>ngSwitchCase</a:t>
                      </a:r>
                      <a:r>
                        <a:rPr lang="en-US" sz="1600" b="0" dirty="0">
                          <a:effectLst/>
                        </a:rPr>
                        <a:t>="case2LiteralString"&gt;...&lt;/ng-template&gt; </a:t>
                      </a:r>
                    </a:p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&lt;ng-template </a:t>
                      </a:r>
                      <a:r>
                        <a:rPr lang="en-US" sz="1600" b="1" u="none" strike="noStrike" dirty="0" err="1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6"/>
                        </a:rPr>
                        <a:t>ngSwitchDefault</a:t>
                      </a:r>
                      <a:r>
                        <a:rPr lang="en-US" sz="1600" b="0" dirty="0">
                          <a:effectLst/>
                        </a:rPr>
                        <a:t>&gt;...&lt;/ng-template&gt; &lt;/div&gt; </a:t>
                      </a:r>
                    </a:p>
                  </a:txBody>
                  <a:tcPr marL="49743" marR="49743" marT="49743" marB="4974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Conditionally swaps the contents of the div by selecting one of the embedded templates based on the current value of </a:t>
                      </a:r>
                      <a:r>
                        <a:rPr lang="en-US" sz="1050" b="0" dirty="0" err="1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conditionExpression</a:t>
                      </a:r>
                      <a:r>
                        <a:rPr lang="en-US" sz="1050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.</a:t>
                      </a:r>
                    </a:p>
                  </a:txBody>
                  <a:tcPr marL="49743" marR="49743" marT="49743" marB="4974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703563"/>
                  </a:ext>
                </a:extLst>
              </a:tr>
              <a:tr h="41506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&lt;div </a:t>
                      </a:r>
                      <a:r>
                        <a:rPr lang="en-US" sz="1600" b="1">
                          <a:effectLst/>
                        </a:rPr>
                        <a:t>[</a:t>
                      </a:r>
                      <a:r>
                        <a:rPr lang="en-US" sz="1600" b="1" u="none" strike="noStrike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7"/>
                        </a:rPr>
                        <a:t>ngClass</a:t>
                      </a:r>
                      <a:r>
                        <a:rPr lang="en-US" sz="1600" b="1">
                          <a:effectLst/>
                        </a:rPr>
                        <a:t>]</a:t>
                      </a:r>
                      <a:r>
                        <a:rPr lang="en-US" sz="1600" b="0">
                          <a:effectLst/>
                        </a:rPr>
                        <a:t>="{'active': isActive, 'disabled': isDisabled}"&gt;</a:t>
                      </a:r>
                    </a:p>
                  </a:txBody>
                  <a:tcPr marL="49743" marR="49743" marT="49743" marB="4974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Binds the presence of CSS classes on the element to the truthiness of the associated map values. The right-hand expression should return {class-name: true/false} map.</a:t>
                      </a:r>
                    </a:p>
                  </a:txBody>
                  <a:tcPr marL="49743" marR="49743" marT="49743" marB="4974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729236"/>
                  </a:ext>
                </a:extLst>
              </a:tr>
              <a:tr h="69327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&lt;div </a:t>
                      </a:r>
                      <a:r>
                        <a:rPr lang="en-US" sz="1600" b="1" dirty="0">
                          <a:effectLst/>
                        </a:rPr>
                        <a:t>[</a:t>
                      </a:r>
                      <a:r>
                        <a:rPr lang="en-US" sz="1600" b="1" u="none" strike="noStrike" dirty="0" err="1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8"/>
                        </a:rPr>
                        <a:t>ngStyle</a:t>
                      </a:r>
                      <a:r>
                        <a:rPr lang="en-US" sz="1600" b="1" dirty="0">
                          <a:effectLst/>
                        </a:rPr>
                        <a:t>]</a:t>
                      </a:r>
                      <a:r>
                        <a:rPr lang="en-US" sz="1600" b="0" dirty="0">
                          <a:effectLst/>
                        </a:rPr>
                        <a:t>="{'property': 'value'}"&gt; &lt;div </a:t>
                      </a:r>
                      <a:r>
                        <a:rPr lang="en-US" sz="1600" b="1" dirty="0">
                          <a:effectLst/>
                        </a:rPr>
                        <a:t>[</a:t>
                      </a:r>
                      <a:r>
                        <a:rPr lang="en-US" sz="1600" b="1" u="none" strike="noStrike" dirty="0" err="1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8"/>
                        </a:rPr>
                        <a:t>ngStyle</a:t>
                      </a:r>
                      <a:r>
                        <a:rPr lang="en-US" sz="1600" b="1" dirty="0">
                          <a:effectLst/>
                        </a:rPr>
                        <a:t>]</a:t>
                      </a:r>
                      <a:r>
                        <a:rPr lang="en-US" sz="1600" b="0" dirty="0">
                          <a:effectLst/>
                        </a:rPr>
                        <a:t>="</a:t>
                      </a:r>
                      <a:r>
                        <a:rPr lang="en-US" sz="1600" b="0" dirty="0" err="1">
                          <a:effectLst/>
                        </a:rPr>
                        <a:t>dynamicStyles</a:t>
                      </a:r>
                      <a:r>
                        <a:rPr lang="en-US" sz="1600" b="0" dirty="0">
                          <a:effectLst/>
                        </a:rPr>
                        <a:t>()"&gt; </a:t>
                      </a:r>
                    </a:p>
                  </a:txBody>
                  <a:tcPr marL="49743" marR="49743" marT="49743" marB="4974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Allows you to assign styles to an HTML element using CSS. You can use CSS directly, as in the first example, or you can call a method from the component.</a:t>
                      </a:r>
                    </a:p>
                  </a:txBody>
                  <a:tcPr marL="49743" marR="49743" marT="49743" marB="4974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417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355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1B23E-76B7-4D4E-BF67-6AE8F32D7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E802AC7-D5D6-4218-AA59-A1475B3204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526413"/>
              </p:ext>
            </p:extLst>
          </p:nvPr>
        </p:nvGraphicFramePr>
        <p:xfrm>
          <a:off x="1295402" y="2887992"/>
          <a:ext cx="9474698" cy="1683782"/>
        </p:xfrm>
        <a:graphic>
          <a:graphicData uri="http://schemas.openxmlformats.org/drawingml/2006/table">
            <a:tbl>
              <a:tblPr/>
              <a:tblGrid>
                <a:gridCol w="3758572">
                  <a:extLst>
                    <a:ext uri="{9D8B030D-6E8A-4147-A177-3AD203B41FA5}">
                      <a16:colId xmlns:a16="http://schemas.microsoft.com/office/drawing/2014/main" val="2452001506"/>
                    </a:ext>
                  </a:extLst>
                </a:gridCol>
                <a:gridCol w="5716126">
                  <a:extLst>
                    <a:ext uri="{9D8B030D-6E8A-4147-A177-3AD203B41FA5}">
                      <a16:colId xmlns:a16="http://schemas.microsoft.com/office/drawing/2014/main" val="521178928"/>
                    </a:ext>
                  </a:extLst>
                </a:gridCol>
              </a:tblGrid>
              <a:tr h="677366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Forms</a:t>
                      </a:r>
                    </a:p>
                  </a:txBody>
                  <a:tcPr marL="101600" marR="101600" marT="101600" marB="101600">
                    <a:lnL>
                      <a:noFill/>
                    </a:lnL>
                    <a:lnR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import { </a:t>
                      </a:r>
                      <a:r>
                        <a:rPr lang="en-US" b="0" u="none" strike="noStrike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2"/>
                        </a:rPr>
                        <a:t>FormsModule</a:t>
                      </a:r>
                      <a:r>
                        <a:rPr lang="en-US" b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 } from '@angular/forms';</a:t>
                      </a:r>
                    </a:p>
                  </a:txBody>
                  <a:tcPr marL="101600" marR="101600" marT="101600" marB="101600">
                    <a:lnL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590223"/>
                  </a:ext>
                </a:extLst>
              </a:tr>
              <a:tr h="1006416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&lt;input </a:t>
                      </a:r>
                      <a:r>
                        <a:rPr lang="en-US" b="1">
                          <a:effectLst/>
                        </a:rPr>
                        <a:t>[(</a:t>
                      </a:r>
                      <a:r>
                        <a:rPr lang="en-US" b="1" u="none" strike="noStrike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3"/>
                        </a:rPr>
                        <a:t>ngModel</a:t>
                      </a:r>
                      <a:r>
                        <a:rPr lang="en-US" b="1">
                          <a:effectLst/>
                        </a:rPr>
                        <a:t>)]</a:t>
                      </a:r>
                      <a:r>
                        <a:rPr lang="en-US" b="0">
                          <a:effectLst/>
                        </a:rPr>
                        <a:t>="userName"&gt;</a:t>
                      </a:r>
                    </a:p>
                  </a:txBody>
                  <a:tcPr marL="101600" marR="101600" marT="101600" marB="1016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Provides two-way data-binding, parsing, and validation for form controls.</a:t>
                      </a:r>
                    </a:p>
                  </a:txBody>
                  <a:tcPr marL="101600" marR="101600" marT="101600" marB="1016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61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288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34F0-9757-4E4A-AC94-A9AC86D1D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forms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78E1C-41F6-4C59-858F-FC1C81FE4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31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34F0-9757-4E4A-AC94-A9AC86D1D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t"/>
            <a:r>
              <a:rPr lang="en-US" sz="4400" b="1" dirty="0">
                <a:effectLst/>
              </a:rPr>
              <a:t>Directive configuration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86CFBA-6566-4CA2-9790-7BB5BD19CCF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51881" y="2575259"/>
          <a:ext cx="9492582" cy="2638181"/>
        </p:xfrm>
        <a:graphic>
          <a:graphicData uri="http://schemas.openxmlformats.org/drawingml/2006/table">
            <a:tbl>
              <a:tblPr/>
              <a:tblGrid>
                <a:gridCol w="3753519">
                  <a:extLst>
                    <a:ext uri="{9D8B030D-6E8A-4147-A177-3AD203B41FA5}">
                      <a16:colId xmlns:a16="http://schemas.microsoft.com/office/drawing/2014/main" val="2960387816"/>
                    </a:ext>
                  </a:extLst>
                </a:gridCol>
                <a:gridCol w="5739063">
                  <a:extLst>
                    <a:ext uri="{9D8B030D-6E8A-4147-A177-3AD203B41FA5}">
                      <a16:colId xmlns:a16="http://schemas.microsoft.com/office/drawing/2014/main" val="1896283365"/>
                    </a:ext>
                  </a:extLst>
                </a:gridCol>
              </a:tblGrid>
              <a:tr h="47254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Directive configuration</a:t>
                      </a:r>
                    </a:p>
                  </a:txBody>
                  <a:tcPr marL="100542" marR="100542" marT="100542" marB="100542">
                    <a:lnL>
                      <a:noFill/>
                    </a:lnL>
                    <a:lnR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@</a:t>
                      </a:r>
                      <a:r>
                        <a:rPr lang="en-US" sz="1800" b="0" u="none" strike="noStrike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2"/>
                        </a:rPr>
                        <a:t>Directive</a:t>
                      </a:r>
                      <a:r>
                        <a:rPr lang="en-US" sz="1800" b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({ property1: value1, ... })</a:t>
                      </a:r>
                    </a:p>
                  </a:txBody>
                  <a:tcPr marL="100542" marR="100542" marT="100542" marB="100542">
                    <a:lnL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657137"/>
                  </a:ext>
                </a:extLst>
              </a:tr>
              <a:tr h="141305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effectLst/>
                        </a:rPr>
                        <a:t>selector:</a:t>
                      </a:r>
                      <a:r>
                        <a:rPr lang="en-US" sz="1800" b="0">
                          <a:effectLst/>
                        </a:rPr>
                        <a:t> '.cool-button:not(a)'</a:t>
                      </a:r>
                    </a:p>
                  </a:txBody>
                  <a:tcPr marL="100542" marR="100542" marT="100542" marB="100542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Specifies a CSS selector that identifies this directive within a template. Supported selectors include element, [attribute], .class, and :not().</a:t>
                      </a:r>
                    </a:p>
                    <a:p>
                      <a:pPr algn="l" fontAlgn="t"/>
                      <a:r>
                        <a:rPr lang="en-US" sz="1800" b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Does not support parent-child relationship selectors.</a:t>
                      </a:r>
                    </a:p>
                  </a:txBody>
                  <a:tcPr marL="100542" marR="100542" marT="100542" marB="100542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615784"/>
                  </a:ext>
                </a:extLst>
              </a:tr>
              <a:tr h="74400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effectLst/>
                        </a:rPr>
                        <a:t>providers:</a:t>
                      </a:r>
                      <a:r>
                        <a:rPr lang="en-US" sz="1800" b="0">
                          <a:effectLst/>
                        </a:rPr>
                        <a:t> [MyService, { provide: ... }]</a:t>
                      </a:r>
                    </a:p>
                  </a:txBody>
                  <a:tcPr marL="100542" marR="100542" marT="100542" marB="100542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List of dependency injection providers for this directive and its children.</a:t>
                      </a:r>
                    </a:p>
                  </a:txBody>
                  <a:tcPr marL="100542" marR="100542" marT="100542" marB="100542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757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405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41C2-40D4-442C-A51C-5F5AE8316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Roboto" panose="02000000000000000000" pitchFamily="2" charset="0"/>
              </a:rPr>
              <a:t>Component configuration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2141E2A-C557-4845-A991-3D20DA73D4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672545"/>
              </p:ext>
            </p:extLst>
          </p:nvPr>
        </p:nvGraphicFramePr>
        <p:xfrm>
          <a:off x="1295402" y="2671106"/>
          <a:ext cx="9636858" cy="3671879"/>
        </p:xfrm>
        <a:graphic>
          <a:graphicData uri="http://schemas.openxmlformats.org/drawingml/2006/table">
            <a:tbl>
              <a:tblPr/>
              <a:tblGrid>
                <a:gridCol w="4839636">
                  <a:extLst>
                    <a:ext uri="{9D8B030D-6E8A-4147-A177-3AD203B41FA5}">
                      <a16:colId xmlns:a16="http://schemas.microsoft.com/office/drawing/2014/main" val="2650083201"/>
                    </a:ext>
                  </a:extLst>
                </a:gridCol>
                <a:gridCol w="4797222">
                  <a:extLst>
                    <a:ext uri="{9D8B030D-6E8A-4147-A177-3AD203B41FA5}">
                      <a16:colId xmlns:a16="http://schemas.microsoft.com/office/drawing/2014/main" val="724178458"/>
                    </a:ext>
                  </a:extLst>
                </a:gridCol>
              </a:tblGrid>
              <a:tr h="79034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effectLst/>
                        </a:rPr>
                        <a:t>Component configuration</a:t>
                      </a:r>
                    </a:p>
                  </a:txBody>
                  <a:tcPr marL="78252" marR="78252" marT="78252" marB="78252">
                    <a:lnL>
                      <a:noFill/>
                    </a:lnL>
                    <a:lnR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@</a:t>
                      </a:r>
                      <a:r>
                        <a:rPr lang="en-US" sz="1600" b="0" u="none" strike="noStrike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2"/>
                        </a:rPr>
                        <a:t>Component</a:t>
                      </a:r>
                      <a:r>
                        <a:rPr lang="en-US" sz="1600" b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 extends @</a:t>
                      </a:r>
                      <a:r>
                        <a:rPr lang="en-US" sz="1600" b="0" u="none" strike="noStrike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3"/>
                        </a:rPr>
                        <a:t>Directive</a:t>
                      </a:r>
                      <a:r>
                        <a:rPr lang="en-US" sz="1600" b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, so the @</a:t>
                      </a:r>
                      <a:r>
                        <a:rPr lang="en-US" sz="1600" b="0" u="none" strike="noStrike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3"/>
                        </a:rPr>
                        <a:t>Directive</a:t>
                      </a:r>
                      <a:r>
                        <a:rPr lang="en-US" sz="1600" b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 configuration applies to components as well</a:t>
                      </a:r>
                    </a:p>
                  </a:txBody>
                  <a:tcPr marL="78252" marR="78252" marT="78252" marB="78252">
                    <a:lnL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379566"/>
                  </a:ext>
                </a:extLst>
              </a:tr>
              <a:tr h="57906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effectLst/>
                        </a:rPr>
                        <a:t>moduleId:</a:t>
                      </a:r>
                      <a:r>
                        <a:rPr lang="en-US" sz="1800" b="0">
                          <a:effectLst/>
                        </a:rPr>
                        <a:t> module.id</a:t>
                      </a:r>
                    </a:p>
                  </a:txBody>
                  <a:tcPr marL="78252" marR="78252" marT="78252" marB="78252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If set, the </a:t>
                      </a:r>
                      <a:r>
                        <a:rPr lang="en-US" sz="1600" b="0" dirty="0" err="1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templateUrl</a:t>
                      </a:r>
                      <a:r>
                        <a:rPr lang="en-US" sz="1600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 and </a:t>
                      </a:r>
                      <a:r>
                        <a:rPr lang="en-US" sz="1600" b="0" dirty="0" err="1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styleUrl</a:t>
                      </a:r>
                      <a:r>
                        <a:rPr lang="en-US" sz="1600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 are resolved relative to the component.</a:t>
                      </a:r>
                    </a:p>
                  </a:txBody>
                  <a:tcPr marL="78252" marR="78252" marT="78252" marB="78252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561993"/>
                  </a:ext>
                </a:extLst>
              </a:tr>
              <a:tr h="57906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effectLst/>
                        </a:rPr>
                        <a:t>viewProviders:</a:t>
                      </a:r>
                      <a:r>
                        <a:rPr lang="en-US" sz="1800" b="0">
                          <a:effectLst/>
                        </a:rPr>
                        <a:t> [MyService, { provide: ... }]</a:t>
                      </a:r>
                    </a:p>
                  </a:txBody>
                  <a:tcPr marL="78252" marR="78252" marT="78252" marB="78252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List of dependency injection providers scoped to this component's view.</a:t>
                      </a:r>
                    </a:p>
                  </a:txBody>
                  <a:tcPr marL="78252" marR="78252" marT="78252" marB="78252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16761"/>
                  </a:ext>
                </a:extLst>
              </a:tr>
              <a:tr h="57906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effectLst/>
                        </a:rPr>
                        <a:t>template:</a:t>
                      </a:r>
                      <a:r>
                        <a:rPr lang="en-US" sz="1800" b="0">
                          <a:effectLst/>
                        </a:rPr>
                        <a:t> 'Hello {{name}}' </a:t>
                      </a:r>
                      <a:r>
                        <a:rPr lang="en-US" sz="1800" b="1">
                          <a:effectLst/>
                        </a:rPr>
                        <a:t>templateUrl:</a:t>
                      </a:r>
                      <a:r>
                        <a:rPr lang="en-US" sz="1800" b="0">
                          <a:effectLst/>
                        </a:rPr>
                        <a:t> 'my-component.html' </a:t>
                      </a:r>
                    </a:p>
                  </a:txBody>
                  <a:tcPr marL="78252" marR="78252" marT="78252" marB="78252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Inline template or external template URL of the component's view.</a:t>
                      </a:r>
                    </a:p>
                  </a:txBody>
                  <a:tcPr marL="78252" marR="78252" marT="78252" marB="78252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614226"/>
                  </a:ext>
                </a:extLst>
              </a:tr>
              <a:tr h="79034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styles:</a:t>
                      </a:r>
                      <a:r>
                        <a:rPr lang="en-US" sz="1800" b="0" dirty="0">
                          <a:effectLst/>
                        </a:rPr>
                        <a:t> ['.primary {color: red}'] </a:t>
                      </a:r>
                      <a:r>
                        <a:rPr lang="en-US" sz="1800" b="1" dirty="0" err="1">
                          <a:effectLst/>
                        </a:rPr>
                        <a:t>styleUrls</a:t>
                      </a:r>
                      <a:r>
                        <a:rPr lang="en-US" sz="1800" b="1" dirty="0">
                          <a:effectLst/>
                        </a:rPr>
                        <a:t>:</a:t>
                      </a:r>
                      <a:r>
                        <a:rPr lang="en-US" sz="1800" b="0" dirty="0">
                          <a:effectLst/>
                        </a:rPr>
                        <a:t> ['my-component.css'] </a:t>
                      </a:r>
                    </a:p>
                  </a:txBody>
                  <a:tcPr marL="78252" marR="78252" marT="78252" marB="78252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List of inline CSS styles or external stylesheet URLs for styling the component’s view.</a:t>
                      </a:r>
                    </a:p>
                  </a:txBody>
                  <a:tcPr marL="78252" marR="78252" marT="78252" marB="78252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727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329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6BB6-19A6-43A1-AFF8-DA536BCD6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i="0" dirty="0">
                <a:effectLst/>
                <a:latin typeface="Roboto" panose="02000000000000000000" pitchFamily="2" charset="0"/>
              </a:rPr>
              <a:t>Class field decorators for directives and components</a:t>
            </a:r>
            <a:endParaRPr lang="en-US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05078C4-2FC8-456C-9AAF-DB0CA856D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226416"/>
              </p:ext>
            </p:extLst>
          </p:nvPr>
        </p:nvGraphicFramePr>
        <p:xfrm>
          <a:off x="1303911" y="2557462"/>
          <a:ext cx="9538260" cy="3077327"/>
        </p:xfrm>
        <a:graphic>
          <a:graphicData uri="http://schemas.openxmlformats.org/drawingml/2006/table">
            <a:tbl>
              <a:tblPr/>
              <a:tblGrid>
                <a:gridCol w="4769130">
                  <a:extLst>
                    <a:ext uri="{9D8B030D-6E8A-4147-A177-3AD203B41FA5}">
                      <a16:colId xmlns:a16="http://schemas.microsoft.com/office/drawing/2014/main" val="2153468309"/>
                    </a:ext>
                  </a:extLst>
                </a:gridCol>
                <a:gridCol w="4769130">
                  <a:extLst>
                    <a:ext uri="{9D8B030D-6E8A-4147-A177-3AD203B41FA5}">
                      <a16:colId xmlns:a16="http://schemas.microsoft.com/office/drawing/2014/main" val="2704121436"/>
                    </a:ext>
                  </a:extLst>
                </a:gridCol>
              </a:tblGrid>
              <a:tr h="59452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@</a:t>
                      </a:r>
                      <a:r>
                        <a:rPr lang="en-US" sz="1800" b="1" u="none" strike="noStrike" dirty="0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2"/>
                        </a:rPr>
                        <a:t>Input</a:t>
                      </a:r>
                      <a:r>
                        <a:rPr lang="en-US" sz="1800" b="1" dirty="0">
                          <a:effectLst/>
                        </a:rPr>
                        <a:t>()</a:t>
                      </a:r>
                      <a:r>
                        <a:rPr lang="en-US" sz="1800" b="0" dirty="0">
                          <a:effectLst/>
                        </a:rPr>
                        <a:t> </a:t>
                      </a:r>
                      <a:r>
                        <a:rPr lang="en-US" sz="1800" b="0" dirty="0" err="1">
                          <a:effectLst/>
                        </a:rPr>
                        <a:t>myProperty</a:t>
                      </a:r>
                      <a:r>
                        <a:rPr lang="en-US" sz="1800" b="0" dirty="0">
                          <a:effectLst/>
                        </a:rPr>
                        <a:t>;</a:t>
                      </a:r>
                    </a:p>
                  </a:txBody>
                  <a:tcPr marL="68410" marR="68410" marT="68410" marB="684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Declares an input property that you can update using property binding (example: &lt;my-cmp [myProperty]="someExpression"&gt;).</a:t>
                      </a:r>
                    </a:p>
                  </a:txBody>
                  <a:tcPr marL="68410" marR="68410" marT="68410" marB="684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565091"/>
                  </a:ext>
                </a:extLst>
              </a:tr>
              <a:tr h="80297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effectLst/>
                        </a:rPr>
                        <a:t>@</a:t>
                      </a:r>
                      <a:r>
                        <a:rPr lang="en-US" sz="1800" b="1" u="none" strike="noStrike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3"/>
                        </a:rPr>
                        <a:t>Output</a:t>
                      </a:r>
                      <a:r>
                        <a:rPr lang="en-US" sz="1800" b="1">
                          <a:effectLst/>
                        </a:rPr>
                        <a:t>()</a:t>
                      </a:r>
                      <a:r>
                        <a:rPr lang="en-US" sz="1800" b="0">
                          <a:effectLst/>
                        </a:rPr>
                        <a:t> myEvent = new </a:t>
                      </a:r>
                      <a:r>
                        <a:rPr lang="en-US" sz="1800" b="0" u="none" strike="noStrike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4"/>
                        </a:rPr>
                        <a:t>EventEmitter</a:t>
                      </a:r>
                      <a:r>
                        <a:rPr lang="en-US" sz="1800" b="0">
                          <a:effectLst/>
                        </a:rPr>
                        <a:t>();</a:t>
                      </a:r>
                    </a:p>
                  </a:txBody>
                  <a:tcPr marL="68410" marR="68410" marT="68410" marB="6841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Declares an output property that fires events that you can subscribe to with an event binding (example: &lt;my-</a:t>
                      </a:r>
                      <a:r>
                        <a:rPr lang="en-US" sz="1400" b="0" dirty="0" err="1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cmp</a:t>
                      </a:r>
                      <a:r>
                        <a:rPr lang="en-US" sz="1400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 (</a:t>
                      </a:r>
                      <a:r>
                        <a:rPr lang="en-US" sz="1400" b="0" dirty="0" err="1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myEvent</a:t>
                      </a:r>
                      <a:r>
                        <a:rPr lang="en-US" sz="1400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)="</a:t>
                      </a:r>
                      <a:r>
                        <a:rPr lang="en-US" sz="1400" b="0" dirty="0" err="1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doSomething</a:t>
                      </a:r>
                      <a:r>
                        <a:rPr lang="en-US" sz="1400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()"&gt;).</a:t>
                      </a:r>
                    </a:p>
                  </a:txBody>
                  <a:tcPr marL="68410" marR="68410" marT="68410" marB="6841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315924"/>
                  </a:ext>
                </a:extLst>
              </a:tr>
              <a:tr h="74088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effectLst/>
                        </a:rPr>
                        <a:t>@</a:t>
                      </a:r>
                      <a:r>
                        <a:rPr lang="en-US" sz="1800" b="1" u="none" strike="noStrike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5"/>
                        </a:rPr>
                        <a:t>HostBinding</a:t>
                      </a:r>
                      <a:r>
                        <a:rPr lang="en-US" sz="1800" b="1">
                          <a:effectLst/>
                        </a:rPr>
                        <a:t>('class.valid')</a:t>
                      </a:r>
                      <a:r>
                        <a:rPr lang="en-US" sz="1800" b="0">
                          <a:effectLst/>
                        </a:rPr>
                        <a:t> isValid;</a:t>
                      </a:r>
                    </a:p>
                  </a:txBody>
                  <a:tcPr marL="68410" marR="68410" marT="68410" marB="6841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Binds a host element property (here, the CSS class valid) to a directive/component property (isValid).</a:t>
                      </a:r>
                    </a:p>
                  </a:txBody>
                  <a:tcPr marL="68410" marR="68410" marT="68410" marB="6841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407664"/>
                  </a:ext>
                </a:extLst>
              </a:tr>
              <a:tr h="93894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@</a:t>
                      </a:r>
                      <a:r>
                        <a:rPr lang="en-US" sz="1800" b="1" u="none" strike="noStrike" dirty="0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6"/>
                        </a:rPr>
                        <a:t>HostListener</a:t>
                      </a:r>
                      <a:r>
                        <a:rPr lang="en-US" sz="1800" b="1" dirty="0">
                          <a:effectLst/>
                        </a:rPr>
                        <a:t>('click', ['$event'])</a:t>
                      </a:r>
                      <a:r>
                        <a:rPr lang="en-US" sz="1800" b="0" dirty="0">
                          <a:effectLst/>
                        </a:rPr>
                        <a:t> </a:t>
                      </a:r>
                      <a:r>
                        <a:rPr lang="en-US" sz="1800" b="0" dirty="0" err="1">
                          <a:effectLst/>
                        </a:rPr>
                        <a:t>onClick</a:t>
                      </a:r>
                      <a:r>
                        <a:rPr lang="en-US" sz="1800" b="0" dirty="0">
                          <a:effectLst/>
                        </a:rPr>
                        <a:t>(e) {...}</a:t>
                      </a:r>
                    </a:p>
                  </a:txBody>
                  <a:tcPr marL="68410" marR="68410" marT="68410" marB="6841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Subscribes to a host element event (click) with a directive/component method (</a:t>
                      </a:r>
                      <a:r>
                        <a:rPr lang="en-US" sz="1400" b="0" dirty="0" err="1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onClick</a:t>
                      </a:r>
                      <a:r>
                        <a:rPr lang="en-US" sz="1400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), optionally passing an argument ($event).</a:t>
                      </a:r>
                    </a:p>
                  </a:txBody>
                  <a:tcPr marL="68410" marR="68410" marT="68410" marB="6841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068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444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6BB6-19A6-43A1-AFF8-DA536BCD6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i="0" dirty="0">
                <a:effectLst/>
                <a:latin typeface="Roboto" panose="02000000000000000000" pitchFamily="2" charset="0"/>
              </a:rPr>
              <a:t>Class field decorators for directives and components</a:t>
            </a:r>
            <a:endParaRPr lang="en-US" sz="2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33CD78-EF73-4B71-9EAE-7F07080E63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6935664"/>
              </p:ext>
            </p:extLst>
          </p:nvPr>
        </p:nvGraphicFramePr>
        <p:xfrm>
          <a:off x="1295402" y="2647895"/>
          <a:ext cx="9555778" cy="3317874"/>
        </p:xfrm>
        <a:graphic>
          <a:graphicData uri="http://schemas.openxmlformats.org/drawingml/2006/table">
            <a:tbl>
              <a:tblPr/>
              <a:tblGrid>
                <a:gridCol w="4604082">
                  <a:extLst>
                    <a:ext uri="{9D8B030D-6E8A-4147-A177-3AD203B41FA5}">
                      <a16:colId xmlns:a16="http://schemas.microsoft.com/office/drawing/2014/main" val="4158965144"/>
                    </a:ext>
                  </a:extLst>
                </a:gridCol>
                <a:gridCol w="4951696">
                  <a:extLst>
                    <a:ext uri="{9D8B030D-6E8A-4147-A177-3AD203B41FA5}">
                      <a16:colId xmlns:a16="http://schemas.microsoft.com/office/drawing/2014/main" val="1855110463"/>
                    </a:ext>
                  </a:extLst>
                </a:gridCol>
              </a:tblGrid>
              <a:tr h="73167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</a:rPr>
                        <a:t>@</a:t>
                      </a:r>
                      <a:r>
                        <a:rPr lang="en-US" sz="1600" b="1" u="none" strike="noStrike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2"/>
                        </a:rPr>
                        <a:t>ContentChild</a:t>
                      </a:r>
                      <a:r>
                        <a:rPr lang="en-US" sz="1600" b="1">
                          <a:effectLst/>
                        </a:rPr>
                        <a:t>(myPredicate)</a:t>
                      </a:r>
                      <a:r>
                        <a:rPr lang="en-US" sz="1600" b="0">
                          <a:effectLst/>
                        </a:rPr>
                        <a:t> myChildComponent;</a:t>
                      </a:r>
                    </a:p>
                  </a:txBody>
                  <a:tcPr marL="72443" marR="72443" marT="72443" marB="724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Binds the first result of the component content query (</a:t>
                      </a:r>
                      <a:r>
                        <a:rPr lang="en-US" sz="1300" b="0" dirty="0" err="1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myPredicate</a:t>
                      </a:r>
                      <a:r>
                        <a:rPr lang="en-US" sz="1300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) to a property (</a:t>
                      </a:r>
                      <a:r>
                        <a:rPr lang="en-US" sz="1300" b="0" dirty="0" err="1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myChildComponent</a:t>
                      </a:r>
                      <a:r>
                        <a:rPr lang="en-US" sz="1300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) of the class.</a:t>
                      </a:r>
                    </a:p>
                  </a:txBody>
                  <a:tcPr marL="72443" marR="72443" marT="72443" marB="724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693915"/>
                  </a:ext>
                </a:extLst>
              </a:tr>
              <a:tr h="73167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</a:rPr>
                        <a:t>@</a:t>
                      </a:r>
                      <a:r>
                        <a:rPr lang="en-US" sz="1600" b="1" u="none" strike="noStrike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3"/>
                        </a:rPr>
                        <a:t>ContentChildren</a:t>
                      </a:r>
                      <a:r>
                        <a:rPr lang="en-US" sz="1600" b="1">
                          <a:effectLst/>
                        </a:rPr>
                        <a:t>(myPredicate)</a:t>
                      </a:r>
                      <a:r>
                        <a:rPr lang="en-US" sz="1600" b="0">
                          <a:effectLst/>
                        </a:rPr>
                        <a:t> myChildComponents;</a:t>
                      </a:r>
                    </a:p>
                  </a:txBody>
                  <a:tcPr marL="72443" marR="72443" marT="72443" marB="7244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Binds the results of the component content query (myPredicate) to a property (myChildComponents) of the class.</a:t>
                      </a:r>
                    </a:p>
                  </a:txBody>
                  <a:tcPr marL="72443" marR="72443" marT="72443" marB="7244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300409"/>
                  </a:ext>
                </a:extLst>
              </a:tr>
              <a:tr h="92726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</a:rPr>
                        <a:t>@</a:t>
                      </a:r>
                      <a:r>
                        <a:rPr lang="en-US" sz="1600" b="1" u="none" strike="noStrike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4"/>
                        </a:rPr>
                        <a:t>ViewChild</a:t>
                      </a:r>
                      <a:r>
                        <a:rPr lang="en-US" sz="1600" b="1">
                          <a:effectLst/>
                        </a:rPr>
                        <a:t>(myPredicate)</a:t>
                      </a:r>
                      <a:r>
                        <a:rPr lang="en-US" sz="1600" b="0">
                          <a:effectLst/>
                        </a:rPr>
                        <a:t> myChildComponent;</a:t>
                      </a:r>
                    </a:p>
                  </a:txBody>
                  <a:tcPr marL="72443" marR="72443" marT="72443" marB="7244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Binds the first result of the component view query (myPredicate) to a property (myChildComponent) of the class. Not available for directives.</a:t>
                      </a:r>
                    </a:p>
                  </a:txBody>
                  <a:tcPr marL="72443" marR="72443" marT="72443" marB="7244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566150"/>
                  </a:ext>
                </a:extLst>
              </a:tr>
              <a:tr h="92726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@</a:t>
                      </a:r>
                      <a:r>
                        <a:rPr lang="en-US" sz="1600" b="1" u="none" strike="noStrike" dirty="0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5"/>
                        </a:rPr>
                        <a:t>ViewChildren</a:t>
                      </a:r>
                      <a:r>
                        <a:rPr lang="en-US" sz="1600" b="1" dirty="0">
                          <a:effectLst/>
                        </a:rPr>
                        <a:t>(myPredicate)</a:t>
                      </a:r>
                      <a:r>
                        <a:rPr lang="en-US" sz="1600" b="0" dirty="0">
                          <a:effectLst/>
                        </a:rPr>
                        <a:t> </a:t>
                      </a:r>
                      <a:r>
                        <a:rPr lang="en-US" sz="1600" b="0" dirty="0" err="1">
                          <a:effectLst/>
                        </a:rPr>
                        <a:t>myChildComponents</a:t>
                      </a:r>
                      <a:r>
                        <a:rPr lang="en-US" sz="1600" b="0" dirty="0">
                          <a:effectLst/>
                        </a:rPr>
                        <a:t>;</a:t>
                      </a:r>
                    </a:p>
                  </a:txBody>
                  <a:tcPr marL="72443" marR="72443" marT="72443" marB="7244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Binds the results of the component view query (</a:t>
                      </a:r>
                      <a:r>
                        <a:rPr lang="en-US" sz="1300" b="0" dirty="0" err="1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myPredicate</a:t>
                      </a:r>
                      <a:r>
                        <a:rPr lang="en-US" sz="1300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) to a property (</a:t>
                      </a:r>
                      <a:r>
                        <a:rPr lang="en-US" sz="1300" b="0" dirty="0" err="1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myChildComponents</a:t>
                      </a:r>
                      <a:r>
                        <a:rPr lang="en-US" sz="1300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) of the class. Not available for directives.</a:t>
                      </a:r>
                    </a:p>
                  </a:txBody>
                  <a:tcPr marL="72443" marR="72443" marT="72443" marB="72443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423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482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8FA33-B0D2-47AE-A684-92339A49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Roboto" panose="02000000000000000000" pitchFamily="2" charset="0"/>
              </a:rPr>
              <a:t>Bootstrapping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76E32-7DB4-4EE4-89C7-C630B28AD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</a:t>
            </a:r>
            <a:r>
              <a:rPr lang="en-US" dirty="0" err="1"/>
              <a:t>Main.ts</a:t>
            </a:r>
            <a:endParaRPr lang="en-US" dirty="0"/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Roboto Mono"/>
              </a:rPr>
              <a:t>import { </a:t>
            </a:r>
            <a:r>
              <a:rPr lang="en-US" b="0" i="0" u="none" strike="noStrike" dirty="0" err="1">
                <a:solidFill>
                  <a:srgbClr val="1669BB"/>
                </a:solidFill>
                <a:effectLst/>
                <a:latin typeface="Roboto Mono"/>
                <a:hlinkClick r:id="rId2"/>
              </a:rPr>
              <a:t>platformBrowserDynamic</a:t>
            </a:r>
            <a:r>
              <a:rPr lang="en-US" b="0" i="0" dirty="0">
                <a:solidFill>
                  <a:srgbClr val="444444"/>
                </a:solidFill>
                <a:effectLst/>
                <a:latin typeface="Roboto Mono"/>
              </a:rPr>
              <a:t> } from '@angular/platform-browser-dynamic';</a:t>
            </a:r>
            <a:endParaRPr lang="en-US" dirty="0"/>
          </a:p>
          <a:p>
            <a:r>
              <a:rPr lang="en-US" b="1" i="0" u="sng" dirty="0" err="1">
                <a:solidFill>
                  <a:srgbClr val="1669BB"/>
                </a:solidFill>
                <a:effectLst/>
                <a:latin typeface="inherit"/>
                <a:hlinkClick r:id="rId2"/>
              </a:rPr>
              <a:t>platformBrowserDynamic</a:t>
            </a:r>
            <a:r>
              <a:rPr lang="en-US" b="1" i="0" dirty="0">
                <a:solidFill>
                  <a:srgbClr val="444444"/>
                </a:solidFill>
                <a:effectLst/>
                <a:latin typeface="Roboto Mono"/>
              </a:rPr>
              <a:t>().</a:t>
            </a:r>
            <a:r>
              <a:rPr lang="en-US" b="1" i="0" dirty="0" err="1">
                <a:solidFill>
                  <a:srgbClr val="444444"/>
                </a:solidFill>
                <a:effectLst/>
                <a:latin typeface="Roboto Mono"/>
              </a:rPr>
              <a:t>bootstrapModule</a:t>
            </a:r>
            <a:r>
              <a:rPr lang="en-US" b="0" i="0" dirty="0">
                <a:solidFill>
                  <a:srgbClr val="444444"/>
                </a:solidFill>
                <a:effectLst/>
                <a:latin typeface="Roboto Mono"/>
              </a:rPr>
              <a:t>(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Roboto Mono"/>
              </a:rPr>
              <a:t>AppModule</a:t>
            </a:r>
            <a:r>
              <a:rPr lang="en-US" b="0" i="0" dirty="0">
                <a:solidFill>
                  <a:srgbClr val="444444"/>
                </a:solidFill>
                <a:effectLst/>
                <a:latin typeface="Roboto Mono"/>
              </a:rPr>
              <a:t>);	</a:t>
            </a:r>
          </a:p>
          <a:p>
            <a:r>
              <a:rPr lang="en-US" dirty="0"/>
              <a:t>Bootstraps the application, using the root component from the specified </a:t>
            </a:r>
            <a:r>
              <a:rPr lang="en-US" dirty="0" err="1"/>
              <a:t>NgModule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078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1B4FE-3033-41A2-8D05-FCBE3819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i="0" dirty="0">
                <a:effectLst/>
                <a:latin typeface="Roboto" panose="02000000000000000000" pitchFamily="2" charset="0"/>
              </a:rPr>
              <a:t>Directive and component change detection and lifecycle hooks</a:t>
            </a:r>
            <a:endParaRPr lang="en-US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1254B6-F2B3-43ED-B27F-D18820EF8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999252"/>
              </p:ext>
            </p:extLst>
          </p:nvPr>
        </p:nvGraphicFramePr>
        <p:xfrm>
          <a:off x="1295402" y="2647552"/>
          <a:ext cx="9555778" cy="3317874"/>
        </p:xfrm>
        <a:graphic>
          <a:graphicData uri="http://schemas.openxmlformats.org/drawingml/2006/table">
            <a:tbl>
              <a:tblPr/>
              <a:tblGrid>
                <a:gridCol w="4777889">
                  <a:extLst>
                    <a:ext uri="{9D8B030D-6E8A-4147-A177-3AD203B41FA5}">
                      <a16:colId xmlns:a16="http://schemas.microsoft.com/office/drawing/2014/main" val="4184048823"/>
                    </a:ext>
                  </a:extLst>
                </a:gridCol>
                <a:gridCol w="4777889">
                  <a:extLst>
                    <a:ext uri="{9D8B030D-6E8A-4147-A177-3AD203B41FA5}">
                      <a16:colId xmlns:a16="http://schemas.microsoft.com/office/drawing/2014/main" val="3040039345"/>
                    </a:ext>
                  </a:extLst>
                </a:gridCol>
              </a:tblGrid>
              <a:tr h="62989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effectLst/>
                        </a:rPr>
                        <a:t>constructor(myService: MyService, ...)</a:t>
                      </a:r>
                      <a:r>
                        <a:rPr lang="en-US" sz="1800" b="0">
                          <a:effectLst/>
                        </a:rPr>
                        <a:t> { ... }</a:t>
                      </a:r>
                    </a:p>
                  </a:txBody>
                  <a:tcPr marL="62366" marR="62366" marT="62366" marB="623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Called before any other lifecycle hook. Use it to inject dependencies, but avoid any serious work here.</a:t>
                      </a:r>
                    </a:p>
                  </a:txBody>
                  <a:tcPr marL="62366" marR="62366" marT="62366" marB="623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315350"/>
                  </a:ext>
                </a:extLst>
              </a:tr>
              <a:tr h="62989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 err="1">
                          <a:effectLst/>
                        </a:rPr>
                        <a:t>ngOnChanges</a:t>
                      </a:r>
                      <a:r>
                        <a:rPr lang="en-US" sz="1800" b="1" dirty="0">
                          <a:effectLst/>
                        </a:rPr>
                        <a:t>(</a:t>
                      </a:r>
                      <a:r>
                        <a:rPr lang="en-US" sz="1800" b="1" dirty="0" err="1">
                          <a:effectLst/>
                        </a:rPr>
                        <a:t>changeRecord</a:t>
                      </a:r>
                      <a:r>
                        <a:rPr lang="en-US" sz="1800" b="1" dirty="0">
                          <a:effectLst/>
                        </a:rPr>
                        <a:t>)</a:t>
                      </a:r>
                      <a:r>
                        <a:rPr lang="en-US" sz="1800" b="0" dirty="0">
                          <a:effectLst/>
                        </a:rPr>
                        <a:t> { ... }</a:t>
                      </a:r>
                    </a:p>
                  </a:txBody>
                  <a:tcPr marL="62366" marR="62366" marT="62366" marB="62366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Called after every change to input properties and before processing content or child views.</a:t>
                      </a:r>
                    </a:p>
                  </a:txBody>
                  <a:tcPr marL="62366" marR="62366" marT="62366" marB="62366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404042"/>
                  </a:ext>
                </a:extLst>
              </a:tr>
              <a:tr h="62989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effectLst/>
                        </a:rPr>
                        <a:t>ngOnInit()</a:t>
                      </a:r>
                      <a:r>
                        <a:rPr lang="en-US" sz="1800" b="0">
                          <a:effectLst/>
                        </a:rPr>
                        <a:t> { ... }</a:t>
                      </a:r>
                    </a:p>
                  </a:txBody>
                  <a:tcPr marL="62366" marR="62366" marT="62366" marB="62366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Called after the constructor, initializing input properties, and the first call to ngOnChanges.</a:t>
                      </a:r>
                    </a:p>
                  </a:txBody>
                  <a:tcPr marL="62366" marR="62366" marT="62366" marB="62366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00593"/>
                  </a:ext>
                </a:extLst>
              </a:tr>
              <a:tr h="79828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effectLst/>
                        </a:rPr>
                        <a:t>ngDoCheck()</a:t>
                      </a:r>
                      <a:r>
                        <a:rPr lang="en-US" sz="1800" b="0">
                          <a:effectLst/>
                        </a:rPr>
                        <a:t> { ... }</a:t>
                      </a:r>
                    </a:p>
                  </a:txBody>
                  <a:tcPr marL="62366" marR="62366" marT="62366" marB="62366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Called every time that the input properties of a component or a directive are checked. Use it to extend change detection by performing a custom check.</a:t>
                      </a:r>
                    </a:p>
                  </a:txBody>
                  <a:tcPr marL="62366" marR="62366" marT="62366" marB="62366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232970"/>
                  </a:ext>
                </a:extLst>
              </a:tr>
              <a:tr h="62989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 err="1">
                          <a:effectLst/>
                        </a:rPr>
                        <a:t>ngAfterContentInit</a:t>
                      </a:r>
                      <a:r>
                        <a:rPr lang="en-US" sz="1800" b="1" dirty="0">
                          <a:effectLst/>
                        </a:rPr>
                        <a:t>()</a:t>
                      </a:r>
                      <a:r>
                        <a:rPr lang="en-US" sz="1800" b="0" dirty="0">
                          <a:effectLst/>
                        </a:rPr>
                        <a:t> { ... }</a:t>
                      </a:r>
                    </a:p>
                  </a:txBody>
                  <a:tcPr marL="62366" marR="62366" marT="62366" marB="62366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Called after </a:t>
                      </a:r>
                      <a:r>
                        <a:rPr lang="en-US" sz="1200" b="0" dirty="0" err="1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ngOnInit</a:t>
                      </a:r>
                      <a:r>
                        <a:rPr lang="en-US" sz="1200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 when the component's or directive's content has been initialized.</a:t>
                      </a:r>
                    </a:p>
                  </a:txBody>
                  <a:tcPr marL="62366" marR="62366" marT="62366" marB="62366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185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430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1B4FE-3033-41A2-8D05-FCBE3819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i="0" dirty="0">
                <a:effectLst/>
                <a:latin typeface="Roboto" panose="02000000000000000000" pitchFamily="2" charset="0"/>
              </a:rPr>
              <a:t>Directive and component change detection and lifecycle hooks</a:t>
            </a:r>
            <a:endParaRPr lang="en-US" sz="24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FD72CA-DE11-46AA-BED5-556376AA75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349967"/>
              </p:ext>
            </p:extLst>
          </p:nvPr>
        </p:nvGraphicFramePr>
        <p:xfrm>
          <a:off x="1295401" y="2563793"/>
          <a:ext cx="9420646" cy="3330315"/>
        </p:xfrm>
        <a:graphic>
          <a:graphicData uri="http://schemas.openxmlformats.org/drawingml/2006/table">
            <a:tbl>
              <a:tblPr/>
              <a:tblGrid>
                <a:gridCol w="4710323">
                  <a:extLst>
                    <a:ext uri="{9D8B030D-6E8A-4147-A177-3AD203B41FA5}">
                      <a16:colId xmlns:a16="http://schemas.microsoft.com/office/drawing/2014/main" val="54719026"/>
                    </a:ext>
                  </a:extLst>
                </a:gridCol>
                <a:gridCol w="4710323">
                  <a:extLst>
                    <a:ext uri="{9D8B030D-6E8A-4147-A177-3AD203B41FA5}">
                      <a16:colId xmlns:a16="http://schemas.microsoft.com/office/drawing/2014/main" val="828148087"/>
                    </a:ext>
                  </a:extLst>
                </a:gridCol>
              </a:tblGrid>
              <a:tr h="65125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>
                          <a:effectLst/>
                        </a:rPr>
                        <a:t>ngAfterContentChecked()</a:t>
                      </a:r>
                      <a:r>
                        <a:rPr lang="en-US" sz="2400" b="0">
                          <a:effectLst/>
                        </a:rPr>
                        <a:t> { ... }</a:t>
                      </a:r>
                    </a:p>
                  </a:txBody>
                  <a:tcPr marL="88007" marR="88007" marT="88007" marB="880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Called after every check of the component's or directive's content.</a:t>
                      </a:r>
                    </a:p>
                  </a:txBody>
                  <a:tcPr marL="88007" marR="88007" marT="88007" marB="880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571827"/>
                  </a:ext>
                </a:extLst>
              </a:tr>
              <a:tr h="1126493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 err="1">
                          <a:effectLst/>
                        </a:rPr>
                        <a:t>ngAfterViewInit</a:t>
                      </a:r>
                      <a:r>
                        <a:rPr lang="en-US" sz="2400" b="1" dirty="0">
                          <a:effectLst/>
                        </a:rPr>
                        <a:t>()</a:t>
                      </a:r>
                      <a:r>
                        <a:rPr lang="en-US" sz="2400" b="0" dirty="0">
                          <a:effectLst/>
                        </a:rPr>
                        <a:t> { ... }</a:t>
                      </a:r>
                    </a:p>
                  </a:txBody>
                  <a:tcPr marL="88007" marR="88007" marT="88007" marB="8800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Called after ngAfterContentInit when the component's views and child views / the view that a directive is in has been initialized.</a:t>
                      </a:r>
                    </a:p>
                  </a:txBody>
                  <a:tcPr marL="88007" marR="88007" marT="88007" marB="8800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515404"/>
                  </a:ext>
                </a:extLst>
              </a:tr>
              <a:tr h="88887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>
                          <a:effectLst/>
                        </a:rPr>
                        <a:t>ngAfterViewChecked()</a:t>
                      </a:r>
                      <a:r>
                        <a:rPr lang="en-US" sz="2400" b="0">
                          <a:effectLst/>
                        </a:rPr>
                        <a:t> { ... }</a:t>
                      </a:r>
                    </a:p>
                  </a:txBody>
                  <a:tcPr marL="88007" marR="88007" marT="88007" marB="8800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Called after every check of the component's views and child views / the view that a directive is in.</a:t>
                      </a:r>
                    </a:p>
                  </a:txBody>
                  <a:tcPr marL="88007" marR="88007" marT="88007" marB="8800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148699"/>
                  </a:ext>
                </a:extLst>
              </a:tr>
              <a:tr h="65125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 err="1">
                          <a:effectLst/>
                        </a:rPr>
                        <a:t>ngOnDestroy</a:t>
                      </a:r>
                      <a:r>
                        <a:rPr lang="en-US" sz="2400" b="1" dirty="0">
                          <a:effectLst/>
                        </a:rPr>
                        <a:t>()</a:t>
                      </a:r>
                      <a:r>
                        <a:rPr lang="en-US" sz="2400" b="0" dirty="0">
                          <a:effectLst/>
                        </a:rPr>
                        <a:t> { ... }</a:t>
                      </a:r>
                    </a:p>
                  </a:txBody>
                  <a:tcPr marL="88007" marR="88007" marT="88007" marB="8800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Called once, before the instance is destroyed.</a:t>
                      </a:r>
                    </a:p>
                  </a:txBody>
                  <a:tcPr marL="88007" marR="88007" marT="88007" marB="88007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577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001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5ACD-8EDB-4ADE-828B-38B3DC88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0" dirty="0">
                <a:effectLst/>
                <a:latin typeface="Roboto" panose="02000000000000000000" pitchFamily="2" charset="0"/>
              </a:rPr>
              <a:t>Dependency injection configuration</a:t>
            </a:r>
            <a:endParaRPr lang="en-US" sz="4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E67AA3-DE68-43BA-B829-0CB4C8316B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890154"/>
              </p:ext>
            </p:extLst>
          </p:nvPr>
        </p:nvGraphicFramePr>
        <p:xfrm>
          <a:off x="734223" y="2712744"/>
          <a:ext cx="10130472" cy="2823926"/>
        </p:xfrm>
        <a:graphic>
          <a:graphicData uri="http://schemas.openxmlformats.org/drawingml/2006/table">
            <a:tbl>
              <a:tblPr/>
              <a:tblGrid>
                <a:gridCol w="5065236">
                  <a:extLst>
                    <a:ext uri="{9D8B030D-6E8A-4147-A177-3AD203B41FA5}">
                      <a16:colId xmlns:a16="http://schemas.microsoft.com/office/drawing/2014/main" val="321239176"/>
                    </a:ext>
                  </a:extLst>
                </a:gridCol>
                <a:gridCol w="5065236">
                  <a:extLst>
                    <a:ext uri="{9D8B030D-6E8A-4147-A177-3AD203B41FA5}">
                      <a16:colId xmlns:a16="http://schemas.microsoft.com/office/drawing/2014/main" val="2140069718"/>
                    </a:ext>
                  </a:extLst>
                </a:gridCol>
              </a:tblGrid>
              <a:tr h="79886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>
                          <a:effectLst/>
                        </a:rPr>
                        <a:t>{ </a:t>
                      </a:r>
                      <a:r>
                        <a:rPr lang="en-US" sz="2400" b="1">
                          <a:effectLst/>
                        </a:rPr>
                        <a:t>provide</a:t>
                      </a:r>
                      <a:r>
                        <a:rPr lang="en-US" sz="2400" b="0">
                          <a:effectLst/>
                        </a:rPr>
                        <a:t>: MyService, </a:t>
                      </a:r>
                      <a:r>
                        <a:rPr lang="en-US" sz="2400" b="1">
                          <a:effectLst/>
                        </a:rPr>
                        <a:t>useClass</a:t>
                      </a:r>
                      <a:r>
                        <a:rPr lang="en-US" sz="2400" b="0">
                          <a:effectLst/>
                        </a:rPr>
                        <a:t>: MyMockService }</a:t>
                      </a:r>
                    </a:p>
                  </a:txBody>
                  <a:tcPr marL="101600" marR="101600" marT="101600" marB="101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Sets or overrides the provider for MyService to the MyMockService class.</a:t>
                      </a:r>
                    </a:p>
                  </a:txBody>
                  <a:tcPr marL="101600" marR="101600" marT="101600" marB="101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7177"/>
                  </a:ext>
                </a:extLst>
              </a:tr>
              <a:tr h="109034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dirty="0">
                          <a:effectLst/>
                        </a:rPr>
                        <a:t>{ </a:t>
                      </a:r>
                      <a:r>
                        <a:rPr lang="en-US" sz="2400" b="1" dirty="0">
                          <a:effectLst/>
                        </a:rPr>
                        <a:t>provide</a:t>
                      </a:r>
                      <a:r>
                        <a:rPr lang="en-US" sz="2400" b="0" dirty="0">
                          <a:effectLst/>
                        </a:rPr>
                        <a:t>: </a:t>
                      </a:r>
                      <a:r>
                        <a:rPr lang="en-US" sz="2400" b="0" dirty="0" err="1">
                          <a:effectLst/>
                        </a:rPr>
                        <a:t>MyService</a:t>
                      </a:r>
                      <a:r>
                        <a:rPr lang="en-US" sz="2400" b="0" dirty="0">
                          <a:effectLst/>
                        </a:rPr>
                        <a:t>, </a:t>
                      </a:r>
                      <a:r>
                        <a:rPr lang="en-US" sz="2400" b="1" dirty="0" err="1">
                          <a:effectLst/>
                        </a:rPr>
                        <a:t>useFactory</a:t>
                      </a:r>
                      <a:r>
                        <a:rPr lang="en-US" sz="2400" b="0" dirty="0">
                          <a:effectLst/>
                        </a:rPr>
                        <a:t>: </a:t>
                      </a:r>
                      <a:r>
                        <a:rPr lang="en-US" sz="2400" b="0" dirty="0" err="1">
                          <a:effectLst/>
                        </a:rPr>
                        <a:t>myFactory</a:t>
                      </a:r>
                      <a:r>
                        <a:rPr lang="en-US" sz="2400" b="0" dirty="0">
                          <a:effectLst/>
                        </a:rPr>
                        <a:t> }</a:t>
                      </a:r>
                    </a:p>
                  </a:txBody>
                  <a:tcPr marL="101600" marR="101600" marT="101600" marB="1016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Sets or overrides the provider for MyService to the myFactory factory function.</a:t>
                      </a:r>
                    </a:p>
                  </a:txBody>
                  <a:tcPr marL="101600" marR="101600" marT="101600" marB="1016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678907"/>
                  </a:ext>
                </a:extLst>
              </a:tr>
              <a:tr h="79886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dirty="0">
                          <a:effectLst/>
                        </a:rPr>
                        <a:t>{ </a:t>
                      </a:r>
                      <a:r>
                        <a:rPr lang="en-US" sz="2400" b="1" dirty="0">
                          <a:effectLst/>
                        </a:rPr>
                        <a:t>provide</a:t>
                      </a:r>
                      <a:r>
                        <a:rPr lang="en-US" sz="2400" b="0" dirty="0">
                          <a:effectLst/>
                        </a:rPr>
                        <a:t>: </a:t>
                      </a:r>
                      <a:r>
                        <a:rPr lang="en-US" sz="2400" b="0" dirty="0" err="1">
                          <a:effectLst/>
                        </a:rPr>
                        <a:t>MyValue</a:t>
                      </a:r>
                      <a:r>
                        <a:rPr lang="en-US" sz="2400" b="0" dirty="0">
                          <a:effectLst/>
                        </a:rPr>
                        <a:t>, </a:t>
                      </a:r>
                      <a:r>
                        <a:rPr lang="en-US" sz="2400" b="1" dirty="0" err="1">
                          <a:effectLst/>
                        </a:rPr>
                        <a:t>useValue</a:t>
                      </a:r>
                      <a:r>
                        <a:rPr lang="en-US" sz="2400" b="0" dirty="0">
                          <a:effectLst/>
                        </a:rPr>
                        <a:t>: 41 }</a:t>
                      </a:r>
                    </a:p>
                  </a:txBody>
                  <a:tcPr marL="101600" marR="101600" marT="101600" marB="1016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Sets or overrides the provider for </a:t>
                      </a:r>
                      <a:r>
                        <a:rPr lang="en-US" b="0" dirty="0" err="1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MyValue</a:t>
                      </a:r>
                      <a:r>
                        <a:rPr lang="en-US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 to the value 41.</a:t>
                      </a:r>
                    </a:p>
                  </a:txBody>
                  <a:tcPr marL="101600" marR="101600" marT="101600" marB="1016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480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580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22AD4-5CD7-4442-86EA-8B480797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0" dirty="0">
                <a:effectLst/>
                <a:latin typeface="Roboto" panose="02000000000000000000" pitchFamily="2" charset="0"/>
              </a:rPr>
              <a:t>Routing and navigation</a:t>
            </a:r>
            <a:endParaRPr lang="en-US" sz="4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5A660C1-D896-4DCD-AF19-8C54EE9FC8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454649"/>
              </p:ext>
            </p:extLst>
          </p:nvPr>
        </p:nvGraphicFramePr>
        <p:xfrm>
          <a:off x="735662" y="2593558"/>
          <a:ext cx="10586054" cy="3138236"/>
        </p:xfrm>
        <a:graphic>
          <a:graphicData uri="http://schemas.openxmlformats.org/drawingml/2006/table">
            <a:tbl>
              <a:tblPr/>
              <a:tblGrid>
                <a:gridCol w="5293027">
                  <a:extLst>
                    <a:ext uri="{9D8B030D-6E8A-4147-A177-3AD203B41FA5}">
                      <a16:colId xmlns:a16="http://schemas.microsoft.com/office/drawing/2014/main" val="1983826763"/>
                    </a:ext>
                  </a:extLst>
                </a:gridCol>
                <a:gridCol w="5293027">
                  <a:extLst>
                    <a:ext uri="{9D8B030D-6E8A-4147-A177-3AD203B41FA5}">
                      <a16:colId xmlns:a16="http://schemas.microsoft.com/office/drawing/2014/main" val="1131829282"/>
                    </a:ext>
                  </a:extLst>
                </a:gridCol>
              </a:tblGrid>
              <a:tr h="208271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const routes: </a:t>
                      </a:r>
                      <a:r>
                        <a:rPr lang="en-US" sz="1600" b="1" u="none" strike="noStrike" dirty="0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2"/>
                        </a:rPr>
                        <a:t>Routes</a:t>
                      </a:r>
                      <a:r>
                        <a:rPr lang="en-US" sz="1600" b="0" dirty="0">
                          <a:effectLst/>
                        </a:rPr>
                        <a:t> = [ </a:t>
                      </a:r>
                    </a:p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{ path: '', component: </a:t>
                      </a:r>
                      <a:r>
                        <a:rPr lang="en-US" sz="1600" b="0" dirty="0" err="1">
                          <a:effectLst/>
                        </a:rPr>
                        <a:t>HomeComponent</a:t>
                      </a:r>
                      <a:r>
                        <a:rPr lang="en-US" sz="1600" b="0" dirty="0">
                          <a:effectLst/>
                        </a:rPr>
                        <a:t> }, </a:t>
                      </a:r>
                    </a:p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{ path: 'path/:</a:t>
                      </a:r>
                      <a:r>
                        <a:rPr lang="en-US" sz="1600" b="0" dirty="0" err="1">
                          <a:effectLst/>
                        </a:rPr>
                        <a:t>routeParam</a:t>
                      </a:r>
                      <a:r>
                        <a:rPr lang="en-US" sz="1600" b="0" dirty="0">
                          <a:effectLst/>
                        </a:rPr>
                        <a:t>', component: </a:t>
                      </a:r>
                      <a:r>
                        <a:rPr lang="en-US" sz="1600" b="0" dirty="0" err="1">
                          <a:effectLst/>
                        </a:rPr>
                        <a:t>MyComponent</a:t>
                      </a:r>
                      <a:r>
                        <a:rPr lang="en-US" sz="1600" b="0" dirty="0">
                          <a:effectLst/>
                        </a:rPr>
                        <a:t> }, </a:t>
                      </a:r>
                    </a:p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{ path: '</a:t>
                      </a:r>
                      <a:r>
                        <a:rPr lang="en-US" sz="1600" b="0" dirty="0" err="1">
                          <a:effectLst/>
                        </a:rPr>
                        <a:t>staticPath</a:t>
                      </a:r>
                      <a:r>
                        <a:rPr lang="en-US" sz="1600" b="0" dirty="0">
                          <a:effectLst/>
                        </a:rPr>
                        <a:t>', component: ... }, </a:t>
                      </a:r>
                    </a:p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{ path: '**', component: ... }, </a:t>
                      </a:r>
                    </a:p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{ path: '</a:t>
                      </a:r>
                      <a:r>
                        <a:rPr lang="en-US" sz="1600" b="0" dirty="0" err="1">
                          <a:effectLst/>
                        </a:rPr>
                        <a:t>oldPath</a:t>
                      </a:r>
                      <a:r>
                        <a:rPr lang="en-US" sz="1600" b="0" dirty="0">
                          <a:effectLst/>
                        </a:rPr>
                        <a:t>', </a:t>
                      </a:r>
                      <a:r>
                        <a:rPr lang="en-US" sz="1600" b="0" dirty="0" err="1">
                          <a:effectLst/>
                        </a:rPr>
                        <a:t>redirectTo</a:t>
                      </a:r>
                      <a:r>
                        <a:rPr lang="en-US" sz="1600" b="0" dirty="0">
                          <a:effectLst/>
                        </a:rPr>
                        <a:t>: '/</a:t>
                      </a:r>
                      <a:r>
                        <a:rPr lang="en-US" sz="1600" b="0" dirty="0" err="1">
                          <a:effectLst/>
                        </a:rPr>
                        <a:t>staticPath</a:t>
                      </a:r>
                      <a:r>
                        <a:rPr lang="en-US" sz="1600" b="0" dirty="0">
                          <a:effectLst/>
                        </a:rPr>
                        <a:t>' }, </a:t>
                      </a:r>
                    </a:p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{ path: ..., component: ..., data: { message: 'Custom' } } ]); </a:t>
                      </a:r>
                    </a:p>
                    <a:p>
                      <a:pPr algn="l" fontAlgn="t"/>
                      <a:r>
                        <a:rPr lang="en-US" sz="1600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const routing = </a:t>
                      </a:r>
                      <a:r>
                        <a:rPr lang="en-US" sz="1600" b="0" dirty="0" err="1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RouterModule.forRoot</a:t>
                      </a:r>
                      <a:r>
                        <a:rPr lang="en-US" sz="1600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(routes); </a:t>
                      </a:r>
                    </a:p>
                  </a:txBody>
                  <a:tcPr marL="91150" marR="91150" marT="91150" marB="91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Configures routes for the application. Supports static, parameterized, redirect, and wildcard routes. Also supports custom route data and resolve.</a:t>
                      </a:r>
                    </a:p>
                  </a:txBody>
                  <a:tcPr marL="91150" marR="91150" marT="91150" marB="91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78832"/>
                  </a:ext>
                </a:extLst>
              </a:tr>
              <a:tr h="100521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&lt;</a:t>
                      </a:r>
                      <a:r>
                        <a:rPr lang="en-US" sz="1600" b="1" u="none" strike="noStrike" dirty="0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3"/>
                        </a:rPr>
                        <a:t>router-outlet</a:t>
                      </a:r>
                      <a:r>
                        <a:rPr lang="en-US" sz="1600" b="0" dirty="0">
                          <a:effectLst/>
                        </a:rPr>
                        <a:t>&gt;&lt;/</a:t>
                      </a:r>
                      <a:r>
                        <a:rPr lang="en-US" sz="1600" b="1" u="none" strike="noStrike" dirty="0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3"/>
                        </a:rPr>
                        <a:t>router-outlet</a:t>
                      </a:r>
                      <a:r>
                        <a:rPr lang="en-US" sz="1600" b="0" dirty="0">
                          <a:effectLst/>
                        </a:rPr>
                        <a:t>&gt; </a:t>
                      </a:r>
                    </a:p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&lt;</a:t>
                      </a:r>
                      <a:r>
                        <a:rPr lang="en-US" sz="1600" b="1" u="none" strike="noStrike" dirty="0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3"/>
                        </a:rPr>
                        <a:t>router-outlet</a:t>
                      </a:r>
                      <a:r>
                        <a:rPr lang="en-US" sz="1600" b="0" dirty="0">
                          <a:effectLst/>
                        </a:rPr>
                        <a:t> name="aux"&gt;&lt;/</a:t>
                      </a:r>
                      <a:r>
                        <a:rPr lang="en-US" sz="1600" b="1" u="none" strike="noStrike" dirty="0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3"/>
                        </a:rPr>
                        <a:t>router-outlet</a:t>
                      </a:r>
                      <a:r>
                        <a:rPr lang="en-US" sz="1600" b="0" dirty="0">
                          <a:effectLst/>
                        </a:rPr>
                        <a:t>&gt; </a:t>
                      </a:r>
                    </a:p>
                  </a:txBody>
                  <a:tcPr marL="91150" marR="91150" marT="91150" marB="9115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Marks the location to load the component of the active route.</a:t>
                      </a:r>
                    </a:p>
                  </a:txBody>
                  <a:tcPr marL="91150" marR="91150" marT="91150" marB="9115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94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378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22AD4-5CD7-4442-86EA-8B480797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0" dirty="0">
                <a:effectLst/>
                <a:latin typeface="Roboto" panose="02000000000000000000" pitchFamily="2" charset="0"/>
              </a:rPr>
              <a:t>Routing and navigation</a:t>
            </a:r>
            <a:endParaRPr lang="en-US" sz="4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1B961F-0240-4A3B-8B80-CFFBB8DC5F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7374300"/>
              </p:ext>
            </p:extLst>
          </p:nvPr>
        </p:nvGraphicFramePr>
        <p:xfrm>
          <a:off x="713874" y="2554705"/>
          <a:ext cx="10595810" cy="3376863"/>
        </p:xfrm>
        <a:graphic>
          <a:graphicData uri="http://schemas.openxmlformats.org/drawingml/2006/table">
            <a:tbl>
              <a:tblPr/>
              <a:tblGrid>
                <a:gridCol w="5269831">
                  <a:extLst>
                    <a:ext uri="{9D8B030D-6E8A-4147-A177-3AD203B41FA5}">
                      <a16:colId xmlns:a16="http://schemas.microsoft.com/office/drawing/2014/main" val="3338411248"/>
                    </a:ext>
                  </a:extLst>
                </a:gridCol>
                <a:gridCol w="5325979">
                  <a:extLst>
                    <a:ext uri="{9D8B030D-6E8A-4147-A177-3AD203B41FA5}">
                      <a16:colId xmlns:a16="http://schemas.microsoft.com/office/drawing/2014/main" val="946253685"/>
                    </a:ext>
                  </a:extLst>
                </a:gridCol>
              </a:tblGrid>
              <a:tr h="2276659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&lt;a </a:t>
                      </a:r>
                      <a:r>
                        <a:rPr lang="en-US" b="1" u="none" strike="noStrike" dirty="0" err="1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2"/>
                        </a:rPr>
                        <a:t>routerLink</a:t>
                      </a:r>
                      <a:r>
                        <a:rPr lang="en-US" b="0" dirty="0">
                          <a:effectLst/>
                        </a:rPr>
                        <a:t>="/path"&gt; </a:t>
                      </a:r>
                    </a:p>
                    <a:p>
                      <a:pPr algn="l" fontAlgn="t"/>
                      <a:r>
                        <a:rPr lang="en-US" b="0" dirty="0">
                          <a:effectLst/>
                        </a:rPr>
                        <a:t>&lt;a </a:t>
                      </a:r>
                      <a:r>
                        <a:rPr lang="en-US" b="1" dirty="0">
                          <a:effectLst/>
                        </a:rPr>
                        <a:t>[</a:t>
                      </a:r>
                      <a:r>
                        <a:rPr lang="en-US" b="1" u="none" strike="noStrike" dirty="0" err="1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2"/>
                        </a:rPr>
                        <a:t>routerLink</a:t>
                      </a:r>
                      <a:r>
                        <a:rPr lang="en-US" b="1" dirty="0">
                          <a:effectLst/>
                        </a:rPr>
                        <a:t>]</a:t>
                      </a:r>
                      <a:r>
                        <a:rPr lang="en-US" b="0" dirty="0">
                          <a:effectLst/>
                        </a:rPr>
                        <a:t>="[ '/path', </a:t>
                      </a:r>
                      <a:r>
                        <a:rPr lang="en-US" b="0" dirty="0" err="1">
                          <a:effectLst/>
                        </a:rPr>
                        <a:t>routeParam</a:t>
                      </a:r>
                      <a:r>
                        <a:rPr lang="en-US" b="0" dirty="0">
                          <a:effectLst/>
                        </a:rPr>
                        <a:t> ]"&gt; </a:t>
                      </a:r>
                    </a:p>
                    <a:p>
                      <a:pPr algn="l" fontAlgn="t"/>
                      <a:r>
                        <a:rPr lang="en-US" b="0" dirty="0">
                          <a:effectLst/>
                        </a:rPr>
                        <a:t>&lt;a </a:t>
                      </a:r>
                      <a:r>
                        <a:rPr lang="en-US" b="1" dirty="0">
                          <a:effectLst/>
                        </a:rPr>
                        <a:t>[</a:t>
                      </a:r>
                      <a:r>
                        <a:rPr lang="en-US" b="1" u="none" strike="noStrike" dirty="0" err="1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2"/>
                        </a:rPr>
                        <a:t>routerLink</a:t>
                      </a:r>
                      <a:r>
                        <a:rPr lang="en-US" b="1" dirty="0">
                          <a:effectLst/>
                        </a:rPr>
                        <a:t>]</a:t>
                      </a:r>
                      <a:r>
                        <a:rPr lang="en-US" b="0" dirty="0">
                          <a:effectLst/>
                        </a:rPr>
                        <a:t>="[ '/path', { </a:t>
                      </a:r>
                      <a:r>
                        <a:rPr lang="en-US" b="0" dirty="0" err="1">
                          <a:effectLst/>
                        </a:rPr>
                        <a:t>matrixParam</a:t>
                      </a:r>
                      <a:r>
                        <a:rPr lang="en-US" b="0" dirty="0">
                          <a:effectLst/>
                        </a:rPr>
                        <a:t>: 'value' } ]"&gt; &lt;a </a:t>
                      </a:r>
                      <a:r>
                        <a:rPr lang="en-US" b="1" dirty="0">
                          <a:effectLst/>
                        </a:rPr>
                        <a:t>[</a:t>
                      </a:r>
                      <a:r>
                        <a:rPr lang="en-US" b="1" u="none" strike="noStrike" dirty="0" err="1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2"/>
                        </a:rPr>
                        <a:t>routerLink</a:t>
                      </a:r>
                      <a:r>
                        <a:rPr lang="en-US" b="1" dirty="0">
                          <a:effectLst/>
                        </a:rPr>
                        <a:t>]</a:t>
                      </a:r>
                      <a:r>
                        <a:rPr lang="en-US" b="0" dirty="0">
                          <a:effectLst/>
                        </a:rPr>
                        <a:t>="[ '/path' ]" [</a:t>
                      </a:r>
                      <a:r>
                        <a:rPr lang="en-US" b="0" dirty="0" err="1">
                          <a:effectLst/>
                        </a:rPr>
                        <a:t>queryParams</a:t>
                      </a:r>
                      <a:r>
                        <a:rPr lang="en-US" b="0" dirty="0">
                          <a:effectLst/>
                        </a:rPr>
                        <a:t>]="{ page: 1 }"&gt; </a:t>
                      </a:r>
                    </a:p>
                    <a:p>
                      <a:pPr algn="l" fontAlgn="t"/>
                      <a:r>
                        <a:rPr lang="en-US" b="0" dirty="0">
                          <a:effectLst/>
                        </a:rPr>
                        <a:t>&lt;a </a:t>
                      </a:r>
                      <a:r>
                        <a:rPr lang="en-US" b="1" dirty="0">
                          <a:effectLst/>
                        </a:rPr>
                        <a:t>[</a:t>
                      </a:r>
                      <a:r>
                        <a:rPr lang="en-US" b="1" u="none" strike="noStrike" dirty="0" err="1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2"/>
                        </a:rPr>
                        <a:t>routerLink</a:t>
                      </a:r>
                      <a:r>
                        <a:rPr lang="en-US" b="1" dirty="0">
                          <a:effectLst/>
                        </a:rPr>
                        <a:t>]</a:t>
                      </a:r>
                      <a:r>
                        <a:rPr lang="en-US" b="0" dirty="0">
                          <a:effectLst/>
                        </a:rPr>
                        <a:t>="[ '/path' ]" fragment="anchor"&gt; </a:t>
                      </a:r>
                    </a:p>
                  </a:txBody>
                  <a:tcPr marL="101600" marR="101600" marT="101600" marB="101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Creates a link to a different view based on a route instruction consisting of a route path, required and optional parameters, query parameters, and a fragment. To navigate to a root route, use the / prefix; for a child route, use the ./prefix; for a sibling or parent, use the ../ prefix.</a:t>
                      </a:r>
                    </a:p>
                  </a:txBody>
                  <a:tcPr marL="101600" marR="101600" marT="101600" marB="101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57643"/>
                  </a:ext>
                </a:extLst>
              </a:tr>
              <a:tr h="1100204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&lt;a [</a:t>
                      </a:r>
                      <a:r>
                        <a:rPr lang="en-US" b="0" u="none" strike="noStrike" dirty="0" err="1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2"/>
                        </a:rPr>
                        <a:t>routerLink</a:t>
                      </a:r>
                      <a:r>
                        <a:rPr lang="en-US" b="0" dirty="0">
                          <a:effectLst/>
                        </a:rPr>
                        <a:t>]="[ '/path’ ]"  </a:t>
                      </a:r>
                      <a:r>
                        <a:rPr lang="en-US" b="1" u="none" strike="noStrike" dirty="0" err="1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3"/>
                        </a:rPr>
                        <a:t>routerLinkActive</a:t>
                      </a:r>
                      <a:r>
                        <a:rPr lang="en-US" b="0" dirty="0">
                          <a:effectLst/>
                        </a:rPr>
                        <a:t>="active"&gt;</a:t>
                      </a:r>
                    </a:p>
                  </a:txBody>
                  <a:tcPr marL="101600" marR="101600" marT="101600" marB="1016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The provided classes are added to the element when the </a:t>
                      </a:r>
                      <a:r>
                        <a:rPr lang="en-US" b="0" u="none" strike="noStrike" dirty="0" err="1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2"/>
                        </a:rPr>
                        <a:t>routerLink</a:t>
                      </a:r>
                      <a:r>
                        <a:rPr lang="en-US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 becomes the current active route.</a:t>
                      </a:r>
                    </a:p>
                  </a:txBody>
                  <a:tcPr marL="101600" marR="101600" marT="101600" marB="1016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411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425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22AD4-5CD7-4442-86EA-8B480797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0" dirty="0">
                <a:effectLst/>
                <a:latin typeface="Roboto" panose="02000000000000000000" pitchFamily="2" charset="0"/>
              </a:rPr>
              <a:t>Routing and navigation</a:t>
            </a:r>
            <a:endParaRPr lang="en-US" sz="4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AEBEF5-5203-4A62-B02E-24061375B5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5816296"/>
              </p:ext>
            </p:extLst>
          </p:nvPr>
        </p:nvGraphicFramePr>
        <p:xfrm>
          <a:off x="685799" y="2574758"/>
          <a:ext cx="10511590" cy="2703362"/>
        </p:xfrm>
        <a:graphic>
          <a:graphicData uri="http://schemas.openxmlformats.org/drawingml/2006/table">
            <a:tbl>
              <a:tblPr/>
              <a:tblGrid>
                <a:gridCol w="5255795">
                  <a:extLst>
                    <a:ext uri="{9D8B030D-6E8A-4147-A177-3AD203B41FA5}">
                      <a16:colId xmlns:a16="http://schemas.microsoft.com/office/drawing/2014/main" val="681396074"/>
                    </a:ext>
                  </a:extLst>
                </a:gridCol>
                <a:gridCol w="5255795">
                  <a:extLst>
                    <a:ext uri="{9D8B030D-6E8A-4147-A177-3AD203B41FA5}">
                      <a16:colId xmlns:a16="http://schemas.microsoft.com/office/drawing/2014/main" val="778552770"/>
                    </a:ext>
                  </a:extLst>
                </a:gridCol>
              </a:tblGrid>
              <a:tr h="2703362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class </a:t>
                      </a:r>
                      <a:r>
                        <a:rPr lang="en-US" b="1" u="none" strike="noStrike" dirty="0" err="1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2"/>
                        </a:rPr>
                        <a:t>CanActivate</a:t>
                      </a:r>
                      <a:r>
                        <a:rPr lang="en-US" b="0" dirty="0" err="1">
                          <a:effectLst/>
                        </a:rPr>
                        <a:t>Guard</a:t>
                      </a:r>
                      <a:r>
                        <a:rPr lang="en-US" b="0" dirty="0">
                          <a:effectLst/>
                        </a:rPr>
                        <a:t> implements </a:t>
                      </a:r>
                      <a:r>
                        <a:rPr lang="en-US" b="1" u="none" strike="noStrike" dirty="0" err="1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2"/>
                        </a:rPr>
                        <a:t>CanActivate</a:t>
                      </a:r>
                      <a:r>
                        <a:rPr lang="en-US" b="0" dirty="0">
                          <a:effectLst/>
                        </a:rPr>
                        <a:t> { </a:t>
                      </a:r>
                      <a:r>
                        <a:rPr lang="en-US" b="0" dirty="0" err="1">
                          <a:effectLst/>
                        </a:rPr>
                        <a:t>canActivate</a:t>
                      </a:r>
                      <a:r>
                        <a:rPr lang="en-US" b="0" dirty="0">
                          <a:effectLst/>
                        </a:rPr>
                        <a:t>( route: </a:t>
                      </a:r>
                      <a:r>
                        <a:rPr lang="en-US" b="0" u="none" strike="noStrike" dirty="0" err="1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3"/>
                        </a:rPr>
                        <a:t>ActivatedRouteSnapshot</a:t>
                      </a:r>
                      <a:r>
                        <a:rPr lang="en-US" b="0" dirty="0">
                          <a:effectLst/>
                        </a:rPr>
                        <a:t>, state: </a:t>
                      </a:r>
                      <a:r>
                        <a:rPr lang="en-US" b="0" u="none" strike="noStrike" dirty="0" err="1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4"/>
                        </a:rPr>
                        <a:t>RouterStateSnapshot</a:t>
                      </a:r>
                      <a:r>
                        <a:rPr lang="en-US" b="0" dirty="0">
                          <a:effectLst/>
                        </a:rPr>
                        <a:t> ): Observable&lt;</a:t>
                      </a:r>
                      <a:r>
                        <a:rPr lang="en-US" b="0" dirty="0" err="1">
                          <a:effectLst/>
                        </a:rPr>
                        <a:t>boolean|</a:t>
                      </a:r>
                      <a:r>
                        <a:rPr lang="en-US" b="0" u="none" strike="noStrike" dirty="0" err="1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5"/>
                        </a:rPr>
                        <a:t>UrlTree</a:t>
                      </a:r>
                      <a:r>
                        <a:rPr lang="en-US" b="0" dirty="0">
                          <a:effectLst/>
                        </a:rPr>
                        <a:t>&gt;|Promise&lt;</a:t>
                      </a:r>
                      <a:r>
                        <a:rPr lang="en-US" b="0" dirty="0" err="1">
                          <a:effectLst/>
                        </a:rPr>
                        <a:t>boolean|</a:t>
                      </a:r>
                      <a:r>
                        <a:rPr lang="en-US" b="0" u="none" strike="noStrike" dirty="0" err="1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5"/>
                        </a:rPr>
                        <a:t>UrlTree</a:t>
                      </a:r>
                      <a:r>
                        <a:rPr lang="en-US" b="0" dirty="0">
                          <a:effectLst/>
                        </a:rPr>
                        <a:t>&gt;|</a:t>
                      </a:r>
                      <a:r>
                        <a:rPr lang="en-US" b="0" dirty="0" err="1">
                          <a:effectLst/>
                        </a:rPr>
                        <a:t>boolean|</a:t>
                      </a:r>
                      <a:r>
                        <a:rPr lang="en-US" b="0" u="none" strike="noStrike" dirty="0" err="1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5"/>
                        </a:rPr>
                        <a:t>UrlTree</a:t>
                      </a:r>
                      <a:r>
                        <a:rPr lang="en-US" b="0" dirty="0">
                          <a:effectLst/>
                        </a:rPr>
                        <a:t> { ... } } </a:t>
                      </a:r>
                      <a:r>
                        <a:rPr lang="en-US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{ path: ..., </a:t>
                      </a:r>
                      <a:r>
                        <a:rPr lang="en-US" b="0" dirty="0" err="1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canActivate</a:t>
                      </a:r>
                      <a:r>
                        <a:rPr lang="en-US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: [</a:t>
                      </a:r>
                      <a:r>
                        <a:rPr lang="en-US" b="1" u="none" strike="noStrike" dirty="0" err="1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2"/>
                        </a:rPr>
                        <a:t>CanActivate</a:t>
                      </a:r>
                      <a:r>
                        <a:rPr lang="en-US" b="0" dirty="0" err="1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Guard</a:t>
                      </a:r>
                      <a:r>
                        <a:rPr lang="en-US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] } </a:t>
                      </a:r>
                    </a:p>
                  </a:txBody>
                  <a:tcPr marL="101600" marR="101600" marT="101600" marB="101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An interface for defining a class that the router should call first to determine if it should activate this component. Should return a </a:t>
                      </a:r>
                      <a:r>
                        <a:rPr lang="en-US" b="0" dirty="0" err="1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boolean|UrlTree</a:t>
                      </a:r>
                      <a:r>
                        <a:rPr lang="en-US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 or an Observable/Promise that resolves to</a:t>
                      </a:r>
                    </a:p>
                  </a:txBody>
                  <a:tcPr marL="101600" marR="101600" marT="101600" marB="101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40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891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22AD4-5CD7-4442-86EA-8B480797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0" dirty="0">
                <a:effectLst/>
                <a:latin typeface="Roboto" panose="02000000000000000000" pitchFamily="2" charset="0"/>
              </a:rPr>
              <a:t>Routing and navigation</a:t>
            </a:r>
            <a:endParaRPr lang="en-US" sz="4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81BCF6-EC2F-4F42-A38F-8D24118F76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4338060"/>
              </p:ext>
            </p:extLst>
          </p:nvPr>
        </p:nvGraphicFramePr>
        <p:xfrm>
          <a:off x="874294" y="2667000"/>
          <a:ext cx="10311064" cy="2885440"/>
        </p:xfrm>
        <a:graphic>
          <a:graphicData uri="http://schemas.openxmlformats.org/drawingml/2006/table">
            <a:tbl>
              <a:tblPr/>
              <a:tblGrid>
                <a:gridCol w="5155532">
                  <a:extLst>
                    <a:ext uri="{9D8B030D-6E8A-4147-A177-3AD203B41FA5}">
                      <a16:colId xmlns:a16="http://schemas.microsoft.com/office/drawing/2014/main" val="1082771247"/>
                    </a:ext>
                  </a:extLst>
                </a:gridCol>
                <a:gridCol w="5155532">
                  <a:extLst>
                    <a:ext uri="{9D8B030D-6E8A-4147-A177-3AD203B41FA5}">
                      <a16:colId xmlns:a16="http://schemas.microsoft.com/office/drawing/2014/main" val="503192560"/>
                    </a:ext>
                  </a:extLst>
                </a:gridCol>
              </a:tblGrid>
              <a:tr h="288544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class </a:t>
                      </a:r>
                      <a:r>
                        <a:rPr lang="en-US" b="1" u="none" strike="noStrike" dirty="0" err="1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2"/>
                        </a:rPr>
                        <a:t>CanDeactivate</a:t>
                      </a:r>
                      <a:r>
                        <a:rPr lang="en-US" b="0" dirty="0" err="1">
                          <a:effectLst/>
                        </a:rPr>
                        <a:t>Guard</a:t>
                      </a:r>
                      <a:r>
                        <a:rPr lang="en-US" b="0" dirty="0">
                          <a:effectLst/>
                        </a:rPr>
                        <a:t> implements </a:t>
                      </a:r>
                      <a:r>
                        <a:rPr lang="en-US" b="1" u="none" strike="noStrike" dirty="0" err="1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2"/>
                        </a:rPr>
                        <a:t>CanDeactivate</a:t>
                      </a:r>
                      <a:r>
                        <a:rPr lang="en-US" b="0" dirty="0">
                          <a:effectLst/>
                        </a:rPr>
                        <a:t>&lt;T&gt; { </a:t>
                      </a:r>
                      <a:r>
                        <a:rPr lang="en-US" b="0" dirty="0" err="1">
                          <a:effectLst/>
                        </a:rPr>
                        <a:t>canDeactivate</a:t>
                      </a:r>
                      <a:r>
                        <a:rPr lang="en-US" b="0" dirty="0">
                          <a:effectLst/>
                        </a:rPr>
                        <a:t>( component: T, route: </a:t>
                      </a:r>
                      <a:r>
                        <a:rPr lang="en-US" b="0" u="none" strike="noStrike" dirty="0" err="1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3"/>
                        </a:rPr>
                        <a:t>ActivatedRouteSnapshot</a:t>
                      </a:r>
                      <a:r>
                        <a:rPr lang="en-US" b="0" dirty="0">
                          <a:effectLst/>
                        </a:rPr>
                        <a:t>, state: </a:t>
                      </a:r>
                      <a:r>
                        <a:rPr lang="en-US" b="0" u="none" strike="noStrike" dirty="0" err="1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4"/>
                        </a:rPr>
                        <a:t>RouterStateSnapshot</a:t>
                      </a:r>
                      <a:r>
                        <a:rPr lang="en-US" b="0" dirty="0">
                          <a:effectLst/>
                        </a:rPr>
                        <a:t> ): Observable&lt;</a:t>
                      </a:r>
                      <a:r>
                        <a:rPr lang="en-US" b="0" dirty="0" err="1">
                          <a:effectLst/>
                        </a:rPr>
                        <a:t>boolean|</a:t>
                      </a:r>
                      <a:r>
                        <a:rPr lang="en-US" b="0" u="none" strike="noStrike" dirty="0" err="1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5"/>
                        </a:rPr>
                        <a:t>UrlTree</a:t>
                      </a:r>
                      <a:r>
                        <a:rPr lang="en-US" b="0" dirty="0">
                          <a:effectLst/>
                        </a:rPr>
                        <a:t>&gt;|Promise&lt;</a:t>
                      </a:r>
                      <a:r>
                        <a:rPr lang="en-US" b="0" dirty="0" err="1">
                          <a:effectLst/>
                        </a:rPr>
                        <a:t>boolean|</a:t>
                      </a:r>
                      <a:r>
                        <a:rPr lang="en-US" b="0" u="none" strike="noStrike" dirty="0" err="1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5"/>
                        </a:rPr>
                        <a:t>UrlTree</a:t>
                      </a:r>
                      <a:r>
                        <a:rPr lang="en-US" b="0" dirty="0">
                          <a:effectLst/>
                        </a:rPr>
                        <a:t>&gt;|</a:t>
                      </a:r>
                      <a:r>
                        <a:rPr lang="en-US" b="0" dirty="0" err="1">
                          <a:effectLst/>
                        </a:rPr>
                        <a:t>boolean|</a:t>
                      </a:r>
                      <a:r>
                        <a:rPr lang="en-US" b="0" u="none" strike="noStrike" dirty="0" err="1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5"/>
                        </a:rPr>
                        <a:t>UrlTree</a:t>
                      </a:r>
                      <a:r>
                        <a:rPr lang="en-US" b="0" dirty="0">
                          <a:effectLst/>
                        </a:rPr>
                        <a:t> { ... } } </a:t>
                      </a:r>
                      <a:r>
                        <a:rPr lang="en-US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{ path: ..., </a:t>
                      </a:r>
                      <a:r>
                        <a:rPr lang="en-US" b="0" dirty="0" err="1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canDeactivate</a:t>
                      </a:r>
                      <a:r>
                        <a:rPr lang="en-US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: [</a:t>
                      </a:r>
                      <a:r>
                        <a:rPr lang="en-US" b="1" u="none" strike="noStrike" dirty="0" err="1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2"/>
                        </a:rPr>
                        <a:t>CanDeactivate</a:t>
                      </a:r>
                      <a:r>
                        <a:rPr lang="en-US" b="0" dirty="0" err="1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Guard</a:t>
                      </a:r>
                      <a:r>
                        <a:rPr lang="en-US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] } </a:t>
                      </a:r>
                    </a:p>
                  </a:txBody>
                  <a:tcPr marL="101600" marR="101600" marT="101600" marB="101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An interface for defining a class that the router should call first to determine if it should deactivate this component after a navigation. Should return a </a:t>
                      </a:r>
                      <a:r>
                        <a:rPr lang="en-US" b="0" dirty="0" err="1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boolean|UrlTree</a:t>
                      </a:r>
                      <a:r>
                        <a:rPr lang="en-US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 or an Observable/Promise that resolves to a </a:t>
                      </a:r>
                      <a:r>
                        <a:rPr lang="en-US" b="0" dirty="0" err="1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boolean|UrlTree</a:t>
                      </a:r>
                      <a:r>
                        <a:rPr lang="en-US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.</a:t>
                      </a:r>
                    </a:p>
                  </a:txBody>
                  <a:tcPr marL="101600" marR="101600" marT="101600" marB="101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75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913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22AD4-5CD7-4442-86EA-8B480797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0" dirty="0">
                <a:effectLst/>
                <a:latin typeface="Roboto" panose="02000000000000000000" pitchFamily="2" charset="0"/>
              </a:rPr>
              <a:t>Routing and navigation</a:t>
            </a:r>
            <a:endParaRPr lang="en-US" sz="4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B23D01-208E-437A-83DE-57A9028BD5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684823"/>
              </p:ext>
            </p:extLst>
          </p:nvPr>
        </p:nvGraphicFramePr>
        <p:xfrm>
          <a:off x="970547" y="2566737"/>
          <a:ext cx="9889958" cy="3308600"/>
        </p:xfrm>
        <a:graphic>
          <a:graphicData uri="http://schemas.openxmlformats.org/drawingml/2006/table">
            <a:tbl>
              <a:tblPr/>
              <a:tblGrid>
                <a:gridCol w="4944979">
                  <a:extLst>
                    <a:ext uri="{9D8B030D-6E8A-4147-A177-3AD203B41FA5}">
                      <a16:colId xmlns:a16="http://schemas.microsoft.com/office/drawing/2014/main" val="1170614338"/>
                    </a:ext>
                  </a:extLst>
                </a:gridCol>
                <a:gridCol w="4944979">
                  <a:extLst>
                    <a:ext uri="{9D8B030D-6E8A-4147-A177-3AD203B41FA5}">
                      <a16:colId xmlns:a16="http://schemas.microsoft.com/office/drawing/2014/main" val="2361258788"/>
                    </a:ext>
                  </a:extLst>
                </a:gridCol>
              </a:tblGrid>
              <a:tr h="165430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class </a:t>
                      </a:r>
                      <a:r>
                        <a:rPr lang="en-US" sz="1600" b="1" u="none" strike="noStrike" dirty="0" err="1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2"/>
                        </a:rPr>
                        <a:t>Resolve</a:t>
                      </a:r>
                      <a:r>
                        <a:rPr lang="en-US" sz="1600" b="0" dirty="0" err="1">
                          <a:effectLst/>
                        </a:rPr>
                        <a:t>Guard</a:t>
                      </a:r>
                      <a:r>
                        <a:rPr lang="en-US" sz="1600" b="0" dirty="0">
                          <a:effectLst/>
                        </a:rPr>
                        <a:t> implements </a:t>
                      </a:r>
                      <a:r>
                        <a:rPr lang="en-US" sz="1600" b="1" u="none" strike="noStrike" dirty="0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2"/>
                        </a:rPr>
                        <a:t>Resolve</a:t>
                      </a:r>
                      <a:r>
                        <a:rPr lang="en-US" sz="1600" b="0" dirty="0">
                          <a:effectLst/>
                        </a:rPr>
                        <a:t>&lt;T&gt; { </a:t>
                      </a:r>
                    </a:p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resolve( route: </a:t>
                      </a:r>
                      <a:r>
                        <a:rPr lang="en-US" sz="1600" b="0" u="none" strike="noStrike" dirty="0" err="1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3"/>
                        </a:rPr>
                        <a:t>ActivatedRouteSnapshot</a:t>
                      </a:r>
                      <a:r>
                        <a:rPr lang="en-US" sz="1600" b="0" dirty="0">
                          <a:effectLst/>
                        </a:rPr>
                        <a:t>, state: </a:t>
                      </a:r>
                      <a:r>
                        <a:rPr lang="en-US" sz="1600" b="0" u="none" strike="noStrike" dirty="0" err="1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4"/>
                        </a:rPr>
                        <a:t>RouterStateSnapshot</a:t>
                      </a:r>
                      <a:r>
                        <a:rPr lang="en-US" sz="1600" b="0" dirty="0">
                          <a:effectLst/>
                        </a:rPr>
                        <a:t> ): Observable&lt;any&gt;|Promise&lt;any&gt;|any { ... } } </a:t>
                      </a:r>
                      <a:r>
                        <a:rPr lang="en-US" sz="1600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{ path: ..., resolve: [</a:t>
                      </a:r>
                      <a:r>
                        <a:rPr lang="en-US" sz="1600" b="1" u="none" strike="noStrike" dirty="0" err="1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2"/>
                        </a:rPr>
                        <a:t>Resolve</a:t>
                      </a:r>
                      <a:r>
                        <a:rPr lang="en-US" sz="1600" b="0" dirty="0" err="1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Guard</a:t>
                      </a:r>
                      <a:r>
                        <a:rPr lang="en-US" sz="1600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] } </a:t>
                      </a:r>
                    </a:p>
                  </a:txBody>
                  <a:tcPr marL="91150" marR="91150" marT="91150" marB="91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An interface for defining a class that the router should call first to resolve route data before rendering the route. Should return a value or an Observable/Promise that resolves to a value.</a:t>
                      </a:r>
                    </a:p>
                  </a:txBody>
                  <a:tcPr marL="91150" marR="91150" marT="91150" marB="91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732176"/>
                  </a:ext>
                </a:extLst>
              </a:tr>
              <a:tr h="165430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class </a:t>
                      </a:r>
                      <a:r>
                        <a:rPr lang="en-US" sz="1600" b="1" u="none" strike="noStrike" dirty="0" err="1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5"/>
                        </a:rPr>
                        <a:t>CanLoad</a:t>
                      </a:r>
                      <a:r>
                        <a:rPr lang="en-US" sz="1600" b="0" dirty="0" err="1">
                          <a:effectLst/>
                        </a:rPr>
                        <a:t>Guard</a:t>
                      </a:r>
                      <a:r>
                        <a:rPr lang="en-US" sz="1600" b="0">
                          <a:effectLst/>
                        </a:rPr>
                        <a:t> implements </a:t>
                      </a:r>
                      <a:r>
                        <a:rPr lang="en-US" sz="1600" b="1" u="none" strike="noStrike" dirty="0" err="1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5"/>
                        </a:rPr>
                        <a:t>CanLoad</a:t>
                      </a:r>
                      <a:r>
                        <a:rPr lang="en-US" sz="1600" b="0" dirty="0">
                          <a:effectLst/>
                        </a:rPr>
                        <a:t> { </a:t>
                      </a:r>
                      <a:r>
                        <a:rPr lang="en-US" sz="1600" b="0" dirty="0" err="1">
                          <a:effectLst/>
                        </a:rPr>
                        <a:t>canLoad</a:t>
                      </a:r>
                      <a:r>
                        <a:rPr lang="en-US" sz="1600" b="0" dirty="0">
                          <a:effectLst/>
                        </a:rPr>
                        <a:t>( route: </a:t>
                      </a:r>
                      <a:r>
                        <a:rPr lang="en-US" sz="1600" b="0" u="none" strike="noStrike" dirty="0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6"/>
                        </a:rPr>
                        <a:t>Route</a:t>
                      </a:r>
                      <a:r>
                        <a:rPr lang="en-US" sz="1600" b="0" dirty="0">
                          <a:effectLst/>
                        </a:rPr>
                        <a:t> ): Observable&lt;</a:t>
                      </a:r>
                      <a:r>
                        <a:rPr lang="en-US" sz="1600" b="0" dirty="0" err="1">
                          <a:effectLst/>
                        </a:rPr>
                        <a:t>boolean|</a:t>
                      </a:r>
                      <a:r>
                        <a:rPr lang="en-US" sz="1600" b="0" u="none" strike="noStrike" dirty="0" err="1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7"/>
                        </a:rPr>
                        <a:t>UrlTree</a:t>
                      </a:r>
                      <a:r>
                        <a:rPr lang="en-US" sz="1600" b="0" dirty="0">
                          <a:effectLst/>
                        </a:rPr>
                        <a:t>&gt;|Promise&lt;</a:t>
                      </a:r>
                      <a:r>
                        <a:rPr lang="en-US" sz="1600" b="0" dirty="0" err="1">
                          <a:effectLst/>
                        </a:rPr>
                        <a:t>boolean|</a:t>
                      </a:r>
                      <a:r>
                        <a:rPr lang="en-US" sz="1600" b="0" u="none" strike="noStrike" dirty="0" err="1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7"/>
                        </a:rPr>
                        <a:t>UrlTree</a:t>
                      </a:r>
                      <a:r>
                        <a:rPr lang="en-US" sz="1600" b="0" dirty="0">
                          <a:effectLst/>
                        </a:rPr>
                        <a:t>&gt;|</a:t>
                      </a:r>
                      <a:r>
                        <a:rPr lang="en-US" sz="1600" b="0" dirty="0" err="1">
                          <a:effectLst/>
                        </a:rPr>
                        <a:t>boolean|</a:t>
                      </a:r>
                      <a:r>
                        <a:rPr lang="en-US" sz="1600" b="0" u="none" strike="noStrike" dirty="0" err="1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7"/>
                        </a:rPr>
                        <a:t>UrlTree</a:t>
                      </a:r>
                      <a:r>
                        <a:rPr lang="en-US" sz="1600" b="0" dirty="0">
                          <a:effectLst/>
                        </a:rPr>
                        <a:t> { ... } } </a:t>
                      </a:r>
                      <a:r>
                        <a:rPr lang="en-US" sz="1600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{ path: ..., </a:t>
                      </a:r>
                      <a:r>
                        <a:rPr lang="en-US" sz="1600" b="0" dirty="0" err="1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canLoad</a:t>
                      </a:r>
                      <a:r>
                        <a:rPr lang="en-US" sz="1600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: [</a:t>
                      </a:r>
                      <a:r>
                        <a:rPr lang="en-US" sz="1600" b="1" u="none" strike="noStrike" dirty="0" err="1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5"/>
                        </a:rPr>
                        <a:t>CanLoad</a:t>
                      </a:r>
                      <a:r>
                        <a:rPr lang="en-US" sz="1600" b="0" dirty="0" err="1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Guard</a:t>
                      </a:r>
                      <a:r>
                        <a:rPr lang="en-US" sz="1600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], </a:t>
                      </a:r>
                      <a:r>
                        <a:rPr lang="en-US" sz="1600" b="0" dirty="0" err="1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loadChildren</a:t>
                      </a:r>
                      <a:r>
                        <a:rPr lang="en-US" sz="1600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: ... } </a:t>
                      </a:r>
                    </a:p>
                  </a:txBody>
                  <a:tcPr marL="91150" marR="91150" marT="91150" marB="9115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An interface for defining a class that the router should call first to check if the lazy loaded module should be loaded. Should return a </a:t>
                      </a:r>
                      <a:r>
                        <a:rPr lang="en-US" sz="1600" b="0" dirty="0" err="1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boolean|UrlTree</a:t>
                      </a:r>
                      <a:r>
                        <a:rPr lang="en-US" sz="1600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 or an </a:t>
                      </a:r>
                      <a:r>
                        <a:rPr lang="en-US" sz="1600" b="0" dirty="0" err="1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Obse</a:t>
                      </a:r>
                      <a:endParaRPr lang="en-US" sz="1600" b="0" dirty="0">
                        <a:solidFill>
                          <a:srgbClr val="444444"/>
                        </a:solidFill>
                        <a:effectLst/>
                        <a:latin typeface="inherit"/>
                      </a:endParaRPr>
                    </a:p>
                  </a:txBody>
                  <a:tcPr marL="91150" marR="91150" marT="91150" marB="9115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821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90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0CF6F-5E60-4540-936A-E71A265D6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 err="1">
                <a:effectLst/>
                <a:latin typeface="Roboto" panose="02000000000000000000" pitchFamily="2" charset="0"/>
              </a:rPr>
              <a:t>NgModules</a:t>
            </a:r>
            <a:br>
              <a:rPr lang="en-US" b="1" i="0" dirty="0">
                <a:effectLst/>
                <a:latin typeface="Roboto" panose="02000000000000000000" pitchFamily="2" charset="0"/>
              </a:rPr>
            </a:br>
            <a:r>
              <a:rPr lang="en-US" sz="2800" b="0" i="0" dirty="0">
                <a:solidFill>
                  <a:srgbClr val="444444"/>
                </a:solidFill>
                <a:effectLst/>
                <a:latin typeface="Roboto Mono"/>
              </a:rPr>
              <a:t>import { </a:t>
            </a:r>
            <a:r>
              <a:rPr lang="en-US" sz="2800" b="0" i="0" u="none" strike="noStrike" dirty="0" err="1">
                <a:solidFill>
                  <a:srgbClr val="1669BB"/>
                </a:solidFill>
                <a:effectLst/>
                <a:latin typeface="Roboto Mono"/>
                <a:hlinkClick r:id="rId2"/>
              </a:rPr>
              <a:t>NgModule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Roboto Mono"/>
              </a:rPr>
              <a:t> } from '@angular/core';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24D08-27A6-4E27-AA3D-D1F42D06D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Defines a module that contains components, directives, pipes, and providers.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6435DF-CBA4-4AA0-99DB-599ADF7D8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729" y="3362827"/>
            <a:ext cx="88773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2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21B3F-9E41-42DB-A525-5C01F22D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i="0" dirty="0">
                <a:solidFill>
                  <a:srgbClr val="444444"/>
                </a:solidFill>
                <a:effectLst/>
                <a:latin typeface="Roboto Mono"/>
              </a:rPr>
              <a:t>declarations: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Roboto Mono"/>
              </a:rPr>
              <a:t> [</a:t>
            </a:r>
            <a:r>
              <a:rPr lang="en-US" sz="2400" b="0" i="0" dirty="0" err="1">
                <a:solidFill>
                  <a:srgbClr val="444444"/>
                </a:solidFill>
                <a:effectLst/>
                <a:latin typeface="Roboto Mono"/>
              </a:rPr>
              <a:t>MyRedComponent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Roboto Mono"/>
              </a:rPr>
              <a:t>, </a:t>
            </a:r>
            <a:r>
              <a:rPr lang="en-US" sz="2400" b="0" i="0" dirty="0" err="1">
                <a:solidFill>
                  <a:srgbClr val="444444"/>
                </a:solidFill>
                <a:effectLst/>
                <a:latin typeface="Roboto Mono"/>
              </a:rPr>
              <a:t>MyBlueComponent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Roboto Mono"/>
              </a:rPr>
              <a:t>, </a:t>
            </a:r>
            <a:r>
              <a:rPr lang="en-US" sz="2400" b="0" i="0" dirty="0" err="1">
                <a:solidFill>
                  <a:srgbClr val="444444"/>
                </a:solidFill>
                <a:effectLst/>
                <a:latin typeface="Roboto Mono"/>
              </a:rPr>
              <a:t>MyDatePipe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Roboto Mono"/>
              </a:rPr>
              <a:t>]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F1B41-CDFF-4968-8F96-E016B14E6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List of components, directives, and pipes that belong to this module.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42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5339-8D4E-4FD6-B349-7098F369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i="0" dirty="0">
                <a:solidFill>
                  <a:srgbClr val="444444"/>
                </a:solidFill>
                <a:effectLst/>
                <a:latin typeface="Roboto Mono"/>
              </a:rPr>
              <a:t>imports: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Roboto Mono"/>
              </a:rPr>
              <a:t> [</a:t>
            </a:r>
            <a:r>
              <a:rPr lang="en-US" sz="2800" b="0" i="0" u="none" strike="noStrike" dirty="0" err="1">
                <a:solidFill>
                  <a:srgbClr val="1669BB"/>
                </a:solidFill>
                <a:effectLst/>
                <a:latin typeface="Roboto Mono"/>
                <a:hlinkClick r:id="rId2"/>
              </a:rPr>
              <a:t>BrowserModule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Roboto Mono"/>
              </a:rPr>
              <a:t>, </a:t>
            </a:r>
            <a:r>
              <a:rPr lang="en-US" sz="2800" b="0" i="0" dirty="0" err="1">
                <a:solidFill>
                  <a:srgbClr val="444444"/>
                </a:solidFill>
                <a:effectLst/>
                <a:latin typeface="Roboto Mono"/>
              </a:rPr>
              <a:t>SomeOtherModule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Roboto Mono"/>
              </a:rPr>
              <a:t>]</a:t>
            </a:r>
            <a:endParaRPr lang="en-US" sz="2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B014C5-A170-4F39-830D-5F4FE6A221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List of modules to import into this module. Everything from the imported modules is available to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Roboto Mono"/>
              </a:rPr>
              <a:t>declarations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 of this module.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97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BEA3-556F-42AD-9E73-5233090A4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i="0" dirty="0">
                <a:solidFill>
                  <a:srgbClr val="444444"/>
                </a:solidFill>
                <a:effectLst/>
                <a:latin typeface="Roboto Mono"/>
              </a:rPr>
              <a:t>exports: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Roboto Mono"/>
              </a:rPr>
              <a:t> [</a:t>
            </a:r>
            <a:r>
              <a:rPr lang="en-US" sz="3200" b="0" i="0" dirty="0" err="1">
                <a:solidFill>
                  <a:srgbClr val="444444"/>
                </a:solidFill>
                <a:effectLst/>
                <a:latin typeface="Roboto Mono"/>
              </a:rPr>
              <a:t>MyRedComponent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Roboto Mono"/>
              </a:rPr>
              <a:t>, </a:t>
            </a:r>
            <a:r>
              <a:rPr lang="en-US" sz="3200" b="0" i="0" dirty="0" err="1">
                <a:solidFill>
                  <a:srgbClr val="444444"/>
                </a:solidFill>
                <a:effectLst/>
                <a:latin typeface="Roboto Mono"/>
              </a:rPr>
              <a:t>MyDatePipe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Roboto Mono"/>
              </a:rPr>
              <a:t>]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6F271-F5AA-4BB1-8CDD-DFE470FD8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List of components, directives, and pipes visible to modules that import this module.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942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F5D9-2270-428E-967F-A4F6BF6F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444444"/>
                </a:solidFill>
                <a:effectLst/>
                <a:latin typeface="Roboto Mono"/>
              </a:rPr>
              <a:t>providers:</a:t>
            </a:r>
            <a:r>
              <a:rPr lang="en-US" sz="3600" b="0" i="0" dirty="0">
                <a:solidFill>
                  <a:srgbClr val="444444"/>
                </a:solidFill>
                <a:effectLst/>
                <a:latin typeface="Roboto Mono"/>
              </a:rPr>
              <a:t> [</a:t>
            </a:r>
            <a:r>
              <a:rPr lang="en-US" sz="3600" b="0" i="0" dirty="0" err="1">
                <a:solidFill>
                  <a:srgbClr val="444444"/>
                </a:solidFill>
                <a:effectLst/>
                <a:latin typeface="Roboto Mono"/>
              </a:rPr>
              <a:t>MyService</a:t>
            </a:r>
            <a:r>
              <a:rPr lang="en-US" sz="3600" b="0" i="0" dirty="0">
                <a:solidFill>
                  <a:srgbClr val="444444"/>
                </a:solidFill>
                <a:effectLst/>
                <a:latin typeface="Roboto Mono"/>
              </a:rPr>
              <a:t>, { provide: ... }]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17BB5-43F0-4CF1-9E55-113E17B9E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List of dependency injection providers visible both to the contents of this module and to importers of this module.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469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62E5B-D0F8-4A0F-8AC8-9ABA93DFF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444444"/>
                </a:solidFill>
                <a:effectLst/>
                <a:latin typeface="Roboto Mono"/>
              </a:rPr>
              <a:t>bootstrap: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Roboto Mono"/>
              </a:rPr>
              <a:t> [</a:t>
            </a:r>
            <a:r>
              <a:rPr lang="en-US" sz="4000" b="0" i="0" dirty="0" err="1">
                <a:solidFill>
                  <a:srgbClr val="444444"/>
                </a:solidFill>
                <a:effectLst/>
                <a:latin typeface="Roboto Mono"/>
              </a:rPr>
              <a:t>MyAppComponent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Roboto Mono"/>
              </a:rPr>
              <a:t>]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37E85-4865-44B3-A6E8-980C5ED30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List of components to bootstrap when this module is bootstrapped.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184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3EF98-F613-43E0-8D0D-F23DEEBB9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Roboto" panose="02000000000000000000" pitchFamily="2" charset="0"/>
              </a:rPr>
              <a:t>Class decorators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FF0117-05FB-40EB-BA51-A59BE70828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2573598"/>
              </p:ext>
            </p:extLst>
          </p:nvPr>
        </p:nvGraphicFramePr>
        <p:xfrm>
          <a:off x="978226" y="2499726"/>
          <a:ext cx="9918371" cy="3119024"/>
        </p:xfrm>
        <a:graphic>
          <a:graphicData uri="http://schemas.openxmlformats.org/drawingml/2006/table">
            <a:tbl>
              <a:tblPr/>
              <a:tblGrid>
                <a:gridCol w="4845058">
                  <a:extLst>
                    <a:ext uri="{9D8B030D-6E8A-4147-A177-3AD203B41FA5}">
                      <a16:colId xmlns:a16="http://schemas.microsoft.com/office/drawing/2014/main" val="2116083242"/>
                    </a:ext>
                  </a:extLst>
                </a:gridCol>
                <a:gridCol w="5073313">
                  <a:extLst>
                    <a:ext uri="{9D8B030D-6E8A-4147-A177-3AD203B41FA5}">
                      <a16:colId xmlns:a16="http://schemas.microsoft.com/office/drawing/2014/main" val="232105342"/>
                    </a:ext>
                  </a:extLst>
                </a:gridCol>
              </a:tblGrid>
              <a:tr h="58237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>
                          <a:effectLst/>
                        </a:rPr>
                        <a:t>@</a:t>
                      </a:r>
                      <a:r>
                        <a:rPr lang="en-US" sz="2000" b="1" u="none" strike="noStrike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2"/>
                        </a:rPr>
                        <a:t>Component</a:t>
                      </a:r>
                      <a:r>
                        <a:rPr lang="en-US" sz="2000" b="1">
                          <a:effectLst/>
                        </a:rPr>
                        <a:t>({...})</a:t>
                      </a:r>
                      <a:r>
                        <a:rPr lang="en-US" sz="2000" b="0">
                          <a:effectLst/>
                        </a:rPr>
                        <a:t> class MyComponent() {} </a:t>
                      </a:r>
                    </a:p>
                  </a:txBody>
                  <a:tcPr marL="82126" marR="82126" marT="82126" marB="821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Declares that a class is a component and provides metadata about the component.</a:t>
                      </a:r>
                    </a:p>
                  </a:txBody>
                  <a:tcPr marL="82126" marR="82126" marT="82126" marB="821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306555"/>
                  </a:ext>
                </a:extLst>
              </a:tr>
              <a:tr h="58237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>
                          <a:effectLst/>
                        </a:rPr>
                        <a:t>@</a:t>
                      </a:r>
                      <a:r>
                        <a:rPr lang="en-US" sz="2000" b="1" u="none" strike="noStrike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3"/>
                        </a:rPr>
                        <a:t>Directive</a:t>
                      </a:r>
                      <a:r>
                        <a:rPr lang="en-US" sz="2000" b="1">
                          <a:effectLst/>
                        </a:rPr>
                        <a:t>({...})</a:t>
                      </a:r>
                      <a:r>
                        <a:rPr lang="en-US" sz="2000" b="0">
                          <a:effectLst/>
                        </a:rPr>
                        <a:t> class MyDirective() {} </a:t>
                      </a:r>
                    </a:p>
                  </a:txBody>
                  <a:tcPr marL="82126" marR="82126" marT="82126" marB="82126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Declares that a class is a directive and provides metadata about the directive.</a:t>
                      </a:r>
                    </a:p>
                  </a:txBody>
                  <a:tcPr marL="82126" marR="82126" marT="82126" marB="82126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93797"/>
                  </a:ext>
                </a:extLst>
              </a:tr>
              <a:tr h="58237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>
                          <a:effectLst/>
                        </a:rPr>
                        <a:t>@</a:t>
                      </a:r>
                      <a:r>
                        <a:rPr lang="en-US" sz="2000" b="1" u="none" strike="noStrike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4"/>
                        </a:rPr>
                        <a:t>Pipe</a:t>
                      </a:r>
                      <a:r>
                        <a:rPr lang="en-US" sz="2000" b="1">
                          <a:effectLst/>
                        </a:rPr>
                        <a:t>({...})</a:t>
                      </a:r>
                      <a:r>
                        <a:rPr lang="en-US" sz="2000" b="0">
                          <a:effectLst/>
                        </a:rPr>
                        <a:t> class MyPipe() {} </a:t>
                      </a:r>
                    </a:p>
                  </a:txBody>
                  <a:tcPr marL="82126" marR="82126" marT="82126" marB="82126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Declares that a class is a pipe and provides metadata about the pipe.</a:t>
                      </a:r>
                    </a:p>
                  </a:txBody>
                  <a:tcPr marL="82126" marR="82126" marT="82126" marB="82126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771242"/>
                  </a:ext>
                </a:extLst>
              </a:tr>
              <a:tr h="116322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@</a:t>
                      </a:r>
                      <a:r>
                        <a:rPr lang="en-US" sz="2000" b="1" u="none" strike="noStrike" dirty="0">
                          <a:solidFill>
                            <a:srgbClr val="1669BB"/>
                          </a:solidFill>
                          <a:effectLst/>
                          <a:latin typeface="inherit"/>
                          <a:hlinkClick r:id="rId5"/>
                        </a:rPr>
                        <a:t>Injectable</a:t>
                      </a:r>
                      <a:r>
                        <a:rPr lang="en-US" sz="2000" b="1" dirty="0">
                          <a:effectLst/>
                        </a:rPr>
                        <a:t>()</a:t>
                      </a:r>
                      <a:r>
                        <a:rPr lang="en-US" sz="2000" b="0" dirty="0">
                          <a:effectLst/>
                        </a:rPr>
                        <a:t> class </a:t>
                      </a:r>
                      <a:r>
                        <a:rPr lang="en-US" sz="2000" b="0" dirty="0" err="1">
                          <a:effectLst/>
                        </a:rPr>
                        <a:t>MyService</a:t>
                      </a:r>
                      <a:r>
                        <a:rPr lang="en-US" sz="2000" b="0" dirty="0">
                          <a:effectLst/>
                        </a:rPr>
                        <a:t>() {} </a:t>
                      </a:r>
                    </a:p>
                  </a:txBody>
                  <a:tcPr marL="82126" marR="82126" marT="82126" marB="82126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solidFill>
                            <a:srgbClr val="444444"/>
                          </a:solidFill>
                          <a:effectLst/>
                          <a:latin typeface="inherit"/>
                        </a:rPr>
                        <a:t>Declares that a class can be provided and injected by other classes. Without this decorator, the compiler won't generate enough metadata to allow the class to be created properly when it's injected somewhere.</a:t>
                      </a:r>
                    </a:p>
                  </a:txBody>
                  <a:tcPr marL="82126" marR="82126" marT="82126" marB="82126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274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219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7908</TotalTime>
  <Words>2362</Words>
  <Application>Microsoft Office PowerPoint</Application>
  <PresentationFormat>Widescreen</PresentationFormat>
  <Paragraphs>177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Garamond</vt:lpstr>
      <vt:lpstr>inherit</vt:lpstr>
      <vt:lpstr>inherit</vt:lpstr>
      <vt:lpstr>Roboto</vt:lpstr>
      <vt:lpstr>Roboto Mono</vt:lpstr>
      <vt:lpstr>Organic</vt:lpstr>
      <vt:lpstr>Some angular Elements</vt:lpstr>
      <vt:lpstr>Bootstrapping</vt:lpstr>
      <vt:lpstr>NgModules import { NgModule } from '@angular/core';</vt:lpstr>
      <vt:lpstr>declarations: [MyRedComponent, MyBlueComponent, MyDatePipe]</vt:lpstr>
      <vt:lpstr>imports: [BrowserModule, SomeOtherModule]</vt:lpstr>
      <vt:lpstr>exports: [MyRedComponent, MyDatePipe]</vt:lpstr>
      <vt:lpstr>providers: [MyService, { provide: ... }]</vt:lpstr>
      <vt:lpstr>bootstrap: [MyAppComponent]</vt:lpstr>
      <vt:lpstr>Class decorators</vt:lpstr>
      <vt:lpstr>Template syntax</vt:lpstr>
      <vt:lpstr>Template syntax</vt:lpstr>
      <vt:lpstr>Template syntax</vt:lpstr>
      <vt:lpstr>Built-in directives</vt:lpstr>
      <vt:lpstr>Forms</vt:lpstr>
      <vt:lpstr>Reactive forms</vt:lpstr>
      <vt:lpstr>Directive configuration</vt:lpstr>
      <vt:lpstr>Component configuration</vt:lpstr>
      <vt:lpstr>Class field decorators for directives and components</vt:lpstr>
      <vt:lpstr>Class field decorators for directives and components</vt:lpstr>
      <vt:lpstr>Directive and component change detection and lifecycle hooks</vt:lpstr>
      <vt:lpstr>Directive and component change detection and lifecycle hooks</vt:lpstr>
      <vt:lpstr>Dependency injection configuration</vt:lpstr>
      <vt:lpstr>Routing and navigation</vt:lpstr>
      <vt:lpstr>Routing and navigation</vt:lpstr>
      <vt:lpstr>Routing and navigation</vt:lpstr>
      <vt:lpstr>Routing and navigation</vt:lpstr>
      <vt:lpstr>Routing and navigation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abdou SIDI</dc:creator>
  <cp:lastModifiedBy>abdou SIDI</cp:lastModifiedBy>
  <cp:revision>161</cp:revision>
  <dcterms:created xsi:type="dcterms:W3CDTF">2021-10-12T22:27:12Z</dcterms:created>
  <dcterms:modified xsi:type="dcterms:W3CDTF">2022-03-10T16:01:00Z</dcterms:modified>
</cp:coreProperties>
</file>