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97" userDrawn="1">
          <p15:clr>
            <a:srgbClr val="A4A3A4"/>
          </p15:clr>
        </p15:guide>
        <p15:guide id="2" pos="137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03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8"/>
    <p:restoredTop sz="94673"/>
  </p:normalViewPr>
  <p:slideViewPr>
    <p:cSldViewPr snapToGrid="0" snapToObjects="1">
      <p:cViewPr>
        <p:scale>
          <a:sx n="26" d="100"/>
          <a:sy n="26" d="100"/>
        </p:scale>
        <p:origin x="1496" y="224"/>
      </p:cViewPr>
      <p:guideLst>
        <p:guide orient="horz" pos="10397"/>
        <p:guide pos="1379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3434-BFCA-A24A-BA4C-D408812E4CAE}" type="datetimeFigureOut">
              <a:rPr lang="en-US" smtClean="0"/>
              <a:t>8/6/19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47F9E-D699-0A42-8F9F-75471168F088}" type="slidenum">
              <a:rPr lang="en-US" smtClean="0"/>
              <a:t>‹#›</a:t>
            </a:fld>
            <a:endParaRPr lang="en-US"/>
          </a:p>
        </p:txBody>
      </p:sp>
    </p:spTree>
    <p:extLst>
      <p:ext uri="{BB962C8B-B14F-4D97-AF65-F5344CB8AC3E}">
        <p14:creationId xmlns:p14="http://schemas.microsoft.com/office/powerpoint/2010/main" val="1541134043"/>
      </p:ext>
    </p:extLst>
  </p:cSld>
  <p:clrMap bg1="lt1" tx1="dk1" bg2="lt2" tx2="dk2" accent1="accent1" accent2="accent2" accent3="accent3" accent4="accent4" accent5="accent5" accent6="accent6" hlink="hlink" folHlink="folHlink"/>
  <p:notesStyle>
    <a:lvl1pPr marL="0" algn="l" defTabSz="3883494" rtl="0" eaLnBrk="1" latinLnBrk="0" hangingPunct="1">
      <a:defRPr sz="5096" kern="1200">
        <a:solidFill>
          <a:schemeClr val="tx1"/>
        </a:solidFill>
        <a:latin typeface="+mn-lt"/>
        <a:ea typeface="+mn-ea"/>
        <a:cs typeface="+mn-cs"/>
      </a:defRPr>
    </a:lvl1pPr>
    <a:lvl2pPr marL="1941746" algn="l" defTabSz="3883494" rtl="0" eaLnBrk="1" latinLnBrk="0" hangingPunct="1">
      <a:defRPr sz="5096" kern="1200">
        <a:solidFill>
          <a:schemeClr val="tx1"/>
        </a:solidFill>
        <a:latin typeface="+mn-lt"/>
        <a:ea typeface="+mn-ea"/>
        <a:cs typeface="+mn-cs"/>
      </a:defRPr>
    </a:lvl2pPr>
    <a:lvl3pPr marL="3883494" algn="l" defTabSz="3883494" rtl="0" eaLnBrk="1" latinLnBrk="0" hangingPunct="1">
      <a:defRPr sz="5096" kern="1200">
        <a:solidFill>
          <a:schemeClr val="tx1"/>
        </a:solidFill>
        <a:latin typeface="+mn-lt"/>
        <a:ea typeface="+mn-ea"/>
        <a:cs typeface="+mn-cs"/>
      </a:defRPr>
    </a:lvl3pPr>
    <a:lvl4pPr marL="5825240" algn="l" defTabSz="3883494" rtl="0" eaLnBrk="1" latinLnBrk="0" hangingPunct="1">
      <a:defRPr sz="5096" kern="1200">
        <a:solidFill>
          <a:schemeClr val="tx1"/>
        </a:solidFill>
        <a:latin typeface="+mn-lt"/>
        <a:ea typeface="+mn-ea"/>
        <a:cs typeface="+mn-cs"/>
      </a:defRPr>
    </a:lvl4pPr>
    <a:lvl5pPr marL="7766987" algn="l" defTabSz="3883494" rtl="0" eaLnBrk="1" latinLnBrk="0" hangingPunct="1">
      <a:defRPr sz="5096" kern="1200">
        <a:solidFill>
          <a:schemeClr val="tx1"/>
        </a:solidFill>
        <a:latin typeface="+mn-lt"/>
        <a:ea typeface="+mn-ea"/>
        <a:cs typeface="+mn-cs"/>
      </a:defRPr>
    </a:lvl5pPr>
    <a:lvl6pPr marL="9708733" algn="l" defTabSz="3883494" rtl="0" eaLnBrk="1" latinLnBrk="0" hangingPunct="1">
      <a:defRPr sz="5096" kern="1200">
        <a:solidFill>
          <a:schemeClr val="tx1"/>
        </a:solidFill>
        <a:latin typeface="+mn-lt"/>
        <a:ea typeface="+mn-ea"/>
        <a:cs typeface="+mn-cs"/>
      </a:defRPr>
    </a:lvl6pPr>
    <a:lvl7pPr marL="11650480" algn="l" defTabSz="3883494" rtl="0" eaLnBrk="1" latinLnBrk="0" hangingPunct="1">
      <a:defRPr sz="5096" kern="1200">
        <a:solidFill>
          <a:schemeClr val="tx1"/>
        </a:solidFill>
        <a:latin typeface="+mn-lt"/>
        <a:ea typeface="+mn-ea"/>
        <a:cs typeface="+mn-cs"/>
      </a:defRPr>
    </a:lvl7pPr>
    <a:lvl8pPr marL="13592227" algn="l" defTabSz="3883494" rtl="0" eaLnBrk="1" latinLnBrk="0" hangingPunct="1">
      <a:defRPr sz="5096" kern="1200">
        <a:solidFill>
          <a:schemeClr val="tx1"/>
        </a:solidFill>
        <a:latin typeface="+mn-lt"/>
        <a:ea typeface="+mn-ea"/>
        <a:cs typeface="+mn-cs"/>
      </a:defRPr>
    </a:lvl8pPr>
    <a:lvl9pPr marL="15533973" algn="l" defTabSz="3883494" rtl="0" eaLnBrk="1" latinLnBrk="0" hangingPunct="1">
      <a:defRPr sz="509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847F9E-D699-0A42-8F9F-75471168F088}" type="slidenum">
              <a:rPr lang="en-US" smtClean="0"/>
              <a:t>1</a:t>
            </a:fld>
            <a:endParaRPr lang="en-US"/>
          </a:p>
        </p:txBody>
      </p:sp>
    </p:spTree>
    <p:extLst>
      <p:ext uri="{BB962C8B-B14F-4D97-AF65-F5344CB8AC3E}">
        <p14:creationId xmlns:p14="http://schemas.microsoft.com/office/powerpoint/2010/main" val="1039594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97B887-8868-7E4F-8A07-03B712ED02E0}" type="datetimeFigureOut">
              <a:rPr lang="en-US" smtClean="0"/>
              <a:t>8/6/19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86BCA-DF55-A748-98E0-49DFEE7A4DAE}" type="slidenum">
              <a:rPr lang="en-US" smtClean="0"/>
              <a:t>‹#›</a:t>
            </a:fld>
            <a:endParaRPr lang="en-US"/>
          </a:p>
        </p:txBody>
      </p:sp>
    </p:spTree>
    <p:extLst>
      <p:ext uri="{BB962C8B-B14F-4D97-AF65-F5344CB8AC3E}">
        <p14:creationId xmlns:p14="http://schemas.microsoft.com/office/powerpoint/2010/main" val="134057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97B887-8868-7E4F-8A07-03B712ED02E0}" type="datetimeFigureOut">
              <a:rPr lang="en-US" smtClean="0"/>
              <a:t>8/6/19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86BCA-DF55-A748-98E0-49DFEE7A4DAE}" type="slidenum">
              <a:rPr lang="en-US" smtClean="0"/>
              <a:t>‹#›</a:t>
            </a:fld>
            <a:endParaRPr lang="en-US"/>
          </a:p>
        </p:txBody>
      </p:sp>
    </p:spTree>
    <p:extLst>
      <p:ext uri="{BB962C8B-B14F-4D97-AF65-F5344CB8AC3E}">
        <p14:creationId xmlns:p14="http://schemas.microsoft.com/office/powerpoint/2010/main" val="1621376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97B887-8868-7E4F-8A07-03B712ED02E0}" type="datetimeFigureOut">
              <a:rPr lang="en-US" smtClean="0"/>
              <a:t>8/6/19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86BCA-DF55-A748-98E0-49DFEE7A4DAE}" type="slidenum">
              <a:rPr lang="en-US" smtClean="0"/>
              <a:t>‹#›</a:t>
            </a:fld>
            <a:endParaRPr lang="en-US"/>
          </a:p>
        </p:txBody>
      </p:sp>
    </p:spTree>
    <p:extLst>
      <p:ext uri="{BB962C8B-B14F-4D97-AF65-F5344CB8AC3E}">
        <p14:creationId xmlns:p14="http://schemas.microsoft.com/office/powerpoint/2010/main" val="1490476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97B887-8868-7E4F-8A07-03B712ED02E0}" type="datetimeFigureOut">
              <a:rPr lang="en-US" smtClean="0"/>
              <a:t>8/6/19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86BCA-DF55-A748-98E0-49DFEE7A4DAE}" type="slidenum">
              <a:rPr lang="en-US" smtClean="0"/>
              <a:t>‹#›</a:t>
            </a:fld>
            <a:endParaRPr lang="en-US"/>
          </a:p>
        </p:txBody>
      </p:sp>
    </p:spTree>
    <p:extLst>
      <p:ext uri="{BB962C8B-B14F-4D97-AF65-F5344CB8AC3E}">
        <p14:creationId xmlns:p14="http://schemas.microsoft.com/office/powerpoint/2010/main" val="28337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97B887-8868-7E4F-8A07-03B712ED02E0}" type="datetimeFigureOut">
              <a:rPr lang="en-US" smtClean="0"/>
              <a:t>8/6/19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86BCA-DF55-A748-98E0-49DFEE7A4DAE}" type="slidenum">
              <a:rPr lang="en-US" smtClean="0"/>
              <a:t>‹#›</a:t>
            </a:fld>
            <a:endParaRPr lang="en-US"/>
          </a:p>
        </p:txBody>
      </p:sp>
    </p:spTree>
    <p:extLst>
      <p:ext uri="{BB962C8B-B14F-4D97-AF65-F5344CB8AC3E}">
        <p14:creationId xmlns:p14="http://schemas.microsoft.com/office/powerpoint/2010/main" val="58141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97B887-8868-7E4F-8A07-03B712ED02E0}" type="datetimeFigureOut">
              <a:rPr lang="en-US" smtClean="0"/>
              <a:t>8/6/19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86BCA-DF55-A748-98E0-49DFEE7A4DAE}" type="slidenum">
              <a:rPr lang="en-US" smtClean="0"/>
              <a:t>‹#›</a:t>
            </a:fld>
            <a:endParaRPr lang="en-US"/>
          </a:p>
        </p:txBody>
      </p:sp>
    </p:spTree>
    <p:extLst>
      <p:ext uri="{BB962C8B-B14F-4D97-AF65-F5344CB8AC3E}">
        <p14:creationId xmlns:p14="http://schemas.microsoft.com/office/powerpoint/2010/main" val="222642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97B887-8868-7E4F-8A07-03B712ED02E0}" type="datetimeFigureOut">
              <a:rPr lang="en-US" smtClean="0"/>
              <a:t>8/6/19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86BCA-DF55-A748-98E0-49DFEE7A4DAE}" type="slidenum">
              <a:rPr lang="en-US" smtClean="0"/>
              <a:t>‹#›</a:t>
            </a:fld>
            <a:endParaRPr lang="en-US"/>
          </a:p>
        </p:txBody>
      </p:sp>
    </p:spTree>
    <p:extLst>
      <p:ext uri="{BB962C8B-B14F-4D97-AF65-F5344CB8AC3E}">
        <p14:creationId xmlns:p14="http://schemas.microsoft.com/office/powerpoint/2010/main" val="4293033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97B887-8868-7E4F-8A07-03B712ED02E0}" type="datetimeFigureOut">
              <a:rPr lang="en-US" smtClean="0"/>
              <a:t>8/6/19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86BCA-DF55-A748-98E0-49DFEE7A4DAE}" type="slidenum">
              <a:rPr lang="en-US" smtClean="0"/>
              <a:t>‹#›</a:t>
            </a:fld>
            <a:endParaRPr lang="en-US"/>
          </a:p>
        </p:txBody>
      </p:sp>
    </p:spTree>
    <p:extLst>
      <p:ext uri="{BB962C8B-B14F-4D97-AF65-F5344CB8AC3E}">
        <p14:creationId xmlns:p14="http://schemas.microsoft.com/office/powerpoint/2010/main" val="1240418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97B887-8868-7E4F-8A07-03B712ED02E0}" type="datetimeFigureOut">
              <a:rPr lang="en-US" smtClean="0"/>
              <a:t>8/6/19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986BCA-DF55-A748-98E0-49DFEE7A4DAE}" type="slidenum">
              <a:rPr lang="en-US" smtClean="0"/>
              <a:t>‹#›</a:t>
            </a:fld>
            <a:endParaRPr lang="en-US"/>
          </a:p>
        </p:txBody>
      </p:sp>
    </p:spTree>
    <p:extLst>
      <p:ext uri="{BB962C8B-B14F-4D97-AF65-F5344CB8AC3E}">
        <p14:creationId xmlns:p14="http://schemas.microsoft.com/office/powerpoint/2010/main" val="1976016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797B887-8868-7E4F-8A07-03B712ED02E0}" type="datetimeFigureOut">
              <a:rPr lang="en-US" smtClean="0"/>
              <a:t>8/6/19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86BCA-DF55-A748-98E0-49DFEE7A4DAE}" type="slidenum">
              <a:rPr lang="en-US" smtClean="0"/>
              <a:t>‹#›</a:t>
            </a:fld>
            <a:endParaRPr lang="en-US"/>
          </a:p>
        </p:txBody>
      </p:sp>
    </p:spTree>
    <p:extLst>
      <p:ext uri="{BB962C8B-B14F-4D97-AF65-F5344CB8AC3E}">
        <p14:creationId xmlns:p14="http://schemas.microsoft.com/office/powerpoint/2010/main" val="152520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797B887-8868-7E4F-8A07-03B712ED02E0}" type="datetimeFigureOut">
              <a:rPr lang="en-US" smtClean="0"/>
              <a:t>8/6/19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86BCA-DF55-A748-98E0-49DFEE7A4DAE}" type="slidenum">
              <a:rPr lang="en-US" smtClean="0"/>
              <a:t>‹#›</a:t>
            </a:fld>
            <a:endParaRPr lang="en-US"/>
          </a:p>
        </p:txBody>
      </p:sp>
    </p:spTree>
    <p:extLst>
      <p:ext uri="{BB962C8B-B14F-4D97-AF65-F5344CB8AC3E}">
        <p14:creationId xmlns:p14="http://schemas.microsoft.com/office/powerpoint/2010/main" val="811194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797B887-8868-7E4F-8A07-03B712ED02E0}" type="datetimeFigureOut">
              <a:rPr lang="en-US" smtClean="0"/>
              <a:t>8/6/19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5986BCA-DF55-A748-98E0-49DFEE7A4DAE}" type="slidenum">
              <a:rPr lang="en-US" smtClean="0"/>
              <a:t>‹#›</a:t>
            </a:fld>
            <a:endParaRPr lang="en-US"/>
          </a:p>
        </p:txBody>
      </p:sp>
    </p:spTree>
    <p:extLst>
      <p:ext uri="{BB962C8B-B14F-4D97-AF65-F5344CB8AC3E}">
        <p14:creationId xmlns:p14="http://schemas.microsoft.com/office/powerpoint/2010/main" val="5658471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tiff"/><Relationship Id="rId12" Type="http://schemas.openxmlformats.org/officeDocument/2006/relationships/image" Target="../media/image10.tiff"/><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tiff"/><Relationship Id="rId11" Type="http://schemas.openxmlformats.org/officeDocument/2006/relationships/image" Target="../media/image9.tiff"/><Relationship Id="rId24" Type="http://schemas.openxmlformats.org/officeDocument/2006/relationships/image" Target="../media/image22.png"/><Relationship Id="rId5" Type="http://schemas.openxmlformats.org/officeDocument/2006/relationships/image" Target="../media/image3.tiff"/><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tiff"/><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945455" y="8239412"/>
            <a:ext cx="13716000" cy="6129064"/>
          </a:xfrm>
          <a:prstGeom prst="rect">
            <a:avLst/>
          </a:prstGeom>
          <a:noFill/>
          <a:ln w="15875">
            <a:solidFill>
              <a:srgbClr val="BA03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29247637" y="8239411"/>
            <a:ext cx="13716000" cy="20081016"/>
          </a:xfrm>
          <a:prstGeom prst="rect">
            <a:avLst/>
          </a:prstGeom>
          <a:noFill/>
          <a:ln w="15875">
            <a:solidFill>
              <a:srgbClr val="BA03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1128586" y="8356547"/>
            <a:ext cx="13412169" cy="5786199"/>
          </a:xfrm>
          <a:prstGeom prst="rect">
            <a:avLst/>
          </a:prstGeom>
          <a:noFill/>
        </p:spPr>
        <p:txBody>
          <a:bodyPr wrap="square" lIns="0" rIns="0" rtlCol="0">
            <a:spAutoFit/>
          </a:bodyPr>
          <a:lstStyle/>
          <a:p>
            <a:pPr>
              <a:spcAft>
                <a:spcPts val="1200"/>
              </a:spcAft>
            </a:pPr>
            <a:r>
              <a:rPr lang="en-US" sz="3600" dirty="0">
                <a:latin typeface="Times New Roman" panose="02020603050405020304" pitchFamily="18" charset="0"/>
                <a:cs typeface="Times New Roman" panose="02020603050405020304" pitchFamily="18" charset="0"/>
              </a:rPr>
              <a:t>Multiple sclerosis (MS) is a chronic, autoimmune and demyelinating disease of the central nervous system causing lesions in the brain tissues, notably in white matter (WM) [1]. Precise segmentation of MS lesions is an important task for understanding and characterizing the progression of the disease [2].</a:t>
            </a:r>
          </a:p>
          <a:p>
            <a:pPr>
              <a:spcAft>
                <a:spcPts val="1200"/>
              </a:spcAft>
            </a:pPr>
            <a:r>
              <a:rPr lang="en-US" sz="3600" dirty="0">
                <a:latin typeface="Times New Roman" panose="02020603050405020304" pitchFamily="18" charset="0"/>
                <a:cs typeface="Times New Roman" panose="02020603050405020304" pitchFamily="18" charset="0"/>
              </a:rPr>
              <a:t> The detection of new or enlarged white-matter lesions in multiple sclerosis is a vital task in the monitoring of patients. However, there are few algorithms and data resources built for this task. This project aims to develop algorithms to segment lesions from FLAIR-attenuated MRI images as well as to detect changes in lesion load over time.  </a:t>
            </a:r>
            <a:endParaRPr lang="en-US" sz="3600" dirty="0">
              <a:latin typeface="Times New Roman" panose="02020603050405020304" pitchFamily="18" charset="0"/>
              <a:ea typeface="Times" charset="0"/>
              <a:cs typeface="Times New Roman" panose="02020603050405020304" pitchFamily="18" charset="0"/>
            </a:endParaRPr>
          </a:p>
        </p:txBody>
      </p:sp>
      <p:sp>
        <p:nvSpPr>
          <p:cNvPr id="75" name="TextBox 74"/>
          <p:cNvSpPr txBox="1"/>
          <p:nvPr/>
        </p:nvSpPr>
        <p:spPr>
          <a:xfrm>
            <a:off x="963209" y="30596490"/>
            <a:ext cx="13716000" cy="1188720"/>
          </a:xfrm>
          <a:prstGeom prst="rect">
            <a:avLst/>
          </a:prstGeom>
          <a:noFill/>
          <a:ln>
            <a:solidFill>
              <a:srgbClr val="BA0313"/>
            </a:solidFill>
          </a:ln>
        </p:spPr>
        <p:txBody>
          <a:bodyPr wrap="square" rtlCol="0">
            <a:noAutofit/>
          </a:bodyPr>
          <a:lstStyle/>
          <a:p>
            <a:pPr algn="just"/>
            <a:r>
              <a:rPr lang="en-US" sz="2400" b="1" dirty="0">
                <a:latin typeface="Times New Roman" panose="02020603050405020304" pitchFamily="18" charset="0"/>
                <a:cs typeface="Times New Roman" panose="02020603050405020304" pitchFamily="18" charset="0"/>
              </a:rPr>
              <a:t>Acknowledgements. </a:t>
            </a:r>
            <a:r>
              <a:rPr lang="en-US" sz="2400" dirty="0">
                <a:latin typeface="Times New Roman" panose="02020603050405020304" pitchFamily="18" charset="0"/>
                <a:cs typeface="Times New Roman" panose="02020603050405020304" pitchFamily="18" charset="0"/>
              </a:rPr>
              <a:t>I would like to thank my P.I., Dr. Minh </a:t>
            </a:r>
            <a:r>
              <a:rPr lang="en-US" sz="2400" dirty="0" err="1">
                <a:latin typeface="Times New Roman" panose="02020603050405020304" pitchFamily="18" charset="0"/>
                <a:cs typeface="Times New Roman" panose="02020603050405020304" pitchFamily="18" charset="0"/>
              </a:rPr>
              <a:t>Hoai</a:t>
            </a:r>
            <a:r>
              <a:rPr lang="en-US" sz="2400" dirty="0">
                <a:latin typeface="Times New Roman" panose="02020603050405020304" pitchFamily="18" charset="0"/>
                <a:cs typeface="Times New Roman" panose="02020603050405020304" pitchFamily="18" charset="0"/>
              </a:rPr>
              <a:t> Nguyen, for his support and direction throughout the duration of the project. I would also like to thank Dr. Tim Duong of the Department of Radiology at the Stony Brook University Hospital for the idea and direction for the project. </a:t>
            </a:r>
          </a:p>
        </p:txBody>
      </p:sp>
      <p:grpSp>
        <p:nvGrpSpPr>
          <p:cNvPr id="6" name="Group 5">
            <a:extLst>
              <a:ext uri="{FF2B5EF4-FFF2-40B4-BE49-F238E27FC236}">
                <a16:creationId xmlns:a16="http://schemas.microsoft.com/office/drawing/2014/main" id="{A89E96BC-B8B1-2B4A-A1AE-A03019A29715}"/>
              </a:ext>
            </a:extLst>
          </p:cNvPr>
          <p:cNvGrpSpPr/>
          <p:nvPr/>
        </p:nvGrpSpPr>
        <p:grpSpPr>
          <a:xfrm>
            <a:off x="914399" y="1140672"/>
            <a:ext cx="42062401" cy="6694507"/>
            <a:chOff x="914399" y="1140672"/>
            <a:chExt cx="42062401" cy="6694507"/>
          </a:xfrm>
        </p:grpSpPr>
        <p:sp>
          <p:nvSpPr>
            <p:cNvPr id="11" name="Rounded Rectangle 10"/>
            <p:cNvSpPr/>
            <p:nvPr/>
          </p:nvSpPr>
          <p:spPr>
            <a:xfrm>
              <a:off x="914399" y="6920779"/>
              <a:ext cx="13716000" cy="914400"/>
            </a:xfrm>
            <a:prstGeom prst="roundRect">
              <a:avLst>
                <a:gd name="adj" fmla="val 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Times New Roman" panose="02020603050405020304" pitchFamily="18" charset="0"/>
                  <a:ea typeface="Calibri" charset="0"/>
                  <a:cs typeface="Times New Roman" panose="02020603050405020304" pitchFamily="18" charset="0"/>
                </a:rPr>
                <a:t>Introduction</a:t>
              </a:r>
            </a:p>
          </p:txBody>
        </p:sp>
        <p:sp>
          <p:nvSpPr>
            <p:cNvPr id="71" name="Rectangle 70"/>
            <p:cNvSpPr/>
            <p:nvPr/>
          </p:nvSpPr>
          <p:spPr>
            <a:xfrm>
              <a:off x="8570890" y="1365517"/>
              <a:ext cx="26889228" cy="479372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8800" b="1" dirty="0">
                  <a:latin typeface="Times New Roman" panose="02020603050405020304" pitchFamily="18" charset="0"/>
                  <a:cs typeface="Times New Roman" panose="02020603050405020304" pitchFamily="18" charset="0"/>
                </a:rPr>
                <a:t>Longitudinal Multiple Sclerosis Segmentation and </a:t>
              </a:r>
            </a:p>
            <a:p>
              <a:pPr algn="ctr"/>
              <a:r>
                <a:rPr lang="en-US" sz="8800" b="1" dirty="0">
                  <a:latin typeface="Times New Roman" panose="02020603050405020304" pitchFamily="18" charset="0"/>
                  <a:cs typeface="Times New Roman" panose="02020603050405020304" pitchFamily="18" charset="0"/>
                </a:rPr>
                <a:t>Change Detection with Deep Learning</a:t>
              </a:r>
            </a:p>
            <a:p>
              <a:pPr algn="ctr"/>
              <a:r>
                <a:rPr lang="en-US" sz="5400" dirty="0">
                  <a:latin typeface="Times New Roman" panose="02020603050405020304" pitchFamily="18" charset="0"/>
                  <a:cs typeface="Times New Roman" panose="02020603050405020304" pitchFamily="18" charset="0"/>
                </a:rPr>
                <a:t>Siddarth Ijju, under Dr. Minh </a:t>
              </a:r>
              <a:r>
                <a:rPr lang="en-US" sz="5400" dirty="0" err="1">
                  <a:latin typeface="Times New Roman" panose="02020603050405020304" pitchFamily="18" charset="0"/>
                  <a:cs typeface="Times New Roman" panose="02020603050405020304" pitchFamily="18" charset="0"/>
                </a:rPr>
                <a:t>Hoai</a:t>
              </a:r>
              <a:r>
                <a:rPr lang="en-US" sz="5400" dirty="0">
                  <a:latin typeface="Times New Roman" panose="02020603050405020304" pitchFamily="18" charset="0"/>
                  <a:cs typeface="Times New Roman" panose="02020603050405020304" pitchFamily="18" charset="0"/>
                </a:rPr>
                <a:t> Nguyen</a:t>
              </a:r>
            </a:p>
            <a:p>
              <a:pPr algn="ctr"/>
              <a:r>
                <a:rPr lang="en-US" sz="5400" dirty="0">
                  <a:latin typeface="Times New Roman" panose="02020603050405020304" pitchFamily="18" charset="0"/>
                  <a:cs typeface="Times New Roman" panose="02020603050405020304" pitchFamily="18" charset="0"/>
                </a:rPr>
                <a:t>Simons Summer Research Program, Stony Brook University</a:t>
              </a:r>
            </a:p>
          </p:txBody>
        </p:sp>
        <p:pic>
          <p:nvPicPr>
            <p:cNvPr id="1026" name="Picture 2" descr="mage result for stony brook"/>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559581" y="2592125"/>
              <a:ext cx="6273015" cy="2330348"/>
            </a:xfrm>
            <a:prstGeom prst="rect">
              <a:avLst/>
            </a:prstGeom>
            <a:noFill/>
            <a:extLst>
              <a:ext uri="{909E8E84-426E-40DD-AFC4-6F175D3DCCD1}">
                <a14:hiddenFill xmlns:a14="http://schemas.microsoft.com/office/drawing/2010/main">
                  <a:solidFill>
                    <a:srgbClr val="FFFFFF"/>
                  </a:solidFill>
                </a14:hiddenFill>
              </a:ext>
            </a:extLst>
          </p:spPr>
        </p:pic>
        <p:sp>
          <p:nvSpPr>
            <p:cNvPr id="72" name="Rectangle 71"/>
            <p:cNvSpPr/>
            <p:nvPr/>
          </p:nvSpPr>
          <p:spPr>
            <a:xfrm>
              <a:off x="914400" y="1140672"/>
              <a:ext cx="42062400" cy="5255475"/>
            </a:xfrm>
            <a:prstGeom prst="rect">
              <a:avLst/>
            </a:prstGeom>
            <a:noFill/>
            <a:ln w="15875">
              <a:solidFill>
                <a:srgbClr val="BA03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29247637" y="6920779"/>
              <a:ext cx="13716000" cy="914400"/>
            </a:xfrm>
            <a:prstGeom prst="roundRect">
              <a:avLst>
                <a:gd name="adj" fmla="val 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Times New Roman" panose="02020603050405020304" pitchFamily="18" charset="0"/>
                  <a:ea typeface="Calibri" charset="0"/>
                  <a:cs typeface="Times New Roman" panose="02020603050405020304" pitchFamily="18" charset="0"/>
                </a:rPr>
                <a:t>Results</a:t>
              </a:r>
            </a:p>
          </p:txBody>
        </p:sp>
        <p:sp>
          <p:nvSpPr>
            <p:cNvPr id="98" name="Rounded Rectangle 97"/>
            <p:cNvSpPr/>
            <p:nvPr/>
          </p:nvSpPr>
          <p:spPr>
            <a:xfrm>
              <a:off x="15192792" y="6920779"/>
              <a:ext cx="13716000" cy="914400"/>
            </a:xfrm>
            <a:prstGeom prst="roundRect">
              <a:avLst>
                <a:gd name="adj" fmla="val 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Times New Roman" panose="02020603050405020304" pitchFamily="18" charset="0"/>
                  <a:ea typeface="Calibri" charset="0"/>
                  <a:cs typeface="Times New Roman" panose="02020603050405020304" pitchFamily="18" charset="0"/>
                </a:rPr>
                <a:t>Approach (Change Detection)</a:t>
              </a:r>
            </a:p>
          </p:txBody>
        </p:sp>
      </p:grpSp>
      <p:sp>
        <p:nvSpPr>
          <p:cNvPr id="99" name="Rectangle 98"/>
          <p:cNvSpPr/>
          <p:nvPr/>
        </p:nvSpPr>
        <p:spPr>
          <a:xfrm>
            <a:off x="15192792" y="8239410"/>
            <a:ext cx="13716000" cy="23545800"/>
          </a:xfrm>
          <a:prstGeom prst="rect">
            <a:avLst/>
          </a:prstGeom>
          <a:noFill/>
          <a:ln w="15875">
            <a:solidFill>
              <a:srgbClr val="BA03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9247637" y="29224223"/>
            <a:ext cx="13729163" cy="256098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cs typeface="Times New Roman" panose="02020603050405020304" pitchFamily="18" charset="0"/>
              </a:rPr>
              <a:t>[1]. Steinman, L., 1996. Multiple sclerosis: a coordinated immunological attack against myelin in the central nervous system. Cell 85 (3), 299–302.</a:t>
            </a:r>
          </a:p>
          <a:p>
            <a:pPr algn="just"/>
            <a:r>
              <a:rPr lang="en-US" sz="1600" dirty="0">
                <a:solidFill>
                  <a:schemeClr val="tx1"/>
                </a:solidFill>
                <a:latin typeface="Times New Roman" panose="02020603050405020304" pitchFamily="18" charset="0"/>
                <a:cs typeface="Times New Roman" panose="02020603050405020304" pitchFamily="18" charset="0"/>
              </a:rPr>
              <a:t>[2]. </a:t>
            </a:r>
            <a:r>
              <a:rPr lang="en-US" sz="1600" dirty="0" err="1">
                <a:solidFill>
                  <a:schemeClr val="tx1"/>
                </a:solidFill>
                <a:latin typeface="Times New Roman" panose="02020603050405020304" pitchFamily="18" charset="0"/>
                <a:cs typeface="Times New Roman" panose="02020603050405020304" pitchFamily="18" charset="0"/>
              </a:rPr>
              <a:t>Rolak</a:t>
            </a:r>
            <a:r>
              <a:rPr lang="en-US" sz="1600" dirty="0">
                <a:solidFill>
                  <a:schemeClr val="tx1"/>
                </a:solidFill>
                <a:latin typeface="Times New Roman" panose="02020603050405020304" pitchFamily="18" charset="0"/>
                <a:cs typeface="Times New Roman" panose="02020603050405020304" pitchFamily="18" charset="0"/>
              </a:rPr>
              <a:t>, L. A., 2003. Multiple sclerosis: it is not the disease you thought it was. Clinical Medicine and Research 1 (1), 57–60.</a:t>
            </a:r>
          </a:p>
          <a:p>
            <a:pPr algn="just"/>
            <a:r>
              <a:rPr lang="en-US" sz="1600" dirty="0">
                <a:solidFill>
                  <a:schemeClr val="tx1"/>
                </a:solidFill>
                <a:latin typeface="Times New Roman" panose="02020603050405020304" pitchFamily="18" charset="0"/>
                <a:cs typeface="Times New Roman" panose="02020603050405020304" pitchFamily="18" charset="0"/>
              </a:rPr>
              <a:t>[3]. </a:t>
            </a:r>
            <a:r>
              <a:rPr lang="en-US" sz="1600" dirty="0" err="1">
                <a:solidFill>
                  <a:schemeClr val="tx1"/>
                </a:solidFill>
                <a:latin typeface="Times New Roman" panose="02020603050405020304" pitchFamily="18" charset="0"/>
                <a:cs typeface="Times New Roman" panose="02020603050405020304" pitchFamily="18" charset="0"/>
              </a:rPr>
              <a:t>Ronneberger</a:t>
            </a:r>
            <a:r>
              <a:rPr lang="en-US" sz="1600" dirty="0">
                <a:solidFill>
                  <a:schemeClr val="tx1"/>
                </a:solidFill>
                <a:latin typeface="Times New Roman" panose="02020603050405020304" pitchFamily="18" charset="0"/>
                <a:cs typeface="Times New Roman" panose="02020603050405020304" pitchFamily="18" charset="0"/>
              </a:rPr>
              <a:t>, Olaf et al. “U-Net: Convolutional Networks for Biomedical Image Segmentation.” </a:t>
            </a:r>
            <a:r>
              <a:rPr lang="en-US" sz="1600" dirty="0" err="1">
                <a:solidFill>
                  <a:schemeClr val="tx1"/>
                </a:solidFill>
                <a:latin typeface="Times New Roman" panose="02020603050405020304" pitchFamily="18" charset="0"/>
                <a:cs typeface="Times New Roman" panose="02020603050405020304" pitchFamily="18" charset="0"/>
              </a:rPr>
              <a:t>ArXiv</a:t>
            </a:r>
            <a:r>
              <a:rPr lang="en-US" sz="1600" dirty="0">
                <a:solidFill>
                  <a:schemeClr val="tx1"/>
                </a:solidFill>
                <a:latin typeface="Times New Roman" panose="02020603050405020304" pitchFamily="18" charset="0"/>
                <a:cs typeface="Times New Roman" panose="02020603050405020304" pitchFamily="18" charset="0"/>
              </a:rPr>
              <a:t> abs/1505.04597 (2015): n. </a:t>
            </a:r>
            <a:r>
              <a:rPr lang="en-US" sz="1600" dirty="0" err="1">
                <a:solidFill>
                  <a:schemeClr val="tx1"/>
                </a:solidFill>
                <a:latin typeface="Times New Roman" panose="02020603050405020304" pitchFamily="18" charset="0"/>
                <a:cs typeface="Times New Roman" panose="02020603050405020304" pitchFamily="18" charset="0"/>
              </a:rPr>
              <a:t>pag</a:t>
            </a:r>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cs typeface="Times New Roman" panose="02020603050405020304" pitchFamily="18" charset="0"/>
              </a:rPr>
              <a:t>[4]. </a:t>
            </a:r>
            <a:r>
              <a:rPr lang="en-US" sz="1600" dirty="0" err="1">
                <a:solidFill>
                  <a:schemeClr val="tx1"/>
                </a:solidFill>
                <a:latin typeface="Times New Roman" panose="02020603050405020304" pitchFamily="18" charset="0"/>
                <a:cs typeface="Times New Roman" panose="02020603050405020304" pitchFamily="18" charset="0"/>
              </a:rPr>
              <a:t>Lesjak</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Žiga</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Franjo</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Pernuš</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Boštjan</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Likar</a:t>
            </a:r>
            <a:r>
              <a:rPr lang="en-US" sz="1600" dirty="0">
                <a:solidFill>
                  <a:schemeClr val="tx1"/>
                </a:solidFill>
                <a:latin typeface="Times New Roman" panose="02020603050405020304" pitchFamily="18" charset="0"/>
                <a:cs typeface="Times New Roman" panose="02020603050405020304" pitchFamily="18" charset="0"/>
              </a:rPr>
              <a:t>, and </a:t>
            </a:r>
            <a:r>
              <a:rPr lang="en-US" sz="1600" dirty="0" err="1">
                <a:solidFill>
                  <a:schemeClr val="tx1"/>
                </a:solidFill>
                <a:latin typeface="Times New Roman" panose="02020603050405020304" pitchFamily="18" charset="0"/>
                <a:cs typeface="Times New Roman" panose="02020603050405020304" pitchFamily="18" charset="0"/>
              </a:rPr>
              <a:t>Žiga</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Špiclin</a:t>
            </a:r>
            <a:r>
              <a:rPr lang="en-US" sz="1600" dirty="0">
                <a:solidFill>
                  <a:schemeClr val="tx1"/>
                </a:solidFill>
                <a:latin typeface="Times New Roman" panose="02020603050405020304" pitchFamily="18" charset="0"/>
                <a:cs typeface="Times New Roman" panose="02020603050405020304" pitchFamily="18" charset="0"/>
              </a:rPr>
              <a:t>. "A Novel Public MR Image Dataset of Multiple Sclerosis Patients With Lesion Segmentations Based on Multi-rater Consensus", </a:t>
            </a:r>
            <a:r>
              <a:rPr lang="en-US" sz="1600" dirty="0" err="1">
                <a:solidFill>
                  <a:schemeClr val="tx1"/>
                </a:solidFill>
                <a:latin typeface="Times New Roman" panose="02020603050405020304" pitchFamily="18" charset="0"/>
                <a:cs typeface="Times New Roman" panose="02020603050405020304" pitchFamily="18" charset="0"/>
              </a:rPr>
              <a:t>Neuroinformatics</a:t>
            </a:r>
            <a:r>
              <a:rPr lang="en-US" sz="1600" dirty="0">
                <a:solidFill>
                  <a:schemeClr val="tx1"/>
                </a:solidFill>
                <a:latin typeface="Times New Roman" panose="02020603050405020304" pitchFamily="18" charset="0"/>
                <a:cs typeface="Times New Roman" panose="02020603050405020304" pitchFamily="18" charset="0"/>
              </a:rPr>
              <a:t> (2017), DOI: 10.1007/s12021-017-9348-7</a:t>
            </a:r>
          </a:p>
          <a:p>
            <a:r>
              <a:rPr lang="en-US" sz="1600" dirty="0">
                <a:solidFill>
                  <a:schemeClr val="tx1"/>
                </a:solidFill>
                <a:latin typeface="Times New Roman" panose="02020603050405020304" pitchFamily="18" charset="0"/>
                <a:cs typeface="Times New Roman" panose="02020603050405020304" pitchFamily="18" charset="0"/>
              </a:rPr>
              <a:t>[5]. </a:t>
            </a:r>
            <a:r>
              <a:rPr lang="en-US" sz="1600" dirty="0" err="1">
                <a:solidFill>
                  <a:schemeClr val="tx1"/>
                </a:solidFill>
                <a:latin typeface="Times New Roman" panose="02020603050405020304" pitchFamily="18" charset="0"/>
                <a:cs typeface="Times New Roman" panose="02020603050405020304" pitchFamily="18" charset="0"/>
              </a:rPr>
              <a:t>Jaderberg</a:t>
            </a:r>
            <a:r>
              <a:rPr lang="en-US" sz="1600" dirty="0">
                <a:solidFill>
                  <a:schemeClr val="tx1"/>
                </a:solidFill>
                <a:latin typeface="Times New Roman" panose="02020603050405020304" pitchFamily="18" charset="0"/>
                <a:cs typeface="Times New Roman" panose="02020603050405020304" pitchFamily="18" charset="0"/>
              </a:rPr>
              <a:t> M, </a:t>
            </a:r>
            <a:r>
              <a:rPr lang="en-US" sz="1600" dirty="0" err="1">
                <a:solidFill>
                  <a:schemeClr val="tx1"/>
                </a:solidFill>
                <a:latin typeface="Times New Roman" panose="02020603050405020304" pitchFamily="18" charset="0"/>
                <a:cs typeface="Times New Roman" panose="02020603050405020304" pitchFamily="18" charset="0"/>
              </a:rPr>
              <a:t>Simonyan</a:t>
            </a:r>
            <a:r>
              <a:rPr lang="en-US" sz="1600" dirty="0">
                <a:solidFill>
                  <a:schemeClr val="tx1"/>
                </a:solidFill>
                <a:latin typeface="Times New Roman" panose="02020603050405020304" pitchFamily="18" charset="0"/>
                <a:cs typeface="Times New Roman" panose="02020603050405020304" pitchFamily="18" charset="0"/>
              </a:rPr>
              <a:t> K, Zisserman A, </a:t>
            </a:r>
            <a:r>
              <a:rPr lang="en-US" sz="1600" dirty="0" err="1">
                <a:solidFill>
                  <a:schemeClr val="tx1"/>
                </a:solidFill>
                <a:latin typeface="Times New Roman" panose="02020603050405020304" pitchFamily="18" charset="0"/>
                <a:cs typeface="Times New Roman" panose="02020603050405020304" pitchFamily="18" charset="0"/>
              </a:rPr>
              <a:t>Kavukcuoglu</a:t>
            </a:r>
            <a:r>
              <a:rPr lang="en-US" sz="1600" dirty="0">
                <a:solidFill>
                  <a:schemeClr val="tx1"/>
                </a:solidFill>
                <a:latin typeface="Times New Roman" panose="02020603050405020304" pitchFamily="18" charset="0"/>
                <a:cs typeface="Times New Roman" panose="02020603050405020304" pitchFamily="18" charset="0"/>
              </a:rPr>
              <a:t> K (2015) Spatial transformer networks. In: Cortes C, Lawrence ND, Lee DD, Sugiyama M, Garnett R (eds) Advances in neural information processing systems, vol 28. Curran Associates, Inc, Red Hook, pp 2017–2025</a:t>
            </a:r>
          </a:p>
          <a:p>
            <a:r>
              <a:rPr lang="en-US" sz="1600" dirty="0">
                <a:solidFill>
                  <a:schemeClr val="tx1"/>
                </a:solidFill>
                <a:latin typeface="Times New Roman" panose="02020603050405020304" pitchFamily="18" charset="0"/>
                <a:cs typeface="Times New Roman" panose="02020603050405020304" pitchFamily="18" charset="0"/>
              </a:rPr>
              <a:t>[6]. Xia, </a:t>
            </a:r>
            <a:r>
              <a:rPr lang="en-US" sz="1600" dirty="0" err="1">
                <a:solidFill>
                  <a:schemeClr val="tx1"/>
                </a:solidFill>
                <a:latin typeface="Times New Roman" panose="02020603050405020304" pitchFamily="18" charset="0"/>
                <a:cs typeface="Times New Roman" panose="02020603050405020304" pitchFamily="18" charset="0"/>
              </a:rPr>
              <a:t>Xide</a:t>
            </a:r>
            <a:r>
              <a:rPr lang="en-US" sz="1600" dirty="0">
                <a:solidFill>
                  <a:schemeClr val="tx1"/>
                </a:solidFill>
                <a:latin typeface="Times New Roman" panose="02020603050405020304" pitchFamily="18" charset="0"/>
                <a:cs typeface="Times New Roman" panose="02020603050405020304" pitchFamily="18" charset="0"/>
              </a:rPr>
              <a:t> and Brian </a:t>
            </a:r>
            <a:r>
              <a:rPr lang="en-US" sz="1600" dirty="0" err="1">
                <a:solidFill>
                  <a:schemeClr val="tx1"/>
                </a:solidFill>
                <a:latin typeface="Times New Roman" panose="02020603050405020304" pitchFamily="18" charset="0"/>
                <a:cs typeface="Times New Roman" panose="02020603050405020304" pitchFamily="18" charset="0"/>
              </a:rPr>
              <a:t>Kulis</a:t>
            </a:r>
            <a:r>
              <a:rPr lang="en-US" sz="1600" dirty="0">
                <a:solidFill>
                  <a:schemeClr val="tx1"/>
                </a:solidFill>
                <a:latin typeface="Times New Roman" panose="02020603050405020304" pitchFamily="18" charset="0"/>
                <a:cs typeface="Times New Roman" panose="02020603050405020304" pitchFamily="18" charset="0"/>
              </a:rPr>
              <a:t>. “W-Net: A Deep Model for Fully Unsupervised Image Segmentation.” </a:t>
            </a:r>
            <a:r>
              <a:rPr lang="en-US" sz="1600" dirty="0" err="1">
                <a:solidFill>
                  <a:schemeClr val="tx1"/>
                </a:solidFill>
                <a:latin typeface="Times New Roman" panose="02020603050405020304" pitchFamily="18" charset="0"/>
                <a:cs typeface="Times New Roman" panose="02020603050405020304" pitchFamily="18" charset="0"/>
              </a:rPr>
              <a:t>ArXiv</a:t>
            </a:r>
            <a:r>
              <a:rPr lang="en-US" sz="1600" dirty="0">
                <a:solidFill>
                  <a:schemeClr val="tx1"/>
                </a:solidFill>
                <a:latin typeface="Times New Roman" panose="02020603050405020304" pitchFamily="18" charset="0"/>
                <a:cs typeface="Times New Roman" panose="02020603050405020304" pitchFamily="18" charset="0"/>
              </a:rPr>
              <a:t> abs/1711.08506 (2017): n. </a:t>
            </a:r>
            <a:r>
              <a:rPr lang="en-US" sz="1600" dirty="0" err="1">
                <a:solidFill>
                  <a:schemeClr val="tx1"/>
                </a:solidFill>
                <a:latin typeface="Times New Roman" panose="02020603050405020304" pitchFamily="18" charset="0"/>
                <a:cs typeface="Times New Roman" panose="02020603050405020304" pitchFamily="18" charset="0"/>
              </a:rPr>
              <a:t>pag</a:t>
            </a:r>
            <a:r>
              <a:rPr lang="en-US" sz="1600" dirty="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[7]. </a:t>
            </a:r>
            <a:r>
              <a:rPr lang="en-US" sz="1600" dirty="0" err="1">
                <a:solidFill>
                  <a:schemeClr val="tx1"/>
                </a:solidFill>
                <a:latin typeface="Times New Roman" panose="02020603050405020304" pitchFamily="18" charset="0"/>
                <a:cs typeface="Times New Roman" panose="02020603050405020304" pitchFamily="18" charset="0"/>
              </a:rPr>
              <a:t>Aslani</a:t>
            </a:r>
            <a:r>
              <a:rPr lang="en-US" sz="1600" dirty="0">
                <a:solidFill>
                  <a:schemeClr val="tx1"/>
                </a:solidFill>
                <a:latin typeface="Times New Roman" panose="02020603050405020304" pitchFamily="18" charset="0"/>
                <a:cs typeface="Times New Roman" panose="02020603050405020304" pitchFamily="18" charset="0"/>
              </a:rPr>
              <a:t>, Shahab et al. “Multi-branch convolutional neural network for multiple sclerosis lesion segmentation.” </a:t>
            </a:r>
            <a:r>
              <a:rPr lang="en-US" sz="1600" dirty="0" err="1">
                <a:solidFill>
                  <a:schemeClr val="tx1"/>
                </a:solidFill>
                <a:latin typeface="Times New Roman" panose="02020603050405020304" pitchFamily="18" charset="0"/>
                <a:cs typeface="Times New Roman" panose="02020603050405020304" pitchFamily="18" charset="0"/>
              </a:rPr>
              <a:t>NeuroImage</a:t>
            </a:r>
            <a:r>
              <a:rPr lang="en-US" sz="1600" dirty="0">
                <a:solidFill>
                  <a:schemeClr val="tx1"/>
                </a:solidFill>
                <a:latin typeface="Times New Roman" panose="02020603050405020304" pitchFamily="18" charset="0"/>
                <a:cs typeface="Times New Roman" panose="02020603050405020304" pitchFamily="18" charset="0"/>
              </a:rPr>
              <a:t> 196 (2018): 1-15.</a:t>
            </a: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51" name="Rounded Rectangle 50"/>
          <p:cNvSpPr/>
          <p:nvPr/>
        </p:nvSpPr>
        <p:spPr>
          <a:xfrm>
            <a:off x="29247637" y="28556429"/>
            <a:ext cx="13716000" cy="431792"/>
          </a:xfrm>
          <a:prstGeom prst="roundRect">
            <a:avLst>
              <a:gd name="adj" fmla="val 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ea typeface="Calibri" charset="0"/>
                <a:cs typeface="Times New Roman" panose="02020603050405020304" pitchFamily="18" charset="0"/>
              </a:rPr>
              <a:t>References</a:t>
            </a:r>
          </a:p>
        </p:txBody>
      </p:sp>
      <p:pic>
        <p:nvPicPr>
          <p:cNvPr id="9" name="Picture 8">
            <a:extLst>
              <a:ext uri="{FF2B5EF4-FFF2-40B4-BE49-F238E27FC236}">
                <a16:creationId xmlns:a16="http://schemas.microsoft.com/office/drawing/2014/main" id="{1DD6E73C-9DFE-884E-B49E-1B0983400B64}"/>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35859579" y="22504411"/>
            <a:ext cx="6415377" cy="5569733"/>
          </a:xfrm>
          <a:prstGeom prst="rect">
            <a:avLst/>
          </a:prstGeom>
        </p:spPr>
      </p:pic>
      <p:sp>
        <p:nvSpPr>
          <p:cNvPr id="76" name="Rounded Rectangle 75">
            <a:extLst>
              <a:ext uri="{FF2B5EF4-FFF2-40B4-BE49-F238E27FC236}">
                <a16:creationId xmlns:a16="http://schemas.microsoft.com/office/drawing/2014/main" id="{CF7C3055-B184-2B4B-AE90-5C5E97C37BBB}"/>
              </a:ext>
            </a:extLst>
          </p:cNvPr>
          <p:cNvSpPr/>
          <p:nvPr/>
        </p:nvSpPr>
        <p:spPr>
          <a:xfrm>
            <a:off x="914399" y="14772709"/>
            <a:ext cx="13716000" cy="914400"/>
          </a:xfrm>
          <a:prstGeom prst="roundRect">
            <a:avLst>
              <a:gd name="adj" fmla="val 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Times New Roman" panose="02020603050405020304" pitchFamily="18" charset="0"/>
                <a:ea typeface="Calibri" charset="0"/>
                <a:cs typeface="Times New Roman" panose="02020603050405020304" pitchFamily="18" charset="0"/>
              </a:rPr>
              <a:t>Approach (Segmentation)</a:t>
            </a:r>
          </a:p>
        </p:txBody>
      </p:sp>
      <p:sp>
        <p:nvSpPr>
          <p:cNvPr id="77" name="Rectangle 76">
            <a:extLst>
              <a:ext uri="{FF2B5EF4-FFF2-40B4-BE49-F238E27FC236}">
                <a16:creationId xmlns:a16="http://schemas.microsoft.com/office/drawing/2014/main" id="{C9838EB6-480E-AC49-9740-C36E7947A809}"/>
              </a:ext>
            </a:extLst>
          </p:cNvPr>
          <p:cNvSpPr/>
          <p:nvPr/>
        </p:nvSpPr>
        <p:spPr>
          <a:xfrm>
            <a:off x="914399" y="16160782"/>
            <a:ext cx="13716000" cy="14165494"/>
          </a:xfrm>
          <a:prstGeom prst="rect">
            <a:avLst/>
          </a:prstGeom>
          <a:noFill/>
          <a:ln w="15875">
            <a:solidFill>
              <a:srgbClr val="BA03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8FE8AB67-5680-4A44-8E01-87DF8C58D10F}"/>
              </a:ext>
            </a:extLst>
          </p:cNvPr>
          <p:cNvSpPr txBox="1"/>
          <p:nvPr/>
        </p:nvSpPr>
        <p:spPr>
          <a:xfrm>
            <a:off x="1177485" y="16404366"/>
            <a:ext cx="13291428" cy="10341293"/>
          </a:xfrm>
          <a:prstGeom prst="rect">
            <a:avLst/>
          </a:prstGeom>
          <a:noFill/>
        </p:spPr>
        <p:txBody>
          <a:bodyPr wrap="square" lIns="0" rIns="0" rtlCol="0">
            <a:spAutoFit/>
          </a:bodyPr>
          <a:lstStyle/>
          <a:p>
            <a:pPr>
              <a:spcAft>
                <a:spcPts val="1200"/>
              </a:spcAft>
            </a:pPr>
            <a:r>
              <a:rPr lang="en-US" sz="3600" dirty="0">
                <a:latin typeface="Times New Roman" panose="02020603050405020304" pitchFamily="18" charset="0"/>
                <a:ea typeface="Times" charset="0"/>
                <a:cs typeface="Times New Roman" panose="02020603050405020304" pitchFamily="18" charset="0"/>
              </a:rPr>
              <a:t>For the segmentation phase of the project, a U-Net (shown below) was implemented [3]. Data consisted of 512 by 512 by 192 volumes from 30 patients [4]. Inputs to the U-Net consisted of the axial scans of the volumes (or the 512 by 192 slices). </a:t>
            </a:r>
          </a:p>
          <a:p>
            <a:pPr>
              <a:spcAft>
                <a:spcPts val="1200"/>
              </a:spcAft>
            </a:pPr>
            <a:endParaRPr lang="en-US" sz="3600" dirty="0">
              <a:latin typeface="Times New Roman" panose="02020603050405020304" pitchFamily="18" charset="0"/>
              <a:ea typeface="Times" charset="0"/>
              <a:cs typeface="Times New Roman" panose="02020603050405020304" pitchFamily="18" charset="0"/>
            </a:endParaRPr>
          </a:p>
          <a:p>
            <a:pPr>
              <a:spcAft>
                <a:spcPts val="1200"/>
              </a:spcAft>
            </a:pPr>
            <a:endParaRPr lang="en-US" sz="3600" dirty="0">
              <a:latin typeface="Times New Roman" panose="02020603050405020304" pitchFamily="18" charset="0"/>
              <a:ea typeface="Times" charset="0"/>
              <a:cs typeface="Times New Roman" panose="02020603050405020304" pitchFamily="18" charset="0"/>
            </a:endParaRPr>
          </a:p>
          <a:p>
            <a:pPr>
              <a:spcAft>
                <a:spcPts val="1200"/>
              </a:spcAft>
            </a:pPr>
            <a:endParaRPr lang="en-US" sz="3600" dirty="0">
              <a:latin typeface="Times New Roman" panose="02020603050405020304" pitchFamily="18" charset="0"/>
              <a:ea typeface="Times" charset="0"/>
              <a:cs typeface="Times New Roman" panose="02020603050405020304" pitchFamily="18" charset="0"/>
            </a:endParaRPr>
          </a:p>
          <a:p>
            <a:pPr>
              <a:spcAft>
                <a:spcPts val="1200"/>
              </a:spcAft>
            </a:pPr>
            <a:endParaRPr lang="en-US" sz="3600" dirty="0">
              <a:latin typeface="Times New Roman" panose="02020603050405020304" pitchFamily="18" charset="0"/>
              <a:ea typeface="Times" charset="0"/>
              <a:cs typeface="Times New Roman" panose="02020603050405020304" pitchFamily="18" charset="0"/>
            </a:endParaRPr>
          </a:p>
          <a:p>
            <a:pPr>
              <a:spcAft>
                <a:spcPts val="1200"/>
              </a:spcAft>
            </a:pPr>
            <a:endParaRPr lang="en-US" sz="3600" dirty="0">
              <a:latin typeface="Times New Roman" panose="02020603050405020304" pitchFamily="18" charset="0"/>
              <a:ea typeface="Times" charset="0"/>
              <a:cs typeface="Times New Roman" panose="02020603050405020304" pitchFamily="18" charset="0"/>
            </a:endParaRPr>
          </a:p>
          <a:p>
            <a:pPr>
              <a:spcAft>
                <a:spcPts val="1200"/>
              </a:spcAft>
            </a:pPr>
            <a:endParaRPr lang="en-US" sz="3600" dirty="0">
              <a:latin typeface="Times New Roman" panose="02020603050405020304" pitchFamily="18" charset="0"/>
              <a:ea typeface="Times" charset="0"/>
              <a:cs typeface="Times New Roman" panose="02020603050405020304" pitchFamily="18" charset="0"/>
            </a:endParaRPr>
          </a:p>
          <a:p>
            <a:pPr>
              <a:spcAft>
                <a:spcPts val="1200"/>
              </a:spcAft>
            </a:pPr>
            <a:endParaRPr lang="en-US" sz="3600" dirty="0">
              <a:latin typeface="Times New Roman" panose="02020603050405020304" pitchFamily="18" charset="0"/>
              <a:ea typeface="Times" charset="0"/>
              <a:cs typeface="Times New Roman" panose="02020603050405020304" pitchFamily="18" charset="0"/>
            </a:endParaRPr>
          </a:p>
          <a:p>
            <a:pPr>
              <a:spcAft>
                <a:spcPts val="1200"/>
              </a:spcAft>
            </a:pPr>
            <a:endParaRPr lang="en-US" sz="3600" dirty="0">
              <a:latin typeface="Times New Roman" panose="02020603050405020304" pitchFamily="18" charset="0"/>
              <a:ea typeface="Times" charset="0"/>
              <a:cs typeface="Times New Roman" panose="02020603050405020304" pitchFamily="18" charset="0"/>
            </a:endParaRPr>
          </a:p>
          <a:p>
            <a:pPr>
              <a:spcAft>
                <a:spcPts val="1200"/>
              </a:spcAft>
            </a:pPr>
            <a:r>
              <a:rPr lang="en-US" sz="3600" dirty="0">
                <a:latin typeface="Times New Roman" panose="02020603050405020304" pitchFamily="18" charset="0"/>
                <a:ea typeface="Times" charset="0"/>
                <a:cs typeface="Times New Roman" panose="02020603050405020304" pitchFamily="18" charset="0"/>
              </a:rPr>
              <a:t>In addition to the standard U-Net, a Spatial Transformer Network was implemented to improve generalizability for the network [5]. Spatial Transformer Networks learn affine transformations to improve performance in the networks they are used in. </a:t>
            </a:r>
          </a:p>
        </p:txBody>
      </p:sp>
      <p:pic>
        <p:nvPicPr>
          <p:cNvPr id="10" name="Picture 9">
            <a:extLst>
              <a:ext uri="{FF2B5EF4-FFF2-40B4-BE49-F238E27FC236}">
                <a16:creationId xmlns:a16="http://schemas.microsoft.com/office/drawing/2014/main" id="{C21B8A18-B1EB-7A40-B0BD-BA8A563FADBF}"/>
              </a:ext>
            </a:extLst>
          </p:cNvPr>
          <p:cNvPicPr>
            <a:picLocks noChangeAspect="1"/>
          </p:cNvPicPr>
          <p:nvPr/>
        </p:nvPicPr>
        <p:blipFill rotWithShape="1">
          <a:blip r:embed="rId5">
            <a:extLst>
              <a:ext uri="{28A0092B-C50C-407E-A947-70E740481C1C}">
                <a14:useLocalDpi xmlns:a14="http://schemas.microsoft.com/office/drawing/2010/main"/>
              </a:ext>
            </a:extLst>
          </a:blip>
          <a:srcRect/>
          <a:stretch/>
        </p:blipFill>
        <p:spPr>
          <a:xfrm>
            <a:off x="2819399" y="18623132"/>
            <a:ext cx="9906000" cy="5649760"/>
          </a:xfrm>
          <a:prstGeom prst="rect">
            <a:avLst/>
          </a:prstGeom>
        </p:spPr>
      </p:pic>
      <p:pic>
        <p:nvPicPr>
          <p:cNvPr id="14" name="Picture 13">
            <a:extLst>
              <a:ext uri="{FF2B5EF4-FFF2-40B4-BE49-F238E27FC236}">
                <a16:creationId xmlns:a16="http://schemas.microsoft.com/office/drawing/2014/main" id="{B20E6042-E6A8-E144-8971-7B5F56F59557}"/>
              </a:ext>
            </a:extLst>
          </p:cNvPr>
          <p:cNvPicPr>
            <a:picLocks noChangeAspect="1"/>
          </p:cNvPicPr>
          <p:nvPr/>
        </p:nvPicPr>
        <p:blipFill>
          <a:blip r:embed="rId6"/>
          <a:stretch>
            <a:fillRect/>
          </a:stretch>
        </p:blipFill>
        <p:spPr>
          <a:xfrm>
            <a:off x="1875795" y="26745659"/>
            <a:ext cx="7315200" cy="3200400"/>
          </a:xfrm>
          <a:prstGeom prst="rect">
            <a:avLst/>
          </a:prstGeom>
        </p:spPr>
      </p:pic>
      <p:pic>
        <p:nvPicPr>
          <p:cNvPr id="16" name="Picture 15">
            <a:extLst>
              <a:ext uri="{FF2B5EF4-FFF2-40B4-BE49-F238E27FC236}">
                <a16:creationId xmlns:a16="http://schemas.microsoft.com/office/drawing/2014/main" id="{31937A23-AB1E-1E44-88F9-46586DBD7AD5}"/>
              </a:ext>
            </a:extLst>
          </p:cNvPr>
          <p:cNvPicPr>
            <a:picLocks noChangeAspect="1"/>
          </p:cNvPicPr>
          <p:nvPr/>
        </p:nvPicPr>
        <p:blipFill>
          <a:blip r:embed="rId7"/>
          <a:stretch>
            <a:fillRect/>
          </a:stretch>
        </p:blipFill>
        <p:spPr>
          <a:xfrm>
            <a:off x="10152390" y="26745659"/>
            <a:ext cx="3200400" cy="3200400"/>
          </a:xfrm>
          <a:prstGeom prst="rect">
            <a:avLst/>
          </a:prstGeom>
        </p:spPr>
      </p:pic>
      <p:sp>
        <p:nvSpPr>
          <p:cNvPr id="85" name="TextBox 84">
            <a:extLst>
              <a:ext uri="{FF2B5EF4-FFF2-40B4-BE49-F238E27FC236}">
                <a16:creationId xmlns:a16="http://schemas.microsoft.com/office/drawing/2014/main" id="{F28FAA17-40ED-0F41-A0FC-8F343C8870E9}"/>
              </a:ext>
            </a:extLst>
          </p:cNvPr>
          <p:cNvSpPr txBox="1"/>
          <p:nvPr/>
        </p:nvSpPr>
        <p:spPr>
          <a:xfrm>
            <a:off x="15445990" y="8356547"/>
            <a:ext cx="13291428" cy="3416320"/>
          </a:xfrm>
          <a:prstGeom prst="rect">
            <a:avLst/>
          </a:prstGeom>
          <a:noFill/>
        </p:spPr>
        <p:txBody>
          <a:bodyPr wrap="square" lIns="0" rIns="0" rtlCol="0">
            <a:spAutoFit/>
          </a:bodyPr>
          <a:lstStyle/>
          <a:p>
            <a:pPr>
              <a:spcAft>
                <a:spcPts val="1200"/>
              </a:spcAft>
            </a:pPr>
            <a:r>
              <a:rPr lang="en-US" sz="3600" dirty="0">
                <a:latin typeface="Times New Roman" panose="02020603050405020304" pitchFamily="18" charset="0"/>
                <a:ea typeface="Times" charset="0"/>
                <a:cs typeface="Times New Roman" panose="02020603050405020304" pitchFamily="18" charset="0"/>
              </a:rPr>
              <a:t>Ultimately, the final approach to the change detection phase of the project consisted of a direct Siamese Network coupled with a U-Net architecture. Various initial approaches were experimented with before arriving at the final approach. Due to limited data availability, transfer learning was tested, but ultimately failed due to differences in the data, as shown below. </a:t>
            </a:r>
          </a:p>
        </p:txBody>
      </p:sp>
      <p:sp>
        <p:nvSpPr>
          <p:cNvPr id="86" name="TextBox 85">
            <a:extLst>
              <a:ext uri="{FF2B5EF4-FFF2-40B4-BE49-F238E27FC236}">
                <a16:creationId xmlns:a16="http://schemas.microsoft.com/office/drawing/2014/main" id="{DF0CEAD0-3367-294A-AD38-155A284EA2DA}"/>
              </a:ext>
            </a:extLst>
          </p:cNvPr>
          <p:cNvSpPr txBox="1"/>
          <p:nvPr/>
        </p:nvSpPr>
        <p:spPr>
          <a:xfrm>
            <a:off x="22648985" y="11722148"/>
            <a:ext cx="5098549" cy="1169551"/>
          </a:xfrm>
          <a:prstGeom prst="rect">
            <a:avLst/>
          </a:prstGeom>
          <a:noFill/>
        </p:spPr>
        <p:txBody>
          <a:bodyPr wrap="square" lIns="0" rIns="0" rtlCol="0">
            <a:spAutoFit/>
          </a:bodyPr>
          <a:lstStyle/>
          <a:p>
            <a:pPr algn="ctr">
              <a:spcAft>
                <a:spcPts val="1200"/>
              </a:spcAft>
            </a:pPr>
            <a:r>
              <a:rPr lang="en-US" sz="3600" dirty="0">
                <a:latin typeface="Times New Roman" panose="02020603050405020304" pitchFamily="18" charset="0"/>
                <a:ea typeface="Times" charset="0"/>
                <a:cs typeface="Times New Roman" panose="02020603050405020304" pitchFamily="18" charset="0"/>
              </a:rPr>
              <a:t>Dataset 2</a:t>
            </a:r>
          </a:p>
          <a:p>
            <a:pPr algn="ctr">
              <a:spcAft>
                <a:spcPts val="1200"/>
              </a:spcAft>
            </a:pPr>
            <a:r>
              <a:rPr lang="en-US" sz="2400" dirty="0">
                <a:latin typeface="Times New Roman" panose="02020603050405020304" pitchFamily="18" charset="0"/>
                <a:ea typeface="Times" charset="0"/>
                <a:cs typeface="Times New Roman" panose="02020603050405020304" pitchFamily="18" charset="0"/>
              </a:rPr>
              <a:t>(lacks  individual segmentations)</a:t>
            </a:r>
          </a:p>
        </p:txBody>
      </p:sp>
      <p:grpSp>
        <p:nvGrpSpPr>
          <p:cNvPr id="25" name="Group 24">
            <a:extLst>
              <a:ext uri="{FF2B5EF4-FFF2-40B4-BE49-F238E27FC236}">
                <a16:creationId xmlns:a16="http://schemas.microsoft.com/office/drawing/2014/main" id="{7608088D-F933-4F4C-B78D-ABB418D280B3}"/>
              </a:ext>
            </a:extLst>
          </p:cNvPr>
          <p:cNvGrpSpPr/>
          <p:nvPr/>
        </p:nvGrpSpPr>
        <p:grpSpPr>
          <a:xfrm>
            <a:off x="22393654" y="13105554"/>
            <a:ext cx="5741725" cy="4254787"/>
            <a:chOff x="20776031" y="11899384"/>
            <a:chExt cx="6757300" cy="4866400"/>
          </a:xfrm>
        </p:grpSpPr>
        <p:pic>
          <p:nvPicPr>
            <p:cNvPr id="18" name="Picture 17">
              <a:extLst>
                <a:ext uri="{FF2B5EF4-FFF2-40B4-BE49-F238E27FC236}">
                  <a16:creationId xmlns:a16="http://schemas.microsoft.com/office/drawing/2014/main" id="{0042161C-1F5E-2C45-818B-109BD23A4608}"/>
                </a:ext>
              </a:extLst>
            </p:cNvPr>
            <p:cNvPicPr>
              <a:picLocks/>
            </p:cNvPicPr>
            <p:nvPr/>
          </p:nvPicPr>
          <p:blipFill>
            <a:blip r:embed="rId8"/>
            <a:stretch>
              <a:fillRect/>
            </a:stretch>
          </p:blipFill>
          <p:spPr>
            <a:xfrm>
              <a:off x="23240280" y="11899384"/>
              <a:ext cx="1828800" cy="4866400"/>
            </a:xfrm>
            <a:prstGeom prst="rect">
              <a:avLst/>
            </a:prstGeom>
          </p:spPr>
        </p:pic>
        <p:pic>
          <p:nvPicPr>
            <p:cNvPr id="19" name="Picture 18">
              <a:extLst>
                <a:ext uri="{FF2B5EF4-FFF2-40B4-BE49-F238E27FC236}">
                  <a16:creationId xmlns:a16="http://schemas.microsoft.com/office/drawing/2014/main" id="{5A09A9A2-F291-EA43-B933-324B198F7E7A}"/>
                </a:ext>
              </a:extLst>
            </p:cNvPr>
            <p:cNvPicPr>
              <a:picLocks noChangeAspect="1"/>
            </p:cNvPicPr>
            <p:nvPr/>
          </p:nvPicPr>
          <p:blipFill>
            <a:blip r:embed="rId9"/>
            <a:stretch>
              <a:fillRect/>
            </a:stretch>
          </p:blipFill>
          <p:spPr>
            <a:xfrm>
              <a:off x="25704531" y="11899384"/>
              <a:ext cx="1828800" cy="4818888"/>
            </a:xfrm>
            <a:prstGeom prst="rect">
              <a:avLst/>
            </a:prstGeom>
          </p:spPr>
        </p:pic>
        <p:pic>
          <p:nvPicPr>
            <p:cNvPr id="20" name="Picture 19">
              <a:extLst>
                <a:ext uri="{FF2B5EF4-FFF2-40B4-BE49-F238E27FC236}">
                  <a16:creationId xmlns:a16="http://schemas.microsoft.com/office/drawing/2014/main" id="{D74B5E1C-CE3E-074B-860B-2C6C3E5D939A}"/>
                </a:ext>
              </a:extLst>
            </p:cNvPr>
            <p:cNvPicPr>
              <a:picLocks/>
            </p:cNvPicPr>
            <p:nvPr/>
          </p:nvPicPr>
          <p:blipFill>
            <a:blip r:embed="rId10"/>
            <a:stretch>
              <a:fillRect/>
            </a:stretch>
          </p:blipFill>
          <p:spPr>
            <a:xfrm>
              <a:off x="20776031" y="11899384"/>
              <a:ext cx="1828800" cy="4818888"/>
            </a:xfrm>
            <a:prstGeom prst="rect">
              <a:avLst/>
            </a:prstGeom>
          </p:spPr>
        </p:pic>
      </p:grpSp>
      <p:sp>
        <p:nvSpPr>
          <p:cNvPr id="90" name="TextBox 89">
            <a:extLst>
              <a:ext uri="{FF2B5EF4-FFF2-40B4-BE49-F238E27FC236}">
                <a16:creationId xmlns:a16="http://schemas.microsoft.com/office/drawing/2014/main" id="{24735B01-29FB-5348-BC57-72621C605446}"/>
              </a:ext>
            </a:extLst>
          </p:cNvPr>
          <p:cNvSpPr txBox="1"/>
          <p:nvPr/>
        </p:nvSpPr>
        <p:spPr>
          <a:xfrm>
            <a:off x="16143667" y="11722148"/>
            <a:ext cx="5098549" cy="1169551"/>
          </a:xfrm>
          <a:prstGeom prst="rect">
            <a:avLst/>
          </a:prstGeom>
          <a:noFill/>
        </p:spPr>
        <p:txBody>
          <a:bodyPr wrap="square" lIns="0" rIns="0" rtlCol="0">
            <a:spAutoFit/>
          </a:bodyPr>
          <a:lstStyle/>
          <a:p>
            <a:pPr algn="ctr">
              <a:spcAft>
                <a:spcPts val="1200"/>
              </a:spcAft>
            </a:pPr>
            <a:r>
              <a:rPr lang="en-US" sz="3600" dirty="0">
                <a:latin typeface="Times New Roman" panose="02020603050405020304" pitchFamily="18" charset="0"/>
                <a:ea typeface="Times" charset="0"/>
                <a:cs typeface="Times New Roman" panose="02020603050405020304" pitchFamily="18" charset="0"/>
              </a:rPr>
              <a:t>Dataset 1</a:t>
            </a:r>
          </a:p>
          <a:p>
            <a:pPr algn="ctr">
              <a:spcAft>
                <a:spcPts val="1200"/>
              </a:spcAft>
            </a:pPr>
            <a:r>
              <a:rPr lang="en-US" sz="2400" dirty="0">
                <a:latin typeface="Times New Roman" panose="02020603050405020304" pitchFamily="18" charset="0"/>
                <a:ea typeface="Times" charset="0"/>
                <a:cs typeface="Times New Roman" panose="02020603050405020304" pitchFamily="18" charset="0"/>
              </a:rPr>
              <a:t>(lacks longitudinal data)</a:t>
            </a:r>
          </a:p>
        </p:txBody>
      </p:sp>
      <p:sp>
        <p:nvSpPr>
          <p:cNvPr id="91" name="TextBox 90">
            <a:extLst>
              <a:ext uri="{FF2B5EF4-FFF2-40B4-BE49-F238E27FC236}">
                <a16:creationId xmlns:a16="http://schemas.microsoft.com/office/drawing/2014/main" id="{3400A4CD-4899-6241-9575-9AA125300326}"/>
              </a:ext>
            </a:extLst>
          </p:cNvPr>
          <p:cNvSpPr txBox="1"/>
          <p:nvPr/>
        </p:nvSpPr>
        <p:spPr>
          <a:xfrm>
            <a:off x="15445990" y="17732931"/>
            <a:ext cx="13291428" cy="2862322"/>
          </a:xfrm>
          <a:prstGeom prst="rect">
            <a:avLst/>
          </a:prstGeom>
          <a:noFill/>
        </p:spPr>
        <p:txBody>
          <a:bodyPr wrap="square" lIns="0" rIns="0" rtlCol="0">
            <a:spAutoFit/>
          </a:bodyPr>
          <a:lstStyle/>
          <a:p>
            <a:pPr>
              <a:spcAft>
                <a:spcPts val="1200"/>
              </a:spcAft>
            </a:pPr>
            <a:r>
              <a:rPr lang="en-US" sz="3600" dirty="0">
                <a:latin typeface="Times New Roman" panose="02020603050405020304" pitchFamily="18" charset="0"/>
                <a:ea typeface="Times" charset="0"/>
                <a:cs typeface="Times New Roman" panose="02020603050405020304" pitchFamily="18" charset="0"/>
              </a:rPr>
              <a:t>Second, a Siamese network coupled with a Deconvolutional Encoder-Decoder was constructed. The network took as input the two MRI images, with the first input being the first timepoint and the second the later timepoint. The approach was ultimately set aside due to the little apparent correlation between the input data and the output. </a:t>
            </a:r>
          </a:p>
        </p:txBody>
      </p:sp>
      <p:pic>
        <p:nvPicPr>
          <p:cNvPr id="28" name="Picture 27">
            <a:extLst>
              <a:ext uri="{FF2B5EF4-FFF2-40B4-BE49-F238E27FC236}">
                <a16:creationId xmlns:a16="http://schemas.microsoft.com/office/drawing/2014/main" id="{670DFBE1-11AE-B149-BAC9-B17FFFFC56D4}"/>
              </a:ext>
            </a:extLst>
          </p:cNvPr>
          <p:cNvPicPr>
            <a:picLocks noChangeAspect="1"/>
          </p:cNvPicPr>
          <p:nvPr/>
        </p:nvPicPr>
        <p:blipFill>
          <a:blip r:embed="rId11"/>
          <a:stretch>
            <a:fillRect/>
          </a:stretch>
        </p:blipFill>
        <p:spPr>
          <a:xfrm>
            <a:off x="15445991" y="21175727"/>
            <a:ext cx="6658116" cy="3245831"/>
          </a:xfrm>
          <a:prstGeom prst="rect">
            <a:avLst/>
          </a:prstGeom>
        </p:spPr>
      </p:pic>
      <p:pic>
        <p:nvPicPr>
          <p:cNvPr id="30" name="Picture 29">
            <a:extLst>
              <a:ext uri="{FF2B5EF4-FFF2-40B4-BE49-F238E27FC236}">
                <a16:creationId xmlns:a16="http://schemas.microsoft.com/office/drawing/2014/main" id="{E37810B8-5CA7-6D4B-9746-2EF8C2239C67}"/>
              </a:ext>
            </a:extLst>
          </p:cNvPr>
          <p:cNvPicPr>
            <a:picLocks noChangeAspect="1"/>
          </p:cNvPicPr>
          <p:nvPr/>
        </p:nvPicPr>
        <p:blipFill>
          <a:blip r:embed="rId12"/>
          <a:stretch>
            <a:fillRect/>
          </a:stretch>
        </p:blipFill>
        <p:spPr>
          <a:xfrm>
            <a:off x="22357306" y="21668096"/>
            <a:ext cx="6134871" cy="2198056"/>
          </a:xfrm>
          <a:prstGeom prst="rect">
            <a:avLst/>
          </a:prstGeom>
        </p:spPr>
      </p:pic>
      <p:sp>
        <p:nvSpPr>
          <p:cNvPr id="92" name="TextBox 91">
            <a:extLst>
              <a:ext uri="{FF2B5EF4-FFF2-40B4-BE49-F238E27FC236}">
                <a16:creationId xmlns:a16="http://schemas.microsoft.com/office/drawing/2014/main" id="{D4495013-D4A3-BE4C-9ECA-A307976439C6}"/>
              </a:ext>
            </a:extLst>
          </p:cNvPr>
          <p:cNvSpPr txBox="1"/>
          <p:nvPr/>
        </p:nvSpPr>
        <p:spPr>
          <a:xfrm>
            <a:off x="16345541" y="24570893"/>
            <a:ext cx="5098549" cy="461665"/>
          </a:xfrm>
          <a:prstGeom prst="rect">
            <a:avLst/>
          </a:prstGeom>
          <a:noFill/>
        </p:spPr>
        <p:txBody>
          <a:bodyPr wrap="square" lIns="0" rIns="0" rtlCol="0">
            <a:spAutoFit/>
          </a:bodyPr>
          <a:lstStyle/>
          <a:p>
            <a:pPr algn="ctr">
              <a:spcAft>
                <a:spcPts val="1200"/>
              </a:spcAft>
            </a:pPr>
            <a:r>
              <a:rPr lang="en-US" sz="2400" dirty="0">
                <a:ea typeface="Times" charset="0"/>
                <a:cs typeface="Times" charset="0"/>
              </a:rPr>
              <a:t>Siamese Network</a:t>
            </a:r>
          </a:p>
        </p:txBody>
      </p:sp>
      <p:sp>
        <p:nvSpPr>
          <p:cNvPr id="93" name="TextBox 92">
            <a:extLst>
              <a:ext uri="{FF2B5EF4-FFF2-40B4-BE49-F238E27FC236}">
                <a16:creationId xmlns:a16="http://schemas.microsoft.com/office/drawing/2014/main" id="{C919EECC-DC64-D44E-AAD6-768C771F0E1E}"/>
              </a:ext>
            </a:extLst>
          </p:cNvPr>
          <p:cNvSpPr txBox="1"/>
          <p:nvPr/>
        </p:nvSpPr>
        <p:spPr>
          <a:xfrm>
            <a:off x="22596839" y="24547192"/>
            <a:ext cx="5643427" cy="461665"/>
          </a:xfrm>
          <a:prstGeom prst="rect">
            <a:avLst/>
          </a:prstGeom>
          <a:noFill/>
        </p:spPr>
        <p:txBody>
          <a:bodyPr wrap="square" lIns="0" rIns="0" rtlCol="0">
            <a:spAutoFit/>
          </a:bodyPr>
          <a:lstStyle/>
          <a:p>
            <a:pPr algn="ctr">
              <a:spcAft>
                <a:spcPts val="1200"/>
              </a:spcAft>
            </a:pPr>
            <a:r>
              <a:rPr lang="en-US" sz="2400" dirty="0">
                <a:ea typeface="Times" charset="0"/>
                <a:cs typeface="Times" charset="0"/>
              </a:rPr>
              <a:t>Deconvolutional Encoder Decoder Network</a:t>
            </a:r>
          </a:p>
        </p:txBody>
      </p:sp>
      <p:sp>
        <p:nvSpPr>
          <p:cNvPr id="95" name="TextBox 94">
            <a:extLst>
              <a:ext uri="{FF2B5EF4-FFF2-40B4-BE49-F238E27FC236}">
                <a16:creationId xmlns:a16="http://schemas.microsoft.com/office/drawing/2014/main" id="{351B646D-C964-C74A-9348-696CA4791633}"/>
              </a:ext>
            </a:extLst>
          </p:cNvPr>
          <p:cNvSpPr txBox="1"/>
          <p:nvPr/>
        </p:nvSpPr>
        <p:spPr>
          <a:xfrm>
            <a:off x="15458393" y="25078672"/>
            <a:ext cx="13291428" cy="1200329"/>
          </a:xfrm>
          <a:prstGeom prst="rect">
            <a:avLst/>
          </a:prstGeom>
          <a:noFill/>
        </p:spPr>
        <p:txBody>
          <a:bodyPr wrap="square" lIns="0" rIns="0" rtlCol="0">
            <a:spAutoFit/>
          </a:bodyPr>
          <a:lstStyle/>
          <a:p>
            <a:pPr>
              <a:spcAft>
                <a:spcPts val="1200"/>
              </a:spcAft>
            </a:pPr>
            <a:r>
              <a:rPr lang="en-US" sz="3600" dirty="0">
                <a:latin typeface="Times New Roman" panose="02020603050405020304" pitchFamily="18" charset="0"/>
                <a:ea typeface="Times" charset="0"/>
                <a:cs typeface="Times New Roman" panose="02020603050405020304" pitchFamily="18" charset="0"/>
              </a:rPr>
              <a:t>Next, an unsupervised segmentation approach was tested, using an extension of the U-Net architecture called W-Net [6], as shown below. </a:t>
            </a:r>
          </a:p>
        </p:txBody>
      </p:sp>
      <p:pic>
        <p:nvPicPr>
          <p:cNvPr id="31" name="Picture 30">
            <a:extLst>
              <a:ext uri="{FF2B5EF4-FFF2-40B4-BE49-F238E27FC236}">
                <a16:creationId xmlns:a16="http://schemas.microsoft.com/office/drawing/2014/main" id="{FFF73652-474E-8347-82DA-B625C4F8FAC1}"/>
              </a:ext>
            </a:extLst>
          </p:cNvPr>
          <p:cNvPicPr>
            <a:picLocks noChangeAspect="1"/>
          </p:cNvPicPr>
          <p:nvPr/>
        </p:nvPicPr>
        <p:blipFill>
          <a:blip r:embed="rId13"/>
          <a:stretch>
            <a:fillRect/>
          </a:stretch>
        </p:blipFill>
        <p:spPr>
          <a:xfrm>
            <a:off x="16265318" y="26331227"/>
            <a:ext cx="11681260" cy="4876126"/>
          </a:xfrm>
          <a:prstGeom prst="rect">
            <a:avLst/>
          </a:prstGeom>
        </p:spPr>
      </p:pic>
      <p:sp>
        <p:nvSpPr>
          <p:cNvPr id="96" name="TextBox 95">
            <a:extLst>
              <a:ext uri="{FF2B5EF4-FFF2-40B4-BE49-F238E27FC236}">
                <a16:creationId xmlns:a16="http://schemas.microsoft.com/office/drawing/2014/main" id="{29C66652-6DBA-B54D-AA86-580C03299596}"/>
              </a:ext>
            </a:extLst>
          </p:cNvPr>
          <p:cNvSpPr txBox="1"/>
          <p:nvPr/>
        </p:nvSpPr>
        <p:spPr>
          <a:xfrm>
            <a:off x="15458393" y="31068857"/>
            <a:ext cx="13291428" cy="646331"/>
          </a:xfrm>
          <a:prstGeom prst="rect">
            <a:avLst/>
          </a:prstGeom>
          <a:noFill/>
        </p:spPr>
        <p:txBody>
          <a:bodyPr wrap="square" lIns="0" rIns="0" rtlCol="0">
            <a:spAutoFit/>
          </a:bodyPr>
          <a:lstStyle/>
          <a:p>
            <a:pPr>
              <a:spcAft>
                <a:spcPts val="1200"/>
              </a:spcAft>
            </a:pPr>
            <a:r>
              <a:rPr lang="en-US" sz="3600" dirty="0">
                <a:latin typeface="Times New Roman" panose="02020603050405020304" pitchFamily="18" charset="0"/>
                <a:ea typeface="Times" charset="0"/>
                <a:cs typeface="Times New Roman" panose="02020603050405020304" pitchFamily="18" charset="0"/>
              </a:rPr>
              <a:t>However, the W-Net model could not generalize well on the datasets. </a:t>
            </a:r>
          </a:p>
        </p:txBody>
      </p:sp>
      <p:sp>
        <p:nvSpPr>
          <p:cNvPr id="97" name="TextBox 96">
            <a:extLst>
              <a:ext uri="{FF2B5EF4-FFF2-40B4-BE49-F238E27FC236}">
                <a16:creationId xmlns:a16="http://schemas.microsoft.com/office/drawing/2014/main" id="{8B251A26-13A7-BD43-9E42-3CFD5FFB05CE}"/>
              </a:ext>
            </a:extLst>
          </p:cNvPr>
          <p:cNvSpPr txBox="1"/>
          <p:nvPr/>
        </p:nvSpPr>
        <p:spPr>
          <a:xfrm>
            <a:off x="29440129" y="8390313"/>
            <a:ext cx="13291428" cy="2308324"/>
          </a:xfrm>
          <a:prstGeom prst="rect">
            <a:avLst/>
          </a:prstGeom>
          <a:noFill/>
        </p:spPr>
        <p:txBody>
          <a:bodyPr wrap="square" lIns="0" rIns="0" rtlCol="0">
            <a:spAutoFit/>
          </a:bodyPr>
          <a:lstStyle/>
          <a:p>
            <a:pPr>
              <a:spcAft>
                <a:spcPts val="1200"/>
              </a:spcAft>
            </a:pPr>
            <a:r>
              <a:rPr lang="en-US" sz="3600" dirty="0">
                <a:latin typeface="Times New Roman" panose="02020603050405020304" pitchFamily="18" charset="0"/>
                <a:ea typeface="Times" charset="0"/>
                <a:cs typeface="Times New Roman" panose="02020603050405020304" pitchFamily="18" charset="0"/>
              </a:rPr>
              <a:t>The primary metric used for model evaluation was the Dice coefficient, which is shown below.  In addition, various other metrics such as precision-recall, and ROC-AUC were used to evaluate the success of the segmentation model. </a:t>
            </a:r>
          </a:p>
        </p:txBody>
      </p:sp>
      <p:pic>
        <p:nvPicPr>
          <p:cNvPr id="32" name="Picture 31">
            <a:extLst>
              <a:ext uri="{FF2B5EF4-FFF2-40B4-BE49-F238E27FC236}">
                <a16:creationId xmlns:a16="http://schemas.microsoft.com/office/drawing/2014/main" id="{E9C66DDB-0793-0C4E-A1F4-C2EC66452C6A}"/>
              </a:ext>
            </a:extLst>
          </p:cNvPr>
          <p:cNvPicPr>
            <a:picLocks noChangeAspect="1"/>
          </p:cNvPicPr>
          <p:nvPr/>
        </p:nvPicPr>
        <p:blipFill>
          <a:blip r:embed="rId14"/>
          <a:stretch>
            <a:fillRect/>
          </a:stretch>
        </p:blipFill>
        <p:spPr>
          <a:xfrm>
            <a:off x="29752773" y="11030527"/>
            <a:ext cx="4994427" cy="1126563"/>
          </a:xfrm>
          <a:prstGeom prst="rect">
            <a:avLst/>
          </a:prstGeom>
        </p:spPr>
      </p:pic>
      <p:grpSp>
        <p:nvGrpSpPr>
          <p:cNvPr id="38" name="Group 37">
            <a:extLst>
              <a:ext uri="{FF2B5EF4-FFF2-40B4-BE49-F238E27FC236}">
                <a16:creationId xmlns:a16="http://schemas.microsoft.com/office/drawing/2014/main" id="{382A56E4-154D-5040-92F8-3682F911D1FC}"/>
              </a:ext>
            </a:extLst>
          </p:cNvPr>
          <p:cNvGrpSpPr/>
          <p:nvPr/>
        </p:nvGrpSpPr>
        <p:grpSpPr>
          <a:xfrm>
            <a:off x="35149537" y="11139446"/>
            <a:ext cx="6619691" cy="963184"/>
            <a:chOff x="34893505" y="11197854"/>
            <a:chExt cx="6812748" cy="868200"/>
          </a:xfrm>
        </p:grpSpPr>
        <p:pic>
          <p:nvPicPr>
            <p:cNvPr id="34" name="Picture 33">
              <a:extLst>
                <a:ext uri="{FF2B5EF4-FFF2-40B4-BE49-F238E27FC236}">
                  <a16:creationId xmlns:a16="http://schemas.microsoft.com/office/drawing/2014/main" id="{8E0541E0-B17D-5E4E-A88D-567E2E32D89C}"/>
                </a:ext>
              </a:extLst>
            </p:cNvPr>
            <p:cNvPicPr>
              <a:picLocks noChangeAspect="1"/>
            </p:cNvPicPr>
            <p:nvPr/>
          </p:nvPicPr>
          <p:blipFill rotWithShape="1">
            <a:blip r:embed="rId15">
              <a:extLst>
                <a:ext uri="{28A0092B-C50C-407E-A947-70E740481C1C}">
                  <a14:useLocalDpi xmlns:a14="http://schemas.microsoft.com/office/drawing/2010/main"/>
                </a:ext>
              </a:extLst>
            </a:blip>
            <a:srcRect/>
            <a:stretch/>
          </p:blipFill>
          <p:spPr>
            <a:xfrm>
              <a:off x="34893505" y="11204191"/>
              <a:ext cx="3537177" cy="861863"/>
            </a:xfrm>
            <a:prstGeom prst="rect">
              <a:avLst/>
            </a:prstGeom>
          </p:spPr>
        </p:pic>
        <p:pic>
          <p:nvPicPr>
            <p:cNvPr id="105" name="Picture 104">
              <a:extLst>
                <a:ext uri="{FF2B5EF4-FFF2-40B4-BE49-F238E27FC236}">
                  <a16:creationId xmlns:a16="http://schemas.microsoft.com/office/drawing/2014/main" id="{92959A7A-EA80-174F-9B79-5BE5A6D9A911}"/>
                </a:ext>
              </a:extLst>
            </p:cNvPr>
            <p:cNvPicPr>
              <a:picLocks noChangeAspect="1"/>
            </p:cNvPicPr>
            <p:nvPr/>
          </p:nvPicPr>
          <p:blipFill rotWithShape="1">
            <a:blip r:embed="rId16">
              <a:extLst>
                <a:ext uri="{28A0092B-C50C-407E-A947-70E740481C1C}">
                  <a14:useLocalDpi xmlns:a14="http://schemas.microsoft.com/office/drawing/2010/main"/>
                </a:ext>
              </a:extLst>
            </a:blip>
            <a:srcRect/>
            <a:stretch/>
          </p:blipFill>
          <p:spPr>
            <a:xfrm>
              <a:off x="38578964" y="11197854"/>
              <a:ext cx="3127289" cy="861863"/>
            </a:xfrm>
            <a:prstGeom prst="rect">
              <a:avLst/>
            </a:prstGeom>
          </p:spPr>
        </p:pic>
      </p:grpSp>
      <p:sp>
        <p:nvSpPr>
          <p:cNvPr id="106" name="TextBox 105">
            <a:extLst>
              <a:ext uri="{FF2B5EF4-FFF2-40B4-BE49-F238E27FC236}">
                <a16:creationId xmlns:a16="http://schemas.microsoft.com/office/drawing/2014/main" id="{54BC6FB5-CE0B-CC47-8496-60C71EE5DB86}"/>
              </a:ext>
            </a:extLst>
          </p:cNvPr>
          <p:cNvSpPr txBox="1"/>
          <p:nvPr/>
        </p:nvSpPr>
        <p:spPr>
          <a:xfrm>
            <a:off x="29471185" y="12207782"/>
            <a:ext cx="13291428" cy="1754326"/>
          </a:xfrm>
          <a:prstGeom prst="rect">
            <a:avLst/>
          </a:prstGeom>
          <a:noFill/>
        </p:spPr>
        <p:txBody>
          <a:bodyPr wrap="square" lIns="0" rIns="0" rtlCol="0">
            <a:spAutoFit/>
          </a:bodyPr>
          <a:lstStyle/>
          <a:p>
            <a:pPr>
              <a:spcAft>
                <a:spcPts val="1200"/>
              </a:spcAft>
            </a:pPr>
            <a:r>
              <a:rPr lang="en-US" sz="3600" dirty="0">
                <a:latin typeface="Times New Roman" panose="02020603050405020304" pitchFamily="18" charset="0"/>
                <a:ea typeface="Times" charset="0"/>
                <a:cs typeface="Times New Roman" panose="02020603050405020304" pitchFamily="18" charset="0"/>
              </a:rPr>
              <a:t>The average Dice coefficient on the testing dataset was 0.61, compared to the state-of-the-art Dice coefficient of 0.76 [7]. Examples are shown below. </a:t>
            </a:r>
          </a:p>
        </p:txBody>
      </p:sp>
      <p:pic>
        <p:nvPicPr>
          <p:cNvPr id="42" name="Picture 41">
            <a:extLst>
              <a:ext uri="{FF2B5EF4-FFF2-40B4-BE49-F238E27FC236}">
                <a16:creationId xmlns:a16="http://schemas.microsoft.com/office/drawing/2014/main" id="{E0AC5062-4EB5-1442-B896-A09F1CC0D1F7}"/>
              </a:ext>
            </a:extLst>
          </p:cNvPr>
          <p:cNvPicPr>
            <a:picLocks noChangeAspect="1"/>
          </p:cNvPicPr>
          <p:nvPr/>
        </p:nvPicPr>
        <p:blipFill>
          <a:blip r:embed="rId17"/>
          <a:stretch>
            <a:fillRect/>
          </a:stretch>
        </p:blipFill>
        <p:spPr>
          <a:xfrm>
            <a:off x="29459134" y="14059137"/>
            <a:ext cx="3276600" cy="6159500"/>
          </a:xfrm>
          <a:prstGeom prst="rect">
            <a:avLst/>
          </a:prstGeom>
        </p:spPr>
      </p:pic>
      <p:pic>
        <p:nvPicPr>
          <p:cNvPr id="44" name="Picture 43">
            <a:extLst>
              <a:ext uri="{FF2B5EF4-FFF2-40B4-BE49-F238E27FC236}">
                <a16:creationId xmlns:a16="http://schemas.microsoft.com/office/drawing/2014/main" id="{100CD2A3-FADF-FD49-9987-C81358508E94}"/>
              </a:ext>
            </a:extLst>
          </p:cNvPr>
          <p:cNvPicPr>
            <a:picLocks noChangeAspect="1"/>
          </p:cNvPicPr>
          <p:nvPr/>
        </p:nvPicPr>
        <p:blipFill>
          <a:blip r:embed="rId18"/>
          <a:stretch>
            <a:fillRect/>
          </a:stretch>
        </p:blipFill>
        <p:spPr>
          <a:xfrm>
            <a:off x="32718694" y="14103547"/>
            <a:ext cx="2819400" cy="5994400"/>
          </a:xfrm>
          <a:prstGeom prst="rect">
            <a:avLst/>
          </a:prstGeom>
        </p:spPr>
      </p:pic>
      <p:sp>
        <p:nvSpPr>
          <p:cNvPr id="107" name="TextBox 106">
            <a:extLst>
              <a:ext uri="{FF2B5EF4-FFF2-40B4-BE49-F238E27FC236}">
                <a16:creationId xmlns:a16="http://schemas.microsoft.com/office/drawing/2014/main" id="{7BA1B3E5-99A1-4C46-8EFF-A3BE44057C67}"/>
              </a:ext>
            </a:extLst>
          </p:cNvPr>
          <p:cNvSpPr txBox="1"/>
          <p:nvPr/>
        </p:nvSpPr>
        <p:spPr>
          <a:xfrm>
            <a:off x="29767540" y="20102992"/>
            <a:ext cx="5643427" cy="461665"/>
          </a:xfrm>
          <a:prstGeom prst="rect">
            <a:avLst/>
          </a:prstGeom>
          <a:noFill/>
        </p:spPr>
        <p:txBody>
          <a:bodyPr wrap="square" lIns="0" rIns="0" rtlCol="0">
            <a:spAutoFit/>
          </a:bodyPr>
          <a:lstStyle/>
          <a:p>
            <a:pPr algn="ctr">
              <a:spcAft>
                <a:spcPts val="1200"/>
              </a:spcAft>
            </a:pPr>
            <a:r>
              <a:rPr lang="en-US" sz="2400" dirty="0">
                <a:latin typeface="Times New Roman" panose="02020603050405020304" pitchFamily="18" charset="0"/>
                <a:ea typeface="Times" charset="0"/>
                <a:cs typeface="Times New Roman" panose="02020603050405020304" pitchFamily="18" charset="0"/>
              </a:rPr>
              <a:t>Dice: 0.59</a:t>
            </a:r>
          </a:p>
        </p:txBody>
      </p:sp>
      <p:pic>
        <p:nvPicPr>
          <p:cNvPr id="57" name="Picture 56">
            <a:extLst>
              <a:ext uri="{FF2B5EF4-FFF2-40B4-BE49-F238E27FC236}">
                <a16:creationId xmlns:a16="http://schemas.microsoft.com/office/drawing/2014/main" id="{B37A2DE5-4C9C-4F48-94DA-914401801F34}"/>
              </a:ext>
            </a:extLst>
          </p:cNvPr>
          <p:cNvPicPr>
            <a:picLocks noChangeAspect="1"/>
          </p:cNvPicPr>
          <p:nvPr/>
        </p:nvPicPr>
        <p:blipFill>
          <a:blip r:embed="rId19"/>
          <a:stretch>
            <a:fillRect/>
          </a:stretch>
        </p:blipFill>
        <p:spPr>
          <a:xfrm>
            <a:off x="39568401" y="14136099"/>
            <a:ext cx="2743200" cy="5943600"/>
          </a:xfrm>
          <a:prstGeom prst="rect">
            <a:avLst/>
          </a:prstGeom>
        </p:spPr>
      </p:pic>
      <p:pic>
        <p:nvPicPr>
          <p:cNvPr id="59" name="Picture 58">
            <a:extLst>
              <a:ext uri="{FF2B5EF4-FFF2-40B4-BE49-F238E27FC236}">
                <a16:creationId xmlns:a16="http://schemas.microsoft.com/office/drawing/2014/main" id="{5D4C5366-4F1D-7B47-B1E1-B56437584ECE}"/>
              </a:ext>
            </a:extLst>
          </p:cNvPr>
          <p:cNvPicPr>
            <a:picLocks noChangeAspect="1"/>
          </p:cNvPicPr>
          <p:nvPr/>
        </p:nvPicPr>
        <p:blipFill>
          <a:blip r:embed="rId20"/>
          <a:stretch>
            <a:fillRect/>
          </a:stretch>
        </p:blipFill>
        <p:spPr>
          <a:xfrm>
            <a:off x="36292210" y="14106170"/>
            <a:ext cx="3187700" cy="5956300"/>
          </a:xfrm>
          <a:prstGeom prst="rect">
            <a:avLst/>
          </a:prstGeom>
        </p:spPr>
      </p:pic>
      <p:sp>
        <p:nvSpPr>
          <p:cNvPr id="110" name="TextBox 109">
            <a:extLst>
              <a:ext uri="{FF2B5EF4-FFF2-40B4-BE49-F238E27FC236}">
                <a16:creationId xmlns:a16="http://schemas.microsoft.com/office/drawing/2014/main" id="{41D3530C-38F3-8048-8A07-5F0B17D14774}"/>
              </a:ext>
            </a:extLst>
          </p:cNvPr>
          <p:cNvSpPr txBox="1"/>
          <p:nvPr/>
        </p:nvSpPr>
        <p:spPr>
          <a:xfrm>
            <a:off x="36365588" y="20102992"/>
            <a:ext cx="5643427" cy="461665"/>
          </a:xfrm>
          <a:prstGeom prst="rect">
            <a:avLst/>
          </a:prstGeom>
          <a:noFill/>
        </p:spPr>
        <p:txBody>
          <a:bodyPr wrap="square" lIns="0" rIns="0" rtlCol="0">
            <a:spAutoFit/>
          </a:bodyPr>
          <a:lstStyle/>
          <a:p>
            <a:pPr algn="ctr">
              <a:spcAft>
                <a:spcPts val="1200"/>
              </a:spcAft>
            </a:pPr>
            <a:r>
              <a:rPr lang="en-US" sz="2400" dirty="0">
                <a:latin typeface="Times New Roman" panose="02020603050405020304" pitchFamily="18" charset="0"/>
                <a:ea typeface="Times" charset="0"/>
                <a:cs typeface="Times New Roman" panose="02020603050405020304" pitchFamily="18" charset="0"/>
              </a:rPr>
              <a:t>Dice: 0.73</a:t>
            </a:r>
          </a:p>
        </p:txBody>
      </p:sp>
      <p:pic>
        <p:nvPicPr>
          <p:cNvPr id="60" name="Picture 59">
            <a:extLst>
              <a:ext uri="{FF2B5EF4-FFF2-40B4-BE49-F238E27FC236}">
                <a16:creationId xmlns:a16="http://schemas.microsoft.com/office/drawing/2014/main" id="{2335E6DE-D98D-324A-B0F9-715A8C96438F}"/>
              </a:ext>
            </a:extLst>
          </p:cNvPr>
          <p:cNvPicPr>
            <a:picLocks noChangeAspect="1"/>
          </p:cNvPicPr>
          <p:nvPr/>
        </p:nvPicPr>
        <p:blipFill>
          <a:blip r:embed="rId21"/>
          <a:stretch>
            <a:fillRect/>
          </a:stretch>
        </p:blipFill>
        <p:spPr>
          <a:xfrm>
            <a:off x="35720974" y="3309570"/>
            <a:ext cx="7006996" cy="929641"/>
          </a:xfrm>
          <a:prstGeom prst="rect">
            <a:avLst/>
          </a:prstGeom>
        </p:spPr>
      </p:pic>
      <p:pic>
        <p:nvPicPr>
          <p:cNvPr id="63" name="Picture 62">
            <a:extLst>
              <a:ext uri="{FF2B5EF4-FFF2-40B4-BE49-F238E27FC236}">
                <a16:creationId xmlns:a16="http://schemas.microsoft.com/office/drawing/2014/main" id="{9E17D185-5B57-0247-865A-D65860BCA6CC}"/>
              </a:ext>
            </a:extLst>
          </p:cNvPr>
          <p:cNvPicPr>
            <a:picLocks noChangeAspect="1"/>
          </p:cNvPicPr>
          <p:nvPr/>
        </p:nvPicPr>
        <p:blipFill>
          <a:blip r:embed="rId22"/>
          <a:stretch>
            <a:fillRect/>
          </a:stretch>
        </p:blipFill>
        <p:spPr>
          <a:xfrm>
            <a:off x="16861537" y="13105555"/>
            <a:ext cx="3862104" cy="4213246"/>
          </a:xfrm>
          <a:prstGeom prst="rect">
            <a:avLst/>
          </a:prstGeom>
        </p:spPr>
      </p:pic>
      <p:sp>
        <p:nvSpPr>
          <p:cNvPr id="113" name="TextBox 112">
            <a:extLst>
              <a:ext uri="{FF2B5EF4-FFF2-40B4-BE49-F238E27FC236}">
                <a16:creationId xmlns:a16="http://schemas.microsoft.com/office/drawing/2014/main" id="{B9069310-2D8B-834B-982D-446EB5108DDB}"/>
              </a:ext>
            </a:extLst>
          </p:cNvPr>
          <p:cNvSpPr txBox="1"/>
          <p:nvPr/>
        </p:nvSpPr>
        <p:spPr>
          <a:xfrm>
            <a:off x="29471185" y="20647599"/>
            <a:ext cx="13291428" cy="1754326"/>
          </a:xfrm>
          <a:prstGeom prst="rect">
            <a:avLst/>
          </a:prstGeom>
          <a:noFill/>
        </p:spPr>
        <p:txBody>
          <a:bodyPr wrap="square" lIns="0" rIns="0" rtlCol="0">
            <a:spAutoFit/>
          </a:bodyPr>
          <a:lstStyle/>
          <a:p>
            <a:pPr>
              <a:spcAft>
                <a:spcPts val="1200"/>
              </a:spcAft>
            </a:pPr>
            <a:r>
              <a:rPr lang="en-US" sz="3600" dirty="0">
                <a:latin typeface="Times New Roman" panose="02020603050405020304" pitchFamily="18" charset="0"/>
                <a:ea typeface="Times" charset="0"/>
                <a:cs typeface="Times New Roman" panose="02020603050405020304" pitchFamily="18" charset="0"/>
              </a:rPr>
              <a:t>In addition, the algorithm was able to achieve an ROC-AUC of 0.71 and an average precision of 0.51. In the future, further work will be done on the change detection segment of the project. </a:t>
            </a:r>
          </a:p>
        </p:txBody>
      </p:sp>
      <p:pic>
        <p:nvPicPr>
          <p:cNvPr id="64" name="Picture 63">
            <a:extLst>
              <a:ext uri="{FF2B5EF4-FFF2-40B4-BE49-F238E27FC236}">
                <a16:creationId xmlns:a16="http://schemas.microsoft.com/office/drawing/2014/main" id="{00FEB697-8407-C94F-AA31-140D4BC9EA56}"/>
              </a:ext>
            </a:extLst>
          </p:cNvPr>
          <p:cNvPicPr>
            <a:picLocks noChangeAspect="1"/>
          </p:cNvPicPr>
          <p:nvPr/>
        </p:nvPicPr>
        <p:blipFill>
          <a:blip r:embed="rId23"/>
          <a:stretch>
            <a:fillRect/>
          </a:stretch>
        </p:blipFill>
        <p:spPr>
          <a:xfrm>
            <a:off x="30685664" y="22424196"/>
            <a:ext cx="5081444" cy="2954167"/>
          </a:xfrm>
          <a:prstGeom prst="rect">
            <a:avLst/>
          </a:prstGeom>
        </p:spPr>
      </p:pic>
      <p:pic>
        <p:nvPicPr>
          <p:cNvPr id="66" name="Picture 65">
            <a:extLst>
              <a:ext uri="{FF2B5EF4-FFF2-40B4-BE49-F238E27FC236}">
                <a16:creationId xmlns:a16="http://schemas.microsoft.com/office/drawing/2014/main" id="{E02C7C0F-633B-A946-AB1B-951311293876}"/>
              </a:ext>
            </a:extLst>
          </p:cNvPr>
          <p:cNvPicPr>
            <a:picLocks noChangeAspect="1"/>
          </p:cNvPicPr>
          <p:nvPr/>
        </p:nvPicPr>
        <p:blipFill>
          <a:blip r:embed="rId24"/>
          <a:stretch>
            <a:fillRect/>
          </a:stretch>
        </p:blipFill>
        <p:spPr>
          <a:xfrm>
            <a:off x="30660939" y="25374602"/>
            <a:ext cx="5081445" cy="2919762"/>
          </a:xfrm>
          <a:prstGeom prst="rect">
            <a:avLst/>
          </a:prstGeom>
        </p:spPr>
      </p:pic>
    </p:spTree>
    <p:extLst>
      <p:ext uri="{BB962C8B-B14F-4D97-AF65-F5344CB8AC3E}">
        <p14:creationId xmlns:p14="http://schemas.microsoft.com/office/powerpoint/2010/main" val="20505453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4100</TotalTime>
  <Words>859</Words>
  <Application>Microsoft Macintosh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Hieu Le</dc:creator>
  <cp:lastModifiedBy>Ijju, Siddarth</cp:lastModifiedBy>
  <cp:revision>104</cp:revision>
  <cp:lastPrinted>2018-09-05T16:51:57Z</cp:lastPrinted>
  <dcterms:created xsi:type="dcterms:W3CDTF">2018-08-28T19:15:31Z</dcterms:created>
  <dcterms:modified xsi:type="dcterms:W3CDTF">2019-08-07T12:46:32Z</dcterms:modified>
</cp:coreProperties>
</file>