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21" r:id="rId2"/>
  </p:sldMasterIdLst>
  <p:notesMasterIdLst>
    <p:notesMasterId r:id="rId20"/>
  </p:notesMasterIdLst>
  <p:sldIdLst>
    <p:sldId id="390" r:id="rId3"/>
    <p:sldId id="409" r:id="rId4"/>
    <p:sldId id="407" r:id="rId5"/>
    <p:sldId id="428" r:id="rId6"/>
    <p:sldId id="410" r:id="rId7"/>
    <p:sldId id="431" r:id="rId8"/>
    <p:sldId id="432" r:id="rId9"/>
    <p:sldId id="411" r:id="rId10"/>
    <p:sldId id="406" r:id="rId11"/>
    <p:sldId id="434" r:id="rId12"/>
    <p:sldId id="435" r:id="rId13"/>
    <p:sldId id="436" r:id="rId14"/>
    <p:sldId id="437" r:id="rId15"/>
    <p:sldId id="412" r:id="rId16"/>
    <p:sldId id="439" r:id="rId17"/>
    <p:sldId id="440" r:id="rId18"/>
    <p:sldId id="41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F26"/>
    <a:srgbClr val="E5112A"/>
    <a:srgbClr val="EE1A33"/>
    <a:srgbClr val="F14D61"/>
    <a:srgbClr val="F03C51"/>
    <a:srgbClr val="F35F71"/>
    <a:srgbClr val="F0344A"/>
    <a:srgbClr val="EF258A"/>
    <a:srgbClr val="002A7A"/>
    <a:srgbClr val="194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62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E0B70-A561-4E79-B007-9652109E16C1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77D0-E7EE-4456-8981-2783F84DEB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678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AE24-6A49-45EA-9566-9C38D6426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518F6-3ED1-4049-8A70-73AA9E11E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0FD06-0728-489C-9309-8E5885E7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A6248-6DE7-48EF-84CE-E9311D63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6AC7-322C-4B78-A77F-9FC20C19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69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617F-13BE-4DDD-82E7-B43FC69B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20F8A-3533-4E37-9A79-95E8FCE9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21CF7-ACB2-4ECC-94DE-99FA6094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F63F7-37C5-4E00-86A1-A0C2EA80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A13C3-A0F5-4FA9-A7A4-991B61E9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40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06E1C-47A2-4853-AF3D-2067E56DB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B5A07-2163-446B-A8CB-7EDB38E39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49175-8A54-457F-8D10-9A959C1C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9068-8F8E-40D6-98FD-A1D7A8CB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08658-4C7F-400C-BAFB-343826DF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45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A836F35-F6F4-48BD-845C-2B3CF32868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F4D773C2-659A-481A-B12C-AB00BC5720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DC0AA-D783-4E46-9EE1-0F2A10ACEE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429000"/>
            <a:ext cx="6096000" cy="3429000"/>
          </a:xfrm>
        </p:spPr>
        <p:txBody>
          <a:bodyPr/>
          <a:lstStyle>
            <a:lvl1pPr marL="0" indent="0" algn="l">
              <a:buFontTx/>
              <a:buNone/>
              <a:defRPr/>
            </a:lvl1pPr>
            <a:lvl3pPr marL="914400" indent="0" algn="l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       Click to edit Master text styles</a:t>
            </a:r>
          </a:p>
          <a:p>
            <a:pPr lvl="2"/>
            <a:br>
              <a:rPr lang="en-US" dirty="0"/>
            </a:br>
            <a:r>
              <a:rPr lang="en-US" dirty="0"/>
              <a:t>Third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66D672E-4A67-48E6-84B8-7DB399CC8C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3429000"/>
            <a:ext cx="6096000" cy="3429000"/>
          </a:xfrm>
        </p:spPr>
        <p:txBody>
          <a:bodyPr/>
          <a:lstStyle>
            <a:lvl1pPr marL="0" indent="0" algn="l">
              <a:buFontTx/>
              <a:buNone/>
              <a:defRPr/>
            </a:lvl1pPr>
            <a:lvl3pPr marL="914400" indent="0" algn="l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       Click to edit Master text styles</a:t>
            </a:r>
          </a:p>
          <a:p>
            <a:pPr lvl="2"/>
            <a:br>
              <a:rPr lang="en-US" dirty="0"/>
            </a:b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1074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11762EF-5B64-48B4-9883-C21789DE66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4000" y="2277000"/>
            <a:ext cx="3383987" cy="3383987"/>
          </a:xfrm>
          <a:prstGeom prst="flowChartConnector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2312A5-03EA-42AB-91F3-28E33C501E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000" y="765000"/>
            <a:ext cx="4464000" cy="108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09A73B-3708-473E-8E2B-ECCF8848C1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8000" y="2398875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32F7AF3-BF1D-46F2-83CC-0B8AA1CFA3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8000" y="2896425"/>
            <a:ext cx="5616575" cy="7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49A0BA3A-99BA-4230-BCBC-B27470FB136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8000" y="5942837"/>
            <a:ext cx="3383987" cy="3003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C00C5FC-BD55-47D9-A1A6-C2FE37778D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08000" y="3939450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F8E74961-8A41-4213-8BFA-7E12946BA7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08000" y="4437000"/>
            <a:ext cx="5616575" cy="7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56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11762EF-5B64-48B4-9883-C21789DE66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2911" y="879186"/>
            <a:ext cx="5099632" cy="5099628"/>
          </a:xfrm>
          <a:prstGeom prst="flowChartConnector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2312A5-03EA-42AB-91F3-28E33C501E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96591" y="1911838"/>
            <a:ext cx="6195409" cy="125060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C00C5FC-BD55-47D9-A1A6-C2FE37778D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7095" y="3989894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1465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11762EF-5B64-48B4-9883-C21789DE66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251105" y="-1360991"/>
            <a:ext cx="8458200" cy="8458194"/>
          </a:xfrm>
          <a:prstGeom prst="flowChartConnector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2312A5-03EA-42AB-91F3-28E33C501E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96591" y="1911838"/>
            <a:ext cx="6195409" cy="125060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C00C5FC-BD55-47D9-A1A6-C2FE37778D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7095" y="3989894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9124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11762EF-5B64-48B4-9883-C21789DE66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05129" y="671558"/>
            <a:ext cx="4181742" cy="4181740"/>
          </a:xfrm>
          <a:prstGeom prst="flowChartConnector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2312A5-03EA-42AB-91F3-28E33C501E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2488" y="5165409"/>
            <a:ext cx="6195409" cy="125060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C00C5FC-BD55-47D9-A1A6-C2FE37778D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78261" y="6036291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586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D4422-9AD5-4F57-B03F-7AB2C7088B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24126" y="200025"/>
            <a:ext cx="5982574" cy="645795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839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D4422-9AD5-4F57-B03F-7AB2C7088B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325581">
            <a:off x="6213068" y="707958"/>
            <a:ext cx="4318000" cy="5442083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052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D4422-9AD5-4F57-B03F-7AB2C7088B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8775" y="1288425"/>
            <a:ext cx="4281150" cy="428115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7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5FBA-3A5D-4E32-AA43-25E112B8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29EB-E409-4770-B2DC-095C9983C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FECB4-E413-4F5F-AC16-F300D491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7514-920D-4587-ADD2-7862BB81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27FB-334B-4BE5-8697-2687CF8E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692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66B5597-730C-4777-914F-F77C4A29FE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5040" y="205099"/>
            <a:ext cx="5731380" cy="6447802"/>
          </a:xfrm>
        </p:spPr>
        <p:txBody>
          <a:bodyPr/>
          <a:lstStyle/>
          <a:p>
            <a:endParaRPr lang="en-GB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704D096-0201-4EC7-8642-F7463FA359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5580" y="205099"/>
            <a:ext cx="5731380" cy="644780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05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66B5597-730C-4777-914F-F77C4A29FE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5040" y="205099"/>
            <a:ext cx="5731380" cy="644780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3579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A836F35-F6F4-48BD-845C-2B3CF32868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1E5AA44-35F6-4ADC-ADCB-FDABB12D73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F4D773C2-659A-481A-B12C-AB00BC5720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1E8C6FD-9C40-45F1-B97D-9F07662548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096000" cy="3429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950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AE24-6A49-45EA-9566-9C38D6426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518F6-3ED1-4049-8A70-73AA9E11E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0FD06-0728-489C-9309-8E5885E7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A6248-6DE7-48EF-84CE-E9311D63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6AC7-322C-4B78-A77F-9FC20C19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509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5FBA-3A5D-4E32-AA43-25E112B8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29EB-E409-4770-B2DC-095C9983C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FECB4-E413-4F5F-AC16-F300D491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7514-920D-4587-ADD2-7862BB81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27FB-334B-4BE5-8697-2687CF8E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2567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DD91-BF0E-4564-A729-1B75F9B0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C8EB8-79DC-4105-BF59-59E1F8E32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03A96-E364-4A11-9EDF-8857088C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501C0-5D7A-4501-8656-70FBDB16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5BBD1-8648-43B5-B582-0604EE20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6362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17BC-5BB9-4C29-AD8D-32C158AF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82FEC-A951-4D8C-AE1E-BDE3AE530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B5435-6C7C-4885-B164-B5E9E804C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0756-433C-46D9-8C2D-ABFAF158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21F95-C869-4F40-B469-F59CBA6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F97EE-654E-476B-BA32-B04913E8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754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D946-156E-4741-B1B5-C870A365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6D166-3A84-4249-B569-C14800F5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D5C8B-E363-4B6A-AA6F-54E752E9C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3A102-3BAC-4229-8D84-66D360668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032A6-6F88-415E-AF1D-505D90B1B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7F4D5-422E-4B1D-B531-F7E8D741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B1A9B-0C21-4A86-BB73-50295391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CCD9C-EA1C-4B74-A4CF-C03C0F2D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878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9C07-69B5-42AC-9BD3-F041AFD9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2C421-DB49-41A0-BEC2-E20587B4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3AF6C-0534-49FA-9FE3-FB62B7B8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2EB39-2555-4D91-963B-B6F9EDCC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453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04B59-D775-41B3-96BE-77A9A722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27223-0CBF-4D78-B269-7D19C89F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0B591-9DC3-4C78-89D6-AA2F219A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21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DD91-BF0E-4564-A729-1B75F9B0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C8EB8-79DC-4105-BF59-59E1F8E32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03A96-E364-4A11-9EDF-8857088C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501C0-5D7A-4501-8656-70FBDB16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5BBD1-8648-43B5-B582-0604EE20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7467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D78D-5886-4A5B-B5C5-4E86C129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2C43-D5FB-41FF-8D32-FA5350D9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312A0-776B-4FF4-99C3-113836D8D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42DB2-8068-4BCD-B7A4-9B648E6B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D6FA9-D37A-40D2-B998-DD4E6FDF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9CC58-0C39-4E2D-99A7-461A4F5F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616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EDA0-5F22-47D2-A13D-06400971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EA482-AC92-4F5F-9BEE-6DCA19B51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442AB-5529-46E0-A77E-6ABDD21D2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2EB8-0E6C-498B-80EE-84573F71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EFA47-BC41-40A3-8C23-602A6F2F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4C5F5-8647-46E0-BDA2-3939B66C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3555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617F-13BE-4DDD-82E7-B43FC69B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20F8A-3533-4E37-9A79-95E8FCE9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21CF7-ACB2-4ECC-94DE-99FA6094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F63F7-37C5-4E00-86A1-A0C2EA80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A13C3-A0F5-4FA9-A7A4-991B61E9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0885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06E1C-47A2-4853-AF3D-2067E56DB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B5A07-2163-446B-A8CB-7EDB38E39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49175-8A54-457F-8D10-9A959C1C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9068-8F8E-40D6-98FD-A1D7A8CB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08658-4C7F-400C-BAFB-343826DF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893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11762EF-5B64-48B4-9883-C21789DE66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2911" y="879186"/>
            <a:ext cx="5099632" cy="5099628"/>
          </a:xfrm>
          <a:prstGeom prst="flowChartConnector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2312A5-03EA-42AB-91F3-28E33C501E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96591" y="1911838"/>
            <a:ext cx="6195409" cy="125060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C00C5FC-BD55-47D9-A1A6-C2FE37778D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7095" y="3989894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61086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11762EF-5B64-48B4-9883-C21789DE66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251105" y="-1360991"/>
            <a:ext cx="8458200" cy="8458194"/>
          </a:xfrm>
          <a:prstGeom prst="flowChartConnector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2312A5-03EA-42AB-91F3-28E33C501E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96591" y="1911838"/>
            <a:ext cx="6195409" cy="125060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C00C5FC-BD55-47D9-A1A6-C2FE37778D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7095" y="3989894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22531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11762EF-5B64-48B4-9883-C21789DE66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05129" y="671558"/>
            <a:ext cx="4181742" cy="4181740"/>
          </a:xfrm>
          <a:prstGeom prst="flowChartConnector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2312A5-03EA-42AB-91F3-28E33C501E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2488" y="5165409"/>
            <a:ext cx="6195409" cy="125060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C00C5FC-BD55-47D9-A1A6-C2FE37778D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78261" y="6036291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3808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D4422-9AD5-4F57-B03F-7AB2C7088B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24126" y="200025"/>
            <a:ext cx="5982574" cy="645795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0175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D4422-9AD5-4F57-B03F-7AB2C7088B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325581">
            <a:off x="6213068" y="707958"/>
            <a:ext cx="4318000" cy="5442083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5378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D4422-9AD5-4F57-B03F-7AB2C7088B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263267">
            <a:off x="6401076" y="707958"/>
            <a:ext cx="5209212" cy="5442083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45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17BC-5BB9-4C29-AD8D-32C158AF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82FEC-A951-4D8C-AE1E-BDE3AE530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B5435-6C7C-4885-B164-B5E9E804C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0756-433C-46D9-8C2D-ABFAF158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21F95-C869-4F40-B469-F59CBA6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F97EE-654E-476B-BA32-B04913E8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8459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D4422-9AD5-4F57-B03F-7AB2C7088B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8775" y="1288425"/>
            <a:ext cx="4281150" cy="428115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1438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66B5597-730C-4777-914F-F77C4A29FE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5040" y="205099"/>
            <a:ext cx="5731380" cy="6447802"/>
          </a:xfrm>
        </p:spPr>
        <p:txBody>
          <a:bodyPr/>
          <a:lstStyle/>
          <a:p>
            <a:endParaRPr lang="en-GB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704D096-0201-4EC7-8642-F7463FA359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5580" y="205099"/>
            <a:ext cx="5731380" cy="644780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0579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66B5597-730C-4777-914F-F77C4A29FE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5040" y="205099"/>
            <a:ext cx="5731380" cy="644780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2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D946-156E-4741-B1B5-C870A365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6D166-3A84-4249-B569-C14800F5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D5C8B-E363-4B6A-AA6F-54E752E9C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3A102-3BAC-4229-8D84-66D360668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032A6-6F88-415E-AF1D-505D90B1B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7F4D5-422E-4B1D-B531-F7E8D741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B1A9B-0C21-4A86-BB73-50295391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CCD9C-EA1C-4B74-A4CF-C03C0F2D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52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9C07-69B5-42AC-9BD3-F041AFD9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2C421-DB49-41A0-BEC2-E20587B4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3AF6C-0534-49FA-9FE3-FB62B7B8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2EB39-2555-4D91-963B-B6F9EDCC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9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04B59-D775-41B3-96BE-77A9A722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27223-0CBF-4D78-B269-7D19C89F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0B591-9DC3-4C78-89D6-AA2F219A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48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D78D-5886-4A5B-B5C5-4E86C129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2C43-D5FB-41FF-8D32-FA5350D9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312A0-776B-4FF4-99C3-113836D8D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42DB2-8068-4BCD-B7A4-9B648E6B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D6FA9-D37A-40D2-B998-DD4E6FDF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9CC58-0C39-4E2D-99A7-461A4F5F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42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EDA0-5F22-47D2-A13D-06400971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EA482-AC92-4F5F-9BEE-6DCA19B51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442AB-5529-46E0-A77E-6ABDD21D2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2EB8-0E6C-498B-80EE-84573F71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EFA47-BC41-40A3-8C23-602A6F2F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4C5F5-8647-46E0-BDA2-3939B66C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59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EAAFE-E41F-4F8F-BFC4-0475F472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F5BE0-FC90-4C1E-B9A5-5E83ACF42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9EEAC-6A17-46A1-A05D-BBD753001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550B-1DC0-4700-857F-4427C3D6A02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27D57-4815-4184-886F-BF8C51F20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7FCB-3B73-4584-A06C-ED46C502A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02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EAAFE-E41F-4F8F-BFC4-0475F472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F5BE0-FC90-4C1E-B9A5-5E83ACF42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9EEAC-6A17-46A1-A05D-BBD753001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550B-1DC0-4700-857F-4427C3D6A02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27D57-4815-4184-886F-BF8C51F20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7FCB-3B73-4584-A06C-ED46C502A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1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41" r:id="rId17"/>
    <p:sldLayoutId id="2147483738" r:id="rId18"/>
    <p:sldLayoutId id="2147483739" r:id="rId19"/>
    <p:sldLayoutId id="214748374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1F25E9B-26D7-496F-A694-0367EDB4E80F}"/>
              </a:ext>
            </a:extLst>
          </p:cNvPr>
          <p:cNvSpPr/>
          <p:nvPr/>
        </p:nvSpPr>
        <p:spPr>
          <a:xfrm>
            <a:off x="-79517" y="0"/>
            <a:ext cx="10469903" cy="6858000"/>
          </a:xfrm>
          <a:custGeom>
            <a:avLst/>
            <a:gdLst>
              <a:gd name="connsiteX0" fmla="*/ 6509479 w 10469903"/>
              <a:gd name="connsiteY0" fmla="*/ 0 h 6858000"/>
              <a:gd name="connsiteX1" fmla="*/ 10469903 w 10469903"/>
              <a:gd name="connsiteY1" fmla="*/ 0 h 6858000"/>
              <a:gd name="connsiteX2" fmla="*/ 9191298 w 10469903"/>
              <a:gd name="connsiteY2" fmla="*/ 6858000 h 6858000"/>
              <a:gd name="connsiteX3" fmla="*/ 4529602 w 10469903"/>
              <a:gd name="connsiteY3" fmla="*/ 6858000 h 6858000"/>
              <a:gd name="connsiteX4" fmla="*/ 0 w 10469903"/>
              <a:gd name="connsiteY4" fmla="*/ 4751499 h 6858000"/>
              <a:gd name="connsiteX5" fmla="*/ 0 w 10469903"/>
              <a:gd name="connsiteY5" fmla="*/ 33524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69903" h="6858000">
                <a:moveTo>
                  <a:pt x="6509479" y="0"/>
                </a:moveTo>
                <a:lnTo>
                  <a:pt x="10469903" y="0"/>
                </a:lnTo>
                <a:lnTo>
                  <a:pt x="9191298" y="6858000"/>
                </a:lnTo>
                <a:lnTo>
                  <a:pt x="4529602" y="6858000"/>
                </a:lnTo>
                <a:lnTo>
                  <a:pt x="0" y="4751499"/>
                </a:lnTo>
                <a:lnTo>
                  <a:pt x="0" y="3352468"/>
                </a:lnTo>
                <a:close/>
              </a:path>
            </a:pathLst>
          </a:cu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11EC5B-415E-4D66-BB38-28A7580BF1A2}"/>
              </a:ext>
            </a:extLst>
          </p:cNvPr>
          <p:cNvSpPr/>
          <p:nvPr/>
        </p:nvSpPr>
        <p:spPr>
          <a:xfrm>
            <a:off x="88900" y="85208"/>
            <a:ext cx="12014200" cy="6658492"/>
          </a:xfrm>
          <a:prstGeom prst="rect">
            <a:avLst/>
          </a:prstGeom>
          <a:noFill/>
          <a:ln w="34925">
            <a:solidFill>
              <a:srgbClr val="C70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9FADB47A-A3A5-4222-B04B-5B37E0D80C12}"/>
              </a:ext>
            </a:extLst>
          </p:cNvPr>
          <p:cNvSpPr txBox="1">
            <a:spLocks/>
          </p:cNvSpPr>
          <p:nvPr/>
        </p:nvSpPr>
        <p:spPr>
          <a:xfrm>
            <a:off x="1790084" y="2324361"/>
            <a:ext cx="78423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anose="020B0503030101060003" pitchFamily="34" charset="0"/>
              </a:rPr>
              <a:t>SISTEM INFORMASI DONASI DAN RELAWAN PADA YAYASAN SEKAR TELKOM (YST)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 panose="020B0503030101060003" pitchFamily="34" charset="0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9122AC18-0C3E-43F7-8AFD-0899600D3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631" y="729944"/>
            <a:ext cx="1491528" cy="866049"/>
          </a:xfrm>
          <a:prstGeom prst="rect">
            <a:avLst/>
          </a:prstGeom>
        </p:spPr>
      </p:pic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385C5481-82F4-4CEA-8D90-B50EBDAAD8D2}"/>
              </a:ext>
            </a:extLst>
          </p:cNvPr>
          <p:cNvSpPr/>
          <p:nvPr/>
        </p:nvSpPr>
        <p:spPr>
          <a:xfrm>
            <a:off x="4332937" y="622863"/>
            <a:ext cx="1110361" cy="9572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FF38E079-7AD4-4161-BBD5-EC457516C7E9}"/>
              </a:ext>
            </a:extLst>
          </p:cNvPr>
          <p:cNvSpPr/>
          <p:nvPr/>
        </p:nvSpPr>
        <p:spPr>
          <a:xfrm rot="5206680">
            <a:off x="4106111" y="1326286"/>
            <a:ext cx="646881" cy="557656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6" name="Graphic 55" descr="Magnifying glass">
            <a:extLst>
              <a:ext uri="{FF2B5EF4-FFF2-40B4-BE49-F238E27FC236}">
                <a16:creationId xmlns:a16="http://schemas.microsoft.com/office/drawing/2014/main" id="{4FC27309-484C-4BA0-95D4-CE2F2A6F4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832" y="866397"/>
            <a:ext cx="1137133" cy="1137133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9BD5234-7CA8-4AC2-BADF-9DD6AEA7DE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2852" y="1114791"/>
            <a:ext cx="904018" cy="13908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842DAC88-33CF-4093-9D65-CBB261720A5A}"/>
              </a:ext>
            </a:extLst>
          </p:cNvPr>
          <p:cNvSpPr/>
          <p:nvPr/>
        </p:nvSpPr>
        <p:spPr>
          <a:xfrm rot="16200000">
            <a:off x="-580401" y="2299708"/>
            <a:ext cx="1296000" cy="276812"/>
          </a:xfrm>
          <a:prstGeom prst="rect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B34CDE-0CBB-4BFC-8722-146A2B0773C2}"/>
              </a:ext>
            </a:extLst>
          </p:cNvPr>
          <p:cNvGrpSpPr/>
          <p:nvPr/>
        </p:nvGrpSpPr>
        <p:grpSpPr>
          <a:xfrm rot="5400000">
            <a:off x="5055812" y="458057"/>
            <a:ext cx="244697" cy="6463487"/>
            <a:chOff x="6132021" y="1798326"/>
            <a:chExt cx="188425" cy="3726570"/>
          </a:xfrm>
          <a:solidFill>
            <a:schemeClr val="bg1"/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1D553C8-2D3F-4F2E-A5ED-A20002D87247}"/>
                </a:ext>
              </a:extLst>
            </p:cNvPr>
            <p:cNvSpPr/>
            <p:nvPr/>
          </p:nvSpPr>
          <p:spPr>
            <a:xfrm>
              <a:off x="6192982" y="2327565"/>
              <a:ext cx="83127" cy="2651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6A80DCC4-3C2F-4364-A8DB-1E41009F15FB}"/>
                </a:ext>
              </a:extLst>
            </p:cNvPr>
            <p:cNvSpPr/>
            <p:nvPr/>
          </p:nvSpPr>
          <p:spPr>
            <a:xfrm>
              <a:off x="6137565" y="2069871"/>
              <a:ext cx="180109" cy="1579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B4A5DCEE-E2F9-4024-B218-5BD6B211CF14}"/>
                </a:ext>
              </a:extLst>
            </p:cNvPr>
            <p:cNvSpPr/>
            <p:nvPr/>
          </p:nvSpPr>
          <p:spPr>
            <a:xfrm>
              <a:off x="6132021" y="1798326"/>
              <a:ext cx="180109" cy="1579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6E43144-7280-4A35-B091-F55A586120B7}"/>
                </a:ext>
              </a:extLst>
            </p:cNvPr>
            <p:cNvSpPr/>
            <p:nvPr/>
          </p:nvSpPr>
          <p:spPr>
            <a:xfrm>
              <a:off x="6140337" y="5366954"/>
              <a:ext cx="180109" cy="1579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0F00EB6E-652D-4ADC-9F18-F4FFAA8C36AC}"/>
                </a:ext>
              </a:extLst>
            </p:cNvPr>
            <p:cNvSpPr/>
            <p:nvPr/>
          </p:nvSpPr>
          <p:spPr>
            <a:xfrm>
              <a:off x="6134793" y="5095409"/>
              <a:ext cx="180109" cy="1579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9" name="Graphic 58">
            <a:extLst>
              <a:ext uri="{FF2B5EF4-FFF2-40B4-BE49-F238E27FC236}">
                <a16:creationId xmlns:a16="http://schemas.microsoft.com/office/drawing/2014/main" id="{91CB92E3-B653-4D24-B436-05C87AE02B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1715" y="1276201"/>
            <a:ext cx="1294867" cy="893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D60361-6FC1-4F53-9A2A-EC8CD5D54B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355" y="5876651"/>
            <a:ext cx="981561" cy="729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837C9D-129F-4A2C-80E9-A2D647DA00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448" y="5870247"/>
            <a:ext cx="742029" cy="742029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A41F2B88-DEA2-42C7-B32D-57F8A20C9C26}"/>
              </a:ext>
            </a:extLst>
          </p:cNvPr>
          <p:cNvSpPr txBox="1">
            <a:spLocks/>
          </p:cNvSpPr>
          <p:nvPr/>
        </p:nvSpPr>
        <p:spPr>
          <a:xfrm>
            <a:off x="2326784" y="5174144"/>
            <a:ext cx="4535414" cy="47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50000"/>
              </a:lnSpc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anose="020B0503030101060003" pitchFamily="34" charset="0"/>
              </a:rPr>
              <a:t>Program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anose="020B0503030101060003" pitchFamily="34" charset="0"/>
              </a:rPr>
              <a:t>Studi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anose="020B0503030101060003" pitchFamily="34" charset="0"/>
              </a:rPr>
              <a:t>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anose="020B0503030101060003" pitchFamily="34" charset="0"/>
              </a:rPr>
              <a:t>Manajemen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anose="020B0503030101060003" pitchFamily="34" charset="0"/>
              </a:rPr>
              <a:t>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anose="020B0503030101060003" pitchFamily="34" charset="0"/>
              </a:rPr>
              <a:t>Informatika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anose="020B0503030101060003" pitchFamily="34" charset="0"/>
              </a:rPr>
              <a:t> (D3)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82E77C5-799B-43D0-9A57-879CC1C81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30584"/>
              </p:ext>
            </p:extLst>
          </p:nvPr>
        </p:nvGraphicFramePr>
        <p:xfrm>
          <a:off x="2296786" y="4014007"/>
          <a:ext cx="7516914" cy="124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785">
                  <a:extLst>
                    <a:ext uri="{9D8B030D-6E8A-4147-A177-3AD203B41FA5}">
                      <a16:colId xmlns:a16="http://schemas.microsoft.com/office/drawing/2014/main" val="3148445947"/>
                    </a:ext>
                  </a:extLst>
                </a:gridCol>
                <a:gridCol w="271856">
                  <a:extLst>
                    <a:ext uri="{9D8B030D-6E8A-4147-A177-3AD203B41FA5}">
                      <a16:colId xmlns:a16="http://schemas.microsoft.com/office/drawing/2014/main" val="3903260870"/>
                    </a:ext>
                  </a:extLst>
                </a:gridCol>
                <a:gridCol w="5152273">
                  <a:extLst>
                    <a:ext uri="{9D8B030D-6E8A-4147-A177-3AD203B41FA5}">
                      <a16:colId xmlns:a16="http://schemas.microsoft.com/office/drawing/2014/main" val="218868339"/>
                    </a:ext>
                  </a:extLst>
                </a:gridCol>
              </a:tblGrid>
              <a:tr h="1744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dirty="0" err="1">
                          <a:solidFill>
                            <a:schemeClr val="bg1"/>
                          </a:solidFill>
                          <a:latin typeface="Raleway" panose="020B0503030101060003" pitchFamily="34" charset="0"/>
                        </a:rPr>
                        <a:t>Penyaji</a:t>
                      </a:r>
                      <a:endParaRPr lang="en-ID" sz="1600" b="0" dirty="0">
                        <a:solidFill>
                          <a:schemeClr val="bg1"/>
                        </a:solidFill>
                        <a:latin typeface="Raleway" panose="020B05030301010600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Raleway" panose="020B0503030101060003" pitchFamily="34" charset="0"/>
                        </a:rPr>
                        <a:t>:</a:t>
                      </a:r>
                      <a:endParaRPr lang="en-ID" sz="1600" b="0" dirty="0">
                        <a:solidFill>
                          <a:schemeClr val="bg1"/>
                        </a:solidFill>
                        <a:latin typeface="Raleway" panose="020B05030301010600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</a:rPr>
                        <a:t>Muhamad </a:t>
                      </a:r>
                      <a:r>
                        <a:rPr kumimoji="0" lang="en-GB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</a:rPr>
                        <a:t>Chairil</a:t>
                      </a: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</a:rPr>
                        <a:t> Akmal (NIM. 10918012)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737264"/>
                  </a:ext>
                </a:extLst>
              </a:tr>
              <a:tr h="4532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dirty="0" err="1">
                          <a:solidFill>
                            <a:schemeClr val="bg1"/>
                          </a:solidFill>
                          <a:latin typeface="Raleway" panose="020B0503030101060003" pitchFamily="34" charset="0"/>
                        </a:rPr>
                        <a:t>Dosen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Raleway" panose="020B0503030101060003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1"/>
                          </a:solidFill>
                          <a:latin typeface="Raleway" panose="020B0503030101060003" pitchFamily="34" charset="0"/>
                        </a:rPr>
                        <a:t>Pembimbing</a:t>
                      </a:r>
                      <a:endParaRPr lang="en-ID" sz="1600" b="0" dirty="0">
                        <a:solidFill>
                          <a:schemeClr val="bg1"/>
                        </a:solidFill>
                        <a:latin typeface="Raleway" panose="020B05030301010600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Raleway" panose="020B0503030101060003" pitchFamily="34" charset="0"/>
                        </a:rPr>
                        <a:t>:</a:t>
                      </a:r>
                      <a:endParaRPr lang="en-ID" sz="1600" b="0" dirty="0">
                        <a:solidFill>
                          <a:schemeClr val="bg1"/>
                        </a:solidFill>
                        <a:latin typeface="Raleway" panose="020B05030301010600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dirty="0" err="1">
                          <a:solidFill>
                            <a:schemeClr val="bg1"/>
                          </a:solidFill>
                          <a:latin typeface="Raleway" panose="020B0503030101060003" pitchFamily="34" charset="0"/>
                        </a:rPr>
                        <a:t>Syahrul</a:t>
                      </a:r>
                      <a:r>
                        <a:rPr lang="en-ID" sz="1600" b="0" dirty="0">
                          <a:solidFill>
                            <a:schemeClr val="bg1"/>
                          </a:solidFill>
                          <a:latin typeface="Raleway" panose="020B0503030101060003" pitchFamily="34" charset="0"/>
                        </a:rPr>
                        <a:t> </a:t>
                      </a:r>
                      <a:r>
                        <a:rPr lang="en-ID" sz="1600" b="0" dirty="0" err="1">
                          <a:solidFill>
                            <a:schemeClr val="bg1"/>
                          </a:solidFill>
                          <a:latin typeface="Raleway" panose="020B0503030101060003" pitchFamily="34" charset="0"/>
                        </a:rPr>
                        <a:t>Mauluddin</a:t>
                      </a:r>
                      <a:r>
                        <a:rPr lang="en-ID" sz="1600" b="0" dirty="0">
                          <a:solidFill>
                            <a:schemeClr val="bg1"/>
                          </a:solidFill>
                          <a:latin typeface="Raleway" panose="020B0503030101060003" pitchFamily="34" charset="0"/>
                        </a:rPr>
                        <a:t>, </a:t>
                      </a:r>
                      <a:r>
                        <a:rPr lang="en-ID" sz="1600" b="0" dirty="0" err="1">
                          <a:solidFill>
                            <a:schemeClr val="bg1"/>
                          </a:solidFill>
                          <a:latin typeface="Raleway" panose="020B0503030101060003" pitchFamily="34" charset="0"/>
                        </a:rPr>
                        <a:t>S.Kom</a:t>
                      </a:r>
                      <a:r>
                        <a:rPr lang="en-ID" sz="1600" b="0" dirty="0">
                          <a:solidFill>
                            <a:schemeClr val="bg1"/>
                          </a:solidFill>
                          <a:latin typeface="Raleway" panose="020B0503030101060003" pitchFamily="34" charset="0"/>
                        </a:rPr>
                        <a:t>., </a:t>
                      </a:r>
                      <a:r>
                        <a:rPr lang="en-ID" sz="1600" b="0" dirty="0" err="1">
                          <a:solidFill>
                            <a:schemeClr val="bg1"/>
                          </a:solidFill>
                          <a:latin typeface="Raleway" panose="020B0503030101060003" pitchFamily="34" charset="0"/>
                        </a:rPr>
                        <a:t>M.Kom</a:t>
                      </a:r>
                      <a:endParaRPr lang="en-ID" sz="1600" b="0" dirty="0">
                        <a:solidFill>
                          <a:schemeClr val="bg1"/>
                        </a:solidFill>
                        <a:latin typeface="Raleway" panose="020B05030301010600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670450"/>
                  </a:ext>
                </a:extLst>
              </a:tr>
              <a:tr h="4532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dirty="0" err="1">
                          <a:solidFill>
                            <a:schemeClr val="bg1"/>
                          </a:solidFill>
                          <a:latin typeface="Raleway" panose="020B0503030101060003" pitchFamily="34" charset="0"/>
                        </a:rPr>
                        <a:t>Dosen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Raleway" panose="020B0503030101060003" pitchFamily="34" charset="0"/>
                        </a:rPr>
                        <a:t> Reviewer</a:t>
                      </a:r>
                      <a:endParaRPr lang="en-ID" sz="1600" b="0" dirty="0">
                        <a:solidFill>
                          <a:schemeClr val="bg1"/>
                        </a:solidFill>
                        <a:latin typeface="Raleway" panose="020B05030301010600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Raleway" panose="020B0503030101060003" pitchFamily="34" charset="0"/>
                        </a:rPr>
                        <a:t>:</a:t>
                      </a:r>
                      <a:endParaRPr lang="en-ID" sz="1600" b="0" dirty="0">
                        <a:solidFill>
                          <a:schemeClr val="bg1"/>
                        </a:solidFill>
                        <a:latin typeface="Raleway" panose="020B05030301010600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dirty="0">
                          <a:solidFill>
                            <a:schemeClr val="bg1"/>
                          </a:solidFill>
                          <a:latin typeface="Raleway" panose="020B0503030101060003" pitchFamily="34" charset="0"/>
                        </a:rPr>
                        <a:t>Diana Effendi, ST., MT.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847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22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5" dur="2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17" dur="1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4" grpId="0" animBg="1"/>
      <p:bldP spid="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217F4526-A5EC-48EA-B88E-EFCF9C53190E}"/>
              </a:ext>
            </a:extLst>
          </p:cNvPr>
          <p:cNvSpPr/>
          <p:nvPr/>
        </p:nvSpPr>
        <p:spPr>
          <a:xfrm rot="17500318">
            <a:off x="4378477" y="6007768"/>
            <a:ext cx="410849" cy="37684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07FF6E52-AFE7-49E1-960E-67EA55F1A114}"/>
              </a:ext>
            </a:extLst>
          </p:cNvPr>
          <p:cNvSpPr/>
          <p:nvPr/>
        </p:nvSpPr>
        <p:spPr>
          <a:xfrm rot="3017962">
            <a:off x="1558544" y="5683016"/>
            <a:ext cx="341277" cy="313029"/>
          </a:xfrm>
          <a:prstGeom prst="triangle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E574DBF-308D-4634-BE9E-8A98D44C0ED9}"/>
              </a:ext>
            </a:extLst>
          </p:cNvPr>
          <p:cNvSpPr/>
          <p:nvPr/>
        </p:nvSpPr>
        <p:spPr>
          <a:xfrm rot="21058193">
            <a:off x="732574" y="5427813"/>
            <a:ext cx="772157" cy="679545"/>
          </a:xfrm>
          <a:prstGeom prst="triangle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11EC5B-415E-4D66-BB38-28A7580BF1A2}"/>
              </a:ext>
            </a:extLst>
          </p:cNvPr>
          <p:cNvSpPr/>
          <p:nvPr/>
        </p:nvSpPr>
        <p:spPr>
          <a:xfrm>
            <a:off x="88900" y="85208"/>
            <a:ext cx="12014200" cy="6658492"/>
          </a:xfrm>
          <a:prstGeom prst="rect">
            <a:avLst/>
          </a:prstGeom>
          <a:noFill/>
          <a:ln w="34925">
            <a:solidFill>
              <a:srgbClr val="C70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9122AC18-0C3E-43F7-8AFD-0899600D3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631" y="729944"/>
            <a:ext cx="1491528" cy="866049"/>
          </a:xfrm>
          <a:prstGeom prst="rect">
            <a:avLst/>
          </a:prstGeom>
        </p:spPr>
      </p:pic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385C5481-82F4-4CEA-8D90-B50EBDAAD8D2}"/>
              </a:ext>
            </a:extLst>
          </p:cNvPr>
          <p:cNvSpPr/>
          <p:nvPr/>
        </p:nvSpPr>
        <p:spPr>
          <a:xfrm>
            <a:off x="4332937" y="622863"/>
            <a:ext cx="1110361" cy="9572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FF38E079-7AD4-4161-BBD5-EC457516C7E9}"/>
              </a:ext>
            </a:extLst>
          </p:cNvPr>
          <p:cNvSpPr/>
          <p:nvPr/>
        </p:nvSpPr>
        <p:spPr>
          <a:xfrm rot="5206680">
            <a:off x="4106111" y="1326286"/>
            <a:ext cx="646881" cy="557656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6" name="Graphic 55" descr="Magnifying glass">
            <a:extLst>
              <a:ext uri="{FF2B5EF4-FFF2-40B4-BE49-F238E27FC236}">
                <a16:creationId xmlns:a16="http://schemas.microsoft.com/office/drawing/2014/main" id="{4FC27309-484C-4BA0-95D4-CE2F2A6F4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832" y="866397"/>
            <a:ext cx="1137133" cy="1137133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9BD5234-7CA8-4AC2-BADF-9DD6AEA7DE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2852" y="1114791"/>
            <a:ext cx="904018" cy="13908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842DAC88-33CF-4093-9D65-CBB261720A5A}"/>
              </a:ext>
            </a:extLst>
          </p:cNvPr>
          <p:cNvSpPr/>
          <p:nvPr/>
        </p:nvSpPr>
        <p:spPr>
          <a:xfrm rot="16200000">
            <a:off x="-580401" y="2299708"/>
            <a:ext cx="1296000" cy="276812"/>
          </a:xfrm>
          <a:prstGeom prst="rect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91CB92E3-B653-4D24-B436-05C87AE02B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1715" y="1276201"/>
            <a:ext cx="1294867" cy="893233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9A72745-EB5D-4257-B202-BBB969AC5494}"/>
              </a:ext>
            </a:extLst>
          </p:cNvPr>
          <p:cNvSpPr/>
          <p:nvPr/>
        </p:nvSpPr>
        <p:spPr>
          <a:xfrm>
            <a:off x="88900" y="0"/>
            <a:ext cx="12103100" cy="6858000"/>
          </a:xfrm>
          <a:custGeom>
            <a:avLst/>
            <a:gdLst>
              <a:gd name="connsiteX0" fmla="*/ 6509479 w 10469903"/>
              <a:gd name="connsiteY0" fmla="*/ 0 h 6858000"/>
              <a:gd name="connsiteX1" fmla="*/ 10469903 w 10469903"/>
              <a:gd name="connsiteY1" fmla="*/ 0 h 6858000"/>
              <a:gd name="connsiteX2" fmla="*/ 9191298 w 10469903"/>
              <a:gd name="connsiteY2" fmla="*/ 6858000 h 6858000"/>
              <a:gd name="connsiteX3" fmla="*/ 4529602 w 10469903"/>
              <a:gd name="connsiteY3" fmla="*/ 6858000 h 6858000"/>
              <a:gd name="connsiteX4" fmla="*/ 0 w 10469903"/>
              <a:gd name="connsiteY4" fmla="*/ 4751499 h 6858000"/>
              <a:gd name="connsiteX5" fmla="*/ 0 w 10469903"/>
              <a:gd name="connsiteY5" fmla="*/ 33524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69903" h="6858000">
                <a:moveTo>
                  <a:pt x="6509479" y="0"/>
                </a:moveTo>
                <a:lnTo>
                  <a:pt x="10469903" y="0"/>
                </a:lnTo>
                <a:lnTo>
                  <a:pt x="9191298" y="6858000"/>
                </a:lnTo>
                <a:lnTo>
                  <a:pt x="4529602" y="6858000"/>
                </a:lnTo>
                <a:lnTo>
                  <a:pt x="0" y="4751499"/>
                </a:lnTo>
                <a:lnTo>
                  <a:pt x="0" y="3352468"/>
                </a:lnTo>
                <a:close/>
              </a:path>
            </a:pathLst>
          </a:cu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D42C54A-1A59-41AF-85D2-D41AAA42AA96}"/>
              </a:ext>
            </a:extLst>
          </p:cNvPr>
          <p:cNvSpPr txBox="1">
            <a:spLocks/>
          </p:cNvSpPr>
          <p:nvPr/>
        </p:nvSpPr>
        <p:spPr>
          <a:xfrm>
            <a:off x="2582112" y="3002673"/>
            <a:ext cx="79415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anose="020B0503030101060003" pitchFamily="34" charset="0"/>
              </a:rPr>
              <a:t>3. SISTEM YANG BERJALAN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7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7767FB-F475-42F0-8209-13D7F3E36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101" y="157745"/>
            <a:ext cx="7243798" cy="654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7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CBC34AE-3215-4DCC-9D13-2AF2B8865C81}"/>
              </a:ext>
            </a:extLst>
          </p:cNvPr>
          <p:cNvSpPr/>
          <p:nvPr/>
        </p:nvSpPr>
        <p:spPr>
          <a:xfrm rot="17500318">
            <a:off x="4625107" y="6255316"/>
            <a:ext cx="410849" cy="37684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DCFA7F9-F132-43F8-98C2-150F5AF1D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34" y="605209"/>
            <a:ext cx="904018" cy="1390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F4EF5F2-2066-4093-B696-2663D1F6BD87}"/>
              </a:ext>
            </a:extLst>
          </p:cNvPr>
          <p:cNvSpPr/>
          <p:nvPr/>
        </p:nvSpPr>
        <p:spPr>
          <a:xfrm rot="16200000">
            <a:off x="-515450" y="3341142"/>
            <a:ext cx="1296000" cy="276812"/>
          </a:xfrm>
          <a:prstGeom prst="rect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5282264-BA2B-48EA-A2F3-4ADA85FA72FF}"/>
              </a:ext>
            </a:extLst>
          </p:cNvPr>
          <p:cNvSpPr/>
          <p:nvPr/>
        </p:nvSpPr>
        <p:spPr>
          <a:xfrm rot="16357688">
            <a:off x="5829349" y="5825141"/>
            <a:ext cx="746836" cy="68502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69632C6-A4FB-487D-9165-9B8083570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0100" y="6556381"/>
            <a:ext cx="904018" cy="13908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09D0286E-C0BF-4B41-8528-685614F08D4E}"/>
              </a:ext>
            </a:extLst>
          </p:cNvPr>
          <p:cNvSpPr txBox="1">
            <a:spLocks/>
          </p:cNvSpPr>
          <p:nvPr/>
        </p:nvSpPr>
        <p:spPr>
          <a:xfrm>
            <a:off x="1455434" y="873000"/>
            <a:ext cx="94946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GB" sz="3200" b="1" dirty="0">
                <a:solidFill>
                  <a:srgbClr val="C70F26"/>
                </a:solidFill>
                <a:latin typeface="Raleway" panose="020B0503030101060003" pitchFamily="34" charset="0"/>
              </a:rPr>
              <a:t>EVALUASI SISTEM YANG BERJALAN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C70F26"/>
              </a:solidFill>
              <a:effectLst/>
              <a:uLnTx/>
              <a:uFillTx/>
              <a:latin typeface="Raleway" panose="020B0503030101060003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5F3DEF-8B56-4046-A097-1AE083861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919654"/>
              </p:ext>
            </p:extLst>
          </p:nvPr>
        </p:nvGraphicFramePr>
        <p:xfrm>
          <a:off x="1636039" y="2158493"/>
          <a:ext cx="9593558" cy="2632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2359">
                  <a:extLst>
                    <a:ext uri="{9D8B030D-6E8A-4147-A177-3AD203B41FA5}">
                      <a16:colId xmlns:a16="http://schemas.microsoft.com/office/drawing/2014/main" val="3058711520"/>
                    </a:ext>
                  </a:extLst>
                </a:gridCol>
                <a:gridCol w="257577">
                  <a:extLst>
                    <a:ext uri="{9D8B030D-6E8A-4147-A177-3AD203B41FA5}">
                      <a16:colId xmlns:a16="http://schemas.microsoft.com/office/drawing/2014/main" val="1364811984"/>
                    </a:ext>
                  </a:extLst>
                </a:gridCol>
                <a:gridCol w="9003622">
                  <a:extLst>
                    <a:ext uri="{9D8B030D-6E8A-4147-A177-3AD203B41FA5}">
                      <a16:colId xmlns:a16="http://schemas.microsoft.com/office/drawing/2014/main" val="3205260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1.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ID" sz="1600" b="1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Proses </a:t>
                      </a:r>
                      <a:r>
                        <a:rPr lang="en-ID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penggalangan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</a:t>
                      </a:r>
                      <a:r>
                        <a:rPr lang="en-ID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donasi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</a:t>
                      </a:r>
                      <a:r>
                        <a:rPr lang="en-ID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hanya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 </a:t>
                      </a:r>
                      <a:r>
                        <a:rPr lang="en-ID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menggunakan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 </a:t>
                      </a:r>
                      <a:r>
                        <a:rPr lang="en-ID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brosur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 </a:t>
                      </a:r>
                      <a:r>
                        <a:rPr lang="en-ID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atau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 </a:t>
                      </a:r>
                      <a:r>
                        <a:rPr lang="en-ID" sz="1600" b="0" i="1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flyer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 </a:t>
                      </a:r>
                      <a:r>
                        <a:rPr lang="en-ID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sebagai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 </a:t>
                      </a:r>
                      <a:r>
                        <a:rPr lang="en-ID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perantara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</a:t>
                      </a:r>
                    </a:p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penyampaian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</a:t>
                      </a:r>
                      <a:r>
                        <a:rPr lang="en-ID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informasi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818735"/>
                  </a:ext>
                </a:extLst>
              </a:tr>
              <a:tr h="111702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2.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ID" sz="1600" b="1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Baik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pengurus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yayasan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maupun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donatur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membutuhkan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kemudahan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dalam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berdonasi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107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3.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ID" sz="1600" b="1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Pengurus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yayasan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membutuhkan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media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penggalangan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dana yang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dapat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menyampaikan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kebutuhan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donasi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secara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jelas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 dan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spesifik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772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4.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ID" sz="1600" b="1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Belum </a:t>
                      </a:r>
                      <a:r>
                        <a:rPr lang="en-ID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kegiatan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penggalangan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relawan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pada </a:t>
                      </a:r>
                      <a:r>
                        <a:rPr lang="en-ID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ID" sz="1600" b="0" dirty="0" err="1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berjalan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000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764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217F4526-A5EC-48EA-B88E-EFCF9C53190E}"/>
              </a:ext>
            </a:extLst>
          </p:cNvPr>
          <p:cNvSpPr/>
          <p:nvPr/>
        </p:nvSpPr>
        <p:spPr>
          <a:xfrm rot="17500318">
            <a:off x="4378477" y="6007768"/>
            <a:ext cx="410849" cy="37684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07FF6E52-AFE7-49E1-960E-67EA55F1A114}"/>
              </a:ext>
            </a:extLst>
          </p:cNvPr>
          <p:cNvSpPr/>
          <p:nvPr/>
        </p:nvSpPr>
        <p:spPr>
          <a:xfrm rot="3017962">
            <a:off x="1558544" y="5683016"/>
            <a:ext cx="341277" cy="313029"/>
          </a:xfrm>
          <a:prstGeom prst="triangle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E574DBF-308D-4634-BE9E-8A98D44C0ED9}"/>
              </a:ext>
            </a:extLst>
          </p:cNvPr>
          <p:cNvSpPr/>
          <p:nvPr/>
        </p:nvSpPr>
        <p:spPr>
          <a:xfrm rot="21058193">
            <a:off x="732574" y="5427813"/>
            <a:ext cx="772157" cy="679545"/>
          </a:xfrm>
          <a:prstGeom prst="triangle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11EC5B-415E-4D66-BB38-28A7580BF1A2}"/>
              </a:ext>
            </a:extLst>
          </p:cNvPr>
          <p:cNvSpPr/>
          <p:nvPr/>
        </p:nvSpPr>
        <p:spPr>
          <a:xfrm>
            <a:off x="88900" y="85208"/>
            <a:ext cx="12014200" cy="6658492"/>
          </a:xfrm>
          <a:prstGeom prst="rect">
            <a:avLst/>
          </a:prstGeom>
          <a:noFill/>
          <a:ln w="34925">
            <a:solidFill>
              <a:srgbClr val="C70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9122AC18-0C3E-43F7-8AFD-0899600D3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631" y="729944"/>
            <a:ext cx="1491528" cy="866049"/>
          </a:xfrm>
          <a:prstGeom prst="rect">
            <a:avLst/>
          </a:prstGeom>
        </p:spPr>
      </p:pic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385C5481-82F4-4CEA-8D90-B50EBDAAD8D2}"/>
              </a:ext>
            </a:extLst>
          </p:cNvPr>
          <p:cNvSpPr/>
          <p:nvPr/>
        </p:nvSpPr>
        <p:spPr>
          <a:xfrm>
            <a:off x="4332937" y="622863"/>
            <a:ext cx="1110361" cy="9572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FF38E079-7AD4-4161-BBD5-EC457516C7E9}"/>
              </a:ext>
            </a:extLst>
          </p:cNvPr>
          <p:cNvSpPr/>
          <p:nvPr/>
        </p:nvSpPr>
        <p:spPr>
          <a:xfrm rot="5206680">
            <a:off x="4106111" y="1326286"/>
            <a:ext cx="646881" cy="557656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6" name="Graphic 55" descr="Magnifying glass">
            <a:extLst>
              <a:ext uri="{FF2B5EF4-FFF2-40B4-BE49-F238E27FC236}">
                <a16:creationId xmlns:a16="http://schemas.microsoft.com/office/drawing/2014/main" id="{4FC27309-484C-4BA0-95D4-CE2F2A6F4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832" y="866397"/>
            <a:ext cx="1137133" cy="1137133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9BD5234-7CA8-4AC2-BADF-9DD6AEA7DE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2852" y="1114791"/>
            <a:ext cx="904018" cy="13908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842DAC88-33CF-4093-9D65-CBB261720A5A}"/>
              </a:ext>
            </a:extLst>
          </p:cNvPr>
          <p:cNvSpPr/>
          <p:nvPr/>
        </p:nvSpPr>
        <p:spPr>
          <a:xfrm rot="16200000">
            <a:off x="-580401" y="2299708"/>
            <a:ext cx="1296000" cy="276812"/>
          </a:xfrm>
          <a:prstGeom prst="rect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91CB92E3-B653-4D24-B436-05C87AE02B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1715" y="1276201"/>
            <a:ext cx="1294867" cy="893233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9A72745-EB5D-4257-B202-BBB969AC5494}"/>
              </a:ext>
            </a:extLst>
          </p:cNvPr>
          <p:cNvSpPr/>
          <p:nvPr/>
        </p:nvSpPr>
        <p:spPr>
          <a:xfrm>
            <a:off x="88900" y="0"/>
            <a:ext cx="12103100" cy="6858000"/>
          </a:xfrm>
          <a:custGeom>
            <a:avLst/>
            <a:gdLst>
              <a:gd name="connsiteX0" fmla="*/ 6509479 w 10469903"/>
              <a:gd name="connsiteY0" fmla="*/ 0 h 6858000"/>
              <a:gd name="connsiteX1" fmla="*/ 10469903 w 10469903"/>
              <a:gd name="connsiteY1" fmla="*/ 0 h 6858000"/>
              <a:gd name="connsiteX2" fmla="*/ 9191298 w 10469903"/>
              <a:gd name="connsiteY2" fmla="*/ 6858000 h 6858000"/>
              <a:gd name="connsiteX3" fmla="*/ 4529602 w 10469903"/>
              <a:gd name="connsiteY3" fmla="*/ 6858000 h 6858000"/>
              <a:gd name="connsiteX4" fmla="*/ 0 w 10469903"/>
              <a:gd name="connsiteY4" fmla="*/ 4751499 h 6858000"/>
              <a:gd name="connsiteX5" fmla="*/ 0 w 10469903"/>
              <a:gd name="connsiteY5" fmla="*/ 33524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69903" h="6858000">
                <a:moveTo>
                  <a:pt x="6509479" y="0"/>
                </a:moveTo>
                <a:lnTo>
                  <a:pt x="10469903" y="0"/>
                </a:lnTo>
                <a:lnTo>
                  <a:pt x="9191298" y="6858000"/>
                </a:lnTo>
                <a:lnTo>
                  <a:pt x="4529602" y="6858000"/>
                </a:lnTo>
                <a:lnTo>
                  <a:pt x="0" y="4751499"/>
                </a:lnTo>
                <a:lnTo>
                  <a:pt x="0" y="3352468"/>
                </a:lnTo>
                <a:close/>
              </a:path>
            </a:pathLst>
          </a:cu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D42C54A-1A59-41AF-85D2-D41AAA42AA96}"/>
              </a:ext>
            </a:extLst>
          </p:cNvPr>
          <p:cNvSpPr txBox="1">
            <a:spLocks/>
          </p:cNvSpPr>
          <p:nvPr/>
        </p:nvSpPr>
        <p:spPr>
          <a:xfrm>
            <a:off x="2582112" y="3002673"/>
            <a:ext cx="79415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GB" b="1" dirty="0">
                <a:solidFill>
                  <a:schemeClr val="bg1"/>
                </a:solidFill>
                <a:latin typeface="Raleway" panose="020B0503030101060003" pitchFamily="34" charset="0"/>
              </a:rPr>
              <a:t>4</a:t>
            </a: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anose="020B0503030101060003" pitchFamily="34" charset="0"/>
              </a:rPr>
              <a:t>. SISTEM YANG DIUSULKAN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09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07F2F011-90C7-4EBF-A21E-EAE992599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660" y="0"/>
            <a:ext cx="1491528" cy="86604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DCFA7F9-F132-43F8-98C2-150F5AF1D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7334" y="605209"/>
            <a:ext cx="904018" cy="1390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F4EF5F2-2066-4093-B696-2663D1F6BD87}"/>
              </a:ext>
            </a:extLst>
          </p:cNvPr>
          <p:cNvSpPr/>
          <p:nvPr/>
        </p:nvSpPr>
        <p:spPr>
          <a:xfrm rot="16200000">
            <a:off x="-515450" y="3341142"/>
            <a:ext cx="1296000" cy="276812"/>
          </a:xfrm>
          <a:prstGeom prst="rect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69632C6-A4FB-487D-9165-9B8083570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0100" y="6556381"/>
            <a:ext cx="904018" cy="13908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09D0286E-C0BF-4B41-8528-685614F08D4E}"/>
              </a:ext>
            </a:extLst>
          </p:cNvPr>
          <p:cNvSpPr txBox="1">
            <a:spLocks/>
          </p:cNvSpPr>
          <p:nvPr/>
        </p:nvSpPr>
        <p:spPr>
          <a:xfrm>
            <a:off x="2557198" y="1523832"/>
            <a:ext cx="7270343" cy="2700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kumimoji="0" lang="en-GB" sz="6000" b="1" i="0" u="none" strike="noStrike" kern="1200" cap="none" spc="0" normalizeH="0" baseline="0" noProof="0" dirty="0">
                <a:ln>
                  <a:noFill/>
                </a:ln>
                <a:solidFill>
                  <a:srgbClr val="C70F26"/>
                </a:solidFill>
                <a:effectLst/>
                <a:uLnTx/>
                <a:uFillTx/>
                <a:latin typeface="Raleway" panose="020B0503030101060003" pitchFamily="34" charset="0"/>
              </a:rPr>
              <a:t>CROWDFUNDING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rgbClr val="C70F26"/>
              </a:solidFill>
              <a:effectLst/>
              <a:uLnTx/>
              <a:uFillTx/>
              <a:latin typeface="Raleway" panose="020B05030301010600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BE4EBC-FDE3-4DD5-AF66-159E4FC29320}"/>
              </a:ext>
            </a:extLst>
          </p:cNvPr>
          <p:cNvSpPr txBox="1"/>
          <p:nvPr/>
        </p:nvSpPr>
        <p:spPr>
          <a:xfrm>
            <a:off x="2983165" y="3289972"/>
            <a:ext cx="6469927" cy="787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ID" sz="1600" i="1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“Crowdfunding</a:t>
            </a:r>
            <a:r>
              <a:rPr lang="en-ID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pembiayaan</a:t>
            </a:r>
            <a:r>
              <a:rPr lang="en-ID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pendanaan</a:t>
            </a:r>
            <a:r>
              <a:rPr lang="en-ID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yang  </a:t>
            </a:r>
            <a:r>
              <a:rPr lang="en-ID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beramai-ramai</a:t>
            </a:r>
            <a:r>
              <a:rPr lang="en-ID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dan  </a:t>
            </a:r>
            <a:r>
              <a:rPr lang="en-ID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melibatkan</a:t>
            </a:r>
            <a:r>
              <a:rPr lang="en-ID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orang  </a:t>
            </a:r>
            <a:r>
              <a:rPr lang="en-ID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FDD4DC-900B-427F-8495-F2904EA5104E}"/>
              </a:ext>
            </a:extLst>
          </p:cNvPr>
          <p:cNvSpPr txBox="1"/>
          <p:nvPr/>
        </p:nvSpPr>
        <p:spPr>
          <a:xfrm>
            <a:off x="2983165" y="4229465"/>
            <a:ext cx="65729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i="1" dirty="0">
                <a:effectLst/>
                <a:latin typeface="Raleway" panose="020B0503030101060003" pitchFamily="34" charset="0"/>
              </a:rPr>
              <a:t>T. E. Young, The Everything Guide to Crowdfunding: Learn how to use social media for small-business funding. </a:t>
            </a:r>
            <a:endParaRPr lang="en-ID" sz="1200" i="1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865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BEB29D2-FF58-40AF-8522-0ABF6BBBBA24}"/>
              </a:ext>
            </a:extLst>
          </p:cNvPr>
          <p:cNvGrpSpPr/>
          <p:nvPr/>
        </p:nvGrpSpPr>
        <p:grpSpPr>
          <a:xfrm>
            <a:off x="663189" y="102827"/>
            <a:ext cx="11277750" cy="6111428"/>
            <a:chOff x="0" y="0"/>
            <a:chExt cx="12192000" cy="66068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BD2DB9D-816E-49DC-9878-B40B00B322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62"/>
            <a:stretch/>
          </p:blipFill>
          <p:spPr>
            <a:xfrm>
              <a:off x="0" y="0"/>
              <a:ext cx="12192000" cy="660686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8542573-B03A-4077-AACD-1A3303F58C8C}"/>
                </a:ext>
              </a:extLst>
            </p:cNvPr>
            <p:cNvSpPr/>
            <p:nvPr/>
          </p:nvSpPr>
          <p:spPr>
            <a:xfrm>
              <a:off x="425003" y="3065172"/>
              <a:ext cx="11191741" cy="354169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838DF4-675F-4E38-A9CE-91C5C7A24815}"/>
                </a:ext>
              </a:extLst>
            </p:cNvPr>
            <p:cNvSpPr/>
            <p:nvPr/>
          </p:nvSpPr>
          <p:spPr>
            <a:xfrm>
              <a:off x="425002" y="502277"/>
              <a:ext cx="11191741" cy="2562896"/>
            </a:xfrm>
            <a:prstGeom prst="rect">
              <a:avLst/>
            </a:prstGeom>
            <a:solidFill>
              <a:srgbClr val="92D05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687DC5F-4F34-4F86-87DD-EF59810A49D2}"/>
              </a:ext>
            </a:extLst>
          </p:cNvPr>
          <p:cNvSpPr txBox="1"/>
          <p:nvPr/>
        </p:nvSpPr>
        <p:spPr>
          <a:xfrm>
            <a:off x="229379" y="1543570"/>
            <a:ext cx="1135781" cy="418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ID" sz="1600" b="1" i="1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 3 =</a:t>
            </a:r>
            <a:endParaRPr lang="en-ID" sz="1600" b="1" dirty="0">
              <a:effectLst/>
              <a:latin typeface="Raleway" panose="020B050303010106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D567D4-8479-4EB0-9EB3-3486C3808E09}"/>
              </a:ext>
            </a:extLst>
          </p:cNvPr>
          <p:cNvSpPr txBox="1"/>
          <p:nvPr/>
        </p:nvSpPr>
        <p:spPr>
          <a:xfrm>
            <a:off x="229379" y="4319849"/>
            <a:ext cx="1019871" cy="418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ID" sz="1600" b="1" i="1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 2 =</a:t>
            </a:r>
            <a:endParaRPr lang="en-ID" sz="1600" b="1" dirty="0">
              <a:effectLst/>
              <a:latin typeface="Raleway" panose="020B050303010106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40D82-4837-418B-A71A-9D1D48A423E8}"/>
              </a:ext>
            </a:extLst>
          </p:cNvPr>
          <p:cNvSpPr txBox="1"/>
          <p:nvPr/>
        </p:nvSpPr>
        <p:spPr>
          <a:xfrm>
            <a:off x="188703" y="6277433"/>
            <a:ext cx="2335556" cy="418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ID" sz="1600" b="1" i="1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 1  = User	</a:t>
            </a:r>
            <a:endParaRPr lang="en-ID" sz="1600" b="1" dirty="0">
              <a:effectLst/>
              <a:latin typeface="Raleway" panose="020B050303010106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442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CCEC7A-386E-4885-B61A-F1D4CE1BC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608" y="121619"/>
            <a:ext cx="8798784" cy="661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79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217F4526-A5EC-48EA-B88E-EFCF9C53190E}"/>
              </a:ext>
            </a:extLst>
          </p:cNvPr>
          <p:cNvSpPr/>
          <p:nvPr/>
        </p:nvSpPr>
        <p:spPr>
          <a:xfrm rot="17500318">
            <a:off x="4378477" y="6007768"/>
            <a:ext cx="410849" cy="37684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07FF6E52-AFE7-49E1-960E-67EA55F1A114}"/>
              </a:ext>
            </a:extLst>
          </p:cNvPr>
          <p:cNvSpPr/>
          <p:nvPr/>
        </p:nvSpPr>
        <p:spPr>
          <a:xfrm rot="3017962">
            <a:off x="1558544" y="5683016"/>
            <a:ext cx="341277" cy="313029"/>
          </a:xfrm>
          <a:prstGeom prst="triangle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E574DBF-308D-4634-BE9E-8A98D44C0ED9}"/>
              </a:ext>
            </a:extLst>
          </p:cNvPr>
          <p:cNvSpPr/>
          <p:nvPr/>
        </p:nvSpPr>
        <p:spPr>
          <a:xfrm rot="21058193">
            <a:off x="732574" y="5427813"/>
            <a:ext cx="772157" cy="679545"/>
          </a:xfrm>
          <a:prstGeom prst="triangle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11EC5B-415E-4D66-BB38-28A7580BF1A2}"/>
              </a:ext>
            </a:extLst>
          </p:cNvPr>
          <p:cNvSpPr/>
          <p:nvPr/>
        </p:nvSpPr>
        <p:spPr>
          <a:xfrm>
            <a:off x="88900" y="85208"/>
            <a:ext cx="12014200" cy="6658492"/>
          </a:xfrm>
          <a:prstGeom prst="rect">
            <a:avLst/>
          </a:prstGeom>
          <a:noFill/>
          <a:ln w="34925">
            <a:solidFill>
              <a:srgbClr val="C70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9122AC18-0C3E-43F7-8AFD-0899600D3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631" y="729944"/>
            <a:ext cx="1491528" cy="866049"/>
          </a:xfrm>
          <a:prstGeom prst="rect">
            <a:avLst/>
          </a:prstGeom>
        </p:spPr>
      </p:pic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385C5481-82F4-4CEA-8D90-B50EBDAAD8D2}"/>
              </a:ext>
            </a:extLst>
          </p:cNvPr>
          <p:cNvSpPr/>
          <p:nvPr/>
        </p:nvSpPr>
        <p:spPr>
          <a:xfrm>
            <a:off x="4332937" y="622863"/>
            <a:ext cx="1110361" cy="9572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FF38E079-7AD4-4161-BBD5-EC457516C7E9}"/>
              </a:ext>
            </a:extLst>
          </p:cNvPr>
          <p:cNvSpPr/>
          <p:nvPr/>
        </p:nvSpPr>
        <p:spPr>
          <a:xfrm rot="5206680">
            <a:off x="4106111" y="1326286"/>
            <a:ext cx="646881" cy="557656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6" name="Graphic 55" descr="Magnifying glass">
            <a:extLst>
              <a:ext uri="{FF2B5EF4-FFF2-40B4-BE49-F238E27FC236}">
                <a16:creationId xmlns:a16="http://schemas.microsoft.com/office/drawing/2014/main" id="{4FC27309-484C-4BA0-95D4-CE2F2A6F4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832" y="866397"/>
            <a:ext cx="1137133" cy="1137133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9BD5234-7CA8-4AC2-BADF-9DD6AEA7DE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2852" y="1114791"/>
            <a:ext cx="904018" cy="13908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842DAC88-33CF-4093-9D65-CBB261720A5A}"/>
              </a:ext>
            </a:extLst>
          </p:cNvPr>
          <p:cNvSpPr/>
          <p:nvPr/>
        </p:nvSpPr>
        <p:spPr>
          <a:xfrm rot="16200000">
            <a:off x="-580401" y="2299708"/>
            <a:ext cx="1296000" cy="276812"/>
          </a:xfrm>
          <a:prstGeom prst="rect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91CB92E3-B653-4D24-B436-05C87AE02B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1715" y="1276201"/>
            <a:ext cx="1294867" cy="893233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9A72745-EB5D-4257-B202-BBB969AC5494}"/>
              </a:ext>
            </a:extLst>
          </p:cNvPr>
          <p:cNvSpPr/>
          <p:nvPr/>
        </p:nvSpPr>
        <p:spPr>
          <a:xfrm>
            <a:off x="88900" y="0"/>
            <a:ext cx="12103100" cy="6858000"/>
          </a:xfrm>
          <a:custGeom>
            <a:avLst/>
            <a:gdLst>
              <a:gd name="connsiteX0" fmla="*/ 6509479 w 10469903"/>
              <a:gd name="connsiteY0" fmla="*/ 0 h 6858000"/>
              <a:gd name="connsiteX1" fmla="*/ 10469903 w 10469903"/>
              <a:gd name="connsiteY1" fmla="*/ 0 h 6858000"/>
              <a:gd name="connsiteX2" fmla="*/ 9191298 w 10469903"/>
              <a:gd name="connsiteY2" fmla="*/ 6858000 h 6858000"/>
              <a:gd name="connsiteX3" fmla="*/ 4529602 w 10469903"/>
              <a:gd name="connsiteY3" fmla="*/ 6858000 h 6858000"/>
              <a:gd name="connsiteX4" fmla="*/ 0 w 10469903"/>
              <a:gd name="connsiteY4" fmla="*/ 4751499 h 6858000"/>
              <a:gd name="connsiteX5" fmla="*/ 0 w 10469903"/>
              <a:gd name="connsiteY5" fmla="*/ 33524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69903" h="6858000">
                <a:moveTo>
                  <a:pt x="6509479" y="0"/>
                </a:moveTo>
                <a:lnTo>
                  <a:pt x="10469903" y="0"/>
                </a:lnTo>
                <a:lnTo>
                  <a:pt x="9191298" y="6858000"/>
                </a:lnTo>
                <a:lnTo>
                  <a:pt x="4529602" y="6858000"/>
                </a:lnTo>
                <a:lnTo>
                  <a:pt x="0" y="4751499"/>
                </a:lnTo>
                <a:lnTo>
                  <a:pt x="0" y="3352468"/>
                </a:lnTo>
                <a:close/>
              </a:path>
            </a:pathLst>
          </a:cu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D42C54A-1A59-41AF-85D2-D41AAA42AA96}"/>
              </a:ext>
            </a:extLst>
          </p:cNvPr>
          <p:cNvSpPr txBox="1">
            <a:spLocks/>
          </p:cNvSpPr>
          <p:nvPr/>
        </p:nvSpPr>
        <p:spPr>
          <a:xfrm>
            <a:off x="2582112" y="3002673"/>
            <a:ext cx="79415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anose="020B0503030101060003" pitchFamily="34" charset="0"/>
              </a:rPr>
              <a:t>5. DEMO APLIKASI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34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217F4526-A5EC-48EA-B88E-EFCF9C53190E}"/>
              </a:ext>
            </a:extLst>
          </p:cNvPr>
          <p:cNvSpPr/>
          <p:nvPr/>
        </p:nvSpPr>
        <p:spPr>
          <a:xfrm rot="17500318">
            <a:off x="4378477" y="6007768"/>
            <a:ext cx="410849" cy="37684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07FF6E52-AFE7-49E1-960E-67EA55F1A114}"/>
              </a:ext>
            </a:extLst>
          </p:cNvPr>
          <p:cNvSpPr/>
          <p:nvPr/>
        </p:nvSpPr>
        <p:spPr>
          <a:xfrm rot="3017962">
            <a:off x="1558544" y="5683016"/>
            <a:ext cx="341277" cy="313029"/>
          </a:xfrm>
          <a:prstGeom prst="triangle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E574DBF-308D-4634-BE9E-8A98D44C0ED9}"/>
              </a:ext>
            </a:extLst>
          </p:cNvPr>
          <p:cNvSpPr/>
          <p:nvPr/>
        </p:nvSpPr>
        <p:spPr>
          <a:xfrm rot="21058193">
            <a:off x="732574" y="5427813"/>
            <a:ext cx="772157" cy="679545"/>
          </a:xfrm>
          <a:prstGeom prst="triangle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11EC5B-415E-4D66-BB38-28A7580BF1A2}"/>
              </a:ext>
            </a:extLst>
          </p:cNvPr>
          <p:cNvSpPr/>
          <p:nvPr/>
        </p:nvSpPr>
        <p:spPr>
          <a:xfrm>
            <a:off x="88900" y="85208"/>
            <a:ext cx="12014200" cy="6658492"/>
          </a:xfrm>
          <a:prstGeom prst="rect">
            <a:avLst/>
          </a:prstGeom>
          <a:noFill/>
          <a:ln w="34925">
            <a:solidFill>
              <a:srgbClr val="C70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9122AC18-0C3E-43F7-8AFD-0899600D3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631" y="729944"/>
            <a:ext cx="1491528" cy="866049"/>
          </a:xfrm>
          <a:prstGeom prst="rect">
            <a:avLst/>
          </a:prstGeom>
        </p:spPr>
      </p:pic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385C5481-82F4-4CEA-8D90-B50EBDAAD8D2}"/>
              </a:ext>
            </a:extLst>
          </p:cNvPr>
          <p:cNvSpPr/>
          <p:nvPr/>
        </p:nvSpPr>
        <p:spPr>
          <a:xfrm>
            <a:off x="4332937" y="622863"/>
            <a:ext cx="1110361" cy="9572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FF38E079-7AD4-4161-BBD5-EC457516C7E9}"/>
              </a:ext>
            </a:extLst>
          </p:cNvPr>
          <p:cNvSpPr/>
          <p:nvPr/>
        </p:nvSpPr>
        <p:spPr>
          <a:xfrm rot="5206680">
            <a:off x="4106111" y="1326286"/>
            <a:ext cx="646881" cy="557656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6" name="Graphic 55" descr="Magnifying glass">
            <a:extLst>
              <a:ext uri="{FF2B5EF4-FFF2-40B4-BE49-F238E27FC236}">
                <a16:creationId xmlns:a16="http://schemas.microsoft.com/office/drawing/2014/main" id="{4FC27309-484C-4BA0-95D4-CE2F2A6F4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832" y="866397"/>
            <a:ext cx="1137133" cy="1137133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9BD5234-7CA8-4AC2-BADF-9DD6AEA7DE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2852" y="1114791"/>
            <a:ext cx="904018" cy="13908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842DAC88-33CF-4093-9D65-CBB261720A5A}"/>
              </a:ext>
            </a:extLst>
          </p:cNvPr>
          <p:cNvSpPr/>
          <p:nvPr/>
        </p:nvSpPr>
        <p:spPr>
          <a:xfrm rot="16200000">
            <a:off x="-580401" y="2299708"/>
            <a:ext cx="1296000" cy="276812"/>
          </a:xfrm>
          <a:prstGeom prst="rect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91CB92E3-B653-4D24-B436-05C87AE02B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1715" y="1276201"/>
            <a:ext cx="1294867" cy="893233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9A72745-EB5D-4257-B202-BBB969AC5494}"/>
              </a:ext>
            </a:extLst>
          </p:cNvPr>
          <p:cNvSpPr/>
          <p:nvPr/>
        </p:nvSpPr>
        <p:spPr>
          <a:xfrm>
            <a:off x="88900" y="0"/>
            <a:ext cx="12103100" cy="6858000"/>
          </a:xfrm>
          <a:custGeom>
            <a:avLst/>
            <a:gdLst>
              <a:gd name="connsiteX0" fmla="*/ 6509479 w 10469903"/>
              <a:gd name="connsiteY0" fmla="*/ 0 h 6858000"/>
              <a:gd name="connsiteX1" fmla="*/ 10469903 w 10469903"/>
              <a:gd name="connsiteY1" fmla="*/ 0 h 6858000"/>
              <a:gd name="connsiteX2" fmla="*/ 9191298 w 10469903"/>
              <a:gd name="connsiteY2" fmla="*/ 6858000 h 6858000"/>
              <a:gd name="connsiteX3" fmla="*/ 4529602 w 10469903"/>
              <a:gd name="connsiteY3" fmla="*/ 6858000 h 6858000"/>
              <a:gd name="connsiteX4" fmla="*/ 0 w 10469903"/>
              <a:gd name="connsiteY4" fmla="*/ 4751499 h 6858000"/>
              <a:gd name="connsiteX5" fmla="*/ 0 w 10469903"/>
              <a:gd name="connsiteY5" fmla="*/ 33524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69903" h="6858000">
                <a:moveTo>
                  <a:pt x="6509479" y="0"/>
                </a:moveTo>
                <a:lnTo>
                  <a:pt x="10469903" y="0"/>
                </a:lnTo>
                <a:lnTo>
                  <a:pt x="9191298" y="6858000"/>
                </a:lnTo>
                <a:lnTo>
                  <a:pt x="4529602" y="6858000"/>
                </a:lnTo>
                <a:lnTo>
                  <a:pt x="0" y="4751499"/>
                </a:lnTo>
                <a:lnTo>
                  <a:pt x="0" y="3352468"/>
                </a:lnTo>
                <a:close/>
              </a:path>
            </a:pathLst>
          </a:cu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D42C54A-1A59-41AF-85D2-D41AAA42AA96}"/>
              </a:ext>
            </a:extLst>
          </p:cNvPr>
          <p:cNvSpPr txBox="1">
            <a:spLocks/>
          </p:cNvSpPr>
          <p:nvPr/>
        </p:nvSpPr>
        <p:spPr>
          <a:xfrm>
            <a:off x="3319148" y="2999421"/>
            <a:ext cx="60496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kumimoji="0" lang="en-GB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anose="020B0503030101060003" pitchFamily="34" charset="0"/>
              </a:rPr>
              <a:t>1. PENDAHULUAN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05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CBC34AE-3215-4DCC-9D13-2AF2B8865C81}"/>
              </a:ext>
            </a:extLst>
          </p:cNvPr>
          <p:cNvSpPr/>
          <p:nvPr/>
        </p:nvSpPr>
        <p:spPr>
          <a:xfrm rot="17500318">
            <a:off x="4625107" y="6255316"/>
            <a:ext cx="410849" cy="37684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7F2F011-90C7-4EBF-A21E-EAE992599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660" y="0"/>
            <a:ext cx="1491528" cy="86604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DCFA7F9-F132-43F8-98C2-150F5AF1D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7334" y="605209"/>
            <a:ext cx="904018" cy="1390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F4EF5F2-2066-4093-B696-2663D1F6BD87}"/>
              </a:ext>
            </a:extLst>
          </p:cNvPr>
          <p:cNvSpPr/>
          <p:nvPr/>
        </p:nvSpPr>
        <p:spPr>
          <a:xfrm rot="16200000">
            <a:off x="-515450" y="3341142"/>
            <a:ext cx="1296000" cy="276812"/>
          </a:xfrm>
          <a:prstGeom prst="rect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5282264-BA2B-48EA-A2F3-4ADA85FA72FF}"/>
              </a:ext>
            </a:extLst>
          </p:cNvPr>
          <p:cNvSpPr/>
          <p:nvPr/>
        </p:nvSpPr>
        <p:spPr>
          <a:xfrm rot="16357688">
            <a:off x="5104831" y="5570976"/>
            <a:ext cx="746836" cy="68502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69632C6-A4FB-487D-9165-9B8083570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0100" y="6556381"/>
            <a:ext cx="904018" cy="1390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DBE4EBC-FDE3-4DD5-AF66-159E4FC29320}"/>
              </a:ext>
            </a:extLst>
          </p:cNvPr>
          <p:cNvSpPr txBox="1"/>
          <p:nvPr/>
        </p:nvSpPr>
        <p:spPr>
          <a:xfrm>
            <a:off x="1491803" y="2674952"/>
            <a:ext cx="9635544" cy="1526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</a:rPr>
              <a:t>Dalam</a:t>
            </a:r>
            <a:r>
              <a:rPr lang="en-ID" sz="1600" dirty="0">
                <a:effectLst/>
                <a:latin typeface="Raleway" panose="020B0503030101060003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</a:rPr>
              <a:t>rangka</a:t>
            </a:r>
            <a:r>
              <a:rPr lang="en-ID" sz="1600" dirty="0">
                <a:effectLst/>
                <a:latin typeface="Raleway" panose="020B0503030101060003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</a:rPr>
              <a:t>melaksanakan</a:t>
            </a:r>
            <a:r>
              <a:rPr lang="en-ID" sz="1600" dirty="0">
                <a:effectLst/>
                <a:latin typeface="Raleway" panose="020B0503030101060003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</a:rPr>
              <a:t>kegiatan</a:t>
            </a:r>
            <a:r>
              <a:rPr lang="en-ID" sz="1600" dirty="0">
                <a:effectLst/>
                <a:latin typeface="Raleway" panose="020B0503030101060003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</a:rPr>
              <a:t>amal</a:t>
            </a:r>
            <a:r>
              <a:rPr lang="en-ID" sz="1600" dirty="0">
                <a:effectLst/>
                <a:latin typeface="Raleway" panose="020B0503030101060003" pitchFamily="34" charset="0"/>
                <a:ea typeface="Calibri" panose="020F0502020204030204" pitchFamily="34" charset="0"/>
              </a:rPr>
              <a:t>, </a:t>
            </a:r>
            <a:r>
              <a:rPr lang="en-ID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</a:rPr>
              <a:t>yayasan</a:t>
            </a:r>
            <a:r>
              <a:rPr lang="en-ID" sz="1600" dirty="0">
                <a:effectLst/>
                <a:latin typeface="Raleway" panose="020B0503030101060003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</a:rPr>
              <a:t>sosial</a:t>
            </a:r>
            <a:r>
              <a:rPr lang="en-ID" sz="1600" dirty="0">
                <a:effectLst/>
                <a:latin typeface="Raleway" panose="020B0503030101060003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</a:rPr>
              <a:t>menerima</a:t>
            </a:r>
            <a:r>
              <a:rPr lang="en-ID" sz="1600" dirty="0">
                <a:effectLst/>
                <a:latin typeface="Raleway" panose="020B0503030101060003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</a:rPr>
              <a:t>bantuan</a:t>
            </a:r>
            <a:r>
              <a:rPr lang="en-ID" sz="1600" dirty="0">
                <a:effectLst/>
                <a:latin typeface="Raleway" panose="020B0503030101060003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</a:rPr>
              <a:t>dari</a:t>
            </a:r>
            <a:r>
              <a:rPr lang="en-ID" sz="1600" dirty="0">
                <a:effectLst/>
                <a:latin typeface="Raleway" panose="020B0503030101060003" pitchFamily="34" charset="0"/>
                <a:ea typeface="Calibri" panose="020F0502020204030204" pitchFamily="34" charset="0"/>
              </a:rPr>
              <a:t> para </a:t>
            </a:r>
            <a:r>
              <a:rPr lang="en-ID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</a:rPr>
              <a:t>dermawan</a:t>
            </a:r>
            <a:r>
              <a:rPr lang="en-ID" sz="1600" dirty="0">
                <a:effectLst/>
                <a:latin typeface="Raleway" panose="020B0503030101060003" pitchFamily="34" charset="0"/>
                <a:ea typeface="Calibri" panose="020F050202020403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D" sz="1600" dirty="0" err="1">
                <a:latin typeface="Raleway" panose="020B0503030101060003" pitchFamily="34" charset="0"/>
              </a:rPr>
              <a:t>Tugas</a:t>
            </a:r>
            <a:r>
              <a:rPr lang="en-ID" sz="1600" dirty="0">
                <a:latin typeface="Raleway" panose="020B0503030101060003" pitchFamily="34" charset="0"/>
              </a:rPr>
              <a:t> </a:t>
            </a:r>
            <a:r>
              <a:rPr lang="en-ID" sz="1600" dirty="0" err="1">
                <a:latin typeface="Raleway" panose="020B0503030101060003" pitchFamily="34" charset="0"/>
              </a:rPr>
              <a:t>bagi</a:t>
            </a:r>
            <a:r>
              <a:rPr lang="en-ID" sz="1600" dirty="0">
                <a:latin typeface="Raleway" panose="020B0503030101060003" pitchFamily="34" charset="0"/>
              </a:rPr>
              <a:t> </a:t>
            </a:r>
            <a:r>
              <a:rPr lang="en-ID" sz="1600" dirty="0" err="1">
                <a:latin typeface="Raleway" panose="020B0503030101060003" pitchFamily="34" charset="0"/>
              </a:rPr>
              <a:t>sebuah</a:t>
            </a:r>
            <a:r>
              <a:rPr lang="en-ID" sz="1600" dirty="0">
                <a:latin typeface="Raleway" panose="020B0503030101060003" pitchFamily="34" charset="0"/>
              </a:rPr>
              <a:t> </a:t>
            </a:r>
            <a:r>
              <a:rPr lang="en-ID" sz="1600" b="1" dirty="0" err="1">
                <a:solidFill>
                  <a:srgbClr val="C00000"/>
                </a:solidFill>
                <a:latin typeface="Raleway" panose="020B0503030101060003" pitchFamily="34" charset="0"/>
              </a:rPr>
              <a:t>yayasan</a:t>
            </a:r>
            <a:r>
              <a:rPr lang="en-ID" sz="1600" b="1" dirty="0">
                <a:solidFill>
                  <a:srgbClr val="C00000"/>
                </a:solidFill>
                <a:latin typeface="Raleway" panose="020B0503030101060003" pitchFamily="34" charset="0"/>
              </a:rPr>
              <a:t> </a:t>
            </a:r>
            <a:r>
              <a:rPr lang="en-ID" sz="1600" b="1" dirty="0" err="1">
                <a:solidFill>
                  <a:srgbClr val="C00000"/>
                </a:solidFill>
                <a:latin typeface="Raleway" panose="020B0503030101060003" pitchFamily="34" charset="0"/>
              </a:rPr>
              <a:t>sosial</a:t>
            </a:r>
            <a:r>
              <a:rPr lang="en-ID" sz="1600" b="1" dirty="0">
                <a:solidFill>
                  <a:srgbClr val="C00000"/>
                </a:solidFill>
                <a:latin typeface="Raleway" panose="020B0503030101060003" pitchFamily="34" charset="0"/>
              </a:rPr>
              <a:t> </a:t>
            </a:r>
            <a:r>
              <a:rPr lang="en-ID" sz="1600" dirty="0" err="1">
                <a:latin typeface="Raleway" panose="020B0503030101060003" pitchFamily="34" charset="0"/>
              </a:rPr>
              <a:t>adalah</a:t>
            </a:r>
            <a:r>
              <a:rPr lang="en-ID" sz="1600" dirty="0">
                <a:latin typeface="Raleway" panose="020B0503030101060003" pitchFamily="34" charset="0"/>
              </a:rPr>
              <a:t> </a:t>
            </a:r>
            <a:r>
              <a:rPr lang="en-ID" sz="1600" dirty="0" err="1">
                <a:latin typeface="Raleway" panose="020B0503030101060003" pitchFamily="34" charset="0"/>
              </a:rPr>
              <a:t>mengumpulkan</a:t>
            </a:r>
            <a:r>
              <a:rPr lang="en-ID" sz="1600" dirty="0">
                <a:latin typeface="Raleway" panose="020B0503030101060003" pitchFamily="34" charset="0"/>
              </a:rPr>
              <a:t> </a:t>
            </a:r>
            <a:r>
              <a:rPr lang="en-ID" sz="1600" dirty="0" err="1">
                <a:latin typeface="Raleway" panose="020B0503030101060003" pitchFamily="34" charset="0"/>
              </a:rPr>
              <a:t>bantuan</a:t>
            </a:r>
            <a:r>
              <a:rPr lang="en-ID" sz="1600" dirty="0">
                <a:latin typeface="Raleway" panose="020B0503030101060003" pitchFamily="34" charset="0"/>
              </a:rPr>
              <a:t> </a:t>
            </a:r>
            <a:r>
              <a:rPr lang="en-ID" sz="1600" dirty="0" err="1">
                <a:latin typeface="Raleway" panose="020B0503030101060003" pitchFamily="34" charset="0"/>
              </a:rPr>
              <a:t>dari</a:t>
            </a:r>
            <a:r>
              <a:rPr lang="en-ID" sz="1600" dirty="0">
                <a:latin typeface="Raleway" panose="020B0503030101060003" pitchFamily="34" charset="0"/>
              </a:rPr>
              <a:t> </a:t>
            </a:r>
            <a:r>
              <a:rPr lang="en-ID" sz="1600" dirty="0" err="1">
                <a:latin typeface="Raleway" panose="020B0503030101060003" pitchFamily="34" charset="0"/>
              </a:rPr>
              <a:t>dermawan</a:t>
            </a:r>
            <a:r>
              <a:rPr lang="en-ID" sz="1600" dirty="0">
                <a:latin typeface="Raleway" panose="020B0503030101060003" pitchFamily="34" charset="0"/>
              </a:rPr>
              <a:t> </a:t>
            </a:r>
            <a:r>
              <a:rPr lang="en-ID" sz="1600" dirty="0" err="1">
                <a:latin typeface="Raleway" panose="020B0503030101060003" pitchFamily="34" charset="0"/>
              </a:rPr>
              <a:t>untuk</a:t>
            </a:r>
            <a:r>
              <a:rPr lang="en-ID" sz="1600" dirty="0">
                <a:latin typeface="Raleway" panose="020B0503030101060003" pitchFamily="34" charset="0"/>
              </a:rPr>
              <a:t> </a:t>
            </a:r>
            <a:r>
              <a:rPr lang="en-ID" sz="1600" dirty="0" err="1">
                <a:latin typeface="Raleway" panose="020B0503030101060003" pitchFamily="34" charset="0"/>
              </a:rPr>
              <a:t>disalurkan</a:t>
            </a:r>
            <a:r>
              <a:rPr lang="en-ID" sz="1600" dirty="0">
                <a:latin typeface="Raleway" panose="020B0503030101060003" pitchFamily="34" charset="0"/>
              </a:rPr>
              <a:t> </a:t>
            </a:r>
            <a:r>
              <a:rPr lang="en-ID" sz="1600" dirty="0" err="1">
                <a:latin typeface="Raleway" panose="020B0503030101060003" pitchFamily="34" charset="0"/>
              </a:rPr>
              <a:t>kepada</a:t>
            </a:r>
            <a:r>
              <a:rPr lang="en-ID" sz="1600" dirty="0">
                <a:latin typeface="Raleway" panose="020B0503030101060003" pitchFamily="34" charset="0"/>
              </a:rPr>
              <a:t> </a:t>
            </a:r>
            <a:r>
              <a:rPr lang="en-ID" sz="1600" dirty="0" err="1">
                <a:latin typeface="Raleway" panose="020B0503030101060003" pitchFamily="34" charset="0"/>
              </a:rPr>
              <a:t>pihak-pihak</a:t>
            </a:r>
            <a:r>
              <a:rPr lang="en-ID" sz="1600" dirty="0">
                <a:latin typeface="Raleway" panose="020B0503030101060003" pitchFamily="34" charset="0"/>
              </a:rPr>
              <a:t> yang </a:t>
            </a:r>
            <a:r>
              <a:rPr lang="en-ID" sz="1600" dirty="0" err="1">
                <a:latin typeface="Raleway" panose="020B0503030101060003" pitchFamily="34" charset="0"/>
              </a:rPr>
              <a:t>membutuhkan</a:t>
            </a:r>
            <a:r>
              <a:rPr lang="en-ID" sz="1600" dirty="0">
                <a:latin typeface="Raleway" panose="020B0503030101060003" pitchFamily="34" charset="0"/>
              </a:rPr>
              <a:t>. </a:t>
            </a:r>
            <a:r>
              <a:rPr lang="en-ID" sz="1600" dirty="0" err="1">
                <a:latin typeface="Raleway" panose="020B0503030101060003" pitchFamily="34" charset="0"/>
              </a:rPr>
              <a:t>Bantuan</a:t>
            </a:r>
            <a:r>
              <a:rPr lang="en-ID" sz="1600" dirty="0">
                <a:latin typeface="Raleway" panose="020B0503030101060003" pitchFamily="34" charset="0"/>
              </a:rPr>
              <a:t> </a:t>
            </a:r>
            <a:r>
              <a:rPr lang="en-ID" sz="1600" dirty="0" err="1">
                <a:latin typeface="Raleway" panose="020B0503030101060003" pitchFamily="34" charset="0"/>
              </a:rPr>
              <a:t>tersebut</a:t>
            </a:r>
            <a:r>
              <a:rPr lang="en-ID" sz="1600" dirty="0">
                <a:latin typeface="Raleway" panose="020B0503030101060003" pitchFamily="34" charset="0"/>
              </a:rPr>
              <a:t> </a:t>
            </a:r>
            <a:r>
              <a:rPr lang="en-ID" sz="1600" dirty="0" err="1">
                <a:latin typeface="Raleway" panose="020B0503030101060003" pitchFamily="34" charset="0"/>
              </a:rPr>
              <a:t>dapat</a:t>
            </a:r>
            <a:r>
              <a:rPr lang="en-ID" sz="1600" dirty="0">
                <a:latin typeface="Raleway" panose="020B0503030101060003" pitchFamily="34" charset="0"/>
              </a:rPr>
              <a:t> </a:t>
            </a:r>
            <a:r>
              <a:rPr lang="en-ID" sz="1600" dirty="0" err="1">
                <a:latin typeface="Raleway" panose="020B0503030101060003" pitchFamily="34" charset="0"/>
              </a:rPr>
              <a:t>berupa</a:t>
            </a:r>
            <a:r>
              <a:rPr lang="en-ID" sz="1600" dirty="0">
                <a:latin typeface="Raleway" panose="020B0503030101060003" pitchFamily="34" charset="0"/>
              </a:rPr>
              <a:t> </a:t>
            </a:r>
            <a:r>
              <a:rPr lang="en-ID" sz="1600" b="1" dirty="0" err="1">
                <a:solidFill>
                  <a:srgbClr val="C00000"/>
                </a:solidFill>
                <a:latin typeface="Raleway" panose="020B0503030101060003" pitchFamily="34" charset="0"/>
              </a:rPr>
              <a:t>donasi</a:t>
            </a:r>
            <a:r>
              <a:rPr lang="en-ID" sz="1600" dirty="0">
                <a:latin typeface="Raleway" panose="020B0503030101060003" pitchFamily="34" charset="0"/>
              </a:rPr>
              <a:t> </a:t>
            </a:r>
            <a:r>
              <a:rPr lang="en-ID" sz="1600" dirty="0" err="1">
                <a:latin typeface="Raleway" panose="020B0503030101060003" pitchFamily="34" charset="0"/>
              </a:rPr>
              <a:t>uang</a:t>
            </a:r>
            <a:r>
              <a:rPr lang="en-ID" sz="1600" dirty="0">
                <a:latin typeface="Raleway" panose="020B0503030101060003" pitchFamily="34" charset="0"/>
              </a:rPr>
              <a:t> </a:t>
            </a:r>
            <a:r>
              <a:rPr lang="en-ID" sz="1600" dirty="0" err="1">
                <a:latin typeface="Raleway" panose="020B0503030101060003" pitchFamily="34" charset="0"/>
              </a:rPr>
              <a:t>maupun</a:t>
            </a:r>
            <a:r>
              <a:rPr lang="en-ID" sz="1600" dirty="0">
                <a:latin typeface="Raleway" panose="020B0503030101060003" pitchFamily="34" charset="0"/>
              </a:rPr>
              <a:t> </a:t>
            </a:r>
            <a:r>
              <a:rPr lang="en-ID" sz="1600" dirty="0" err="1">
                <a:latin typeface="Raleway" panose="020B0503030101060003" pitchFamily="34" charset="0"/>
              </a:rPr>
              <a:t>tenaga</a:t>
            </a:r>
            <a:r>
              <a:rPr lang="en-ID" sz="1600" dirty="0">
                <a:latin typeface="Raleway" panose="020B0503030101060003" pitchFamily="34" charset="0"/>
              </a:rPr>
              <a:t> </a:t>
            </a:r>
            <a:r>
              <a:rPr lang="en-ID" sz="1600" b="1" dirty="0" err="1">
                <a:solidFill>
                  <a:srgbClr val="C00000"/>
                </a:solidFill>
                <a:latin typeface="Raleway" panose="020B0503030101060003" pitchFamily="34" charset="0"/>
              </a:rPr>
              <a:t>relawan</a:t>
            </a:r>
            <a:r>
              <a:rPr lang="en-ID" sz="1600" dirty="0">
                <a:latin typeface="Raleway" panose="020B05030301010600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296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CBC34AE-3215-4DCC-9D13-2AF2B8865C81}"/>
              </a:ext>
            </a:extLst>
          </p:cNvPr>
          <p:cNvSpPr/>
          <p:nvPr/>
        </p:nvSpPr>
        <p:spPr>
          <a:xfrm rot="17500318">
            <a:off x="4625107" y="6255316"/>
            <a:ext cx="410849" cy="37684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7F2F011-90C7-4EBF-A21E-EAE992599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660" y="0"/>
            <a:ext cx="1491528" cy="86604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DCFA7F9-F132-43F8-98C2-150F5AF1D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7334" y="605209"/>
            <a:ext cx="904018" cy="1390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F4EF5F2-2066-4093-B696-2663D1F6BD87}"/>
              </a:ext>
            </a:extLst>
          </p:cNvPr>
          <p:cNvSpPr/>
          <p:nvPr/>
        </p:nvSpPr>
        <p:spPr>
          <a:xfrm rot="16200000">
            <a:off x="-515450" y="3341142"/>
            <a:ext cx="1296000" cy="276812"/>
          </a:xfrm>
          <a:prstGeom prst="rect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5282264-BA2B-48EA-A2F3-4ADA85FA72FF}"/>
              </a:ext>
            </a:extLst>
          </p:cNvPr>
          <p:cNvSpPr/>
          <p:nvPr/>
        </p:nvSpPr>
        <p:spPr>
          <a:xfrm rot="16357688">
            <a:off x="5104831" y="5570976"/>
            <a:ext cx="746836" cy="68502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69632C6-A4FB-487D-9165-9B8083570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0100" y="6556381"/>
            <a:ext cx="904018" cy="13908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09D0286E-C0BF-4B41-8528-685614F08D4E}"/>
              </a:ext>
            </a:extLst>
          </p:cNvPr>
          <p:cNvSpPr txBox="1">
            <a:spLocks/>
          </p:cNvSpPr>
          <p:nvPr/>
        </p:nvSpPr>
        <p:spPr>
          <a:xfrm>
            <a:off x="821309" y="1930226"/>
            <a:ext cx="55151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2800" b="1" dirty="0">
                <a:solidFill>
                  <a:srgbClr val="C70F26"/>
                </a:solidFill>
                <a:latin typeface="Raleway" panose="020B0503030101060003" pitchFamily="34" charset="0"/>
              </a:rPr>
              <a:t>Yayasan </a:t>
            </a:r>
            <a:r>
              <a:rPr lang="en-GB" sz="2800" b="1" dirty="0" err="1">
                <a:solidFill>
                  <a:srgbClr val="C70F26"/>
                </a:solidFill>
                <a:latin typeface="Raleway" panose="020B0503030101060003" pitchFamily="34" charset="0"/>
              </a:rPr>
              <a:t>tidak</a:t>
            </a:r>
            <a:r>
              <a:rPr lang="en-GB" sz="2800" b="1" dirty="0">
                <a:solidFill>
                  <a:srgbClr val="C70F26"/>
                </a:solidFill>
                <a:latin typeface="Raleway" panose="020B0503030101060003" pitchFamily="34" charset="0"/>
              </a:rPr>
              <a:t> </a:t>
            </a:r>
            <a:r>
              <a:rPr lang="en-GB" sz="2800" b="1" dirty="0" err="1">
                <a:solidFill>
                  <a:srgbClr val="C70F26"/>
                </a:solidFill>
                <a:latin typeface="Raleway" panose="020B0503030101060003" pitchFamily="34" charset="0"/>
              </a:rPr>
              <a:t>dapat</a:t>
            </a:r>
            <a:r>
              <a:rPr lang="en-GB" sz="2800" b="1" dirty="0">
                <a:solidFill>
                  <a:srgbClr val="C70F26"/>
                </a:solidFill>
                <a:latin typeface="Raleway" panose="020B0503030101060003" pitchFamily="34" charset="0"/>
              </a:rPr>
              <a:t> </a:t>
            </a:r>
            <a:r>
              <a:rPr lang="en-GB" sz="2800" b="1" dirty="0" err="1">
                <a:solidFill>
                  <a:srgbClr val="C70F26"/>
                </a:solidFill>
                <a:latin typeface="Raleway" panose="020B0503030101060003" pitchFamily="34" charset="0"/>
              </a:rPr>
              <a:t>mengumpulkan</a:t>
            </a:r>
            <a:r>
              <a:rPr lang="en-GB" sz="2800" b="1" dirty="0">
                <a:solidFill>
                  <a:srgbClr val="C70F26"/>
                </a:solidFill>
                <a:latin typeface="Raleway" panose="020B0503030101060003" pitchFamily="34" charset="0"/>
              </a:rPr>
              <a:t> </a:t>
            </a:r>
            <a:r>
              <a:rPr lang="en-GB" sz="2800" b="1" dirty="0" err="1">
                <a:solidFill>
                  <a:srgbClr val="C70F26"/>
                </a:solidFill>
                <a:latin typeface="Raleway" panose="020B0503030101060003" pitchFamily="34" charset="0"/>
              </a:rPr>
              <a:t>bantuan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C70F26"/>
              </a:solidFill>
              <a:effectLst/>
              <a:uLnTx/>
              <a:uFillTx/>
              <a:latin typeface="Raleway" panose="020B0503030101060003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741E84D-4C17-47EC-A11C-FFF9E2402750}"/>
              </a:ext>
            </a:extLst>
          </p:cNvPr>
          <p:cNvSpPr/>
          <p:nvPr/>
        </p:nvSpPr>
        <p:spPr>
          <a:xfrm>
            <a:off x="6020369" y="2440714"/>
            <a:ext cx="436819" cy="304589"/>
          </a:xfrm>
          <a:prstGeom prst="rightArrow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52F8E7-79D5-4E77-93A5-6627F6A50319}"/>
              </a:ext>
            </a:extLst>
          </p:cNvPr>
          <p:cNvSpPr txBox="1"/>
          <p:nvPr/>
        </p:nvSpPr>
        <p:spPr>
          <a:xfrm>
            <a:off x="6886796" y="2199118"/>
            <a:ext cx="4913428" cy="787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Yayasan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mampu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mewujudkan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program-program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sosial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600" dirty="0">
              <a:effectLst/>
              <a:latin typeface="Raleway" panose="020B050303010106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FBE1EC-39B1-4A5C-A4ED-2B753A7CD58E}"/>
              </a:ext>
            </a:extLst>
          </p:cNvPr>
          <p:cNvSpPr txBox="1">
            <a:spLocks/>
          </p:cNvSpPr>
          <p:nvPr/>
        </p:nvSpPr>
        <p:spPr>
          <a:xfrm>
            <a:off x="821309" y="3436327"/>
            <a:ext cx="55151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2800" b="1" dirty="0" err="1">
                <a:solidFill>
                  <a:srgbClr val="C70F26"/>
                </a:solidFill>
                <a:latin typeface="Raleway" panose="020B0503030101060003" pitchFamily="34" charset="0"/>
              </a:rPr>
              <a:t>Apa</a:t>
            </a:r>
            <a:r>
              <a:rPr lang="en-GB" sz="2800" b="1" dirty="0">
                <a:solidFill>
                  <a:srgbClr val="C70F26"/>
                </a:solidFill>
                <a:latin typeface="Raleway" panose="020B0503030101060003" pitchFamily="34" charset="0"/>
              </a:rPr>
              <a:t> yang </a:t>
            </a:r>
            <a:r>
              <a:rPr lang="en-GB" sz="2800" b="1" dirty="0" err="1">
                <a:solidFill>
                  <a:srgbClr val="C70F26"/>
                </a:solidFill>
                <a:latin typeface="Raleway" panose="020B0503030101060003" pitchFamily="34" charset="0"/>
              </a:rPr>
              <a:t>dibutuhkan</a:t>
            </a:r>
            <a:r>
              <a:rPr lang="en-GB" sz="2800" b="1" dirty="0">
                <a:solidFill>
                  <a:srgbClr val="C70F26"/>
                </a:solidFill>
                <a:latin typeface="Raleway" panose="020B0503030101060003" pitchFamily="34" charset="0"/>
              </a:rPr>
              <a:t> oleh </a:t>
            </a:r>
            <a:r>
              <a:rPr lang="en-GB" sz="2800" b="1" dirty="0" err="1">
                <a:solidFill>
                  <a:srgbClr val="C70F26"/>
                </a:solidFill>
                <a:latin typeface="Raleway" panose="020B0503030101060003" pitchFamily="34" charset="0"/>
              </a:rPr>
              <a:t>yayasan</a:t>
            </a:r>
            <a:r>
              <a:rPr lang="en-GB" sz="2800" b="1" dirty="0">
                <a:solidFill>
                  <a:srgbClr val="C70F26"/>
                </a:solidFill>
                <a:latin typeface="Raleway" panose="020B0503030101060003" pitchFamily="34" charset="0"/>
              </a:rPr>
              <a:t> ?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C70F26"/>
              </a:solidFill>
              <a:effectLst/>
              <a:uLnTx/>
              <a:uFillTx/>
              <a:latin typeface="Raleway" panose="020B0503030101060003" pitchFamily="34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939DE7D-0B68-4C4B-9F4A-457E12932FBF}"/>
              </a:ext>
            </a:extLst>
          </p:cNvPr>
          <p:cNvSpPr/>
          <p:nvPr/>
        </p:nvSpPr>
        <p:spPr>
          <a:xfrm>
            <a:off x="6020369" y="3946813"/>
            <a:ext cx="436819" cy="304589"/>
          </a:xfrm>
          <a:prstGeom prst="rightArrow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D6D4B5-EB69-4577-A6B3-73D1D4E95F13}"/>
              </a:ext>
            </a:extLst>
          </p:cNvPr>
          <p:cNvSpPr txBox="1"/>
          <p:nvPr/>
        </p:nvSpPr>
        <p:spPr>
          <a:xfrm>
            <a:off x="6886795" y="3520551"/>
            <a:ext cx="4913428" cy="1157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Sosialisasi</a:t>
            </a:r>
            <a:endParaRPr lang="en-US" sz="1600" dirty="0">
              <a:latin typeface="Raleway" panose="020B050303010106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Eksis</a:t>
            </a:r>
            <a:endParaRPr lang="en-US" sz="1600" dirty="0">
              <a:latin typeface="Raleway" panose="020B050303010106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kemudahan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berbagi</a:t>
            </a:r>
            <a:endParaRPr lang="en-US" sz="1600" dirty="0">
              <a:effectLst/>
              <a:latin typeface="Raleway" panose="020B050303010106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1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CBC34AE-3215-4DCC-9D13-2AF2B8865C81}"/>
              </a:ext>
            </a:extLst>
          </p:cNvPr>
          <p:cNvSpPr/>
          <p:nvPr/>
        </p:nvSpPr>
        <p:spPr>
          <a:xfrm rot="17500318">
            <a:off x="4625107" y="6255316"/>
            <a:ext cx="410849" cy="37684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7F2F011-90C7-4EBF-A21E-EAE992599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660" y="0"/>
            <a:ext cx="1491528" cy="86604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DCFA7F9-F132-43F8-98C2-150F5AF1D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7334" y="605209"/>
            <a:ext cx="904018" cy="1390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F4EF5F2-2066-4093-B696-2663D1F6BD87}"/>
              </a:ext>
            </a:extLst>
          </p:cNvPr>
          <p:cNvSpPr/>
          <p:nvPr/>
        </p:nvSpPr>
        <p:spPr>
          <a:xfrm rot="16200000">
            <a:off x="-515450" y="3341142"/>
            <a:ext cx="1296000" cy="276812"/>
          </a:xfrm>
          <a:prstGeom prst="rect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5282264-BA2B-48EA-A2F3-4ADA85FA72FF}"/>
              </a:ext>
            </a:extLst>
          </p:cNvPr>
          <p:cNvSpPr/>
          <p:nvPr/>
        </p:nvSpPr>
        <p:spPr>
          <a:xfrm rot="16357688">
            <a:off x="5104831" y="5570976"/>
            <a:ext cx="746836" cy="68502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69632C6-A4FB-487D-9165-9B8083570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0100" y="6556381"/>
            <a:ext cx="904018" cy="13908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09D0286E-C0BF-4B41-8528-685614F08D4E}"/>
              </a:ext>
            </a:extLst>
          </p:cNvPr>
          <p:cNvSpPr txBox="1">
            <a:spLocks/>
          </p:cNvSpPr>
          <p:nvPr/>
        </p:nvSpPr>
        <p:spPr>
          <a:xfrm>
            <a:off x="1338542" y="2854115"/>
            <a:ext cx="55151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C70F26"/>
                </a:solidFill>
                <a:effectLst/>
                <a:uLnTx/>
                <a:uFillTx/>
                <a:latin typeface="Raleway" panose="020B0503030101060003" pitchFamily="34" charset="0"/>
              </a:rPr>
              <a:t>IDENTIFIKASI </a:t>
            </a:r>
          </a:p>
          <a:p>
            <a:pPr lvl="0"/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C70F26"/>
                </a:solidFill>
                <a:effectLst/>
                <a:uLnTx/>
                <a:uFillTx/>
                <a:latin typeface="Raleway" panose="020B0503030101060003" pitchFamily="34" charset="0"/>
              </a:rPr>
              <a:t>MASALAH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C70F26"/>
              </a:solidFill>
              <a:effectLst/>
              <a:uLnTx/>
              <a:uFillTx/>
              <a:latin typeface="Raleway" panose="020B05030301010600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BE4EBC-FDE3-4DD5-AF66-159E4FC29320}"/>
              </a:ext>
            </a:extLst>
          </p:cNvPr>
          <p:cNvSpPr txBox="1"/>
          <p:nvPr/>
        </p:nvSpPr>
        <p:spPr>
          <a:xfrm>
            <a:off x="6624463" y="2639670"/>
            <a:ext cx="4913428" cy="2265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Pengurus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Yayasan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Sekar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Telkom (YST)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kesulitan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menggalang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donasi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relawan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Pengurus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Yayasan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Sekar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Telkom (YST)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kesulitan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mengelola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donasi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relawan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741E84D-4C17-47EC-A11C-FFF9E2402750}"/>
              </a:ext>
            </a:extLst>
          </p:cNvPr>
          <p:cNvSpPr/>
          <p:nvPr/>
        </p:nvSpPr>
        <p:spPr>
          <a:xfrm>
            <a:off x="5364758" y="3467635"/>
            <a:ext cx="436819" cy="304589"/>
          </a:xfrm>
          <a:prstGeom prst="rightArrow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640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CBC34AE-3215-4DCC-9D13-2AF2B8865C81}"/>
              </a:ext>
            </a:extLst>
          </p:cNvPr>
          <p:cNvSpPr/>
          <p:nvPr/>
        </p:nvSpPr>
        <p:spPr>
          <a:xfrm rot="17500318">
            <a:off x="4625107" y="6255316"/>
            <a:ext cx="410849" cy="37684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7F2F011-90C7-4EBF-A21E-EAE992599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660" y="0"/>
            <a:ext cx="1491528" cy="86604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DCFA7F9-F132-43F8-98C2-150F5AF1D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7334" y="605209"/>
            <a:ext cx="904018" cy="1390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F4EF5F2-2066-4093-B696-2663D1F6BD87}"/>
              </a:ext>
            </a:extLst>
          </p:cNvPr>
          <p:cNvSpPr/>
          <p:nvPr/>
        </p:nvSpPr>
        <p:spPr>
          <a:xfrm rot="16200000">
            <a:off x="-515450" y="3341142"/>
            <a:ext cx="1296000" cy="276812"/>
          </a:xfrm>
          <a:prstGeom prst="rect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5282264-BA2B-48EA-A2F3-4ADA85FA72FF}"/>
              </a:ext>
            </a:extLst>
          </p:cNvPr>
          <p:cNvSpPr/>
          <p:nvPr/>
        </p:nvSpPr>
        <p:spPr>
          <a:xfrm rot="16357688">
            <a:off x="5104831" y="5570976"/>
            <a:ext cx="746836" cy="68502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69632C6-A4FB-487D-9165-9B8083570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0100" y="6556381"/>
            <a:ext cx="904018" cy="13908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09D0286E-C0BF-4B41-8528-685614F08D4E}"/>
              </a:ext>
            </a:extLst>
          </p:cNvPr>
          <p:cNvSpPr txBox="1">
            <a:spLocks/>
          </p:cNvSpPr>
          <p:nvPr/>
        </p:nvSpPr>
        <p:spPr>
          <a:xfrm>
            <a:off x="1325663" y="2831548"/>
            <a:ext cx="55151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C70F26"/>
                </a:solidFill>
                <a:effectLst/>
                <a:uLnTx/>
                <a:uFillTx/>
                <a:latin typeface="Raleway" panose="020B0503030101060003" pitchFamily="34" charset="0"/>
              </a:rPr>
              <a:t>RUMUSAN </a:t>
            </a:r>
          </a:p>
          <a:p>
            <a:pPr lvl="0"/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C70F26"/>
                </a:solidFill>
                <a:effectLst/>
                <a:uLnTx/>
                <a:uFillTx/>
                <a:latin typeface="Raleway" panose="020B0503030101060003" pitchFamily="34" charset="0"/>
              </a:rPr>
              <a:t>MASALAH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C70F26"/>
              </a:solidFill>
              <a:effectLst/>
              <a:uLnTx/>
              <a:uFillTx/>
              <a:latin typeface="Raleway" panose="020B05030301010600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BE4EBC-FDE3-4DD5-AF66-159E4FC29320}"/>
              </a:ext>
            </a:extLst>
          </p:cNvPr>
          <p:cNvSpPr txBox="1"/>
          <p:nvPr/>
        </p:nvSpPr>
        <p:spPr>
          <a:xfrm>
            <a:off x="6534310" y="1364662"/>
            <a:ext cx="4913428" cy="4481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donasi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relawan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sedang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berjalan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YST ?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sv-SE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Bagaimana  merancang  website  yang  dapat  memudahkan  pengurus  YST dalam menggalang dan mengelola bantuan donasi dan relawan ?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website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Donasi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Relawan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Yayasan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Sekar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Telkom (YST)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terstruktur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mengimplementasikan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Donasi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dan 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Relawan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Yayasan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Sekar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Telkom (YST) ? 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741E84D-4C17-47EC-A11C-FFF9E2402750}"/>
              </a:ext>
            </a:extLst>
          </p:cNvPr>
          <p:cNvSpPr/>
          <p:nvPr/>
        </p:nvSpPr>
        <p:spPr>
          <a:xfrm>
            <a:off x="5349128" y="3276705"/>
            <a:ext cx="436819" cy="304589"/>
          </a:xfrm>
          <a:prstGeom prst="rightArrow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344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CBC34AE-3215-4DCC-9D13-2AF2B8865C81}"/>
              </a:ext>
            </a:extLst>
          </p:cNvPr>
          <p:cNvSpPr/>
          <p:nvPr/>
        </p:nvSpPr>
        <p:spPr>
          <a:xfrm rot="17500318">
            <a:off x="4625107" y="6255316"/>
            <a:ext cx="410849" cy="37684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7F2F011-90C7-4EBF-A21E-EAE992599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660" y="0"/>
            <a:ext cx="1491528" cy="86604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DCFA7F9-F132-43F8-98C2-150F5AF1D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7334" y="605209"/>
            <a:ext cx="904018" cy="1390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F4EF5F2-2066-4093-B696-2663D1F6BD87}"/>
              </a:ext>
            </a:extLst>
          </p:cNvPr>
          <p:cNvSpPr/>
          <p:nvPr/>
        </p:nvSpPr>
        <p:spPr>
          <a:xfrm rot="16200000">
            <a:off x="-515450" y="3341142"/>
            <a:ext cx="1296000" cy="276812"/>
          </a:xfrm>
          <a:prstGeom prst="rect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5282264-BA2B-48EA-A2F3-4ADA85FA72FF}"/>
              </a:ext>
            </a:extLst>
          </p:cNvPr>
          <p:cNvSpPr/>
          <p:nvPr/>
        </p:nvSpPr>
        <p:spPr>
          <a:xfrm rot="16357688">
            <a:off x="5104831" y="5570976"/>
            <a:ext cx="746836" cy="68502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69632C6-A4FB-487D-9165-9B8083570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0100" y="6556381"/>
            <a:ext cx="904018" cy="13908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09D0286E-C0BF-4B41-8528-685614F08D4E}"/>
              </a:ext>
            </a:extLst>
          </p:cNvPr>
          <p:cNvSpPr txBox="1">
            <a:spLocks/>
          </p:cNvSpPr>
          <p:nvPr/>
        </p:nvSpPr>
        <p:spPr>
          <a:xfrm>
            <a:off x="1325663" y="2831548"/>
            <a:ext cx="55151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C70F26"/>
                </a:solidFill>
                <a:effectLst/>
                <a:uLnTx/>
                <a:uFillTx/>
                <a:latin typeface="Raleway" panose="020B0503030101060003" pitchFamily="34" charset="0"/>
              </a:rPr>
              <a:t>BATASAN </a:t>
            </a:r>
          </a:p>
          <a:p>
            <a:pPr lvl="0"/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C70F26"/>
                </a:solidFill>
                <a:effectLst/>
                <a:uLnTx/>
                <a:uFillTx/>
                <a:latin typeface="Raleway" panose="020B0503030101060003" pitchFamily="34" charset="0"/>
              </a:rPr>
              <a:t>MASALAH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C70F26"/>
              </a:solidFill>
              <a:effectLst/>
              <a:uLnTx/>
              <a:uFillTx/>
              <a:latin typeface="Raleway" panose="020B05030301010600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BE4EBC-FDE3-4DD5-AF66-159E4FC29320}"/>
              </a:ext>
            </a:extLst>
          </p:cNvPr>
          <p:cNvSpPr txBox="1"/>
          <p:nvPr/>
        </p:nvSpPr>
        <p:spPr>
          <a:xfrm>
            <a:off x="6488681" y="1710076"/>
            <a:ext cx="4913428" cy="3742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Pembahasan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difokuskan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merancang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membangun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donasi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relawan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Yayasan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Sekar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Telkom (YST).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Donasi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pada 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yang 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diusulkan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menerima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donasi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uang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pembayaran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transfer bank.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Proses 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pendaftaran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relawan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pada 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yang 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diusulkan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perorangan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diwakilkan</a:t>
            </a:r>
            <a:r>
              <a:rPr lang="en-US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741E84D-4C17-47EC-A11C-FFF9E2402750}"/>
              </a:ext>
            </a:extLst>
          </p:cNvPr>
          <p:cNvSpPr/>
          <p:nvPr/>
        </p:nvSpPr>
        <p:spPr>
          <a:xfrm>
            <a:off x="5349128" y="3276705"/>
            <a:ext cx="436819" cy="304589"/>
          </a:xfrm>
          <a:prstGeom prst="rightArrow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823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217F4526-A5EC-48EA-B88E-EFCF9C53190E}"/>
              </a:ext>
            </a:extLst>
          </p:cNvPr>
          <p:cNvSpPr/>
          <p:nvPr/>
        </p:nvSpPr>
        <p:spPr>
          <a:xfrm rot="17500318">
            <a:off x="4378477" y="6007768"/>
            <a:ext cx="410849" cy="37684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07FF6E52-AFE7-49E1-960E-67EA55F1A114}"/>
              </a:ext>
            </a:extLst>
          </p:cNvPr>
          <p:cNvSpPr/>
          <p:nvPr/>
        </p:nvSpPr>
        <p:spPr>
          <a:xfrm rot="3017962">
            <a:off x="1558544" y="5683016"/>
            <a:ext cx="341277" cy="313029"/>
          </a:xfrm>
          <a:prstGeom prst="triangle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E574DBF-308D-4634-BE9E-8A98D44C0ED9}"/>
              </a:ext>
            </a:extLst>
          </p:cNvPr>
          <p:cNvSpPr/>
          <p:nvPr/>
        </p:nvSpPr>
        <p:spPr>
          <a:xfrm rot="21058193">
            <a:off x="732574" y="5427813"/>
            <a:ext cx="772157" cy="679545"/>
          </a:xfrm>
          <a:prstGeom prst="triangle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11EC5B-415E-4D66-BB38-28A7580BF1A2}"/>
              </a:ext>
            </a:extLst>
          </p:cNvPr>
          <p:cNvSpPr/>
          <p:nvPr/>
        </p:nvSpPr>
        <p:spPr>
          <a:xfrm>
            <a:off x="88900" y="85208"/>
            <a:ext cx="12014200" cy="6658492"/>
          </a:xfrm>
          <a:prstGeom prst="rect">
            <a:avLst/>
          </a:prstGeom>
          <a:noFill/>
          <a:ln w="34925">
            <a:solidFill>
              <a:srgbClr val="C70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9122AC18-0C3E-43F7-8AFD-0899600D3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631" y="729944"/>
            <a:ext cx="1491528" cy="866049"/>
          </a:xfrm>
          <a:prstGeom prst="rect">
            <a:avLst/>
          </a:prstGeom>
        </p:spPr>
      </p:pic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385C5481-82F4-4CEA-8D90-B50EBDAAD8D2}"/>
              </a:ext>
            </a:extLst>
          </p:cNvPr>
          <p:cNvSpPr/>
          <p:nvPr/>
        </p:nvSpPr>
        <p:spPr>
          <a:xfrm>
            <a:off x="4332937" y="622863"/>
            <a:ext cx="1110361" cy="9572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FF38E079-7AD4-4161-BBD5-EC457516C7E9}"/>
              </a:ext>
            </a:extLst>
          </p:cNvPr>
          <p:cNvSpPr/>
          <p:nvPr/>
        </p:nvSpPr>
        <p:spPr>
          <a:xfrm rot="5206680">
            <a:off x="4106111" y="1326286"/>
            <a:ext cx="646881" cy="557656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6" name="Graphic 55" descr="Magnifying glass">
            <a:extLst>
              <a:ext uri="{FF2B5EF4-FFF2-40B4-BE49-F238E27FC236}">
                <a16:creationId xmlns:a16="http://schemas.microsoft.com/office/drawing/2014/main" id="{4FC27309-484C-4BA0-95D4-CE2F2A6F4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832" y="866397"/>
            <a:ext cx="1137133" cy="1137133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9BD5234-7CA8-4AC2-BADF-9DD6AEA7DE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2852" y="1114791"/>
            <a:ext cx="904018" cy="13908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842DAC88-33CF-4093-9D65-CBB261720A5A}"/>
              </a:ext>
            </a:extLst>
          </p:cNvPr>
          <p:cNvSpPr/>
          <p:nvPr/>
        </p:nvSpPr>
        <p:spPr>
          <a:xfrm rot="16200000">
            <a:off x="-580401" y="2299708"/>
            <a:ext cx="1296000" cy="276812"/>
          </a:xfrm>
          <a:prstGeom prst="rect">
            <a:avLst/>
          </a:pr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91CB92E3-B653-4D24-B436-05C87AE02B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1715" y="1276201"/>
            <a:ext cx="1294867" cy="893233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9A72745-EB5D-4257-B202-BBB969AC5494}"/>
              </a:ext>
            </a:extLst>
          </p:cNvPr>
          <p:cNvSpPr/>
          <p:nvPr/>
        </p:nvSpPr>
        <p:spPr>
          <a:xfrm>
            <a:off x="88900" y="0"/>
            <a:ext cx="12103100" cy="6858000"/>
          </a:xfrm>
          <a:custGeom>
            <a:avLst/>
            <a:gdLst>
              <a:gd name="connsiteX0" fmla="*/ 6509479 w 10469903"/>
              <a:gd name="connsiteY0" fmla="*/ 0 h 6858000"/>
              <a:gd name="connsiteX1" fmla="*/ 10469903 w 10469903"/>
              <a:gd name="connsiteY1" fmla="*/ 0 h 6858000"/>
              <a:gd name="connsiteX2" fmla="*/ 9191298 w 10469903"/>
              <a:gd name="connsiteY2" fmla="*/ 6858000 h 6858000"/>
              <a:gd name="connsiteX3" fmla="*/ 4529602 w 10469903"/>
              <a:gd name="connsiteY3" fmla="*/ 6858000 h 6858000"/>
              <a:gd name="connsiteX4" fmla="*/ 0 w 10469903"/>
              <a:gd name="connsiteY4" fmla="*/ 4751499 h 6858000"/>
              <a:gd name="connsiteX5" fmla="*/ 0 w 10469903"/>
              <a:gd name="connsiteY5" fmla="*/ 33524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69903" h="6858000">
                <a:moveTo>
                  <a:pt x="6509479" y="0"/>
                </a:moveTo>
                <a:lnTo>
                  <a:pt x="10469903" y="0"/>
                </a:lnTo>
                <a:lnTo>
                  <a:pt x="9191298" y="6858000"/>
                </a:lnTo>
                <a:lnTo>
                  <a:pt x="4529602" y="6858000"/>
                </a:lnTo>
                <a:lnTo>
                  <a:pt x="0" y="4751499"/>
                </a:lnTo>
                <a:lnTo>
                  <a:pt x="0" y="3352468"/>
                </a:lnTo>
                <a:close/>
              </a:path>
            </a:pathLst>
          </a:custGeom>
          <a:solidFill>
            <a:srgbClr val="C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D42C54A-1A59-41AF-85D2-D41AAA42AA96}"/>
              </a:ext>
            </a:extLst>
          </p:cNvPr>
          <p:cNvSpPr txBox="1">
            <a:spLocks/>
          </p:cNvSpPr>
          <p:nvPr/>
        </p:nvSpPr>
        <p:spPr>
          <a:xfrm>
            <a:off x="2582112" y="3002673"/>
            <a:ext cx="79415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anose="020B0503030101060003" pitchFamily="34" charset="0"/>
              </a:rPr>
              <a:t>2. METODE PENELITIAN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5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FDB194-23DC-4D0B-AFA5-7DAB4CDBC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559" y="301173"/>
            <a:ext cx="7872882" cy="625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8569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397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Raleway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Malhotra</dc:creator>
  <cp:lastModifiedBy>Commander</cp:lastModifiedBy>
  <cp:revision>147</cp:revision>
  <dcterms:created xsi:type="dcterms:W3CDTF">2019-09-14T18:26:40Z</dcterms:created>
  <dcterms:modified xsi:type="dcterms:W3CDTF">2021-07-31T03:32:34Z</dcterms:modified>
</cp:coreProperties>
</file>