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6858000" cx="9144000"/>
  <p:notesSz cx="6858000" cy="9144000"/>
  <p:embeddedFontLst>
    <p:embeddedFont>
      <p:font typeface="Roboto Slab"/>
      <p:regular r:id="rId61"/>
      <p:bold r:id="rId62"/>
    </p:embeddedFont>
    <p:embeddedFont>
      <p:font typeface="Robo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Slab-bold.fntdata"/><Relationship Id="rId61" Type="http://schemas.openxmlformats.org/officeDocument/2006/relationships/font" Target="fonts/RobotoSlab-regular.fntdata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 n/k is sufficiently large, say 10 or greater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925" y="5457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7108137" y="471772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91100" y="622275"/>
            <a:ext cx="6961800" cy="15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4700"/>
              <a:t>Modelli di prestazioni di sistemi e reti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680301" y="218018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/>
              <a:t>Prof.ssa Vittoria De Nitto Personè</a:t>
            </a:r>
          </a:p>
          <a:p>
            <a:pPr lvl="0">
              <a:spcBef>
                <a:spcPts val="0"/>
              </a:spcBef>
              <a:buNone/>
            </a:pPr>
            <a:r>
              <a:rPr b="1" lang="it"/>
              <a:t>a.a 2015-2016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161000" y="4887450"/>
            <a:ext cx="44736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Agostini Stefano 0234240</a:t>
            </a:r>
          </a:p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Belli Gabriele       0229621</a:t>
            </a:r>
          </a:p>
          <a:p>
            <a:pPr lvl="0">
              <a:spcBef>
                <a:spcPts val="0"/>
              </a:spcBef>
              <a:buNone/>
            </a:pPr>
            <a:r>
              <a:rPr lang="it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Salomè Paolo       0233502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148300" y="3137300"/>
            <a:ext cx="5315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UNIVERSITA’ DEGLI STUDI DI ROMA TOR VERGATA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FACOLTA’ DI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02425" y="50352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Definizione degli obiettivi</a:t>
            </a:r>
            <a:r>
              <a:rPr lang="it"/>
              <a:t>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02425" y="1376407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L’obiettivo principale è quello di progettare e sviluppare un simulatore di traffico per il seguente sistema web Multi-Tier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. Inoltre per gestire le situazioni di congestione si adotta un meccanismo di Overload Management o anche detto OMM.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20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475" y="3585800"/>
            <a:ext cx="71437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372300"/>
            <a:ext cx="8368200" cy="12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Concettuale: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 u="sng"/>
              <a:t>Variabili di stato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5400" y="1934575"/>
            <a:ext cx="91440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sistema è descritto completamente dalle seguenti variabili di stato: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numero di richieste in servizio al tempo t nel front-end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numero di richieste in servizio al tempo t nel back-end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numero di richieste nella coda del front-end server al tempo t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numero di richieste nella coda del back-end server al tempo t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numero di sessioni attive nel nodo di think.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105800"/>
            <a:ext cx="8368200" cy="14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273000"/>
            <a:ext cx="8368200" cy="56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/>
              <a:t>Nello sviluppo del modello delle specifiche, l’attenzione è stata rivolta alla definizione dei modelli di input da utilizzare nel modello di simulazione. Tali modelli sono stati definiti in base alle specifiche fornite: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tempo di servizio del front-end, distribuito esponenzialmente con media 0,00456 s;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tempo di servizio del back-end, distribuito esponenzialmente con media 0,00117 s;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tempo di interarrivo delle nuove sessioni, distribuito esponenzialmente di parametro 35 sessioni/s;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lunghezza delle sessioni, uniforme discreta di parametri a=5, b=35;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tempo di thinking, distribuito esponenzialmente di parametro 7 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582457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Generazione degli input condotta per mezzo del generatore di Lehmer con moltiplicatore e modulo rispettivamente                     (a,m) = (48271, 2</a:t>
            </a:r>
            <a:r>
              <a:rPr baseline="30000" lang="it" sz="2000">
                <a:latin typeface="Roboto Slab"/>
                <a:ea typeface="Roboto Slab"/>
                <a:cs typeface="Roboto Slab"/>
                <a:sym typeface="Roboto Slab"/>
              </a:rPr>
              <a:t>31 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- 1).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Per le simulazioni viene utilizzato il modello next-event time-advance. In questo modello le variabili del sistema avanzano in maniera discreta secondo una sequenza di eventi programmata di volta in volta durante l’esecuzione.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87900" y="105800"/>
            <a:ext cx="8368200" cy="14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Design del simulatore next-event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Nella costruzione del modello di simulazione next-event sono stati eseguiti principalmente 3 step: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costruzione delle variabili di stato, che forniscono una descrizione completa del sistema;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identificazione degli eventi;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costruzione di un insieme di algoritmi che definiscono i cambiamenti di stato che devono essere eseguiti all’occorrenza di un dato evento.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527325" y="2003007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/>
              <a:t>Per analizzare il sistema sono state calcolate le seguenti metriche: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il tempo di risposta e il throughput del sistema;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il numero di sessioni presenti, tempo di risposta, il throughput e l’utilizzazione del front-end;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il tempo di risposta, il ritardo medio, il throughput e l’utilizzazione del back-end;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la popolazione, il numero delle sessioni </a:t>
            </a:r>
            <a:r>
              <a:rPr i="1" lang="it" sz="2000"/>
              <a:t>droppate</a:t>
            </a:r>
            <a:r>
              <a:rPr lang="it" sz="2000"/>
              <a:t> e il numero delle richieste abortite del nodo di think;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il tempo totale di esecuzione della simulazione.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Design del simulatore next-event (</a:t>
            </a:r>
            <a:r>
              <a:rPr b="1" lang="it" sz="24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Metriche</a:t>
            </a: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Gli eventi che caratterizzano il sistema sono quattro: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arrivo di una nuova sessione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: un utente sta richiedendo al sistema di poter iniziare una nuova sessione. Se il meccanismo OMM non è attivo oppure non lo è quello di DROP la nuova sessione sarà accettata e accodata nel nodo di Front End. Qualora il meccanismo di DROP sia attivo, invece, per poter accettare una nuova sessione bisognerà attendere che l’utilizzazione sia inferiore al 75%.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fine servizio del Front End Server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: la sessione esce dal nodo di Front End e viene accodata al nodo di Back End.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Design del simulatore next-event (</a:t>
            </a:r>
            <a:r>
              <a:rPr b="1" lang="it" sz="24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Gestione Eventi</a:t>
            </a: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87900" y="1675298"/>
            <a:ext cx="8368200" cy="47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fine servizio del Back End Server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: la sessione esce dal nodo di Back End e se ha completato tutte le sue richieste esce dal sistema altrimenti passa al nodo di think.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fine tempo di think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: il comportamento del sistema durante questo evento cambia se il meccanismo di OMM è attivo o meno. Se non è attivo la sessione esce dal nodo di think e viene accodata al nodo di Front End. Se è attivo il comportamento del sistema dipende dal fatto che il meccanismo di abort sia attivo o meno: nel primo caso la sessione viene scartata altrimenti no.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Oltre ai quattro eventi che descrivono il comportamento del sistema considerato è stato generato un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evento di sampling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 per monitorare lo stato del sistema senza influenzarlo.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Design del simulatore next-event (</a:t>
            </a:r>
            <a:r>
              <a:rPr b="1" lang="it" sz="24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Gestione Eventi (2)</a:t>
            </a: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87900" y="17935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>
                <a:latin typeface="Arial"/>
                <a:ea typeface="Arial"/>
                <a:cs typeface="Arial"/>
                <a:sym typeface="Arial"/>
              </a:rPr>
              <a:t>Evento NEW_SESSION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ow-diagrams.png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75" y="704499"/>
            <a:ext cx="7398400" cy="58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0" y="0"/>
            <a:ext cx="9144000" cy="117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>
                <a:latin typeface="Arial"/>
                <a:ea typeface="Arial"/>
                <a:cs typeface="Arial"/>
                <a:sym typeface="Arial"/>
              </a:rPr>
              <a:t>Evento EXIT_FS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s_completion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00" y="1035149"/>
            <a:ext cx="6563900" cy="5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6000">
                <a:solidFill>
                  <a:schemeClr val="accent5"/>
                </a:solidFill>
              </a:rPr>
              <a:t>Parte prima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52725" y="2113150"/>
            <a:ext cx="74673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it"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Test di uniformità del generatore di Lehmer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73" name="Shape 73"/>
          <p:cNvSpPr/>
          <p:nvPr/>
        </p:nvSpPr>
        <p:spPr>
          <a:xfrm>
            <a:off x="0" y="1607550"/>
            <a:ext cx="9144000" cy="2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-122850" y="0"/>
            <a:ext cx="91440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>
                <a:solidFill>
                  <a:schemeClr val="dk1"/>
                </a:solidFill>
              </a:rPr>
              <a:t>Evento EXIT_BE</a:t>
            </a:r>
          </a:p>
        </p:txBody>
      </p:sp>
      <p:pic>
        <p:nvPicPr>
          <p:cNvPr descr="data:image/png;base64,iVBORw0KGgoAAAANSUhEUgAAA0gAAALTCAYAAAAsMSLvAAAElHpUWHRteEdyYXBoTW9kZWwAAEVVx86DOhZ+mkj3bn4Bpi7pvQQIIdkRIJSQmGba048zGWkkhE4vPsefT0B+b8+mK08UgaZyFKvyM5+AcqIoFx5N12UnSmP+CKz+59p8CrhOmPRi/CMJLAYSpq7+laV/5LicgEjzf8S/mNHL/AWx/9cWfyQWac1YPuGGhV8jnAXLlnKcGvj5ZWX+2D/iD/w0ZdHMcPwp1nX9K8Zs/WvgTznvfflTVRBW3w6oE1BPQC6arBqzN2a4pHs8mGnVA4IMdK5Rq5p5eONkvkHSdzHuTWrPzHrWl8pSt7iwnguPS5Pqj9VXw5DN3rKrrvGRsbDJeYGIVq5zi5q/74O9eK683e6LdHxkpHgL9Qx9HLC+ak+9eaBRidRWjLo9g16E/W2xT3Qkr1NEO+v2StwsZ0yyvaKs/7SefjxU3SOoniIhMLahfjm5Gx2p7TPZk5HFEEewbnP3fASUGoVotLrmGcyEMyJGCc0+DVxq++TfOi/r2kUl/1aYWrXZIAv35HU7mmvbWUW6l3S0rVYmJYjhJjeGQsK5zLGbZ8TbFwvejkFqha1CrfOkyosv7BWalEHWeK/ktySvfavhn8Fx/HcvznNX81RvGnBctLto2I5Ev8VUoeh6XdzjfIUbOsdd1YAq2imDydyVBi3JGMMsy3lkZDeToXj3Ml/EPhLHIEepMA+P8IIko91bohdJi7nFCdkmbC6rkiE2b4JXFYkVj/Iy3VuqNi/beckQ4sNpmyD0QB3wF2Yp0eKgxOT4jQFLH9ptpakHCToeHuFIN10BobXE1QC2PCbcm6nUuqHtQNg5hWAZQZq6SQ884MTWx6co3dfN+t46SURGw1zQxgsPOiZYMy1bvHeatlVv0QytbXkqAr4GWnjX0tdd0LFZkMScu4Gs4JLvXWCMvcfDlF687SQvp+k3ELP1PXTtfGxzkosKhvFqtlSUYVa2tTmzq6DFMwrviIHwWrN+HRYEodfSaloPwdFzlS4JH67nWM6as5u3KPaVZ247pr0vehg4qrjJiU+3i6Y/5Guj0mrDXuwMZXhxX55rUh2N90YSr5ExhFft0d2IVCJ9oLpD/um8F3vuP7hwYQ7ozOHiGHm+z3VQsMA9K7AjU2dcM4K8zChI+qnMHa1730F3cRSg728mge2gvmNjGKQ7PwG8v37ftUgHm9H5mTw0YhuVI0ugR1bEGBm+5ydhaJBGiRBKmaFFv+Defq4pKpy/N0mDhugNqCTJI2+o4GG8oHpBr+FYabjkVom0QC89YiVMxBk1FZDikSoXozCEw1bS8H21ryPcKMm7byoOF2GqMKTIyT++Vjr9EAt13YZEGwUUm/ai881JWjsRTaSFABde9T67LmOfp0jm7/We+FkYO593o64ea1dppdQuhachewrl5xhUiCGVhfcYPa3Zwn1VczIVDr8w/YSBRdoVe7ykYviWOx6ol8/S+gMgI058sPI+LCFvzMr3/DliEOPWqz1J2alaGA+q4rCcSJ9TN34RlbUYUJhlpj15JGOE1FBJHBIgFyHw6Yr/YiX4Itn/8fHH/+8BAOp/APHG2t0AACAASURBVHic7d0/b+NY3i/4X7l7sqmyX8CDgjGVN/wCZgBllTqc0MEmdSNHEy4UriNng80cVuh0olVQwRNcXAgY4OImUzAGT7SRuucGG0x3cwOT1cc0SVESJf77fICD7rIkipZF6nx1fjwnAgAAgN5c5O0qIhaaNoF2Fc/vaQAA2OoinjuRD2dnZ/88Ozv7KSIyTZtoe4qI+3h+zwMAwDcXEXH/5s2bHyPvPL5///6XxWKRXV9fZ7e3t9lyudS0SbSbm5tssVhUBaab3o5AAAAG47YIRj/88MPPy+UyW6/XGczB4+Njdnt7m4akdURc93pEAgDQi4uIeIiI7Pz8/Nf7+/tss9n03V+F3pSC0rLPgxMAgNO6iIhVRGSLxUIwgtx6vc4uLy+LkLTq9zAFAOAULiLiMSKy29tb4QhKNptNeo3SY7+HKwAAx/YQeTgC6l1dXZm8AQBg4q4jIru6ujJyBFtsNpvs/Pz813gOSZf9HroAAHTt4vvvv//727dvfzZLHbTz+Pio1A4AYKJuIyJbLpd99zlhVJJSu6uej2EAADr09O7du1+U1sFu1ut1EZAe+j6IAQDoxlVEZNfX1333NWGULi8vs3xBZQAAJuA2IrLHx8e++5kwSskisot+D2UAALrwGBHZ09NT3/1MGKVksoZlv4cyAABdWEVE331MGK2npyfXIQEATMjT5eVl331MGK3NZmO6bwCACckWi0XffUwYtXgOSKu+D2YAAA4nIMGBQkACAJgMAQkOFAISAMBkCEhwoBCQAAAmQ0CCA4WABAAwGQISHCgEJACAyRCQ4EAhIAEATIaABAcKAQkAYDIEJDhQCEgAAJMhIMGBQkACAJgMAQkOFAISAMBkCEhwoBCQAAAmQ0CCA4WABAAwGQISHCgEJACAyRCQ4EAhIAEATIaABAcKAQkAYDIEJDhQCEgAAJMhIMGBQkACAJgMAQkOFAISAMBkCEhwoBCQAAAmQ0CCA4WABAAwGQISHCgEJACAyRCQ4EAhIAEATIaABAcKAQkAYDIEJDhQCEgAAJMhIMGBQkACAJgMAQkOFAISAMBkCEi5u7u7oqO7tX38+PHFv+/u7rZur1D1s0+fPrV+7ojIvnz5crTf7/Pnz3u/Lp8+fdp5v6YgBCQAgMkQkHK7BoHPnz+/+NnXr1+/bevLly+1oSP9eWFIAan4/Q593JyEgAQAMBkCUm6fIJCOJH38+PHbtj58+FD58ywbR0BKn0NA2i4EJACAyRCQcmkQqCqZq/L169dXI0XlQJGOLGVZdUBq2u6HDx8O+r0KbX6/NPAV99nndZmbEJAAACZDQMrtGwSaRljK1/Nk2bADUlo2KCC1FwISAMBkCEi5Q4JAWlJXtHJpXSEGHJDS36OqxE5AqhYCEgDAZAhIuV2utSmXzZUnZai6TyEGEJC2tTQIHfK6zEUISAAAkyEg5Q4JAuVrkaIh/LS5T98Bad/HCUgAAIydgJQ7JAiU10WKqJ/RLWqCSKrvgBTx2/VTAtJ2ISABAEyGgJTb91qb8npIaauajju9vc4QJmkontc1SNuFgAQAMBkCUm7fIBBJ4Lm7u3u1plHT/ev0FZCy7OVEDV+/fhWQWggBCQBgMgSk3D5BIC2tS4NMJCGoXGoXAw5I5ckm2j5u7kJAAgCYDAEpt881Oum/03K6pttiAAGpTSumKd/1cXMUAhIAwGQISLldg0DaqiZkSEvt6kaX6gwhIBUTLghI24WABAAwGQJS7pCAVCe9TxGi2jyuz4BUXuBWQNouBCQAgMkQkOBAISABAEyGgAQHCgEJAGAyBKQRKc8y16bNdfHWUwoBCQBgMgSkERGQhikEJACAyRCQ4EAhIAEATIaABAcKAQkAYDIEJDhQCEgAAJMhIMGBQkACAJgMAQkOFAISAMBkCEhwoBCQAAAmQ0CCA4WABAAwGQISHCgEJACAyRCQ4EAhIAEATIaABAcKAQkAYDIEJDhQCEgAAJMhIMGBQkACAJgMAQkOFAISAMBkCEhwoBCQAAAmQ0CCA4WABAAwGQISHCgEJACAyRCQ4EAhIAEATIaABAcKAQkAYDIEJDhQCEgAAJMhIMGBQkACAJgMAQkOFAISAMBkCEhwoBCQAAAmQ0CCA4WABAAwGQISHCgEJACAyRCQ4EAhIAEATIaABAcKAQkAYDIEJDhQCEgAAJMhIMGBQkACAJiGN2/e/Hh5edl3/xJGLQQkAIDJWJ+fn//adwcTxurp6akISA99H8wAABxuFRHZZrPpu58Jo7RarYqAdN/zsQwAQAfuIyJbrVZ99zNhlO7v74uAdN3zsQwAQAeuIyK7ubnpu58Jo3R9fV0EpMt+D2UAADrx5s2bHy8uLvruZ8LobDabIhw99n0cAwDQnYeIyB4eHvrub8KoLJfLIiDd9nwMAwDQoYuIyIwiQXtPT0/Zu3fvfjk7O/tnfgwBADAhy4jIbm9v++53wuBtNpv02qObXo9cAACO4iIi1hGRPT4+9t3/hEG7vb219hEAwAxcxnOnz7TfUKOY1vv777//eyitAwCYvEXkIen+/r7vvigMxmaz+TZy9ObNmx8j4qrXIxUAgJO5iohN5NckPT099d03hV6tVqtssVikI0eXvR6hAACc3LdrkkJQYqZWq1V6vVGx3pGyOgCAGbuJiKfIO4hXV1fZ7e1t9vDwkK1Wq2y1WmXr9VrTJtEeHx+z+/v77ObmJnv//v0v8VswWoWSOgAAEjeRLyiraXNo+XVGDyEYAQCwxXU8B6Zl3u61o7YsIv5rAPsxh3Ybz+/vq1BKBwAAg5TFc4kXAADA7AlIAAAAOQEJAAAgJyABAADkBCQAAICcgAQAAJATkAAAAHICEgAAQE5AAgAAyAlIAAAAOQEJAAAgJyABAADkBCQAAICcgAQAAJATkAAAAHICEgAAQE5AAgAAyAlIAAAAOQEJAAAgJyABAADkBCQAAICcgAQAAJATkAAAAHICEgAAQE5AAgAAyAlIAAAAOQEJAAAgJyABAADkBCQAAICcgAQAAJATkAAAAHICEgAAQE5AAgAAyAlIAAAAOQEJAAAgJyABAADkBCQAAICcgAQAAJATkAAAAHICEgAAQE5AAgAAyAlIAAAAOQEJAAAgJyABAADkBCQAAICcgAQAAJATkAAAAHICEgAAQE5AAgAAyAlIAAAAOQEJAAAgJyABAACzctlw27aAdNXtrgAAAPTrMSLuozoo1QWkRf7z5bF2CgAAoA+X8RyEsngdlMoBaZH/O4uITURcnGIHAQAATukxfgtJaVAqAtIifgtGRVuefjcBAACO7zJehp+0bUr//jUifgyjRwAAwISVR5Ga2rKfXQQAADiNy9gejH4Jo0cAAMBMtBlFWva1cwAAAKd0GUaPAAAAvmkaRVr2t1sAAACndxlGjwAAAL6pGkVa9rlDAAAAfbkMo0cAAADfpKNIy353BQAAoF+X8RyOjB4BAABExP8TRo8AAADi+s2bN/+KiH9GxFXfOwMAANCHi4i4j4js3bt3v8Rv1yHd9rpXAAAAJ3YVEeuIyH744Yefn56esvV6nV1cXBQhadXv7gEAAJzG9Zs3b36MiOz29jbbbDZZYbPZZIvFoghJT6HkDgAAmKgXJXUPDw9ZneVymS4cq+QOAACYlFclddsouQMAAKZoUVdSt02p5G4dSu4AAICRal1St42SOwAAYMyu4rksLvvhhx9+Xq/Xe4ejwmq1SkvuHvv99QAAANrZu6RuGyV3AADAWHRWUreNkjsAAGDIOi+p20bJHQAAMERHK6nbRskdAAAwFCcrqdtGyR0AANCnk5fUbaPkDgAA6ENvJXXbKLkDAABOZTAlddsouQMAAI5pcCV12yi5AwAAjmGwJXXbKLkDAAC6MpqSum2U3AEAAIcYXUndNkruAACAfYy2pG4bJXcAAEBbkymp20bJHQAA0GRyJXXbKLkDAACqTLakbhsldwAAQGE2JXXbKLkDAIB5m11J3TZK7qA3FxGxiOcvbFbxPJr7pGkDaOt4/jx4iOcvzy4CgEmabUndNkru4KQWEbEqzkdFe/fu3S/v37//5fLyMtO0Plv6vkzaKiJuejliAOickrqWlNzBUV3F8zfyWeSj2MvlMluv176wYZCenp6y+/v79Au04ku0m/4OIwAOpaRuR0ru4Chuv/vuu39FRLZYLDLnIsZms9lkNzc3aVC67/eQAmAfSur2pOQOOnUfEdn5+fmvj4+PfR/ecJD1ep1dXV2lnw+uTwIYASV1HVFyBwe7j3wE++npqe9DGjpzfX2dhiQABkxJXceU3MHebiM/FxnBZoqSkrtVz8caADWU1B2JkjvY2dXZ2dlP5+fnv/qihilLPhtUGQAMiJK6E1FyB62tIiJzzRFTt9lssvfv3/9ydnb2U0Rc9nzcARBK6k5OyR1sdR0R2fX1dd+HK5zEw8ND8Znw0POxBzB7Sup6ouQOGj1GRLZarfo+VOFkkgVmzWoH0AMldQOh5A5eufjuu+/+dXV11ffhCSeVfB7c9HwMAsyOkrqBUXIHL1xHRLZcLvs+NOGkNpuNzwGAHiipGygld/DNY0Rk1jxiji4vL7P8cxqAI1NSNxJK7uA5IMEcJV+UuQ4J4IiU1I3MarXKzs/Pfw2lFszT0+XlZd+HIfTi9va2CEiqCACOREndSCm5Y66+//77/zJBA3OVVBEsej4UASZHSd1EKLljhrLFYtH3oQe9EJAAjkNJ3cQouWNmBCRmS0AC6J6SuolScseMCEjMloAE0B0ldTOh5I4ZEJCYLQEJoBtK6mZGyR0TJyAxWwISwOGU1M2UkjsmTEBitgQkgP0pqSPLMiV3TJKAxGwJSAD7UVLHC0ruBuGv8VtQ/WvF7X/ecju/EZCYLQEJYHdK6qik5K53aUDKIuKPpdsFpPYEJGZLQAJo70VJ3f39fd/ncAbq9vZWyV0/ygHpb6XbBaT2BCRmS0ACaOcqnsumlNTRSqnk7qHft+9slANSeRRJQGpPQGK2BCSA7b6V1N3c3Cipo7XNZpNdXV0puTudqoCUjiK1CUj/qNjGH460v0MmIDFbAhJAPSV1dELJ3cmkASkNOn/Ob28KSOltVW1uI04CErMlIAFUU1JHp5TcnUQakNLA84/89rqA9IeoHzGqClpzICAxWwISwGtK6jgKJXdHlwakP8brwFQXkMr3S6Xh6R8xHycNSF+/fq0cubu7u+tk+3d3d51vs60vX758e+5Pnz7tvZ0PHz58207XPn361LiPnz9/7uR3GAsBCeA3Suo4CSV3R1MOSBEvw01dQEpHiar8Lbl9LtcjnSwgpZ3zunYoAalZ+W/w5cuXF7cPISB9/PjxZM8lIAE8U1LHSSm5O4qqgPSX5GdpEEoDUto5rJIGpPLaSlN1koCUhoemdmjnWEBqVg5I5de7z4BU/O0EJIDTUlJHL5Tcda4qIEVUd7qNIDU7SUBKO+ZNnfKIyL5+/br38whIzapG8dJRpL4CUvraCUgAp6GkjkFQcteZuoBUNUOda5CanTwglcu6yrd//vz51e1V1y5VdaTLAak8cvXhw4fK/Usf17SfdfcvP1caLtL7ln+3qkDXFJB23c+yqoCUvo7bAlLb509vT3/nchiu26emv1WXBCRgrpTUMShK7jpRF5AiXq9vlAakP5ZuM4vdiQJSuWO9S6e+qlMepU522/tGRcc7DSTlVhUSPn78uPU5jhGQdt3PKmkYSbdX7FdTQNrl+auCUJa9DE7Fe0BAAjgtJXUMkpK7gzUFpPIoUnldo79ETScvb3852l4P08kmaYiWISeVjsqkHea6jnw5IKWBpCoQ1I1c1f28ruNfHqnqOiDtup91yvcvv7Z1r+s+z1+eMS8NluVApcQO4PiU1DEKSu721hSQIuonaai7T9Hmct1R6qTTfMeWkZemTnZ51KkqSKSBo9zRrgojdfetuy3t5Jf3J91+1wFp1/2sU349ywGnLiDt+/xVf+OqkSEBCeC4lNQxKkru6FkvC8U2TfldN+rTRtMkDeXb6tZkKre0Q9+0P8e6Bmmf/axTFTjTx1cFpEOevzziFlE9CYeABHA8SuoYJSV39KiXgFSWhoK0g3zMgNR26vH0uat+VjhWQNpnP+tUBaR0H9LnLn6HQ58/3WZdiBOQALqnpI5JUHJHD44ekNIRiKZRjqr7pJ3rNtN/7xuQ2nbK+xhB6jI81JUsRrwOO1UBadfnrxoprJpQQkAC6JaSOiZFyR0ndpIRpLoRokJ6bU8akJquQdo2GrItIGVZ/YhQ3bU4h16DVN6n9Hdocw1S2/2sU/d6VpXCVV2DtMvzN408lV87AQmgO3uV1LWZBja2fNO3re2ywF7dNpgvJXecUC/TfDe1NESUO9lVP08D1a4BqTzTWqFu5GqfWeyqZour2lbbWeza7GedtpNelJ9nn+dPt/Xly5dX74GUgARwuINK6vYNOl0HpKaLlHfZDv071ge6kjtO4GTXILU5521b/LWqpR39XQNSljWv71PeRpbVr4NUdf1OoW776WMOWQepaj+3/Q3KAakc2HZZB6lpZKxuBK78t656bY5NQAKm4uCSul2CTkR16ca2ti3YtOkotN0W/SneE8f8xlPJHVtcRMTlAY8/6SQNTTOiNY2AVD2uqgO9T0Aq31a0psVsy/cvX9NUdd6u2v4uC8Xus59lTQGp/NxVv0Ob568bZcuy13/HtFKjqiTv2AQkYAo6maWu6UOykH7LVdynzePaKH8IVH3Il7+h3OUDkNM4ZUmIkju2eMzb5R6PHcQsdtAHAQkYs05nqWsTdNJvwLoOSHWlB23vt+uMSFW3RUPwOvb2t2m7nSJEFgGzHCqLfa/65nnb71zeh/LfqW4EcNt0toe+h5TcUeMqfntf7BqUBCRmS0ACxqrzWeradFLTjm6b2ZF20fai2rqpcfcJME214+XO/7G33/a12baduusA0ta0vbrfq+4x6ShRU0BqKmFJ97nNBdVVlNxR4zFevh/bBiUBidkSkIAxOsrCr/vOprTL4+o6v23XAylU1aLvGmDSDnt6/7qfH3v7dXbdTjkgVe1jlIJN+pi637l8W93P60rsmq5DqLr/PpTcUSEdRdolKAlIzJaABIzJURd+3SXo7Pu4YwSkYpu7Bpji31Wd8qrbjr39Ortupy7slEvq0r9F3QhY3folWdYuCJX3uSrYpmWbbQJjG0ruKCmPIrUJSgISsyUgAWNx9IVfd53FrujM9hGQ0m1W7f+2ANM0Y1Ta9i3h22f7216XttupW7Cx6TWuurZs2++c/h3S7TUFpHR7xb6lI2H7ltdVUXJHom4UqSkoCUjMloAEjMFRSurKdp2koegUH/sapKJjX3So2yyEuC3ANK1kXm6n2n6VfbZTdz3PMQNS+vxNASndh2JEqvi7H2PGu1LJ3d8j4v+MiBttlu1/RLtjqQhKAhKzJSABQ7eI/IP72B/WbYNOOcgcexa7dPvl62v2ncVun6moj739Kvtsp4+A1HYEqbx/6X27Kq8r22w22eXlZeugqWlFE5CYKwEJGIMXI0jH0ibolEc02j6ujaZ1kMoL7BWt7UrxafgqXyNU/B5Vz1UXwI6x/Tq7budYAakcdva5Bqn8XE0LP3ZhvV5n19fXWURk33///f8MI0hzbv8r2gWjVeQleQIScyUgAWNxEc+zcmVXV1fZEK5BKjq/uz6uSd000VWtHFKqyv/KP08fVzdiVVfqd+ztt3lN2mznWAEp4uUoT/r8bWaxS5X/lrtMed5WxTVIF/sdekzAItoHo4KAxGwJSMDY3Ef+gd7nLHYR1bPHtWnbHBKS6u6XdubbrlNUNRp27O3X2WU7xwpIdftQFW6qXp9U+W/cZXndZrP5Novd2dnZT2EWO57DT9tgVDhqQNrlvFkuLa46d5S3V6j62S7n2IjuFrauak3lytta3RcrXWxj7gQkYIyOUnLX9kOlaWayNq2tug5506hGlr3unH/58qWxPK5q/5s6BMfefp222znmNUh1o2VlVZNLNN3elVJJ3d/DOkjUjx6tovn9MZiA9OnTp1fHXnpsl4+nuvXKCkMKSMXvd+jjunjuITrG5DVtCEjAWB295G7oPnz40GpKcPa3bZKGfVXNZncoJXXUWMVuwagwqICUZS+//Eg7zumXSeUOdbqdwtACUvocAtKz4ncQkAD2c7SSOzhWQKpbq2kfSuposIjdg1HhZAGpbblteV20z58/vwoD5esa09vabLerL53a/H7peaC4TxeT/nQ1cVBfupoF9RACEjAFJ5nljvnpMiBVLXp76Ie/kjq2WMXuwagwuIBUfly5tV2rrKyvgFRV2ttHQEoDSd2IUnnGzbYlz20WEU/Vje6dulpCQAKmYvYld3TvmAHp0HCkpI4tLuKwwDzIgJRl1ddntpkxsk5fASn9PapK7E45gtS05EB5SYWmSXPKAavNRDfpcwpIAMeh5I5JU1LHiQzmGqRy2VzVJCh1SwZERSe87NgBaVtrWlpgl9flkG00fRmUBpu65Q3SYJP+vGlSobqfK7EDOA4ld0ySkjpOaLABaVuZVqrNffoOSPs+rsuAVDdxTBpWmibDyLKs8ramxbbrRroEJIDjUXLHpCip48QGG5DK6yJF1F87k96nTt8BKZIRlL4CUpa9HAUqlCeSaLPN9DVsuwSEgARwWkruGDUldfRkkNcglddDSlvVJAHp7XWGMElD8bx9zmKXBpPPnz+/KmWsKm2sa232RUAC6JeSO0ZJSR09GmRAiqQTfnd39+qi/qb71+krIGXZy+t7vn792vs038X+fPz48cVr++nTp72Ci4AEMGxK7hgVJXX0bHABKS33SoNMJCGoXGqX3lanr4BUHpFp+7gunrtO3QhdUYpX93qWZ7prsy8CEsBwKLlj0JTUMRCDuQYp8pKv9N9pOV3TbenP6wzhGqQiCOz6uC6eu6xu37IsezWqVCiPhFXti4AEMGxK7hikp6cnJXUMxaACUtqqJmRIO+51o0t1hhCQqqbbbtO6eO6yctli07Tf5dY2BG27rbxd6yABnIaSOwZFSR0DM9iAVCe9TxGi2jyuz4DUNPX1vq/FodsoT6Pe9jmqJsnYNyBVTQhxSgISMHdK7uiVkjoG6qgBCYZMQAJ4PgFmEUruOC0ldQyYgMRsCUgAz5TccVJK6hg4ASmrLvXa1uoWcGU8BCSAl5TccVRK6hgJASkTkOZKQAJ4bRFK7jgCJXWMiIDEbAlIANWU3NEpJXWMjIDEbAlIAM2U3HEQJXWMlIDEbAlIANstQskde1BSx4gJSMyWgATQjpI7dqKkjpETkJgtAQlgN0ruaKSkjokQkJgtAQlgd4tQckcFJXVMiIDEbAlIAPtRcscLSuqYGAGJ2RKQAA6j5G7mlNQxUQISsyUgARxuEUruZklJHRMmIDFbAhJAN5TczYySOiZOQGK2BCSAbim5mzgldcyEgMRsCUgA3VuEkrtJUlLHjAhIzJaABHAcSu4mRkkdMyMgMVsCEsBxKbkbOSV1zJSAxGwJSADHtwgld6OkpI65evPmzY9XV1d9H4LQCwEJ4DSU3I2Mkjpmbn1+fv5r38ch9OHm5qYISJc9H4cAs6DkbuCU1EFERKwiou/DEXpRVA6EgARwMotQcjdISurgm/uIyJ6envo+LOHkLi8viy/IADghJXcDo6QOXrgJI93M0Hq9LkaPHvs9BAHmS8ldz5TUQaWLyL/AgTm5v78vAtJ1z8cgwKwtQsldL5TUQaPHiDDCzWxsNpvshx9++Dn/suyy5+MPYPaU3J2YkjrY6iqsh8SMJKNHy34PPQBSSu6OTEkd7OQxIrLHx8e+D104qs1mk52fn//65s2bH8MXZgCDswgld0ehpA52dhkR2fn5+a9GtpmqzWaTTu297PWIA6CWkruOKamDvV1HRHZ5edn3YQxHUVQVxHMVBwADp+TuQErqoBMP4QsbJmaz2WQ3NzdFOFqHL84ARmMRSu72oqQOOrWMvNzu4eGh78MbDrJarbI//elP/47nz9dVCEcAo6PkbkdK6uAoFpF/YeNcxBgVVQW///3vi3B0Hz4fAEZNyd0WSurg6K4iL7mLfBrw29vbbLVaZZvNpu9TALyw2Wyy9Xqd3d/fZ1dXV9nbt29/jojsd7/73ZewGCzAZCxCyV0lJXVwUi+CUtouLy81rfeWVBFkEZF99913/4rncrrbMGoEMDlK7kqU1EGvruP5GqWHeO6APmkHtf8vns9lfe/H2Ns6ntfyug+hCGA2Zl9yp6QOmKBVPJ/bAYA9LGKmJXdK6oCJEpAA4ECzK7lTUgdMmIAEAB2ZfMmdkjpgBgQkAOjQIiZacqekDpgJAQkAOja5kjsldcCMCEgAcCSjL7lTUgfMkIAEAEe0iJGW3G02GyV1wBwJSABwZKMruVNSB8yYgAQAJ/Kt5O7h4aHvDFSpKKn7/e9//28ldcBMCUgAcEKLyEPS7e1t33noBSV1ABEhIAHAyV3GwEruSiV1j6GkDpgvAQkAetJ7yZ2SOoBXBCQA6NEieiq5U1IHUElAAoCeXcaJS+6U1AHUEpAAYCCOXnKnpA5gKwEJAAZkEUcquVNSB9CKgAQAA3MZHZfcKakDaE1AAoCBOrjkTkkdwM4EJAAYsEXsWXKnpA5gLwISAAzcZexYcqekDmBvAhIAjMTWkjsldQAHE5AAYEQWUVNyp6QOoBMCEgCMzGWUSu6U1AF0RkACgJH6VnKnpA6gMwISAIzYIiKyN2/e/L+hpA6gCwISAIxcFhFf+t4JgIkQkABg5LJ4/kAH4HACEgCMnIAE0B0BCQBGTkAC6I6ABAAjJyABdEdAAoCRE5AAuiMgAcDICUgA3RGQAGDkBCSA7ghIADByAhJAdwQkABg5AQmgOwISAIycgATQHQEJAEZOQALojoAEACMnIAF0R0ACgJETkAC6IyABwMgJSADdEZAA8FsUyQAAIABJREFUYOQEJIDuCEgAMHICEkB3BCQAGDkBCaA7AhIAjJyABNAdAQkARk5AAuiOgAQAIycgAXRHQAKAkROQALojIAHAyAlIAN0RkABg5AQkgO4ISAAwcgISQHcEJAAYOQEJoDsCEgCMnIAE0B0BCQBGTkAC6I6ABAAjJyABdEdAAoCRE5AAuiMgAcDICUgA3RGQAGDkqgLSP/KfZxHx15rH/SW5TxYRfzjWDgKMiIAEACNXFZD+GC/Dzx9rHle0vxxzBwFGREACgJGrK7H7a/wWgP7WcNs/jrp3AOMiIAHAyNUFpD9E9ShS3c8BEJAAYPSaJmlIrzMqRpHS0aPy9Unl65KaAlS5jG/bNU8AYyAgAcDIbZvFLp2woRyA6u63LfRUBam0KdsDxkpAAoCR2xaQ6kZ6/pzc5687/rwuZNXdH2AsBCQAGLk26yD9LV6GmvKkDXU/r7utLmgBjJ2ABAAj1yYglSdm+EPDbW3K5sqBy1pKwFQISAAwcm0CUnG/qrK4uhK8qpZqumbJukrAWAlIADByXQakqhK7bcxmB0yJgAQAI3doQGq67c+xW+Apl+sBjI2ABAAj10VAqlsbKS2jK64vSkeMytN5N90GMAYCEgCMXBcBKWK3a4r+2nDfotUtMAswZAISAIxcVwEponoB2LqgUzf7nZEjYMwEJAAYubYBCYDtBCQAGDkBCaA7AhIAjJyABNAdAQkARk5AAuiOgAQAIycgAXRHQAKAkROQALojIAHAyAlIAN0RkABg5AQkgN3cRsRlzW1NAekiIpb5fwGAgRKQAHZzFc/nzod4HZSqAtJFRNxHxCaeAxIAMGACEsDu1vF8/iwHpTQgFcHox/xnP0b9yBMAMBACEsDuilGktD1ExH/m/58Go6It+9hRAGA3AhLAftJRpKr2a/Lfn8LoEQCMgoAEsJ+qUaQ0GBk9AoAREpAA9rdtFOmXMHoEAKMiIAHsr24UyegRAIyUgARwmLpRJKNHADBCAhLAYZpGkZb97RYAsA8BCeBw5VEko0cAMFICEsDhqkaRln3uEACwHwEJoBvFKJJ1jwBgxAQkgG6ko0jLfncFANiXgATQnXVE/BhGjwBgtAQkgO78HxHxn33vBACwPwEJ4HAXEXEfv5XYrcMoEgCM0raAdHmi/QAYq6vvv//+7xGR/fDDDz/f3NykM9nd9LpnAECldTx/s1mlLiBd5Y+5PdZOAUzA7XffffeviMhub2+zzWaTZVmWPTw8pCGp7vwLAPQknVmp/EFdDkhFMPpXRGzCCBJAlYuIeIiI7Pz8/NfHx8esbL1eZ1dXV2nJ3VWvewwAvFBe5b0ISkVAKoLR/w7T1AI0WZydnf0zIrLFYpE9PT29Ckep29vb9NxrVB4ABqJqlfei/Vf8Fox+zv9rkUOAly4i4v67777719u3b3++v7//VlK3zWq1yi4uLopz7irfFgDQs/IoUtr+Xfr3sp9dBBiky4h4jHwihqqSum02m012fX1dnGM3EbHo8fcBAKJ5FKlov4TRI4DU4s2bNz9GXlLXdtSozv39vQkcAGBAmkaRjB4B/Obb2kbv3r375f7+/qBglFqv19nl5aU1kwBgAJpGkYweATx7sbbRer3uLBylrJkEAMPQNIq07G+3AAbh9uzs7KcorW10LNZMAoD+VY0iGT0C5m7r2kbHYs0kAOhf1SjSss8dAujRTmsbHYs1kwCgP+koktEjYK72XtvoWKyZBAD9SUeRlv3uCsDJXcSBaxsdizWTAKAfxSiS0SNgbjpd2+hYSmsmLXt9xQDozIU26Pb3iPi/BrAfWrsGHOYijrS20bFYM4kJ6fszVNMuYiAWsX1hUk3T2rVlAPs6ydpGx2LNJEbmKp4/s1YRsS5GbDVtIO0pnt+b99FTCfMiIrKrq6vs+vpa07Q9WjL977KPgxgm4KRrGx2LNZMYuIuIuCm+iIiI7O3btz+/f//+F/1AbShtsViko/K9nVMXEZEtl8u+P1dgtFarlYAE+7mIntY2OhZrJjFQiyIYvXv37pfr6+vs4eFhtF9GMA+Pj4/ZcrksB6aTBKVFCEhwEAEJ9jKItY2OxZpJDMh95KNFt7e3kzvWmIf7+/t0iYV1HPl6pUUISHAQAQl2chEDW9voWKyZRM8uIpkqf2zX9UGV6+tvSyw8xRFH6BchIMFBBCRo7UWHbQolddtYM4kePUYMe6p82MdyuUzPqUf54mkRAhIcRECCVkaxttGxWDOJE7uNmR5rzENyTl0f4wBahIAEBxGQoNFFjGxto2OxZhInch35KK1wxJQlyys8dH0QLUJAgoMISFBr1GsbHYs1kziyVURkq9Wq77c6HF3ypdNllwfRIgQkOIiABJUmsbbRsVgziSO5jojs5uam77c4nMTj42NxHn3s8kBahIAEBxGQ4IXJrW10LNZM4ghWb9++NVrLrBxjFGkRAhIcRECCbya9ttGxWDOJjlxGRHZ9fd33WxpOKhmR7+z8uQgBCQ4iIMF81jY6Fmsm0YHbiMjmPBEK87TZbDovs1uEgAQHEZCYudmtbXQs1kziQI8RYeSWWbq8vMzypSQ6sQgBCQ4iIDFjs17b6FismcSeVhHR99sXepF8udTJ6PsiBCQ4iIDEDFnb6MismcQeni4vL/t+60Ivkms5O5nsZhECEhxEQGJmrG10QtZMoq2zs7Ofrq6u+n7LQi+Wy2Vxnlx0cTwtQkCCgwhIzMhtUVJnbaPTKZXcWTOJOtlisej77Qq9EJBgYAQkZuDF2kYPDw99H3azY80kWhCQmC0BCQZGQGLirG00INZMooGAxGwJSDAwAhITZW2jgbJmEjUEJGZLQIKBEZCYoG9rG71///4XaxsNz2azyRaLhTWTSAlIzJaABAMjIDEx1jYaEWsmkRCQmC0BCQZGQGIirG00UtZMIicgMVsCEgyMgMQEWNtoAiayZtI/4rff4a819/lLcp8sIv5wml0bPAGJ2RKQYGAEJEbO2kYTMoE1k/4YL8PPHyvuk97+l9Pt2uAJSMyWgAQDIyAxUtY2mqgJrJn01/gtAP2t4bZ/nHi/hk5AYrYEJBgYAYkRsrbRDIx4zaQ/RPUoUt3PeSYgMVsCEgyMgMSIWNtoZka8ZlJ6nVExipSOHpWvTypfl9QUoMplfNuueRoLAYnZEpBgYAQkRsLaRjM14jWT0gkbygGo7n7bQk9VkErbmMv2BCRmS0CCgRGQGAFrGzHGNZPqRnr+nNznrzv+vC5k1d1/TAQkZktAgoERkBgwaxvxwgjXTPpbvAw15Ukb6n5ed1td0JoCAYnZEpBgYAQkBsraRtQa0ZpJ5YkZ/tBwW5uyuXLgqtruWAlIzJaABAMjIDFA1jZiqxGtmVRXFldXglfVUk3XLI15XSUBidkSkGBgBCQGxNpG7GQkaya1CUhVJXbbTG02OwGJ2RKQYGAEJAbC2kbsbeBrJtUFpKbb/hy7BZ5yud4YCUjMloAEAyMg0TNrG9GJAa+Z1BRc6tZGSsvoiuuL0hGj8nTeTbeNhYDEbAlIMDACEj2ythGdGuiaSdtGdna5puivDfctWt0Cs0MnIDFbAhIMjIBET6xtxNEMbM2kNqVvVQvA1gWdutnvxjpyVBCQmC0BCQZGQOLErG3ESYxwzaS5E5CYLQEJBkZA4oSsbcTJjWjNpLkTkJgtAQkGRkDiRKxtRG9GtGbSnAlIzJaABAMjIHFk1jZiEEayZtKcCUjMloA0Qp8+ffr2zdvnz5/73p0Xvnz58upC1S9fvvS9W6MiIHFEJ1vb6OvXr5Uzet3d3R3tObv24cOHb/s9Z+l5/dOnT51vf+BrJs3ZXgHp7u5u26x+B7+fujw2u9onpkVAGqGhBqSmk+KYOkV9E5A4gpOubZSeo+raGAhIz44dkLJs0GsmzdloA9LHjx933k7RhtSvmoq2f48hEZBGaIgBKf22OD0Q0pPP169fe9zD8RCQZufmyNs/6dpGVaPIVW2MH5hzdYqAlGWDXTNp7G4OeOxgA9K2525zfkn7LR8+fOh0P3i2y99jaASkERpiQEr3KS2p+/z5s1GkHQlIs/MQz9df3Bxh2ydf2yg9F5Q/FNPzQfjSZDROFZAKA1szaewOOb8cHJBO+bmfvk8FpP7t+vcYGgFpACLpMKSBp9yZKJQDUvnbmroTUtW3OlXXB9VdO1DVig5O3XB33cgS9QSk2bmI346proJSb2sb1X1ZUnV71Rc8bc9TWVY/WlXXid/1/tvKeKrKc8qhr9xZrDq/7qLt67Pv81Z9npw6IGWZNZM6dMj55SQBKdm/Vn2gLHt9bNaV9dYFn6Yy4Cx7Lgkr/l0+b1Qdb23OBcU2i31KnyP93Q89R7Q9zzW9RlV/w13On23/Hm3PZ6d67VIC0gDUnQTq3jBt6vvLYaTq4K17c+8TkJoOtKbbeE1AmqWHeHlsHRKUel3bqPyBt8skLbucp7aV8bT5IG66f3l/UuVzdtO+ps/b9Psd8/Vp+7zlTkeb5zm2Ys2kfCR032Ni7vY9v5wkIO3aB8qy0wakpu3tci5oc3wdeo7Y5TzX9GVWuq9fv37d+fzZ5u+xy/nsFK9dmYA0EOmb6dOnTy/eDOU3SvmNl76x058XibruG9u6nwtI/RKQZin9lnefjkzhZghrG9X8Lo0fVLuep+q22dX9s6w6IJXPj+m3xOn9i22VOxZ1+7StXHrX12fX563rpJa/Ne5jhi9rJh1s3/PL0a9BKo6fXfpAWVZ9bHZZYlfukG97fPq7lPevOMbqtll+vdJ9Tx/T5pKKun2uOk80jQyX92WX7Raa/h67ns9O8dqVCUgDkv6R6w7aLHt9IklVvSGbThhNt+2z700BqXxgUU1Amq2HqO9IbOvIDG5to4bfpfIDK3Y8TzVta9v+tP2wrOqENXUIqjpc6Qd4+Xfb5Zv2XV+fXZ+3XFJUd/++pkC2ZtLB9jm/nCwgZVn7PlCWnTYg1R2bu54L6jrsTUGrq3LFOlWvY/plSbGNXbebZc1/j6a/U9Vtp3jtygSkAakaqq26iHlbDX96ULYdDTp0dKdpO109x1wISLNV9y3vto7MydY22kdTKUtT3XhVS88hdSUXdRM/7Hr/LKvuPLSZXjjddtOHdNsP8H1en12ft+n36uMapDrWTNrbPueXkwaktn2gLDttQKoLBLueC+q+hGjaj10nutr1PJf+rYp9Ss/ZxeP2OX/W/T0OPd8f67UrE5AGJj3g2tTOVtX3p2+wtlPupge4Ert+JQHpP+O5nESbT/uf0e7YW0fEf4uI5anWNupKeo4rPjT3OU+Vt1VuVR+Ih9y/ULcvhfIHeRcBaZ/XZ9fnbfq9hhSQsuz5HHl+fv5rvk//awDH7VjaLueXm4jTz2LXpg9Uvl/hWAGp7jrKpmOmahvlwNRmP/bp5O9ynkufuzi2i8fvci171b7V/T32OZ+d6rVLCUgDUvVN67bZQbaNIO0zzaJZ7PqVBCRNa2r/u/j/fToxx9B22tzyfQ6dDvZYs9kNZQRpn9dnqiNIhdJ1SVr3bbPvuWXfgNS2D5RlwwhIh4wgnaKT3/Y8VzdjX93IWdvttglIbc9nAtKMNSXq8sG57zVI5YM4ffOk29knIFkHqTtJQPq/47nOXptP++9Rf7z9kv/3p3guv7zIH7OOiOzq6io79Yx1VapGiFLpB136gRY7nqfqlM9fh9y/62uQ9g1IWbb767Pr8w79GqTCZrMpz2z33wZw3I6l7Xp+OVlA2qUPlGXDCEiHXIN0qk5+1XOkr1n5ObaFvl222+YapKZ9qZsBUECamfLJoFzDmyp/y7JtdqK6QJUeCIcu2Fh3IHT5HHPhGqTZuo72HZey++L+p1zzqMou1x+kH1q7nKfS8035Q7Hqtl3vX/XcVfdP96l8/6pZ7A4JSLuex3d93iHPYldYrVbZ+/fvi+NhFdZG2sU+55ejX4MU+Xst/fe2PlCWDSMg7XouOHYnf9/zXJa9niAjPc733W7bWezanM8EpJmqe6Okb4j0zdX1Okhdjew0nRSNHrUnIM3WKtp3XKosiim++y652+cclWW7nafaPMeu68dtW2ulsK0DmO5rVwFp19dnn+dtWvul+P8+AtJms8mWy2X29u3bn7/77rt/xfPkDNuOB17a5/xykoC0ax8oy+qPzfK2m0p9Dw1IbX7XuuPrWJ38fc5zVY8rj4jtu92mv8cu5zMBaYaaVoouD13WrWtUtfJ5lbYrFh+iapi86+eYOgFpltJvd3cNRqmLyDtCFxcX2Wq16u193FSq2zSavMt5qu456jpFu95/W7lJ1Qd8+XfrMiCVH9P0+uz7vFWfJ31eg7TZbLLr6+ss4ltJ3fUOxwPP9j2/nCQgpS1V1wfKsvpjs6oPUqeLgFS1P0UrnwtO1cnf9TyXZa9ft2Ntt7zttuczAQkQkOZpFb99QOwTjMqWxfacjxmr0mx1qwOPiTnb9/zS+2g0p1E1m93cCUgwMALS7BTf7nYRjFJXEfEU8TyBw9DWR4I6m83m23pHZ2dnP4X1jg5xyPlFQJqJXUfM5kBAgoERkGbnMboNRmUPEc8ldw8PD32/vaHRer3Ofvjhh58jIvv+++//Hs9Bn/0dcn4RkCasqmTOciy/EZBgYASkWbmI05QN3Ub+AXh7e9v3WxwqPTw8pCV19yc6Nqbs0POLgDRh5YAkHL0kIMHACEgcyeDWTIIsq1zb6KbXI4WCgMRsCUgwMAISRzaYNZPA2kaDJiAxWwISDIyAxAkMZs0k5svaRoPn/MBsCUgwMAISJzKYNZOYF2sbjYaAxGwJSDAwAhIntgxrJnEi1jYaFQGJ2RKQYGAEJHpgzSSOytpGoyQgMVsCEgyMgESPvq2Z9Pj42PehwERY22i0BCRmS0CCgRGQ6Jk1k+iMtY1GTUBitgQkGBgBiQGwZhIHsbbRJAhIzJaABAMjIDEg1kxiZ9Y2mgwBidkSkGBgBCQGxppJtGZto0lxzDNbAhIMjIDEAFkziUbWNpokAYnZEpBgYAQkBmwZ1kyixNpGkyUgMVsCEgyMgMTAWTOJLMusbTQDAhKzJSDBwAhIjIQ1k2ZsvV5nV1dXWVjbaMoEJGZLQIKBEZAYEWsmzZC1jWZDQGK2BCQYGAGJkbFm0kxY22h2BCRmS0CCgRGQGClrJk2YtY1mSUBitgQkGBgBiRH7tmbS9fV134cSHbm/v7e20TwJSMyWgAQDIyAxci/WTFJyN17WNpo9AYnZEpBgYAQkJmIZ1kwarYqSOqNG8yMgMVsCEgyMgMSEWDNpZKxtREJAYrYEJBgYAYkJsmbSCFjbiBIBidkSkGBgBCQmyppJA2ZtIyoISMyWgAQDIyAxYdZMGhhrG9FAQGK2BCQYGAGJGbBm0gBY24gtBCRmS0CCgRGQmAlrJvXI2ka0ICAxWwISDIyAxIxYM+nErG3EDgQkZktAgoERkJihZVgz6eisbcQu3rx58+Pl5WXfb1vohYAEAyMgMVPWTDoSaxuxp/X5+fmvfb9/oQ/F5DXR0bWZixCQ4CACEjNnzaQOWduIA6wiou+3MPSiKEWOjkbaFyEgwUEEJLBmUhesbcSB7iPCaC6z9P79+1/Ozs7+2dXBtAgBCQ4iIEFEWDNpb9Y2oiPXoU/HDK3X66Ifdt/VwbRwMMFhBCR4wZpJO7C2ER26iLzcFeYkmaChs1k+FyEgwUEEJHjFmkktWNuII3iICNcDMhubzSY7Pz//Nf/M6ewcuggBCQ4iIEElaybVsLYRR3QZEZnpvpmLZPRo2eWBtAgBCQ4iIEGjZVgz6RtrG3ECD6HElRlYr9fZu3fviskZOj2XLsKHFhxEQIKtZr9mkrWNOKGLosR1tVr1/daHo9hsNtkPP/zwc3R87VFhEQISHERAglYuYqZrJlnbiB4sIiI7Pz//VXkrU5OWKUeHM9e9OoAEJNifgAQ7mdWaSaW1jR5CSR2ncx15SDKSxFQ8PT1lf/rTn/4dv51Tj2IRAhIcRECCnU1+zaR0baO8pO6m11ecuVrEjL6QYNpK13AedTHtRQhIcBABCfY2yTWTrG3EwHy7BvDi4iJ7eHjo+xCB1jabTbZarb6VKZ/qGs5F5N8qbDYbTdP2aAISHGQReUiawppJpbWNlqGkjuH4Vt4a+fF2f3+frVar7OnpqffPUk3bbDbZ09NTtl6vs8fHx+z29jYtUS6+cDrJNZyL9GDRNO2gtgxgH6NfM2mzsbYRo3ARz59V6+j/M1PTtrb8fHofJ57c5jIiHjVN66TdBHCIZeQfimMq/ba2ESN1Ec+fW8t4vti9789QTXuM5/fifTyPeF6F8ykAjGfNpM3G2kYAAMDxDX7NJGsbAQAApzbINZOsbQQAAPRlMGsmbTbWNgIAAIbhPvLRpD7WTLK2EQAAMDSLyEPSKddMsrYRAAAwVCdbM8naRgAAwFgs44hrJlnbCAAAGJvO10wq1jb6/e9//29rGwEAAGNzEc+rrx+8ZtJ6vc4Wi4W1jQAAgNE7aM0kaxsBAABT82LNpDYld9Y2AgAApq7VmknWNgIAAOZiEXlIurm5eRWOirWN8vssQ0kdAAAwca/WTLK2EQAAMHfLyEeTrG0EAADwPIHD5s2bN/8OaxsBAADEl3gePQIAAJi9VQhIAAAAESEgAQAAfCMgAQAA5AQkAACAnIAEAACQE5AAAAByAhIAAEBOQAIAAMgJSAAAADkBCQAAICcgAQAA5AQkAACAnIAEAACQE5AAAAByAhIAAEBOQAIAAMgJSAAAADkBCQAAIFcVkP6a/yzL/7/sz1tuBwAAGKVtASmLiD+WbheQAACASWoTkP5Wul1AAgAAJqlNQCqPIglIAADAJLUNSOkoUpuA9I+Kbfyhs70GAAA4gm0BKQ06f85vbwpI6W1VzYgTAAAwWNsCUhp4/pHfXheQ/hD1I0ZVQQsAAGBQtgWkP8brwFQXkMr3S6Xh6R8BAAAwQG0CUsTLcFMXkNJRoip/i+rRJQAAgEFoG5D+Ei9DUlVASsvrqqQBqby2EgAAQO/aBqSIlwHICBIAADA5uwSkqhnqXIMEAABMxi4BKeL1+kZpQPpj6Taz2AEAAKOya0AqjyKV1zX6S7weZUrbXzrcdwAAgE7tGpAi6idpqLuP644AAIBRqApIAAAAsyQgAQAA5AQkAACAnIAEAACQE5AAAAByAhIAAEBOQAIAAMgJSAAAADkBCQAAICcgAQAA5AQkAACAnIAEAACQE5AAAAByAhIAAEBOQAIAAMgJSAAAADkBCQAAICcgAQAA5AQkAABgVm4i4rLmtqaAdBERt/l/AQAAJuE6nkPQfbwOSlUB6SIilhHxlD8GAABgUtbxHITKQSkNSEUw+mf+sx+jfuQJAABgtIpRpLTdR8R/5v+/jN+CUXo7AADAJKWjSFXt1/y/v0TET2H0CAAAmLCqUaQ0GBk9AgAAZmXbKNLPYfQIAACYibpRJKNHAADALNWNIhk9AgAAZqdpFMnoEQAAMDvlUSSjRwAAwGzVrYsEAAAwS8UoknWPAACA2UtHkYweAQAAs7eOiB/D6BEAAIzSRURcxfPox01E3EbEUtu7fY6I/xzAfkyhXUfEIgAA4Mgu4rnjef/mzZsfY/tCp5rWd3uM5/AOAACdWnz//fd/j7zjeX5+/uvt7W12f3+fPTw8ZKvVStN6b4+Pj9nDw0O2XC6zq6urclgSlAAAONhFPH8Ln719+/bnm5ubbL1eZ5vNJoOh22w22f39fRqSnuK5NBQAAHZ2dXZ29s+IyBaLRbZer/vu78LeSkHJaBIAADu5Kq4zur+/77tvC51Yr9fZ+fn5r/Eckpb9HmIAAIzF5Zs3b358+/btz4+Pj333aaFTT09P6fVJ130fbAAADNvF7373uy9h5IgJe3p6SsvtXJMEAECtZURkt7e3ffdh4ahWq1U6cQMAALxycXZ29tP79+9/MUsdc3Bzc6PUDgCAWvehtI4Z2Ww2RUDa9HzsAQAwNGdnZ/80esTcJKNIlz0fggAADMgiXHvEDD0+PhYBadnrEQgAwKAsIyIzrTdzs9lsirWRlNkBAPDNY0RkT09PffdX4eQWi0UxigQAABERsf6P//iPf/fdUYU+3N7eFgHpou8DEQCAYXi6urrqu58KvUgCkkVjAQCIiIhssVj03U+FXiyXyyIgLXo+DgEAGAgBidkSkAAAKBOQmC0BCQCAMgGJ2RKQAAAoE5CYLQEJAIAyAYnZEpAAACgTkJgtAQkAgDIBidkSkAAAKBOQmC0BCQCAMgGJ2RKQAAAoE5CYLQEJAIAyAYnZEpAAACgTkJgtAQkAgDIBidkSkAAAKDsoIH38+LHoYGYRkX39+rXD7ut4fPny5dtr8OnTp753ZyefPn168Tfc1tL7393dbd3+hw8fvt3/EHd3dzs9bxsCEgAAZXsHpK9fv77qPHfVcR2bUwSkjx8/HmW7ApKABADAb/YOSGmHNW1zdMyAVLzOYw1IXRGQAAA4hb0DUjoykHaaP3/+3EnndUyOFZDS7R4rIJWlI4MfPnx4dfsxgkobAhIAAKewV0Aqd9y3deTTzu3nz59fjT6VQ8Wu9696XNG+fPnSeL+7u7vKcsE65ee4u7urDUjpz9vsf6puZKcqtKRhtWj7Xg+2a0Aq/47lx9SV2O36N6gLSOXn3+X3FpAAACjbKyBVjRilHeFyJzXt3FZ15qMUrHa9f/n5y60pgDU9rqw8KUXTc9WVIKbP2/Y1rnvc58+fW+3LLnYJSG1+tzYBqc3foCogHRKOskxAAgDgtb0CUlWnt6kEqtypTsvwqn6+6/3rSvzqfr7r9rPsdRgplDvpRSipum/TPlVpGpkrj7ik4SD9++xa8rhrQEq3X/W8bQLSru+JqpGrqpHCbQQkAADKdg5IdZ32po512rktj2pUbW/X+1ftT6HqtnT75cfUBb109KjcGa/a34jqzv8umgJSU9DaFnKa7BKx81PSAAAGYUlEQVSQ2rx2bQJSm+2UX+P09d0nHGWZgAQAwGs7B6SmjnldiChfU1QWpQ75LvevunalqqWd/bajXeltTdNVV12DVFeOt0sZWFNA2jZ9dvr8uzznIZM07BuQ2mynrrRv1wCYEpAAACjbOSBFizASpZGftoEn8k70LvevmwihqlXtT9uAVLWdQt0kDU3X1rSZia0pIDXtT5Y1j3g1GVtAavtaVhGQAAAo2ykgbZsUoNyqOrxdjyDtMxX2KUaQ6m5P27ZJFIwg1Qek8ntxn1n7BCQAAMp2CkhtZnGLUie23Lktd/S3XYPU5v7pc6bSTnTdiFbbgLTrNUh1yiWBTYZ+DVJfAan4Wfr33WedKAEJAICy1gGpbce+qtO668xnu94/DQt1JW7pCMM+AWmXWezSn5VDRtNtZU0BqWmK61PNYtd3QMqy/UsJs0xAAgDgtdYBqe0oSdX0023WvKkb4Wlz/yzb7XqffQJSltWPoKXPXexX3TpGaWvToa96rqp9bfN7tzG2gHTIaJmABABAWeuAtMuoRBok7u7uXl1TVB6Naeogt7l/1eOKVhVC9g1IVc9RXpMnDW51M+zt0pGvun6prCoc7nNNTnmfxxCQtt3WREACAKBsr4Vid7Vt0oVD7w/7EJAAACgTkJgtAQkAgDIBidkSkAAAKBOQmC0BCQCAspMEJBgiAQkAgDIBidkSkAAAKBOQmC0BCQCAMgGJ2RKQAAAoE5CYLQEJAIAyAYnZEpAAACgTkJgtAQkAgDIBqSTy9ZfKjekRkAAAKBOQcp8+faoNR0X79OlT37tJhwQkAADKBKSsXTgKIWlyBCQAAMpmH5C+fPnyIgB9+PDh1X0+fvz44j5fvnzpYU/pmoAEAEDZ7ANSOnrUNDpUd7+7u7tvP//8+fOLx6S33d3d1d4WDcHr2NufMwEJAICy2QekDx8+fAsQX79+rb3f169fK0eZ9gkw6XOWWzmkHXv7cyYgAQBQNuuAVBd66qTBo7BrgElHotL71/382NufMwEJAIAyAWnPgFSMNu0aYIp/f/z48dX2q2479vbnTEACAKBMQNohIBX3jT1HkNLna2r7lvDts/05E5AAACibdUDKsvprkIqwUUxskM52t2+AKc+Y19ROtf05E5AAACibfUBqMztdeZrvfWexSwNM2zK3Y29/zgQkAADKZh+QmtZB+vz5c+XoSzpddtNU22n4Kl8jFKVRnPS56gLYMbY/ZwISAABlsw9IWfYyaGxr5ZCSBo+mcFU1y1waVOpK/Y69/TkTkAAAKBOQcoeEpLr7paGk7TpF5W2fYvtzJSABAFAmIJXUhYu01C0qrgcq3//Lly+N5XHl7RWPqXPs7c+RgAQAQJmAtKMPHz6YJnsiBCQAAMoEJGZLQAIAoExAYrYEJAAAygQkZktAAgCgTEBitgQkAADKBCRmS0ACAKBMQGK2BCQAAMoEJGZLQAIAoExAYrYEJAAAygQkZktAAgCgTEBitgQkAADKBCRmS0ACAKBMQGK2BCQAAMoEJGZLQAIAoExAYrYEJAAAygQkZktAAgCgTEBitgQkAADKBCRmS0ACAKBMQGK2BCQAAMo2FxcXffdToRc3NzdFQLrq+0AEAGAY1ufn57/23VGFPlxfXxcB6bLn4xAAgIF4jIhss9n03VeFk1ssFkVAAgCAiIhYRkT28PDQd18VTmqz2WRv3779OSLWPR+DAAAMyEVEZNfX1333V+GkHh8fi9GjZb+HIAAAQ/PkOiTmxvVHAADUuY2IbLlc9t1nhZNYrVZFOFr1fOwBADBEZ2dn/3z37t0vT09Pffdd4eiSyRkWPR96AAAM1E1YNJYZuL+/L8LRY7+HHAAAQ/cYEdnNzU3ffVg4ioeHh+zt27c/n52d/TOeJygBAIBG63A9EhO0Wq2y8/PzX8/Ozn4KpXUAALR0EXlIUm7HVNzf3xcjRz9FxHXPxxgAACNzEc+ze2UXFxcWkWW0VqtVdnV1lUVElpfVLXo9sgAAGLXbeL6YPbu6usqWy2VmljuGbrPZZI+Pj+k6R8V03pc9HksAAEzERUQ8xG8dzezq6iq7vr7Obm5usuVyqWm9t9vb2+zm5ia7urrK3r59+3O8DEZX/R0+AABM2U3kM91p2hBbfo3RKiKWIRgBAHBil/F8TYem9d2u4nm009TdAAAAAEP2/wNyay23q3dUrgAAAABJRU5ErkJggg==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12" y="820250"/>
            <a:ext cx="7393375" cy="59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25" name="Shape 225"/>
          <p:cNvSpPr txBox="1"/>
          <p:nvPr/>
        </p:nvSpPr>
        <p:spPr>
          <a:xfrm>
            <a:off x="-34500" y="207425"/>
            <a:ext cx="91440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>
                <a:solidFill>
                  <a:schemeClr val="dk1"/>
                </a:solidFill>
              </a:rPr>
              <a:t>Evento EXIT_TH</a:t>
            </a:r>
          </a:p>
        </p:txBody>
      </p:sp>
      <p:pic>
        <p:nvPicPr>
          <p:cNvPr descr="exit_th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5" y="733224"/>
            <a:ext cx="8693075" cy="5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42600" y="4261000"/>
            <a:ext cx="423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200"/>
              <a:t>No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/>
              <a:t>Gli indici di prestazione calcolati sono: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>
                <a:solidFill>
                  <a:schemeClr val="accent6"/>
                </a:solidFill>
              </a:rPr>
              <a:t>Useful Throughput</a:t>
            </a:r>
            <a:r>
              <a:rPr lang="it" sz="2000"/>
              <a:t>: indica il numero di sessioni completate dal sistema in un’unità di tempo.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>
                <a:solidFill>
                  <a:schemeClr val="accent6"/>
                </a:solidFill>
              </a:rPr>
              <a:t>Tempo di risposta del sistema</a:t>
            </a:r>
            <a:r>
              <a:rPr lang="it" sz="2000"/>
              <a:t>: indica il tempo che intercorre tra l’istante in cui una richiesta entra nel front-server e l’istante in cui la stessa esce dal back-end server.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>
                <a:solidFill>
                  <a:schemeClr val="accent6"/>
                </a:solidFill>
              </a:rPr>
              <a:t>Aborted ratio</a:t>
            </a:r>
            <a:r>
              <a:rPr lang="it" sz="2000"/>
              <a:t>: indica la percentuale di richieste abortite dal sistema rispetto al totale delle richieste processate.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>
                <a:solidFill>
                  <a:schemeClr val="accent6"/>
                </a:solidFill>
              </a:rPr>
              <a:t>Drop ratio</a:t>
            </a:r>
            <a:r>
              <a:rPr lang="it" sz="2000"/>
              <a:t>: indica la percentuale delle sessioni rifiutate dal sistema rispetto al totale delle sessioni generate.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Specifiche: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Design del simulatore next-event (</a:t>
            </a:r>
            <a:r>
              <a:rPr b="1" lang="it" sz="24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Indici di prestazione</a:t>
            </a:r>
            <a:r>
              <a:rPr b="1" lang="it" sz="2400" u="sng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Computazionale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simulatore è stato sviluppato utilizzando il linguaggio C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E’ stato usato un approccio Next Event Time Advance per gestire l’avanzamento temporale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All’avvio dell’applicazione sono richiesti dei parametri di configurazione, quali la scelta dell’utilizzo del OMM e la scelta della metrica da analizzare della quale si vuole avere il trend temporale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Finita la simulazione verranno visualizzati gli intervalli di confidenza al 95% per ogni indice di prestazione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Modello Computazionale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Esempio di inizio e fine simulazione</a:t>
            </a:r>
          </a:p>
        </p:txBody>
      </p:sp>
      <p:pic>
        <p:nvPicPr>
          <p:cNvPr descr="inizio_sim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2164149"/>
            <a:ext cx="3706799" cy="26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583775" y="4833900"/>
            <a:ext cx="2164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Inizio simulazione</a:t>
            </a:r>
          </a:p>
        </p:txBody>
      </p:sp>
      <p:pic>
        <p:nvPicPr>
          <p:cNvPr descr="fine_sim.png"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25" y="2164149"/>
            <a:ext cx="3886200" cy="34146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582225" y="5726925"/>
            <a:ext cx="2164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Fine</a:t>
            </a:r>
            <a:r>
              <a:rPr lang="it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simulazione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meccanismo di Overload Management analizza l’utilizzazione del front-end ed in base al valore riscontrato attiva o disattiva il meccanismo di AB_DR: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se AB_DR è attivo le nuove sessioni entranti al nodo di front-end vengono droppate mentre le nuove richieste da parte delle sessioni già accettate dal sistema vengono abortite.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se AB_DR è attivo e l’utilizzazione del FS scende sotto il 75% viene disattivato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se AB_DR è disattivo e l’utilizzazione del FS sale fino all’ 85% viene attivato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Modello Computazionale: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87900" y="18340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/>
              <a:t>Il modello è stato implementato utilizzando diverse strutture: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node </a:t>
            </a:r>
            <a:r>
              <a:rPr lang="it" sz="2000"/>
              <a:t>rappresenta una sessione in coda nel centro.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list </a:t>
            </a:r>
            <a:r>
              <a:rPr lang="it" sz="2000"/>
              <a:t>una coda dei centri che compongono il sistema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lang="it" sz="2000">
                <a:solidFill>
                  <a:schemeClr val="accent6"/>
                </a:solidFill>
              </a:rPr>
              <a:t>server </a:t>
            </a:r>
            <a:r>
              <a:rPr lang="it" sz="2000"/>
              <a:t>rappresenta un servente del sistema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area </a:t>
            </a:r>
            <a:r>
              <a:rPr lang="it" sz="2000"/>
              <a:t>tiene traccia del tempo cumulativo trascorso all’interno di un nodo, in coda e in servizio da parte di tutte le sessioni che attraversano il nodo stesso.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clock </a:t>
            </a:r>
            <a:r>
              <a:rPr lang="it" sz="2000"/>
              <a:t>modella il tempo di simulazione memorizzando i tempi assoluti relativi all’evento corrente e al prossimo evento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calendar </a:t>
            </a:r>
            <a:r>
              <a:rPr lang="it" sz="2000"/>
              <a:t>per tener traccia degli eventi successivi del sistema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it" sz="2000"/>
              <a:t>La struttura </a:t>
            </a:r>
            <a:r>
              <a:rPr i="1" lang="it" sz="2000">
                <a:solidFill>
                  <a:schemeClr val="accent6"/>
                </a:solidFill>
              </a:rPr>
              <a:t>metrics </a:t>
            </a:r>
            <a:r>
              <a:rPr lang="it" sz="2000"/>
              <a:t>per tener traccia delle metriche da misurare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Modello Computazionale: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Strutture utilizzate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387900" y="2987807"/>
            <a:ext cx="8368200" cy="410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/>
              <a:t>Per misurare gli intervalli di confidenza sono stati seguiti i seguenti passi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it" sz="2000"/>
              <a:t>raccolta dati 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it" sz="2000"/>
              <a:t>aggiornamento valore medio e varianza con l’algoritmo di Welford one-pass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it" sz="2000"/>
              <a:t>media: 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AutoNum type="alphaLcPeriod"/>
            </a:pPr>
            <a:r>
              <a:rPr lang="it" sz="2000"/>
              <a:t>varianza: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it" sz="2000"/>
              <a:t>calcolo del valore critico  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it" sz="2000"/>
              <a:t>calcolo degli estremi dell’intervallo di confidenza                                     dove s rappresenta la deviazione standard ed n la dimensione del campione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87900" y="4583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Modello Computazionale: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Intervalli di confidenza</a:t>
            </a:r>
          </a:p>
        </p:txBody>
      </p:sp>
      <p:pic>
        <p:nvPicPr>
          <p:cNvPr descr="daum_equation_1473349895386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412" y="2928925"/>
            <a:ext cx="2428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um_equation_1473350030189.png"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50" y="4168900"/>
            <a:ext cx="34671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um_equation_1473350138658.png"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137" y="4732237"/>
            <a:ext cx="19907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um_equation_1473350339727.png" id="276" name="Shape 2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7412" y="3517525"/>
            <a:ext cx="3133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387900" y="1630836"/>
            <a:ext cx="8368200" cy="44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La fase di verifica consente di dimostrare l’effettiva consistenza del programma con il modello delle specifiche.                                             Si è utilizzata la scrittura sul file per verificare il corretto flusso delle sessioni all’interno del sistema; si è notato e verificato inoltre che la lista contenente la sessione si riempia e si svuoti in modo corretto.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Come da specifiche, il simulatore parte per ogni singolo run da e termina in uno stato di quiete: il numero delle sessioni è nullo e tutte le variabili, di stato e di supporto, utilizzate tornano ai valori di partenza.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Inoltre il numero delle sessioni rifiutate cresce consistentemente con la presenza del meccanismo OMM e con il cambiamento del flusso in entrata.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Verifica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100">
                <a:latin typeface="Roboto Slab"/>
                <a:ea typeface="Roboto Slab"/>
                <a:cs typeface="Roboto Slab"/>
                <a:sym typeface="Roboto Slab"/>
              </a:rPr>
              <a:t>Infine, come ultima verifica, è stato dimostrato che, superato il tempo di STOP_SIMULATION , nessuna nuova sessione fosse accettata dal sistema e, successivamente a tale istante, si assisteva allo svuotamento del sistema in modo consistente.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100">
                <a:latin typeface="Roboto Slab"/>
                <a:ea typeface="Roboto Slab"/>
                <a:cs typeface="Roboto Slab"/>
                <a:sym typeface="Roboto Slab"/>
              </a:rPr>
              <a:t>Non sono stati riscontrati errori in fase di compilazione ed esecuzione.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Verifica (2)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635150" y="288550"/>
            <a:ext cx="5828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Test di Uniformità del generatore di Lehmer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35175" y="2166650"/>
            <a:ext cx="73965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E’ un test di ipotesi non parametrico;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Verifica che l’output di ripetute chiamate a random costituisca un campione distribuito come una Uniform(0,1);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Adattamento dei dati misurati con la distribuzione teorica Uniform(0,1).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387900" y="28365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Validazione (</a:t>
            </a:r>
            <a:r>
              <a:rPr i="1" lang="it" sz="3600">
                <a:solidFill>
                  <a:schemeClr val="accent5"/>
                </a:solidFill>
              </a:rPr>
              <a:t>OMM</a:t>
            </a:r>
            <a:r>
              <a:rPr lang="it" sz="3600">
                <a:solidFill>
                  <a:schemeClr val="accent5"/>
                </a:solidFill>
              </a:rPr>
              <a:t> Attivo)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37700" y="3789700"/>
            <a:ext cx="82686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{ 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= 𝜌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* 𝜇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dove 𝜌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è da considerare pari a 0.8 con OMM attivo.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Throughput del FE osservato (media tra 400 run ciascuno di 10000 secondi) risulta pari a 174.6 rich/s.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Throughput del FE teorico è pari ad X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= 0.8 * 𝜇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= 175.44 rich/s.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Quindi, come ci aspettavamo: 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 OSSERVATO  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≅ X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</a:p>
        </p:txBody>
      </p:sp>
      <p:pic>
        <p:nvPicPr>
          <p:cNvPr descr="21.png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12" y="1529412"/>
            <a:ext cx="68865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387900" y="28365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Validazione (</a:t>
            </a:r>
            <a:r>
              <a:rPr i="1" lang="it" sz="3600">
                <a:solidFill>
                  <a:schemeClr val="accent5"/>
                </a:solidFill>
              </a:rPr>
              <a:t>OMM</a:t>
            </a:r>
            <a:r>
              <a:rPr lang="it" sz="3600">
                <a:solidFill>
                  <a:schemeClr val="accent5"/>
                </a:solidFill>
              </a:rPr>
              <a:t> Attivo) (2)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87900" y="1702525"/>
            <a:ext cx="80988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Utilizzazione del FS misurata attraverso la struttura </a:t>
            </a:r>
            <a:r>
              <a:rPr i="1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Il calcolo cumulativo non rende il meccanismo </a:t>
            </a:r>
            <a:r>
              <a:rPr i="1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OMM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sufficientemente sensibile alla rilevazione di picchi di carico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Ciò porta comunque ad una crescita indefinita della coda del FS, seppur molto rallentata rispetto a quella che avrebbe il sistema senza meccanismo di OMM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Tempo di risposta medio del FS cresce molto lentamente ma illimitatamente.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39800" y="1260000"/>
            <a:ext cx="3606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Simulazione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87900" y="4357225"/>
            <a:ext cx="3606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Modello Teorico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87900" y="4861400"/>
            <a:ext cx="8307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Nel modello teorico è sempre soddisfatta 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= 0.8 * 𝜇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Char char="●"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Quindi teoricamente il sistema raggiunge la stabilità in quanto: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𝜆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=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0.8 * 𝜇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  <a:r>
              <a:rPr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 &lt; 𝜇</a:t>
            </a:r>
            <a:r>
              <a:rPr baseline="-25000" lang="it" sz="20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FE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.png"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72350"/>
            <a:ext cx="8368199" cy="29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Response 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disattivato 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971775" y="52036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2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5" y="1986429"/>
            <a:ext cx="8472449" cy="315822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971775" y="52036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Popolation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disattivato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3.png"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15"/>
            <a:ext cx="8368199" cy="3119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971775" y="52036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Response 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4.png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36"/>
            <a:ext cx="8368199" cy="30528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1971775" y="52036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Utilization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5.pn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21"/>
            <a:ext cx="8368199" cy="310270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1971775" y="52036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Popolation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6.png"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17"/>
            <a:ext cx="8368199" cy="327740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1971775" y="54768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Throughput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disattivato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7.png"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17"/>
            <a:ext cx="8368199" cy="327740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2029275" y="56493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FS Throughput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8.png"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13"/>
            <a:ext cx="8368199" cy="327738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986150" y="557742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BE Throughput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635150" y="288550"/>
            <a:ext cx="5828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Test di Uniformità del generatore di Lehmer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692525" y="1471625"/>
            <a:ext cx="75120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8" name="Shape 88"/>
          <p:cNvSpPr txBox="1"/>
          <p:nvPr/>
        </p:nvSpPr>
        <p:spPr>
          <a:xfrm>
            <a:off x="432825" y="1500000"/>
            <a:ext cx="8300700" cy="23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Modalità: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suddivisione dell’intervallo (0,1) in k bins. 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Successivamente n chiamate a Random e conteggio delle osservazioni che cadono nell’intervallo x-esimo, per ogni intervallo. Calcolo della statistica v :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05725" y="3435475"/>
            <a:ext cx="35523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aseline="30000"/>
          </a:p>
        </p:txBody>
      </p:sp>
      <p:sp>
        <p:nvSpPr>
          <p:cNvPr id="90" name="Shape 90"/>
          <p:cNvSpPr txBox="1"/>
          <p:nvPr/>
        </p:nvSpPr>
        <p:spPr>
          <a:xfrm>
            <a:off x="1635150" y="3681800"/>
            <a:ext cx="38373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050100" y="3889225"/>
            <a:ext cx="7908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32825" y="4519325"/>
            <a:ext cx="84642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 il campione generato si adatta ad una distribuzione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Uniform(0,1) allora v ~ 𝟀</a:t>
            </a:r>
            <a:r>
              <a:rPr baseline="30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k-1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. 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Quindi il test si costruisce nel  seguente modo: 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P(v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r>
              <a:rPr baseline="30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≤ v ≤ v</a:t>
            </a:r>
            <a:r>
              <a:rPr baseline="-25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aseline="30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) ≅ 1 - 𝛼  con </a:t>
            </a:r>
            <a:r>
              <a:rPr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v</a:t>
            </a:r>
            <a:r>
              <a:rPr baseline="-25000"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r>
              <a:rPr baseline="30000"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*</a:t>
            </a:r>
            <a:r>
              <a:rPr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= 𝟀</a:t>
            </a:r>
            <a:r>
              <a:rPr baseline="30000"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aseline="-25000" lang="it" sz="20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k-1, 𝛼/2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</a:t>
            </a:r>
            <a:r>
              <a:rPr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v</a:t>
            </a:r>
            <a:r>
              <a:rPr baseline="-25000"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aseline="30000"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*</a:t>
            </a:r>
            <a:r>
              <a:rPr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= 𝟀</a:t>
            </a:r>
            <a:r>
              <a:rPr baseline="30000"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aseline="-25000" lang="it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k-1, 1-𝛼/2</a:t>
            </a:r>
          </a:p>
        </p:txBody>
      </p:sp>
      <p:pic>
        <p:nvPicPr>
          <p:cNvPr descr="daum_equation_1473265638807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325" y="3194550"/>
            <a:ext cx="3094374" cy="12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9.png"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986424"/>
            <a:ext cx="8368199" cy="32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1971775" y="5479475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87900" y="461700"/>
            <a:ext cx="8368200" cy="10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BE Delay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0.png"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986425"/>
            <a:ext cx="8368199" cy="340219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1957375" y="57356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BE Response Time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grado di correlazione fra due variabili viene espresso mediante i cosiddetti indici di correlazione. Questi assumono valori compresi tra [- 1, + 1], un indice di correlazione pari a zero indica un’assenza di correlazione. 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Due variabili indipendenti hanno sicuramente un indice di correlazione pari a 0, ma al contrario un valore pari a 0 non implica necessariamente che le due variabili siano indipendenti. Dai dati raccolti  è  possibile calcolare il grado di correlazione tra il delay ed il response time del back end. 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Correlazione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540300" y="7631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Correlazione (2)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Il calcolo è stato effettuato a posteriori utilizzando il coefficiente di correlazione di Pearson-Bravais il quale è calcolato come rapporto tra la covarianza delle due variabili ed il prodotto delle loro deviazioni standard.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00" y="3882975"/>
            <a:ext cx="75438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2.png"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99075"/>
            <a:ext cx="8368199" cy="441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87900" y="5650650"/>
            <a:ext cx="8368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Dai calcoli effettuati il coefficiente è pari a 0,999808, il che implica forte correlazione tra il delay ed il response time del back end.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Correlazione (3)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3.png"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37" y="1986424"/>
            <a:ext cx="8310125" cy="325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Abort Ratio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971775" y="55343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4.pn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986417"/>
            <a:ext cx="8368199" cy="327740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Trend temporale Drop Ratio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2000525" y="54768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5.png"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25"/>
            <a:ext cx="8368199" cy="327740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Trend temporale System Response Time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971775" y="56062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6.png"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25"/>
            <a:ext cx="8368199" cy="327740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Trend temporale System Throughput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disattivato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2000550" y="554870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17.png"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86424"/>
            <a:ext cx="8437223" cy="33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type="title"/>
          </p:nvPr>
        </p:nvSpPr>
        <p:spPr>
          <a:xfrm>
            <a:off x="387900" y="1843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Trend temporale System Throughput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890162" y="5577450"/>
            <a:ext cx="54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Trend mediato tra 400 simulazioni tagliate a 10000 secondi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descr="Cattura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75" y="2010274"/>
            <a:ext cx="5010875" cy="44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50025" y="345875"/>
            <a:ext cx="86712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Risultato del test effettuato sul generatore di Lehmer con moltiplicatore e modulo rispettivamente: 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(a,m) = (48271, 2</a:t>
            </a:r>
            <a:r>
              <a:rPr baseline="30000"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31 </a:t>
            </a: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- 1) a 256 streams. 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 = 1000 bins e 10000 osservazioni per stream (n = 10*k).</a:t>
            </a:r>
            <a:r>
              <a:rPr lang="it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6482825" y="4987300"/>
            <a:ext cx="750300" cy="567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7233125" y="4737350"/>
            <a:ext cx="12921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>
                <a:solidFill>
                  <a:srgbClr val="00FF00"/>
                </a:solidFill>
              </a:rPr>
              <a:t>Troppa uniformità</a:t>
            </a:r>
          </a:p>
        </p:txBody>
      </p:sp>
      <p:cxnSp>
        <p:nvCxnSpPr>
          <p:cNvPr id="103" name="Shape 103"/>
          <p:cNvCxnSpPr/>
          <p:nvPr/>
        </p:nvCxnSpPr>
        <p:spPr>
          <a:xfrm flipH="1">
            <a:off x="6192750" y="2489700"/>
            <a:ext cx="750300" cy="56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6981550" y="2143425"/>
            <a:ext cx="12921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FF0000"/>
                </a:solidFill>
              </a:rPr>
              <a:t>Poca</a:t>
            </a:r>
            <a:r>
              <a:rPr b="1" lang="it">
                <a:solidFill>
                  <a:srgbClr val="FF0000"/>
                </a:solidFill>
              </a:rPr>
              <a:t> uniformità</a:t>
            </a: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2427650" y="3357775"/>
            <a:ext cx="41877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2431350" y="5475950"/>
            <a:ext cx="4175400" cy="7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7116650" y="3362500"/>
            <a:ext cx="851100" cy="1015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211825" y="3585700"/>
            <a:ext cx="162600" cy="140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7211825" y="3869200"/>
            <a:ext cx="1941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7211825" y="4052500"/>
            <a:ext cx="194100" cy="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 txBox="1"/>
          <p:nvPr/>
        </p:nvSpPr>
        <p:spPr>
          <a:xfrm>
            <a:off x="7453825" y="3458550"/>
            <a:ext cx="5673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1200"/>
              <a:t>v</a:t>
            </a:r>
          </a:p>
          <a:p>
            <a:pPr lvl="0">
              <a:spcBef>
                <a:spcPts val="0"/>
              </a:spcBef>
              <a:buNone/>
            </a:pPr>
            <a:r>
              <a:rPr b="1" lang="it" sz="1200"/>
              <a:t>v</a:t>
            </a:r>
            <a:r>
              <a:rPr b="1" baseline="-25000" lang="it" sz="1200"/>
              <a:t>2</a:t>
            </a:r>
            <a:r>
              <a:rPr b="1" baseline="30000" lang="it" sz="1200"/>
              <a:t>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aseline="30000" sz="1200"/>
          </a:p>
        </p:txBody>
      </p:sp>
      <p:sp>
        <p:nvSpPr>
          <p:cNvPr id="112" name="Shape 112"/>
          <p:cNvSpPr txBox="1"/>
          <p:nvPr/>
        </p:nvSpPr>
        <p:spPr>
          <a:xfrm>
            <a:off x="7453825" y="3869200"/>
            <a:ext cx="523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200"/>
              <a:t>v</a:t>
            </a:r>
            <a:r>
              <a:rPr b="1" baseline="-25000" lang="it" sz="1200"/>
              <a:t>1</a:t>
            </a:r>
            <a:r>
              <a:rPr baseline="30000" lang="it" sz="1200"/>
              <a:t>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L’introduzione di un meccanismo di blocco causa dei vantaggi in termini di response time ma conseguentemente comporta un’alta percentuale di connessioni rifiutate (drop ratio 75% circa) ed una percentuale notevole di richieste rigettate (abort ratio 8% circa).</a:t>
            </a:r>
          </a:p>
          <a:p>
            <a:pPr lv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C’è da dire però che questi dati derivano dal calcolo cumulativo dell’utilizzazione, e che quindi con un calcolo intervallare non è da escludere il raggiungimento di prestazioni migliori in termini di stazionarietà del sistema.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Conclusioni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387900" y="1957574"/>
            <a:ext cx="8368200" cy="37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Bisogna fare attenzione alla larghezza degli intervalli: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con un intervallo troppo stretto c’è rischio di stare troppo frequentemente con il meccanismo attivo e quindi di scartare tantissime connessioni ma si avrebbe una diminuzione dei tempi di attesa;</a:t>
            </a:r>
          </a:p>
          <a:p>
            <a:pPr indent="-355600" lvl="0" marL="457200">
              <a:spcBef>
                <a:spcPts val="0"/>
              </a:spcBef>
              <a:buSzPct val="100000"/>
              <a:buFont typeface="Roboto Slab"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con intervalli troppo larghi si tende alla situazione attuale e quindi ad attese infinite ma con percentuale di richieste rigettate più bassa.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600">
                <a:solidFill>
                  <a:schemeClr val="accent5"/>
                </a:solidFill>
              </a:rPr>
              <a:t>Conclusioni (2)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2" y="1618237"/>
            <a:ext cx="7686675" cy="4695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72" name="Shape 472"/>
          <p:cNvSpPr txBox="1"/>
          <p:nvPr>
            <p:ph type="title"/>
          </p:nvPr>
        </p:nvSpPr>
        <p:spPr>
          <a:xfrm>
            <a:off x="387900" y="252975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Intervalli di confidenza degli indici delle prestazioni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205037"/>
            <a:ext cx="7239000" cy="2447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79" name="Shape 479"/>
          <p:cNvSpPr txBox="1"/>
          <p:nvPr>
            <p:ph type="title"/>
          </p:nvPr>
        </p:nvSpPr>
        <p:spPr>
          <a:xfrm>
            <a:off x="387887" y="31065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Intervalli di confidenza degli indici delle prestazioni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/>
              <a:t>OMM attivo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404937"/>
            <a:ext cx="7239000" cy="404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6" name="Shape 486"/>
          <p:cNvSpPr txBox="1"/>
          <p:nvPr>
            <p:ph type="title"/>
          </p:nvPr>
        </p:nvSpPr>
        <p:spPr>
          <a:xfrm>
            <a:off x="387912" y="1664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Intervalli di confidenza degli indici delle prestazioni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2" y="2224087"/>
            <a:ext cx="6657975" cy="2409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93" name="Shape 493"/>
          <p:cNvSpPr txBox="1"/>
          <p:nvPr>
            <p:ph type="title"/>
          </p:nvPr>
        </p:nvSpPr>
        <p:spPr>
          <a:xfrm>
            <a:off x="387912" y="1664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Intervalli di confidenza degli indici delle prestazioni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87900" y="25783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4800" u="sng"/>
              <a:t>Live simulation</a:t>
            </a: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6000">
                <a:solidFill>
                  <a:schemeClr val="accent5"/>
                </a:solidFill>
              </a:rPr>
              <a:t>Parte seconda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52725" y="2113150"/>
            <a:ext cx="74673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it"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Simulatore di traffico in un sistema multi-tier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0" y="1607550"/>
            <a:ext cx="9144000" cy="2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309348"/>
            <a:ext cx="8368200" cy="51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Lo scopo del progetto è quello di analizzare le prestazioni di un’architettura three-tier che fornisce un servizio web.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Un’applicazione realizzata con questa architettura è  suddivisa in tre componenti: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 Slab"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web server;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 Slab"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application server;</a:t>
            </a: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 Slab"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database di back-end.</a:t>
            </a:r>
          </a:p>
          <a:p>
            <a:pPr lvl="0"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L’accesso da parte di un utente al servizio web costituisce l’inizio di una sessione, che può essere formata da più richieste.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87900" y="363000"/>
            <a:ext cx="8816700" cy="10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Panoramica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558607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Nel momento in cui viene generata una sessione, le richieste del client transitano più volte tra front-end server e back-end server prima di ritornare al client. </a:t>
            </a:r>
          </a:p>
          <a:p>
            <a:pPr lvl="0"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Quando la richiesta torna al client, che l’ha generata, quest’ultimo attende un tempo chiamato think time, prima di generare una nuova richiesta relativa alla sessione corrente.</a:t>
            </a:r>
          </a:p>
          <a:p>
            <a:pPr lvl="0">
              <a:spcBef>
                <a:spcPts val="0"/>
              </a:spcBef>
              <a:buNone/>
            </a:pPr>
            <a:r>
              <a:rPr lang="it" sz="2200">
                <a:latin typeface="Roboto Slab"/>
                <a:ea typeface="Roboto Slab"/>
                <a:cs typeface="Roboto Slab"/>
                <a:sym typeface="Roboto Slab"/>
              </a:rPr>
              <a:t>Qualora, invece, vengano esplicate tutte le richieste della sessione questa esce dal sistema.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87900" y="246325"/>
            <a:ext cx="8816700" cy="103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Panoramica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363000"/>
            <a:ext cx="8816700" cy="169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chemeClr val="accent5"/>
                </a:solidFill>
              </a:rPr>
              <a:t>La simulazione del sistema reale è stata condotta attraverso i seguenti passaggi: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Definizione obiettivi</a:t>
            </a:r>
          </a:p>
          <a:p>
            <a:pPr indent="-381000" lvl="0" marL="45720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Costruzione del modello concettuale</a:t>
            </a:r>
          </a:p>
          <a:p>
            <a:pPr indent="-381000" lvl="0" marL="45720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Costruzione delle specifiche del modello concettuale</a:t>
            </a:r>
          </a:p>
          <a:p>
            <a:pPr indent="-381000" lvl="0" marL="45720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Modello computazionale</a:t>
            </a:r>
          </a:p>
          <a:p>
            <a:pPr indent="-381000" lvl="0" marL="45720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Verifica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 Slab"/>
              <a:buAutoNum type="arabicPeriod"/>
            </a:pPr>
            <a:r>
              <a:rPr lang="it" sz="2400">
                <a:latin typeface="Roboto Slab"/>
                <a:ea typeface="Roboto Slab"/>
                <a:cs typeface="Roboto Slab"/>
                <a:sym typeface="Roboto Slab"/>
              </a:rPr>
              <a:t>Validazione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