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66573F5-CC87-496E-AC4D-C536C15CB85A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101" d="100"/>
          <a:sy n="101" d="100"/>
        </p:scale>
        <p:origin x="-2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98136-BDF3-4CD5-9A25-953B69557AFC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BF3-1CD2-4734-8816-53642893C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860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È</a:t>
            </a:r>
            <a:r>
              <a:rPr lang="it-IT" b="1" baseline="0" dirty="0" smtClean="0"/>
              <a:t> </a:t>
            </a:r>
            <a:r>
              <a:rPr lang="it-IT" b="1" dirty="0" smtClean="0"/>
              <a:t>opportuno parlare di </a:t>
            </a:r>
            <a:r>
              <a:rPr lang="it-IT" b="1" dirty="0" err="1" smtClean="0"/>
              <a:t>GetOldTweets</a:t>
            </a:r>
            <a:r>
              <a:rPr lang="it-IT" b="1" dirty="0" smtClean="0"/>
              <a:t>???? Valutarlo</a:t>
            </a:r>
            <a:r>
              <a:rPr lang="it-IT" b="1" baseline="0" dirty="0" smtClean="0"/>
              <a:t> alla fine…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53BF3-1CD2-4734-8816-53642893CFF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A1106E1C-ABC5-4AA2-A6C2-B115CAA95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6" y="2710037"/>
            <a:ext cx="1998332" cy="1998332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4412304" y="2276872"/>
            <a:ext cx="4626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Tesi di Laurea Magistrale in Ingegneria Informatica </a:t>
            </a:r>
          </a:p>
          <a:p>
            <a:pPr algn="ctr"/>
            <a:r>
              <a:rPr lang="it-IT" sz="1400" b="1" dirty="0">
                <a:solidFill>
                  <a:schemeClr val="accent5">
                    <a:lumMod val="75000"/>
                  </a:schemeClr>
                </a:solidFill>
              </a:rPr>
              <a:t>A.A. 2017/2018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835696" y="188640"/>
            <a:ext cx="5328592" cy="1446550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Studio e sviluppo di strategie per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la riduzione del random-walk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controversy score tra echo-chambers </a:t>
            </a:r>
          </a:p>
          <a:p>
            <a:pPr algn="ctr"/>
            <a:r>
              <a:rPr lang="it-IT" sz="2200" b="1" dirty="0">
                <a:ln>
                  <a:solidFill>
                    <a:srgbClr val="002060"/>
                  </a:solidFill>
                </a:ln>
                <a:solidFill>
                  <a:srgbClr val="C00000"/>
                </a:solidFill>
              </a:rPr>
              <a:t>dei social networks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87594" y="5192032"/>
            <a:ext cx="23569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Giuseppe F. Italiano</a:t>
            </a:r>
          </a:p>
          <a:p>
            <a:pPr algn="ctr"/>
            <a:endParaRPr lang="it-IT" b="1" dirty="0">
              <a:solidFill>
                <a:schemeClr val="accent1"/>
              </a:solidFill>
            </a:endParaRP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Correlatore: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Nikos Parotsidis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17939" y="5207438"/>
            <a:ext cx="2012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Candidato: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</a:rPr>
              <a:t>Stefano Agostini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euristica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utilizzata opera in questo modo: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considera 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it-IT" baseline="-25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X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ed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i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b="1" i="1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it-IT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vertici con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in-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degree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alto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dell’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ossia considera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solo in nodi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leader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ciascuna </a:t>
            </a:r>
            <a:r>
              <a:rPr lang="it-IT" i="1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echo-chamber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AutoNum type="arabicPeriod" startAt="2"/>
            </a:pPr>
            <a:r>
              <a:rPr lang="it-IT" dirty="0">
                <a:latin typeface="Calibri" pitchFamily="34" charset="0"/>
                <a:cs typeface="Calibri" pitchFamily="34" charset="0"/>
              </a:rPr>
              <a:t>costruisce il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dominio degli archi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considerati come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l’insieme di tutti i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possibili archi diretti, non presenti ancora nel grafo, che abbiano come  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estremi un vertice dell’insieme </a:t>
            </a:r>
            <a:r>
              <a:rPr lang="it-IT" b="1" i="1" u="sng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 e uno dell’insieme </a:t>
            </a:r>
            <a:r>
              <a:rPr lang="it-IT" b="1" i="1" u="sng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u="sng" baseline="-250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it-IT" dirty="0">
                <a:latin typeface="Calibri" pitchFamily="34" charset="0"/>
                <a:cs typeface="Calibri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Nuvola 10"/>
          <p:cNvSpPr/>
          <p:nvPr/>
        </p:nvSpPr>
        <p:spPr>
          <a:xfrm>
            <a:off x="2555776" y="4143271"/>
            <a:ext cx="1512168" cy="180600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1</a:t>
            </a:r>
            <a:r>
              <a:rPr lang="it-IT" dirty="0"/>
              <a:t>⊆ X</a:t>
            </a:r>
          </a:p>
        </p:txBody>
      </p:sp>
      <p:sp>
        <p:nvSpPr>
          <p:cNvPr id="12" name="Nuvola 11"/>
          <p:cNvSpPr/>
          <p:nvPr/>
        </p:nvSpPr>
        <p:spPr>
          <a:xfrm>
            <a:off x="6156176" y="4143270"/>
            <a:ext cx="1512168" cy="1806009"/>
          </a:xfrm>
          <a:prstGeom prst="cloud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K</a:t>
            </a:r>
            <a:r>
              <a:rPr lang="it-IT" baseline="-25000" dirty="0"/>
              <a:t>2</a:t>
            </a:r>
            <a:r>
              <a:rPr lang="it-IT" dirty="0"/>
              <a:t>⊆ Y</a:t>
            </a:r>
          </a:p>
        </p:txBody>
      </p:sp>
      <p:cxnSp>
        <p:nvCxnSpPr>
          <p:cNvPr id="38" name="Connettore 2 37"/>
          <p:cNvCxnSpPr>
            <a:stCxn id="11" idx="0"/>
            <a:endCxn id="12" idx="2"/>
          </p:cNvCxnSpPr>
          <p:nvPr/>
        </p:nvCxnSpPr>
        <p:spPr>
          <a:xfrm flipV="1">
            <a:off x="4066684" y="5046275"/>
            <a:ext cx="2094183" cy="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4705650" y="470539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i="1" dirty="0" err="1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Bridging</a:t>
            </a:r>
            <a:endParaRPr lang="it-IT" sz="14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Sono stati implementati due algoritmi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la scelta dei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non-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ordina gli archi del dominio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restituisce 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top 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(ossia i migliori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in termini del proprio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Versione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greedy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impiega 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passi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in ognuno dei quali ordina i restanti archi del dominio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in base al loro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RWC</a:t>
            </a:r>
            <a:r>
              <a:rPr lang="it-IT" b="1" i="1" baseline="-25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aggiunge alla soluzione attuale il migliore tra loro. 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L’arco scelto ad ogni passo viene aggiunto al grafo per consentire una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scelta più precisa dei restanti.</a:t>
            </a:r>
          </a:p>
        </p:txBody>
      </p:sp>
      <p:cxnSp>
        <p:nvCxnSpPr>
          <p:cNvPr id="3" name="Connettore 7 2"/>
          <p:cNvCxnSpPr/>
          <p:nvPr/>
        </p:nvCxnSpPr>
        <p:spPr>
          <a:xfrm>
            <a:off x="1979712" y="1352957"/>
            <a:ext cx="1584176" cy="5040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2555776" y="1183680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nettore 6"/>
          <p:cNvSpPr/>
          <p:nvPr/>
        </p:nvSpPr>
        <p:spPr>
          <a:xfrm>
            <a:off x="1691680" y="1226943"/>
            <a:ext cx="288032" cy="2520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8" name="Connettore 7"/>
          <p:cNvSpPr/>
          <p:nvPr/>
        </p:nvSpPr>
        <p:spPr>
          <a:xfrm>
            <a:off x="3558461" y="1730999"/>
            <a:ext cx="288032" cy="252028"/>
          </a:xfrm>
          <a:prstGeom prst="flowChartConnector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latin typeface="Calibri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4211961" y="1519338"/>
            <a:ext cx="504056" cy="21312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4932040" y="1294603"/>
            <a:ext cx="379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Ad ogni arco </a:t>
            </a:r>
            <a:r>
              <a:rPr lang="it-IT" sz="1600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</a:rPr>
              <a:t> è associato il corrispondente</a:t>
            </a:r>
          </a:p>
          <a:p>
            <a:r>
              <a:rPr lang="it-IT" sz="16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</a:t>
            </a:r>
            <a:r>
              <a:rPr lang="it-IT" sz="1600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RWC</a:t>
            </a:r>
            <a:r>
              <a:rPr lang="it-IT" sz="1600" b="1" i="1" baseline="-25000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it-IT" sz="1600" dirty="0" smtClean="0">
                <a:latin typeface="Calibri" pitchFamily="34" charset="0"/>
                <a:cs typeface="Calibri" pitchFamily="34" charset="0"/>
                <a:sym typeface="Symbol"/>
              </a:rPr>
              <a:t>.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932040" y="1231306"/>
            <a:ext cx="3744417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0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619672" y="1352957"/>
            <a:ext cx="75243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 due algoritmi, a parità di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differiscono tra loro per: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Tempi di esecuzione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;</a:t>
            </a: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della soluzione restituita;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efficacia</a:t>
            </a:r>
            <a:r>
              <a:rPr lang="it-IT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intende: 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decremento dell’</a:t>
            </a:r>
            <a:r>
              <a:rPr lang="it-IT" b="1" i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RWC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che, </a:t>
            </a:r>
            <a:r>
              <a:rPr lang="it-IT" b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effettivamente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i </a:t>
            </a:r>
            <a:r>
              <a:rPr lang="it-IT" b="1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 proposti </a:t>
            </a:r>
            <a:endParaRPr lang="it-IT" u="sng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u="sng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consentirebbero qualora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materializzassero nel grafo.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Tecnologie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Hp\Desktop\UNIVERSITA' E CONCORSI\TESI\PRESENTAZIONE_TESI\logo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24744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logo_twit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85048"/>
            <a:ext cx="2569468" cy="15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networkx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3205163" cy="24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3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6" name="Group 623">
            <a:extLst>
              <a:ext uri="{FF2B5EF4-FFF2-40B4-BE49-F238E27FC236}">
                <a16:creationId xmlns:a16="http://schemas.microsoft.com/office/drawing/2014/main" xmlns="" id="{AA4FCC27-C7D4-4343-B033-13B6C83DC905}"/>
              </a:ext>
            </a:extLst>
          </p:cNvPr>
          <p:cNvGrpSpPr/>
          <p:nvPr/>
        </p:nvGrpSpPr>
        <p:grpSpPr>
          <a:xfrm>
            <a:off x="1763688" y="2763930"/>
            <a:ext cx="6984776" cy="1407324"/>
            <a:chOff x="2408381" y="3473362"/>
            <a:chExt cx="5748793" cy="1090648"/>
          </a:xfrm>
        </p:grpSpPr>
        <p:sp>
          <p:nvSpPr>
            <p:cNvPr id="7" name="Freeform 538">
              <a:extLst>
                <a:ext uri="{FF2B5EF4-FFF2-40B4-BE49-F238E27FC236}">
                  <a16:creationId xmlns:a16="http://schemas.microsoft.com/office/drawing/2014/main" xmlns="" id="{3776C4DA-4E41-4098-AEDB-2C371B14E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8" name="Freeform 542">
              <a:extLst>
                <a:ext uri="{FF2B5EF4-FFF2-40B4-BE49-F238E27FC236}">
                  <a16:creationId xmlns:a16="http://schemas.microsoft.com/office/drawing/2014/main" xmlns="" id="{BBD90813-EA96-440A-94D3-CB2D6F892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8968" y="3530068"/>
              <a:ext cx="1114425" cy="965200"/>
            </a:xfrm>
            <a:custGeom>
              <a:avLst/>
              <a:gdLst>
                <a:gd name="T0" fmla="*/ 526 w 702"/>
                <a:gd name="T1" fmla="*/ 0 h 608"/>
                <a:gd name="T2" fmla="*/ 175 w 702"/>
                <a:gd name="T3" fmla="*/ 0 h 608"/>
                <a:gd name="T4" fmla="*/ 0 w 702"/>
                <a:gd name="T5" fmla="*/ 304 h 608"/>
                <a:gd name="T6" fmla="*/ 175 w 702"/>
                <a:gd name="T7" fmla="*/ 608 h 608"/>
                <a:gd name="T8" fmla="*/ 526 w 702"/>
                <a:gd name="T9" fmla="*/ 608 h 608"/>
                <a:gd name="T10" fmla="*/ 702 w 702"/>
                <a:gd name="T11" fmla="*/ 304 h 608"/>
                <a:gd name="T12" fmla="*/ 526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6" y="0"/>
                  </a:moveTo>
                  <a:lnTo>
                    <a:pt x="175" y="0"/>
                  </a:lnTo>
                  <a:lnTo>
                    <a:pt x="0" y="304"/>
                  </a:lnTo>
                  <a:lnTo>
                    <a:pt x="175" y="608"/>
                  </a:lnTo>
                  <a:lnTo>
                    <a:pt x="526" y="608"/>
                  </a:lnTo>
                  <a:lnTo>
                    <a:pt x="702" y="30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9" name="Freeform: Shape 616">
              <a:extLst>
                <a:ext uri="{FF2B5EF4-FFF2-40B4-BE49-F238E27FC236}">
                  <a16:creationId xmlns:a16="http://schemas.microsoft.com/office/drawing/2014/main" xmlns="" id="{284E245F-3566-43D1-B56C-8CC7026A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074" y="3473362"/>
              <a:ext cx="2263100" cy="1090648"/>
            </a:xfrm>
            <a:custGeom>
              <a:avLst/>
              <a:gdLst>
                <a:gd name="connsiteX0" fmla="*/ 1362928 w 2263100"/>
                <a:gd name="connsiteY0" fmla="*/ 0 h 1090648"/>
                <a:gd name="connsiteX1" fmla="*/ 1922668 w 2263100"/>
                <a:gd name="connsiteY1" fmla="*/ 0 h 1090648"/>
                <a:gd name="connsiteX2" fmla="*/ 1975293 w 2263100"/>
                <a:gd name="connsiteY2" fmla="*/ 30441 h 1090648"/>
                <a:gd name="connsiteX3" fmla="*/ 2254946 w 2263100"/>
                <a:gd name="connsiteY3" fmla="*/ 514884 h 1090648"/>
                <a:gd name="connsiteX4" fmla="*/ 2254946 w 2263100"/>
                <a:gd name="connsiteY4" fmla="*/ 575765 h 1090648"/>
                <a:gd name="connsiteX5" fmla="*/ 1975293 w 2263100"/>
                <a:gd name="connsiteY5" fmla="*/ 1060207 h 1090648"/>
                <a:gd name="connsiteX6" fmla="*/ 1922668 w 2263100"/>
                <a:gd name="connsiteY6" fmla="*/ 1090648 h 1090648"/>
                <a:gd name="connsiteX7" fmla="*/ 1362928 w 2263100"/>
                <a:gd name="connsiteY7" fmla="*/ 1090648 h 1090648"/>
                <a:gd name="connsiteX8" fmla="*/ 1310302 w 2263100"/>
                <a:gd name="connsiteY8" fmla="*/ 1060207 h 1090648"/>
                <a:gd name="connsiteX9" fmla="*/ 1127636 w 2263100"/>
                <a:gd name="connsiteY9" fmla="*/ 744059 h 1090648"/>
                <a:gd name="connsiteX10" fmla="*/ 1127636 w 2263100"/>
                <a:gd name="connsiteY10" fmla="*/ 683177 h 1090648"/>
                <a:gd name="connsiteX11" fmla="*/ 1232887 w 2263100"/>
                <a:gd name="connsiteY11" fmla="*/ 683177 h 1090648"/>
                <a:gd name="connsiteX12" fmla="*/ 1380759 w 2263100"/>
                <a:gd name="connsiteY12" fmla="*/ 938444 h 1090648"/>
                <a:gd name="connsiteX13" fmla="*/ 1433384 w 2263100"/>
                <a:gd name="connsiteY13" fmla="*/ 968885 h 1090648"/>
                <a:gd name="connsiteX14" fmla="*/ 1852211 w 2263100"/>
                <a:gd name="connsiteY14" fmla="*/ 968885 h 1090648"/>
                <a:gd name="connsiteX15" fmla="*/ 1904836 w 2263100"/>
                <a:gd name="connsiteY15" fmla="*/ 938444 h 1090648"/>
                <a:gd name="connsiteX16" fmla="*/ 2114467 w 2263100"/>
                <a:gd name="connsiteY16" fmla="*/ 575765 h 1090648"/>
                <a:gd name="connsiteX17" fmla="*/ 2114467 w 2263100"/>
                <a:gd name="connsiteY17" fmla="*/ 514884 h 1090648"/>
                <a:gd name="connsiteX18" fmla="*/ 1904836 w 2263100"/>
                <a:gd name="connsiteY18" fmla="*/ 152204 h 1090648"/>
                <a:gd name="connsiteX19" fmla="*/ 1852211 w 2263100"/>
                <a:gd name="connsiteY19" fmla="*/ 121763 h 1090648"/>
                <a:gd name="connsiteX20" fmla="*/ 1433384 w 2263100"/>
                <a:gd name="connsiteY20" fmla="*/ 121763 h 1090648"/>
                <a:gd name="connsiteX21" fmla="*/ 1380759 w 2263100"/>
                <a:gd name="connsiteY21" fmla="*/ 152204 h 1090648"/>
                <a:gd name="connsiteX22" fmla="*/ 856247 w 2263100"/>
                <a:gd name="connsiteY22" fmla="*/ 1060207 h 1090648"/>
                <a:gd name="connsiteX23" fmla="*/ 803622 w 2263100"/>
                <a:gd name="connsiteY23" fmla="*/ 1090648 h 1090648"/>
                <a:gd name="connsiteX24" fmla="*/ 244316 w 2263100"/>
                <a:gd name="connsiteY24" fmla="*/ 1090648 h 1090648"/>
                <a:gd name="connsiteX25" fmla="*/ 191256 w 2263100"/>
                <a:gd name="connsiteY25" fmla="*/ 1060207 h 1090648"/>
                <a:gd name="connsiteX26" fmla="*/ 8155 w 2263100"/>
                <a:gd name="connsiteY26" fmla="*/ 743189 h 1090648"/>
                <a:gd name="connsiteX27" fmla="*/ 8155 w 2263100"/>
                <a:gd name="connsiteY27" fmla="*/ 682307 h 1090648"/>
                <a:gd name="connsiteX28" fmla="*/ 113841 w 2263100"/>
                <a:gd name="connsiteY28" fmla="*/ 682307 h 1090648"/>
                <a:gd name="connsiteX29" fmla="*/ 261713 w 2263100"/>
                <a:gd name="connsiteY29" fmla="*/ 938444 h 1090648"/>
                <a:gd name="connsiteX30" fmla="*/ 314338 w 2263100"/>
                <a:gd name="connsiteY30" fmla="*/ 968885 h 1090648"/>
                <a:gd name="connsiteX31" fmla="*/ 733600 w 2263100"/>
                <a:gd name="connsiteY31" fmla="*/ 968885 h 1090648"/>
                <a:gd name="connsiteX32" fmla="*/ 786225 w 2263100"/>
                <a:gd name="connsiteY32" fmla="*/ 938444 h 1090648"/>
                <a:gd name="connsiteX33" fmla="*/ 1310302 w 2263100"/>
                <a:gd name="connsiteY33" fmla="*/ 30441 h 1090648"/>
                <a:gd name="connsiteX34" fmla="*/ 1362928 w 2263100"/>
                <a:gd name="connsiteY34" fmla="*/ 0 h 1090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63100" h="1090648">
                  <a:moveTo>
                    <a:pt x="1362928" y="0"/>
                  </a:moveTo>
                  <a:lnTo>
                    <a:pt x="1922668" y="0"/>
                  </a:lnTo>
                  <a:cubicBezTo>
                    <a:pt x="1944414" y="0"/>
                    <a:pt x="1964420" y="11742"/>
                    <a:pt x="1975293" y="30441"/>
                  </a:cubicBezTo>
                  <a:lnTo>
                    <a:pt x="2254946" y="514884"/>
                  </a:lnTo>
                  <a:cubicBezTo>
                    <a:pt x="2265819" y="534018"/>
                    <a:pt x="2265819" y="557066"/>
                    <a:pt x="2254946" y="575765"/>
                  </a:cubicBezTo>
                  <a:lnTo>
                    <a:pt x="1975293" y="1060207"/>
                  </a:lnTo>
                  <a:cubicBezTo>
                    <a:pt x="1964420" y="1079341"/>
                    <a:pt x="1944414" y="1090648"/>
                    <a:pt x="1922668" y="1090648"/>
                  </a:cubicBezTo>
                  <a:lnTo>
                    <a:pt x="1362928" y="1090648"/>
                  </a:lnTo>
                  <a:cubicBezTo>
                    <a:pt x="1341182" y="1090648"/>
                    <a:pt x="1321175" y="1079341"/>
                    <a:pt x="1310302" y="1060207"/>
                  </a:cubicBezTo>
                  <a:lnTo>
                    <a:pt x="1127636" y="744059"/>
                  </a:lnTo>
                  <a:cubicBezTo>
                    <a:pt x="1116763" y="724924"/>
                    <a:pt x="1116763" y="701877"/>
                    <a:pt x="1127636" y="683177"/>
                  </a:cubicBezTo>
                  <a:cubicBezTo>
                    <a:pt x="1151122" y="642300"/>
                    <a:pt x="1209836" y="642300"/>
                    <a:pt x="1232887" y="683177"/>
                  </a:cubicBezTo>
                  <a:lnTo>
                    <a:pt x="1380759" y="938444"/>
                  </a:lnTo>
                  <a:cubicBezTo>
                    <a:pt x="1391632" y="957579"/>
                    <a:pt x="1411638" y="968885"/>
                    <a:pt x="1433384" y="968885"/>
                  </a:cubicBezTo>
                  <a:lnTo>
                    <a:pt x="1852211" y="968885"/>
                  </a:lnTo>
                  <a:cubicBezTo>
                    <a:pt x="1873957" y="968885"/>
                    <a:pt x="1893964" y="957579"/>
                    <a:pt x="1904836" y="938444"/>
                  </a:cubicBezTo>
                  <a:lnTo>
                    <a:pt x="2114467" y="575765"/>
                  </a:lnTo>
                  <a:cubicBezTo>
                    <a:pt x="2125340" y="557066"/>
                    <a:pt x="2125340" y="534018"/>
                    <a:pt x="2114467" y="514884"/>
                  </a:cubicBezTo>
                  <a:lnTo>
                    <a:pt x="1904836" y="152204"/>
                  </a:lnTo>
                  <a:cubicBezTo>
                    <a:pt x="1893964" y="133505"/>
                    <a:pt x="1873957" y="121763"/>
                    <a:pt x="1852211" y="121763"/>
                  </a:cubicBezTo>
                  <a:lnTo>
                    <a:pt x="1433384" y="121763"/>
                  </a:lnTo>
                  <a:cubicBezTo>
                    <a:pt x="1411638" y="121763"/>
                    <a:pt x="1391632" y="133505"/>
                    <a:pt x="1380759" y="152204"/>
                  </a:cubicBezTo>
                  <a:cubicBezTo>
                    <a:pt x="1110240" y="620121"/>
                    <a:pt x="1201138" y="463569"/>
                    <a:pt x="856247" y="1060207"/>
                  </a:cubicBezTo>
                  <a:cubicBezTo>
                    <a:pt x="845374" y="1079341"/>
                    <a:pt x="825368" y="1090648"/>
                    <a:pt x="803622" y="1090648"/>
                  </a:cubicBezTo>
                  <a:lnTo>
                    <a:pt x="244316" y="1090648"/>
                  </a:lnTo>
                  <a:cubicBezTo>
                    <a:pt x="222570" y="1090648"/>
                    <a:pt x="202129" y="1079341"/>
                    <a:pt x="191256" y="1060207"/>
                  </a:cubicBezTo>
                  <a:lnTo>
                    <a:pt x="8155" y="743189"/>
                  </a:lnTo>
                  <a:cubicBezTo>
                    <a:pt x="-2718" y="724490"/>
                    <a:pt x="-2718" y="701442"/>
                    <a:pt x="8155" y="682307"/>
                  </a:cubicBezTo>
                  <a:cubicBezTo>
                    <a:pt x="31641" y="641865"/>
                    <a:pt x="90355" y="641430"/>
                    <a:pt x="113841" y="682307"/>
                  </a:cubicBezTo>
                  <a:lnTo>
                    <a:pt x="261713" y="938444"/>
                  </a:lnTo>
                  <a:cubicBezTo>
                    <a:pt x="272586" y="957579"/>
                    <a:pt x="292592" y="968885"/>
                    <a:pt x="314338" y="968885"/>
                  </a:cubicBezTo>
                  <a:lnTo>
                    <a:pt x="733600" y="968885"/>
                  </a:lnTo>
                  <a:cubicBezTo>
                    <a:pt x="754911" y="968885"/>
                    <a:pt x="775352" y="957579"/>
                    <a:pt x="786225" y="938444"/>
                  </a:cubicBezTo>
                  <a:cubicBezTo>
                    <a:pt x="1462089" y="-232219"/>
                    <a:pt x="98183" y="2129981"/>
                    <a:pt x="1310302" y="30441"/>
                  </a:cubicBezTo>
                  <a:cubicBezTo>
                    <a:pt x="1321175" y="11742"/>
                    <a:pt x="1341182" y="0"/>
                    <a:pt x="1362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0" name="Freeform 551">
              <a:extLst>
                <a:ext uri="{FF2B5EF4-FFF2-40B4-BE49-F238E27FC236}">
                  <a16:creationId xmlns:a16="http://schemas.microsoft.com/office/drawing/2014/main" xmlns="" id="{112FAF63-149F-4078-92F8-E980CF79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2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1" name="Freeform 554">
              <a:extLst>
                <a:ext uri="{FF2B5EF4-FFF2-40B4-BE49-F238E27FC236}">
                  <a16:creationId xmlns:a16="http://schemas.microsoft.com/office/drawing/2014/main" xmlns="" id="{3A764CCA-B3FA-43EA-B2A1-38E0C4023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118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7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2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7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2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1816" y="2152"/>
                    <a:pt x="3014" y="76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80" y="1563"/>
                    <a:pt x="1974" y="24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2" name="Freeform 555">
              <a:extLst>
                <a:ext uri="{FF2B5EF4-FFF2-40B4-BE49-F238E27FC236}">
                  <a16:creationId xmlns:a16="http://schemas.microsoft.com/office/drawing/2014/main" xmlns="" id="{50B0CAB1-1A8A-4809-B0FA-4DD1006E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56" y="3530068"/>
              <a:ext cx="1114425" cy="965200"/>
            </a:xfrm>
            <a:custGeom>
              <a:avLst/>
              <a:gdLst>
                <a:gd name="T0" fmla="*/ 527 w 702"/>
                <a:gd name="T1" fmla="*/ 0 h 608"/>
                <a:gd name="T2" fmla="*/ 176 w 702"/>
                <a:gd name="T3" fmla="*/ 0 h 608"/>
                <a:gd name="T4" fmla="*/ 0 w 702"/>
                <a:gd name="T5" fmla="*/ 304 h 608"/>
                <a:gd name="T6" fmla="*/ 176 w 702"/>
                <a:gd name="T7" fmla="*/ 608 h 608"/>
                <a:gd name="T8" fmla="*/ 527 w 702"/>
                <a:gd name="T9" fmla="*/ 608 h 608"/>
                <a:gd name="T10" fmla="*/ 702 w 702"/>
                <a:gd name="T11" fmla="*/ 304 h 608"/>
                <a:gd name="T12" fmla="*/ 527 w 702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2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2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3" name="Freeform 557">
              <a:extLst>
                <a:ext uri="{FF2B5EF4-FFF2-40B4-BE49-F238E27FC236}">
                  <a16:creationId xmlns:a16="http://schemas.microsoft.com/office/drawing/2014/main" xmlns="" id="{7B4680AF-0DA9-4C5B-AB71-A42778FC1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406" y="3474505"/>
              <a:ext cx="2178050" cy="1089025"/>
            </a:xfrm>
            <a:custGeom>
              <a:avLst/>
              <a:gdLst>
                <a:gd name="T0" fmla="*/ 1974 w 5010"/>
                <a:gd name="T1" fmla="*/ 2438 h 2508"/>
                <a:gd name="T2" fmla="*/ 1853 w 5010"/>
                <a:gd name="T3" fmla="*/ 2508 h 2508"/>
                <a:gd name="T4" fmla="*/ 566 w 5010"/>
                <a:gd name="T5" fmla="*/ 2508 h 2508"/>
                <a:gd name="T6" fmla="*/ 445 w 5010"/>
                <a:gd name="T7" fmla="*/ 2438 h 2508"/>
                <a:gd name="T8" fmla="*/ 25 w 5010"/>
                <a:gd name="T9" fmla="*/ 1709 h 2508"/>
                <a:gd name="T10" fmla="*/ 25 w 5010"/>
                <a:gd name="T11" fmla="*/ 1569 h 2508"/>
                <a:gd name="T12" fmla="*/ 25 w 5010"/>
                <a:gd name="T13" fmla="*/ 1569 h 2508"/>
                <a:gd name="T14" fmla="*/ 267 w 5010"/>
                <a:gd name="T15" fmla="*/ 1569 h 2508"/>
                <a:gd name="T16" fmla="*/ 607 w 5010"/>
                <a:gd name="T17" fmla="*/ 2158 h 2508"/>
                <a:gd name="T18" fmla="*/ 728 w 5010"/>
                <a:gd name="T19" fmla="*/ 2228 h 2508"/>
                <a:gd name="T20" fmla="*/ 1691 w 5010"/>
                <a:gd name="T21" fmla="*/ 2228 h 2508"/>
                <a:gd name="T22" fmla="*/ 1813 w 5010"/>
                <a:gd name="T23" fmla="*/ 2158 h 2508"/>
                <a:gd name="T24" fmla="*/ 3018 w 5010"/>
                <a:gd name="T25" fmla="*/ 70 h 2508"/>
                <a:gd name="T26" fmla="*/ 3139 w 5010"/>
                <a:gd name="T27" fmla="*/ 0 h 2508"/>
                <a:gd name="T28" fmla="*/ 4425 w 5010"/>
                <a:gd name="T29" fmla="*/ 0 h 2508"/>
                <a:gd name="T30" fmla="*/ 4546 w 5010"/>
                <a:gd name="T31" fmla="*/ 70 h 2508"/>
                <a:gd name="T32" fmla="*/ 4971 w 5010"/>
                <a:gd name="T33" fmla="*/ 805 h 2508"/>
                <a:gd name="T34" fmla="*/ 4917 w 5010"/>
                <a:gd name="T35" fmla="*/ 998 h 2508"/>
                <a:gd name="T36" fmla="*/ 4917 w 5010"/>
                <a:gd name="T37" fmla="*/ 998 h 2508"/>
                <a:gd name="T38" fmla="*/ 4728 w 5010"/>
                <a:gd name="T39" fmla="*/ 945 h 2508"/>
                <a:gd name="T40" fmla="*/ 4385 w 5010"/>
                <a:gd name="T41" fmla="*/ 350 h 2508"/>
                <a:gd name="T42" fmla="*/ 4264 w 5010"/>
                <a:gd name="T43" fmla="*/ 280 h 2508"/>
                <a:gd name="T44" fmla="*/ 3300 w 5010"/>
                <a:gd name="T45" fmla="*/ 280 h 2508"/>
                <a:gd name="T46" fmla="*/ 3179 w 5010"/>
                <a:gd name="T47" fmla="*/ 350 h 2508"/>
                <a:gd name="T48" fmla="*/ 1974 w 5010"/>
                <a:gd name="T49" fmla="*/ 2438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10" h="2508">
                  <a:moveTo>
                    <a:pt x="1974" y="2438"/>
                  </a:moveTo>
                  <a:cubicBezTo>
                    <a:pt x="1949" y="2482"/>
                    <a:pt x="1903" y="2508"/>
                    <a:pt x="1853" y="2508"/>
                  </a:cubicBezTo>
                  <a:lnTo>
                    <a:pt x="566" y="2508"/>
                  </a:lnTo>
                  <a:cubicBezTo>
                    <a:pt x="517" y="2508"/>
                    <a:pt x="470" y="2482"/>
                    <a:pt x="445" y="2438"/>
                  </a:cubicBezTo>
                  <a:lnTo>
                    <a:pt x="25" y="1709"/>
                  </a:lnTo>
                  <a:cubicBezTo>
                    <a:pt x="0" y="1666"/>
                    <a:pt x="0" y="1613"/>
                    <a:pt x="25" y="1569"/>
                  </a:cubicBezTo>
                  <a:lnTo>
                    <a:pt x="25" y="1569"/>
                  </a:lnTo>
                  <a:cubicBezTo>
                    <a:pt x="78" y="1476"/>
                    <a:pt x="213" y="1476"/>
                    <a:pt x="267" y="1569"/>
                  </a:cubicBezTo>
                  <a:lnTo>
                    <a:pt x="607" y="2158"/>
                  </a:lnTo>
                  <a:cubicBezTo>
                    <a:pt x="632" y="2202"/>
                    <a:pt x="678" y="2228"/>
                    <a:pt x="728" y="2228"/>
                  </a:cubicBezTo>
                  <a:lnTo>
                    <a:pt x="1691" y="2228"/>
                  </a:lnTo>
                  <a:cubicBezTo>
                    <a:pt x="1741" y="2228"/>
                    <a:pt x="1788" y="2202"/>
                    <a:pt x="1813" y="2158"/>
                  </a:cubicBezTo>
                  <a:cubicBezTo>
                    <a:pt x="2302" y="1309"/>
                    <a:pt x="2490" y="984"/>
                    <a:pt x="3018" y="70"/>
                  </a:cubicBezTo>
                  <a:cubicBezTo>
                    <a:pt x="3043" y="27"/>
                    <a:pt x="3089" y="0"/>
                    <a:pt x="3139" y="0"/>
                  </a:cubicBezTo>
                  <a:lnTo>
                    <a:pt x="4425" y="0"/>
                  </a:lnTo>
                  <a:cubicBezTo>
                    <a:pt x="4475" y="0"/>
                    <a:pt x="4521" y="27"/>
                    <a:pt x="4546" y="70"/>
                  </a:cubicBezTo>
                  <a:lnTo>
                    <a:pt x="4971" y="805"/>
                  </a:lnTo>
                  <a:cubicBezTo>
                    <a:pt x="5010" y="873"/>
                    <a:pt x="4986" y="960"/>
                    <a:pt x="4917" y="998"/>
                  </a:cubicBezTo>
                  <a:lnTo>
                    <a:pt x="4917" y="998"/>
                  </a:lnTo>
                  <a:cubicBezTo>
                    <a:pt x="4850" y="1034"/>
                    <a:pt x="4766" y="1011"/>
                    <a:pt x="4728" y="945"/>
                  </a:cubicBezTo>
                  <a:lnTo>
                    <a:pt x="4385" y="350"/>
                  </a:lnTo>
                  <a:cubicBezTo>
                    <a:pt x="4360" y="307"/>
                    <a:pt x="4314" y="280"/>
                    <a:pt x="4264" y="280"/>
                  </a:cubicBezTo>
                  <a:lnTo>
                    <a:pt x="3300" y="280"/>
                  </a:lnTo>
                  <a:cubicBezTo>
                    <a:pt x="3250" y="280"/>
                    <a:pt x="3204" y="307"/>
                    <a:pt x="3179" y="350"/>
                  </a:cubicBezTo>
                  <a:cubicBezTo>
                    <a:pt x="3179" y="350"/>
                    <a:pt x="2452" y="1611"/>
                    <a:pt x="1974" y="243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4" name="Freeform 558">
              <a:extLst>
                <a:ext uri="{FF2B5EF4-FFF2-40B4-BE49-F238E27FC236}">
                  <a16:creationId xmlns:a16="http://schemas.microsoft.com/office/drawing/2014/main" xmlns="" id="{6974A587-E447-4EC3-9B72-2BFC27A2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643" y="3530068"/>
              <a:ext cx="1116012" cy="965200"/>
            </a:xfrm>
            <a:custGeom>
              <a:avLst/>
              <a:gdLst>
                <a:gd name="T0" fmla="*/ 527 w 703"/>
                <a:gd name="T1" fmla="*/ 0 h 608"/>
                <a:gd name="T2" fmla="*/ 176 w 703"/>
                <a:gd name="T3" fmla="*/ 0 h 608"/>
                <a:gd name="T4" fmla="*/ 0 w 703"/>
                <a:gd name="T5" fmla="*/ 304 h 608"/>
                <a:gd name="T6" fmla="*/ 176 w 703"/>
                <a:gd name="T7" fmla="*/ 608 h 608"/>
                <a:gd name="T8" fmla="*/ 527 w 703"/>
                <a:gd name="T9" fmla="*/ 608 h 608"/>
                <a:gd name="T10" fmla="*/ 703 w 703"/>
                <a:gd name="T11" fmla="*/ 304 h 608"/>
                <a:gd name="T12" fmla="*/ 527 w 703"/>
                <a:gd name="T1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08">
                  <a:moveTo>
                    <a:pt x="527" y="0"/>
                  </a:moveTo>
                  <a:lnTo>
                    <a:pt x="176" y="0"/>
                  </a:lnTo>
                  <a:lnTo>
                    <a:pt x="0" y="304"/>
                  </a:lnTo>
                  <a:lnTo>
                    <a:pt x="176" y="608"/>
                  </a:lnTo>
                  <a:lnTo>
                    <a:pt x="527" y="608"/>
                  </a:lnTo>
                  <a:lnTo>
                    <a:pt x="703" y="304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  <p:sp>
          <p:nvSpPr>
            <p:cNvPr id="15" name="Freeform 560">
              <a:extLst>
                <a:ext uri="{FF2B5EF4-FFF2-40B4-BE49-F238E27FC236}">
                  <a16:creationId xmlns:a16="http://schemas.microsoft.com/office/drawing/2014/main" xmlns="" id="{A696F24D-3A6B-4107-B6F2-9A3F2F0D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81" y="3474505"/>
              <a:ext cx="2268537" cy="1089025"/>
            </a:xfrm>
            <a:custGeom>
              <a:avLst/>
              <a:gdLst>
                <a:gd name="T0" fmla="*/ 3402 w 5215"/>
                <a:gd name="T1" fmla="*/ 350 h 2508"/>
                <a:gd name="T2" fmla="*/ 3523 w 5215"/>
                <a:gd name="T3" fmla="*/ 280 h 2508"/>
                <a:gd name="T4" fmla="*/ 4486 w 5215"/>
                <a:gd name="T5" fmla="*/ 280 h 2508"/>
                <a:gd name="T6" fmla="*/ 4608 w 5215"/>
                <a:gd name="T7" fmla="*/ 350 h 2508"/>
                <a:gd name="T8" fmla="*/ 4948 w 5215"/>
                <a:gd name="T9" fmla="*/ 940 h 2508"/>
                <a:gd name="T10" fmla="*/ 5190 w 5215"/>
                <a:gd name="T11" fmla="*/ 939 h 2508"/>
                <a:gd name="T12" fmla="*/ 5191 w 5215"/>
                <a:gd name="T13" fmla="*/ 939 h 2508"/>
                <a:gd name="T14" fmla="*/ 5190 w 5215"/>
                <a:gd name="T15" fmla="*/ 800 h 2508"/>
                <a:gd name="T16" fmla="*/ 4769 w 5215"/>
                <a:gd name="T17" fmla="*/ 70 h 2508"/>
                <a:gd name="T18" fmla="*/ 4648 w 5215"/>
                <a:gd name="T19" fmla="*/ 0 h 2508"/>
                <a:gd name="T20" fmla="*/ 3362 w 5215"/>
                <a:gd name="T21" fmla="*/ 0 h 2508"/>
                <a:gd name="T22" fmla="*/ 3240 w 5215"/>
                <a:gd name="T23" fmla="*/ 70 h 2508"/>
                <a:gd name="T24" fmla="*/ 2035 w 5215"/>
                <a:gd name="T25" fmla="*/ 2158 h 2508"/>
                <a:gd name="T26" fmla="*/ 1914 w 5215"/>
                <a:gd name="T27" fmla="*/ 2228 h 2508"/>
                <a:gd name="T28" fmla="*/ 951 w 5215"/>
                <a:gd name="T29" fmla="*/ 2228 h 2508"/>
                <a:gd name="T30" fmla="*/ 829 w 5215"/>
                <a:gd name="T31" fmla="*/ 2158 h 2508"/>
                <a:gd name="T32" fmla="*/ 348 w 5215"/>
                <a:gd name="T33" fmla="*/ 1324 h 2508"/>
                <a:gd name="T34" fmla="*/ 348 w 5215"/>
                <a:gd name="T35" fmla="*/ 1184 h 2508"/>
                <a:gd name="T36" fmla="*/ 829 w 5215"/>
                <a:gd name="T37" fmla="*/ 350 h 2508"/>
                <a:gd name="T38" fmla="*/ 951 w 5215"/>
                <a:gd name="T39" fmla="*/ 280 h 2508"/>
                <a:gd name="T40" fmla="*/ 1914 w 5215"/>
                <a:gd name="T41" fmla="*/ 280 h 2508"/>
                <a:gd name="T42" fmla="*/ 2035 w 5215"/>
                <a:gd name="T43" fmla="*/ 350 h 2508"/>
                <a:gd name="T44" fmla="*/ 2374 w 5215"/>
                <a:gd name="T45" fmla="*/ 938 h 2508"/>
                <a:gd name="T46" fmla="*/ 2617 w 5215"/>
                <a:gd name="T47" fmla="*/ 938 h 2508"/>
                <a:gd name="T48" fmla="*/ 2617 w 5215"/>
                <a:gd name="T49" fmla="*/ 937 h 2508"/>
                <a:gd name="T50" fmla="*/ 2617 w 5215"/>
                <a:gd name="T51" fmla="*/ 798 h 2508"/>
                <a:gd name="T52" fmla="*/ 2197 w 5215"/>
                <a:gd name="T53" fmla="*/ 70 h 2508"/>
                <a:gd name="T54" fmla="*/ 2075 w 5215"/>
                <a:gd name="T55" fmla="*/ 0 h 2508"/>
                <a:gd name="T56" fmla="*/ 789 w 5215"/>
                <a:gd name="T57" fmla="*/ 0 h 2508"/>
                <a:gd name="T58" fmla="*/ 668 w 5215"/>
                <a:gd name="T59" fmla="*/ 70 h 2508"/>
                <a:gd name="T60" fmla="*/ 25 w 5215"/>
                <a:gd name="T61" fmla="*/ 1184 h 2508"/>
                <a:gd name="T62" fmla="*/ 25 w 5215"/>
                <a:gd name="T63" fmla="*/ 1324 h 2508"/>
                <a:gd name="T64" fmla="*/ 668 w 5215"/>
                <a:gd name="T65" fmla="*/ 2438 h 2508"/>
                <a:gd name="T66" fmla="*/ 789 w 5215"/>
                <a:gd name="T67" fmla="*/ 2508 h 2508"/>
                <a:gd name="T68" fmla="*/ 2075 w 5215"/>
                <a:gd name="T69" fmla="*/ 2508 h 2508"/>
                <a:gd name="T70" fmla="*/ 2197 w 5215"/>
                <a:gd name="T71" fmla="*/ 2438 h 2508"/>
                <a:gd name="T72" fmla="*/ 3402 w 5215"/>
                <a:gd name="T73" fmla="*/ 350 h 2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15" h="2508">
                  <a:moveTo>
                    <a:pt x="3402" y="350"/>
                  </a:moveTo>
                  <a:cubicBezTo>
                    <a:pt x="3427" y="307"/>
                    <a:pt x="3473" y="280"/>
                    <a:pt x="3523" y="280"/>
                  </a:cubicBezTo>
                  <a:lnTo>
                    <a:pt x="4486" y="280"/>
                  </a:lnTo>
                  <a:cubicBezTo>
                    <a:pt x="4536" y="280"/>
                    <a:pt x="4583" y="307"/>
                    <a:pt x="4608" y="350"/>
                  </a:cubicBezTo>
                  <a:lnTo>
                    <a:pt x="4948" y="940"/>
                  </a:lnTo>
                  <a:cubicBezTo>
                    <a:pt x="5002" y="1033"/>
                    <a:pt x="5137" y="1033"/>
                    <a:pt x="5190" y="939"/>
                  </a:cubicBezTo>
                  <a:lnTo>
                    <a:pt x="5191" y="939"/>
                  </a:lnTo>
                  <a:cubicBezTo>
                    <a:pt x="5215" y="896"/>
                    <a:pt x="5215" y="843"/>
                    <a:pt x="5190" y="800"/>
                  </a:cubicBezTo>
                  <a:lnTo>
                    <a:pt x="4769" y="70"/>
                  </a:lnTo>
                  <a:cubicBezTo>
                    <a:pt x="4744" y="27"/>
                    <a:pt x="4698" y="0"/>
                    <a:pt x="4648" y="0"/>
                  </a:cubicBezTo>
                  <a:lnTo>
                    <a:pt x="3362" y="0"/>
                  </a:lnTo>
                  <a:cubicBezTo>
                    <a:pt x="3312" y="0"/>
                    <a:pt x="3265" y="27"/>
                    <a:pt x="3240" y="70"/>
                  </a:cubicBezTo>
                  <a:cubicBezTo>
                    <a:pt x="3240" y="70"/>
                    <a:pt x="2320" y="1664"/>
                    <a:pt x="2035" y="2158"/>
                  </a:cubicBezTo>
                  <a:cubicBezTo>
                    <a:pt x="2010" y="2202"/>
                    <a:pt x="1964" y="2228"/>
                    <a:pt x="1914" y="2228"/>
                  </a:cubicBezTo>
                  <a:lnTo>
                    <a:pt x="951" y="2228"/>
                  </a:lnTo>
                  <a:cubicBezTo>
                    <a:pt x="901" y="2228"/>
                    <a:pt x="854" y="2202"/>
                    <a:pt x="829" y="2158"/>
                  </a:cubicBezTo>
                  <a:lnTo>
                    <a:pt x="348" y="1324"/>
                  </a:lnTo>
                  <a:cubicBezTo>
                    <a:pt x="323" y="1281"/>
                    <a:pt x="323" y="1228"/>
                    <a:pt x="348" y="1184"/>
                  </a:cubicBezTo>
                  <a:lnTo>
                    <a:pt x="829" y="350"/>
                  </a:lnTo>
                  <a:cubicBezTo>
                    <a:pt x="854" y="307"/>
                    <a:pt x="901" y="280"/>
                    <a:pt x="951" y="280"/>
                  </a:cubicBezTo>
                  <a:lnTo>
                    <a:pt x="1914" y="280"/>
                  </a:lnTo>
                  <a:cubicBezTo>
                    <a:pt x="1964" y="280"/>
                    <a:pt x="2010" y="307"/>
                    <a:pt x="2035" y="350"/>
                  </a:cubicBezTo>
                  <a:lnTo>
                    <a:pt x="2374" y="938"/>
                  </a:lnTo>
                  <a:cubicBezTo>
                    <a:pt x="2428" y="1031"/>
                    <a:pt x="2563" y="1031"/>
                    <a:pt x="2617" y="938"/>
                  </a:cubicBezTo>
                  <a:lnTo>
                    <a:pt x="2617" y="937"/>
                  </a:lnTo>
                  <a:cubicBezTo>
                    <a:pt x="2642" y="894"/>
                    <a:pt x="2642" y="841"/>
                    <a:pt x="2617" y="798"/>
                  </a:cubicBezTo>
                  <a:lnTo>
                    <a:pt x="2197" y="70"/>
                  </a:lnTo>
                  <a:cubicBezTo>
                    <a:pt x="2172" y="27"/>
                    <a:pt x="2125" y="0"/>
                    <a:pt x="2075" y="0"/>
                  </a:cubicBezTo>
                  <a:lnTo>
                    <a:pt x="789" y="0"/>
                  </a:lnTo>
                  <a:cubicBezTo>
                    <a:pt x="739" y="0"/>
                    <a:pt x="693" y="27"/>
                    <a:pt x="668" y="70"/>
                  </a:cubicBezTo>
                  <a:lnTo>
                    <a:pt x="25" y="1184"/>
                  </a:lnTo>
                  <a:cubicBezTo>
                    <a:pt x="0" y="1228"/>
                    <a:pt x="0" y="1281"/>
                    <a:pt x="25" y="1324"/>
                  </a:cubicBezTo>
                  <a:lnTo>
                    <a:pt x="668" y="2438"/>
                  </a:lnTo>
                  <a:cubicBezTo>
                    <a:pt x="693" y="2482"/>
                    <a:pt x="739" y="2508"/>
                    <a:pt x="789" y="2508"/>
                  </a:cubicBezTo>
                  <a:lnTo>
                    <a:pt x="2075" y="2508"/>
                  </a:lnTo>
                  <a:cubicBezTo>
                    <a:pt x="2125" y="2508"/>
                    <a:pt x="2172" y="2482"/>
                    <a:pt x="2197" y="2438"/>
                  </a:cubicBezTo>
                  <a:cubicBezTo>
                    <a:pt x="2328" y="2211"/>
                    <a:pt x="2438" y="2021"/>
                    <a:pt x="3402" y="35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pic>
        <p:nvPicPr>
          <p:cNvPr id="1026" name="Picture 2" descr="C:\Users\Hp\Desktop\UNIVERSITA' E CONCORSI\TESI\PRESENTAZIONE_TESI\raccolta_da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64" y="3091782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80" y="2988338"/>
            <a:ext cx="942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11077"/>
            <a:ext cx="720080" cy="57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60" y="2973382"/>
            <a:ext cx="870875" cy="87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to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485" y="3143446"/>
            <a:ext cx="663451" cy="66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2 21"/>
          <p:cNvCxnSpPr/>
          <p:nvPr/>
        </p:nvCxnSpPr>
        <p:spPr>
          <a:xfrm flipV="1">
            <a:off x="2524601" y="211585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879593" y="4171254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V="1">
            <a:off x="5237475" y="2115858"/>
            <a:ext cx="0" cy="6480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 flipV="1">
            <a:off x="8008210" y="2115858"/>
            <a:ext cx="0" cy="64807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>
            <a:off x="6627992" y="4170635"/>
            <a:ext cx="0" cy="66223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ttangolo 29"/>
          <p:cNvSpPr/>
          <p:nvPr/>
        </p:nvSpPr>
        <p:spPr>
          <a:xfrm>
            <a:off x="1979712" y="1484784"/>
            <a:ext cx="1080120" cy="63107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Raccolta 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dati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3202581" y="4842978"/>
            <a:ext cx="1357882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E</a:t>
            </a:r>
            <a:r>
              <a:rPr lang="it-IT" sz="1400" dirty="0" err="1" smtClean="0">
                <a:latin typeface="Calibri" pitchFamily="34" charset="0"/>
                <a:cs typeface="Calibri" pitchFamily="34" charset="0"/>
              </a:rPr>
              <a:t>ndorsement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 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sz="1400" dirty="0" err="1">
                <a:latin typeface="Calibri" pitchFamily="34" charset="0"/>
                <a:cs typeface="Calibri" pitchFamily="34" charset="0"/>
              </a:rPr>
              <a:t>graph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4564320" y="1484784"/>
            <a:ext cx="1350167" cy="63107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Individuazione </a:t>
            </a:r>
            <a:r>
              <a:rPr lang="it-IT" sz="1400" dirty="0" err="1">
                <a:latin typeface="Calibri" pitchFamily="34" charset="0"/>
                <a:cs typeface="Calibri" pitchFamily="34" charset="0"/>
              </a:rPr>
              <a:t>echo-chambers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652120" y="4842612"/>
            <a:ext cx="1944216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Implementazione</a:t>
            </a:r>
          </a:p>
          <a:p>
            <a:pPr algn="ctr"/>
            <a:r>
              <a:rPr lang="it-IT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sz="1400" dirty="0" smtClean="0">
                <a:latin typeface="Calibri" pitchFamily="34" charset="0"/>
                <a:cs typeface="Calibri" pitchFamily="34" charset="0"/>
              </a:rPr>
              <a:t>algoritmi</a:t>
            </a:r>
            <a:endParaRPr lang="it-IT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7164288" y="1484784"/>
            <a:ext cx="1656184" cy="6310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 err="1">
                <a:latin typeface="Calibri" pitchFamily="34" charset="0"/>
                <a:cs typeface="Calibri" pitchFamily="34" charset="0"/>
              </a:rPr>
              <a:t>Tool</a:t>
            </a:r>
            <a:r>
              <a:rPr lang="it-IT" sz="1400" dirty="0">
                <a:latin typeface="Calibri" pitchFamily="34" charset="0"/>
                <a:cs typeface="Calibri" pitchFamily="34" charset="0"/>
              </a:rPr>
              <a:t>  visualizzazione</a:t>
            </a:r>
          </a:p>
        </p:txBody>
      </p:sp>
    </p:spTree>
    <p:extLst>
      <p:ext uri="{BB962C8B-B14F-4D97-AF65-F5344CB8AC3E}">
        <p14:creationId xmlns:p14="http://schemas.microsoft.com/office/powerpoint/2010/main" val="9643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AC6A7350-ED1C-43B0-B2CF-A496AF50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9D808D5-ED83-4266-B4A6-F11548B6FDF4}"/>
              </a:ext>
            </a:extLst>
          </p:cNvPr>
          <p:cNvSpPr/>
          <p:nvPr/>
        </p:nvSpPr>
        <p:spPr>
          <a:xfrm>
            <a:off x="1619672" y="1352957"/>
            <a:ext cx="75243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per l’acquisizione dei dati pubblicati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dagli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utenti.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Dati ottenuti via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streaming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dopo aver effettuato l’autenticazione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con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credenziali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 sviluppatore corrette.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limita lo streaming dei dati da parte degli sviluppatori: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non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più di </a:t>
            </a:r>
            <a:r>
              <a:rPr lang="it-IT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100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richieste ogni 15 minuti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altrimenti credenziali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bloccate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 un’ora.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Un’altra limitazione che impone 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riguarda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 l’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impossibilità di ottenere </a:t>
            </a:r>
            <a:r>
              <a:rPr lang="it-IT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u="sng" dirty="0">
                <a:latin typeface="Calibri" panose="020F0502020204030204" pitchFamily="34" charset="0"/>
                <a:cs typeface="Calibri" panose="020F0502020204030204" pitchFamily="34" charset="0"/>
              </a:rPr>
              <a:t>più vecchi di una settimana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7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3A78A980-0D2B-467E-B644-5D2D7E2C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13544446-166C-4D47-9BAD-7D0BB734E8FC}"/>
              </a:ext>
            </a:extLst>
          </p:cNvPr>
          <p:cNvSpPr/>
          <p:nvPr/>
        </p:nvSpPr>
        <p:spPr>
          <a:xfrm>
            <a:off x="1619672" y="1352957"/>
            <a:ext cx="75243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Utilizzo della libreria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Python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Tweepy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permette di accedere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agevolmente da codice alle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b="1" i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gestisce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processo di autenticazione dello sviluppatore presso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il server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attraverso degli specifici metodi.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i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permette di gestire vari tipi di errore tra cui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RateLimitError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che insorge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quando viene superata la soglia di traffico di 100 richieste </a:t>
            </a: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ogni 15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minuti,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 blocco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xmlns="" id="{CD2A3987-F483-4038-AA85-8FB867750F2A}"/>
              </a:ext>
            </a:extLst>
          </p:cNvPr>
          <p:cNvSpPr/>
          <p:nvPr/>
        </p:nvSpPr>
        <p:spPr>
          <a:xfrm>
            <a:off x="7668344" y="5661248"/>
            <a:ext cx="86409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57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A269D4B-3754-4570-94B4-840809F1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905DEB8-2BFA-41BE-9967-84ECE44648DF}"/>
              </a:ext>
            </a:extLst>
          </p:cNvPr>
          <p:cNvSpPr/>
          <p:nvPr/>
        </p:nvSpPr>
        <p:spPr>
          <a:xfrm>
            <a:off x="1619672" y="1352957"/>
            <a:ext cx="75243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Bisogna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bypassare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ufficiale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per recuperare </a:t>
            </a:r>
            <a:r>
              <a:rPr lang="it-IT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più vecchi di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una settimana, altrimenti è impossibile ottenere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di dimensioni sufficienti per un’analisi attendibile.  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mitare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la funzione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scroll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della pagina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Tramite chiamate successive ad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provider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JSON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ottengono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tweets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relativi all’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hashtag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 si sta cercando, via via più vecchi.</a:t>
            </a: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just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 riesce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ad evitare le limitazioni temporali delle </a:t>
            </a:r>
            <a:r>
              <a:rPr lang="it-IT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API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83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8861B7B-8A8E-4E0F-AC25-74535E87BCCE}"/>
              </a:ext>
            </a:extLst>
          </p:cNvPr>
          <p:cNvSpPr/>
          <p:nvPr/>
        </p:nvSpPr>
        <p:spPr>
          <a:xfrm>
            <a:off x="1584176" y="1352957"/>
            <a:ext cx="75243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Articolazione del processo di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RACCOLTA DATI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: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Specificare i parametri di ricerca (i.e. </a:t>
            </a:r>
            <a:r>
              <a:rPr lang="it-IT" b="1" i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Since,Until,Hashtag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Recuperare dal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di </a:t>
            </a:r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soddisfano i </a:t>
            </a: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parametri di ricerca specificati, insieme agli utenti che li hanno prodotti.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Recuperare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tutti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che sono stati prodotti verso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tali </a:t>
            </a:r>
            <a:r>
              <a:rPr lang="it-IT" b="1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Organizzare i dati ottenuti in un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 renderli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PERSISTENTI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10DFEC75-8F1A-438D-A7A3-11E66A8AAFF2}"/>
              </a:ext>
            </a:extLst>
          </p:cNvPr>
          <p:cNvCxnSpPr/>
          <p:nvPr/>
        </p:nvCxnSpPr>
        <p:spPr>
          <a:xfrm>
            <a:off x="5076056" y="256490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5B792FA7-2F70-4FAF-B16E-10DA5390FCCA}"/>
              </a:ext>
            </a:extLst>
          </p:cNvPr>
          <p:cNvCxnSpPr/>
          <p:nvPr/>
        </p:nvCxnSpPr>
        <p:spPr>
          <a:xfrm>
            <a:off x="5076056" y="3933056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BD722D80-B984-47BA-BCEA-1550BF590A27}"/>
              </a:ext>
            </a:extLst>
          </p:cNvPr>
          <p:cNvCxnSpPr/>
          <p:nvPr/>
        </p:nvCxnSpPr>
        <p:spPr>
          <a:xfrm>
            <a:off x="5071330" y="5085184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85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1 -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Raccolta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dati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Hp\Desktop\UNIVERSITA' E CONCORSI\TESI\PRESENTAZIONE_TESI\raccolta_dati_te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4239"/>
            <a:ext cx="36290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5" y="2924944"/>
            <a:ext cx="26003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7 6"/>
          <p:cNvCxnSpPr/>
          <p:nvPr/>
        </p:nvCxnSpPr>
        <p:spPr>
          <a:xfrm flipV="1">
            <a:off x="3995936" y="3501009"/>
            <a:ext cx="1800200" cy="79208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V="1">
            <a:off x="666023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7380312" y="24208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956376" y="2420888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6534236" y="20718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254316" y="20608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7671181" y="2060847"/>
            <a:ext cx="108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etweet</a:t>
            </a:r>
            <a:r>
              <a:rPr lang="it-IT" sz="1200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count</a:t>
            </a:r>
            <a:endParaRPr lang="it-IT" sz="1200" b="1" i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27020" y="3954542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Indice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" name="Group 1"/>
          <p:cNvGrpSpPr/>
          <p:nvPr/>
        </p:nvGrpSpPr>
        <p:grpSpPr>
          <a:xfrm>
            <a:off x="2771800" y="1124745"/>
            <a:ext cx="3240360" cy="5616624"/>
            <a:chOff x="4546600" y="455613"/>
            <a:chExt cx="3054351" cy="5514975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5399088" y="455613"/>
              <a:ext cx="1358900" cy="5514975"/>
            </a:xfrm>
            <a:custGeom>
              <a:avLst/>
              <a:gdLst>
                <a:gd name="T0" fmla="*/ 2436 w 3426"/>
                <a:gd name="T1" fmla="*/ 13451 h 13893"/>
                <a:gd name="T2" fmla="*/ 2944 w 3426"/>
                <a:gd name="T3" fmla="*/ 13006 h 13893"/>
                <a:gd name="T4" fmla="*/ 3015 w 3426"/>
                <a:gd name="T5" fmla="*/ 12405 h 13893"/>
                <a:gd name="T6" fmla="*/ 2681 w 3426"/>
                <a:gd name="T7" fmla="*/ 11897 h 13893"/>
                <a:gd name="T8" fmla="*/ 1299 w 3426"/>
                <a:gd name="T9" fmla="*/ 11718 h 13893"/>
                <a:gd name="T10" fmla="*/ 435 w 3426"/>
                <a:gd name="T11" fmla="*/ 11391 h 13893"/>
                <a:gd name="T12" fmla="*/ 2 w 3426"/>
                <a:gd name="T13" fmla="*/ 10523 h 13893"/>
                <a:gd name="T14" fmla="*/ 243 w 3426"/>
                <a:gd name="T15" fmla="*/ 9684 h 13893"/>
                <a:gd name="T16" fmla="*/ 965 w 3426"/>
                <a:gd name="T17" fmla="*/ 9194 h 13893"/>
                <a:gd name="T18" fmla="*/ 2436 w 3426"/>
                <a:gd name="T19" fmla="*/ 9102 h 13893"/>
                <a:gd name="T20" fmla="*/ 2944 w 3426"/>
                <a:gd name="T21" fmla="*/ 8658 h 13893"/>
                <a:gd name="T22" fmla="*/ 3015 w 3426"/>
                <a:gd name="T23" fmla="*/ 8056 h 13893"/>
                <a:gd name="T24" fmla="*/ 2681 w 3426"/>
                <a:gd name="T25" fmla="*/ 7548 h 13893"/>
                <a:gd name="T26" fmla="*/ 1299 w 3426"/>
                <a:gd name="T27" fmla="*/ 7369 h 13893"/>
                <a:gd name="T28" fmla="*/ 435 w 3426"/>
                <a:gd name="T29" fmla="*/ 7043 h 13893"/>
                <a:gd name="T30" fmla="*/ 2 w 3426"/>
                <a:gd name="T31" fmla="*/ 6174 h 13893"/>
                <a:gd name="T32" fmla="*/ 243 w 3426"/>
                <a:gd name="T33" fmla="*/ 5336 h 13893"/>
                <a:gd name="T34" fmla="*/ 965 w 3426"/>
                <a:gd name="T35" fmla="*/ 4846 h 13893"/>
                <a:gd name="T36" fmla="*/ 2436 w 3426"/>
                <a:gd name="T37" fmla="*/ 4754 h 13893"/>
                <a:gd name="T38" fmla="*/ 2944 w 3426"/>
                <a:gd name="T39" fmla="*/ 4309 h 13893"/>
                <a:gd name="T40" fmla="*/ 3015 w 3426"/>
                <a:gd name="T41" fmla="*/ 3708 h 13893"/>
                <a:gd name="T42" fmla="*/ 2681 w 3426"/>
                <a:gd name="T43" fmla="*/ 3200 h 13893"/>
                <a:gd name="T44" fmla="*/ 1299 w 3426"/>
                <a:gd name="T45" fmla="*/ 3021 h 13893"/>
                <a:gd name="T46" fmla="*/ 435 w 3426"/>
                <a:gd name="T47" fmla="*/ 2694 h 13893"/>
                <a:gd name="T48" fmla="*/ 2 w 3426"/>
                <a:gd name="T49" fmla="*/ 1826 h 13893"/>
                <a:gd name="T50" fmla="*/ 243 w 3426"/>
                <a:gd name="T51" fmla="*/ 987 h 13893"/>
                <a:gd name="T52" fmla="*/ 965 w 3426"/>
                <a:gd name="T53" fmla="*/ 497 h 13893"/>
                <a:gd name="T54" fmla="*/ 1864 w 3426"/>
                <a:gd name="T55" fmla="*/ 404 h 13893"/>
                <a:gd name="T56" fmla="*/ 2340 w 3426"/>
                <a:gd name="T57" fmla="*/ 220 h 13893"/>
                <a:gd name="T58" fmla="*/ 2012 w 3426"/>
                <a:gd name="T59" fmla="*/ 772 h 13893"/>
                <a:gd name="T60" fmla="*/ 1148 w 3426"/>
                <a:gd name="T61" fmla="*/ 856 h 13893"/>
                <a:gd name="T62" fmla="*/ 614 w 3426"/>
                <a:gd name="T63" fmla="*/ 1147 h 13893"/>
                <a:gd name="T64" fmla="*/ 389 w 3426"/>
                <a:gd name="T65" fmla="*/ 1755 h 13893"/>
                <a:gd name="T66" fmla="*/ 632 w 3426"/>
                <a:gd name="T67" fmla="*/ 2344 h 13893"/>
                <a:gd name="T68" fmla="*/ 1254 w 3426"/>
                <a:gd name="T69" fmla="*/ 2632 h 13893"/>
                <a:gd name="T70" fmla="*/ 2809 w 3426"/>
                <a:gd name="T71" fmla="*/ 2816 h 13893"/>
                <a:gd name="T72" fmla="*/ 3359 w 3426"/>
                <a:gd name="T73" fmla="*/ 3497 h 13893"/>
                <a:gd name="T74" fmla="*/ 3342 w 3426"/>
                <a:gd name="T75" fmla="*/ 4369 h 13893"/>
                <a:gd name="T76" fmla="*/ 2683 w 3426"/>
                <a:gd name="T77" fmla="*/ 5071 h 13893"/>
                <a:gd name="T78" fmla="*/ 1148 w 3426"/>
                <a:gd name="T79" fmla="*/ 5205 h 13893"/>
                <a:gd name="T80" fmla="*/ 614 w 3426"/>
                <a:gd name="T81" fmla="*/ 5495 h 13893"/>
                <a:gd name="T82" fmla="*/ 389 w 3426"/>
                <a:gd name="T83" fmla="*/ 6103 h 13893"/>
                <a:gd name="T84" fmla="*/ 632 w 3426"/>
                <a:gd name="T85" fmla="*/ 6693 h 13893"/>
                <a:gd name="T86" fmla="*/ 1254 w 3426"/>
                <a:gd name="T87" fmla="*/ 6981 h 13893"/>
                <a:gd name="T88" fmla="*/ 2809 w 3426"/>
                <a:gd name="T89" fmla="*/ 7165 h 13893"/>
                <a:gd name="T90" fmla="*/ 3359 w 3426"/>
                <a:gd name="T91" fmla="*/ 7845 h 13893"/>
                <a:gd name="T92" fmla="*/ 3342 w 3426"/>
                <a:gd name="T93" fmla="*/ 8717 h 13893"/>
                <a:gd name="T94" fmla="*/ 2683 w 3426"/>
                <a:gd name="T95" fmla="*/ 9420 h 13893"/>
                <a:gd name="T96" fmla="*/ 1148 w 3426"/>
                <a:gd name="T97" fmla="*/ 9553 h 13893"/>
                <a:gd name="T98" fmla="*/ 614 w 3426"/>
                <a:gd name="T99" fmla="*/ 9844 h 13893"/>
                <a:gd name="T100" fmla="*/ 389 w 3426"/>
                <a:gd name="T101" fmla="*/ 10452 h 13893"/>
                <a:gd name="T102" fmla="*/ 632 w 3426"/>
                <a:gd name="T103" fmla="*/ 11041 h 13893"/>
                <a:gd name="T104" fmla="*/ 1254 w 3426"/>
                <a:gd name="T105" fmla="*/ 11329 h 13893"/>
                <a:gd name="T106" fmla="*/ 2809 w 3426"/>
                <a:gd name="T107" fmla="*/ 11513 h 13893"/>
                <a:gd name="T108" fmla="*/ 3359 w 3426"/>
                <a:gd name="T109" fmla="*/ 12194 h 13893"/>
                <a:gd name="T110" fmla="*/ 3342 w 3426"/>
                <a:gd name="T111" fmla="*/ 13066 h 13893"/>
                <a:gd name="T112" fmla="*/ 2683 w 3426"/>
                <a:gd name="T113" fmla="*/ 13768 h 1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26" h="13893">
                  <a:moveTo>
                    <a:pt x="2127" y="13893"/>
                  </a:moveTo>
                  <a:lnTo>
                    <a:pt x="1281" y="13893"/>
                  </a:lnTo>
                  <a:lnTo>
                    <a:pt x="1281" y="13504"/>
                  </a:lnTo>
                  <a:lnTo>
                    <a:pt x="2127" y="13504"/>
                  </a:lnTo>
                  <a:lnTo>
                    <a:pt x="2174" y="13503"/>
                  </a:lnTo>
                  <a:lnTo>
                    <a:pt x="2263" y="13494"/>
                  </a:lnTo>
                  <a:lnTo>
                    <a:pt x="2352" y="13477"/>
                  </a:lnTo>
                  <a:lnTo>
                    <a:pt x="2436" y="13451"/>
                  </a:lnTo>
                  <a:lnTo>
                    <a:pt x="2518" y="13417"/>
                  </a:lnTo>
                  <a:lnTo>
                    <a:pt x="2594" y="13377"/>
                  </a:lnTo>
                  <a:lnTo>
                    <a:pt x="2667" y="13329"/>
                  </a:lnTo>
                  <a:lnTo>
                    <a:pt x="2734" y="13276"/>
                  </a:lnTo>
                  <a:lnTo>
                    <a:pt x="2795" y="13216"/>
                  </a:lnTo>
                  <a:lnTo>
                    <a:pt x="2851" y="13151"/>
                  </a:lnTo>
                  <a:lnTo>
                    <a:pt x="2901" y="13082"/>
                  </a:lnTo>
                  <a:lnTo>
                    <a:pt x="2944" y="13006"/>
                  </a:lnTo>
                  <a:lnTo>
                    <a:pt x="2979" y="12929"/>
                  </a:lnTo>
                  <a:lnTo>
                    <a:pt x="3006" y="12846"/>
                  </a:lnTo>
                  <a:lnTo>
                    <a:pt x="3026" y="12760"/>
                  </a:lnTo>
                  <a:lnTo>
                    <a:pt x="3036" y="12672"/>
                  </a:lnTo>
                  <a:lnTo>
                    <a:pt x="3037" y="12627"/>
                  </a:lnTo>
                  <a:lnTo>
                    <a:pt x="3039" y="12581"/>
                  </a:lnTo>
                  <a:lnTo>
                    <a:pt x="3031" y="12492"/>
                  </a:lnTo>
                  <a:lnTo>
                    <a:pt x="3015" y="12405"/>
                  </a:lnTo>
                  <a:lnTo>
                    <a:pt x="2991" y="12321"/>
                  </a:lnTo>
                  <a:lnTo>
                    <a:pt x="2958" y="12239"/>
                  </a:lnTo>
                  <a:lnTo>
                    <a:pt x="2917" y="12161"/>
                  </a:lnTo>
                  <a:lnTo>
                    <a:pt x="2869" y="12087"/>
                  </a:lnTo>
                  <a:lnTo>
                    <a:pt x="2813" y="12017"/>
                  </a:lnTo>
                  <a:lnTo>
                    <a:pt x="2782" y="11985"/>
                  </a:lnTo>
                  <a:lnTo>
                    <a:pt x="2750" y="11954"/>
                  </a:lnTo>
                  <a:lnTo>
                    <a:pt x="2681" y="11897"/>
                  </a:lnTo>
                  <a:lnTo>
                    <a:pt x="2608" y="11846"/>
                  </a:lnTo>
                  <a:lnTo>
                    <a:pt x="2530" y="11805"/>
                  </a:lnTo>
                  <a:lnTo>
                    <a:pt x="2450" y="11771"/>
                  </a:lnTo>
                  <a:lnTo>
                    <a:pt x="2366" y="11745"/>
                  </a:lnTo>
                  <a:lnTo>
                    <a:pt x="2279" y="11728"/>
                  </a:lnTo>
                  <a:lnTo>
                    <a:pt x="2191" y="11719"/>
                  </a:lnTo>
                  <a:lnTo>
                    <a:pt x="2146" y="11718"/>
                  </a:lnTo>
                  <a:lnTo>
                    <a:pt x="1299" y="11718"/>
                  </a:lnTo>
                  <a:lnTo>
                    <a:pt x="1233" y="11717"/>
                  </a:lnTo>
                  <a:lnTo>
                    <a:pt x="1105" y="11704"/>
                  </a:lnTo>
                  <a:lnTo>
                    <a:pt x="979" y="11679"/>
                  </a:lnTo>
                  <a:lnTo>
                    <a:pt x="858" y="11643"/>
                  </a:lnTo>
                  <a:lnTo>
                    <a:pt x="743" y="11595"/>
                  </a:lnTo>
                  <a:lnTo>
                    <a:pt x="634" y="11537"/>
                  </a:lnTo>
                  <a:lnTo>
                    <a:pt x="531" y="11468"/>
                  </a:lnTo>
                  <a:lnTo>
                    <a:pt x="435" y="11391"/>
                  </a:lnTo>
                  <a:lnTo>
                    <a:pt x="347" y="11306"/>
                  </a:lnTo>
                  <a:lnTo>
                    <a:pt x="266" y="11212"/>
                  </a:lnTo>
                  <a:lnTo>
                    <a:pt x="196" y="11111"/>
                  </a:lnTo>
                  <a:lnTo>
                    <a:pt x="135" y="11005"/>
                  </a:lnTo>
                  <a:lnTo>
                    <a:pt x="85" y="10891"/>
                  </a:lnTo>
                  <a:lnTo>
                    <a:pt x="46" y="10773"/>
                  </a:lnTo>
                  <a:lnTo>
                    <a:pt x="17" y="10650"/>
                  </a:lnTo>
                  <a:lnTo>
                    <a:pt x="2" y="10523"/>
                  </a:lnTo>
                  <a:lnTo>
                    <a:pt x="0" y="10458"/>
                  </a:lnTo>
                  <a:lnTo>
                    <a:pt x="0" y="10393"/>
                  </a:lnTo>
                  <a:lnTo>
                    <a:pt x="11" y="10266"/>
                  </a:lnTo>
                  <a:lnTo>
                    <a:pt x="33" y="10141"/>
                  </a:lnTo>
                  <a:lnTo>
                    <a:pt x="68" y="10020"/>
                  </a:lnTo>
                  <a:lnTo>
                    <a:pt x="115" y="9903"/>
                  </a:lnTo>
                  <a:lnTo>
                    <a:pt x="173" y="9791"/>
                  </a:lnTo>
                  <a:lnTo>
                    <a:pt x="243" y="9684"/>
                  </a:lnTo>
                  <a:lnTo>
                    <a:pt x="323" y="9586"/>
                  </a:lnTo>
                  <a:lnTo>
                    <a:pt x="367" y="9538"/>
                  </a:lnTo>
                  <a:lnTo>
                    <a:pt x="414" y="9493"/>
                  </a:lnTo>
                  <a:lnTo>
                    <a:pt x="512" y="9411"/>
                  </a:lnTo>
                  <a:lnTo>
                    <a:pt x="617" y="9340"/>
                  </a:lnTo>
                  <a:lnTo>
                    <a:pt x="728" y="9280"/>
                  </a:lnTo>
                  <a:lnTo>
                    <a:pt x="844" y="9231"/>
                  </a:lnTo>
                  <a:lnTo>
                    <a:pt x="965" y="9194"/>
                  </a:lnTo>
                  <a:lnTo>
                    <a:pt x="1089" y="9168"/>
                  </a:lnTo>
                  <a:lnTo>
                    <a:pt x="1216" y="9157"/>
                  </a:lnTo>
                  <a:lnTo>
                    <a:pt x="1281" y="9156"/>
                  </a:lnTo>
                  <a:lnTo>
                    <a:pt x="2127" y="9156"/>
                  </a:lnTo>
                  <a:lnTo>
                    <a:pt x="2174" y="9154"/>
                  </a:lnTo>
                  <a:lnTo>
                    <a:pt x="2263" y="9145"/>
                  </a:lnTo>
                  <a:lnTo>
                    <a:pt x="2352" y="9128"/>
                  </a:lnTo>
                  <a:lnTo>
                    <a:pt x="2436" y="9102"/>
                  </a:lnTo>
                  <a:lnTo>
                    <a:pt x="2518" y="9069"/>
                  </a:lnTo>
                  <a:lnTo>
                    <a:pt x="2594" y="9029"/>
                  </a:lnTo>
                  <a:lnTo>
                    <a:pt x="2667" y="8981"/>
                  </a:lnTo>
                  <a:lnTo>
                    <a:pt x="2734" y="8927"/>
                  </a:lnTo>
                  <a:lnTo>
                    <a:pt x="2795" y="8868"/>
                  </a:lnTo>
                  <a:lnTo>
                    <a:pt x="2851" y="8803"/>
                  </a:lnTo>
                  <a:lnTo>
                    <a:pt x="2901" y="8733"/>
                  </a:lnTo>
                  <a:lnTo>
                    <a:pt x="2944" y="8658"/>
                  </a:lnTo>
                  <a:lnTo>
                    <a:pt x="2979" y="8580"/>
                  </a:lnTo>
                  <a:lnTo>
                    <a:pt x="3006" y="8497"/>
                  </a:lnTo>
                  <a:lnTo>
                    <a:pt x="3026" y="8412"/>
                  </a:lnTo>
                  <a:lnTo>
                    <a:pt x="3036" y="8323"/>
                  </a:lnTo>
                  <a:lnTo>
                    <a:pt x="3037" y="8278"/>
                  </a:lnTo>
                  <a:lnTo>
                    <a:pt x="3039" y="8233"/>
                  </a:lnTo>
                  <a:lnTo>
                    <a:pt x="3031" y="8143"/>
                  </a:lnTo>
                  <a:lnTo>
                    <a:pt x="3015" y="8056"/>
                  </a:lnTo>
                  <a:lnTo>
                    <a:pt x="2991" y="7972"/>
                  </a:lnTo>
                  <a:lnTo>
                    <a:pt x="2958" y="7891"/>
                  </a:lnTo>
                  <a:lnTo>
                    <a:pt x="2917" y="7813"/>
                  </a:lnTo>
                  <a:lnTo>
                    <a:pt x="2869" y="7739"/>
                  </a:lnTo>
                  <a:lnTo>
                    <a:pt x="2813" y="7669"/>
                  </a:lnTo>
                  <a:lnTo>
                    <a:pt x="2782" y="7636"/>
                  </a:lnTo>
                  <a:lnTo>
                    <a:pt x="2750" y="7605"/>
                  </a:lnTo>
                  <a:lnTo>
                    <a:pt x="2681" y="7548"/>
                  </a:lnTo>
                  <a:lnTo>
                    <a:pt x="2608" y="7498"/>
                  </a:lnTo>
                  <a:lnTo>
                    <a:pt x="2530" y="7456"/>
                  </a:lnTo>
                  <a:lnTo>
                    <a:pt x="2450" y="7423"/>
                  </a:lnTo>
                  <a:lnTo>
                    <a:pt x="2366" y="7397"/>
                  </a:lnTo>
                  <a:lnTo>
                    <a:pt x="2279" y="7380"/>
                  </a:lnTo>
                  <a:lnTo>
                    <a:pt x="2191" y="7371"/>
                  </a:lnTo>
                  <a:lnTo>
                    <a:pt x="2146" y="7369"/>
                  </a:lnTo>
                  <a:lnTo>
                    <a:pt x="1299" y="7369"/>
                  </a:lnTo>
                  <a:lnTo>
                    <a:pt x="1233" y="7368"/>
                  </a:lnTo>
                  <a:lnTo>
                    <a:pt x="1105" y="7355"/>
                  </a:lnTo>
                  <a:lnTo>
                    <a:pt x="979" y="7331"/>
                  </a:lnTo>
                  <a:lnTo>
                    <a:pt x="858" y="7294"/>
                  </a:lnTo>
                  <a:lnTo>
                    <a:pt x="743" y="7246"/>
                  </a:lnTo>
                  <a:lnTo>
                    <a:pt x="634" y="7188"/>
                  </a:lnTo>
                  <a:lnTo>
                    <a:pt x="531" y="7119"/>
                  </a:lnTo>
                  <a:lnTo>
                    <a:pt x="435" y="7043"/>
                  </a:lnTo>
                  <a:lnTo>
                    <a:pt x="347" y="6957"/>
                  </a:lnTo>
                  <a:lnTo>
                    <a:pt x="266" y="6864"/>
                  </a:lnTo>
                  <a:lnTo>
                    <a:pt x="196" y="6763"/>
                  </a:lnTo>
                  <a:lnTo>
                    <a:pt x="135" y="6657"/>
                  </a:lnTo>
                  <a:lnTo>
                    <a:pt x="85" y="6543"/>
                  </a:lnTo>
                  <a:lnTo>
                    <a:pt x="46" y="6425"/>
                  </a:lnTo>
                  <a:lnTo>
                    <a:pt x="17" y="6301"/>
                  </a:lnTo>
                  <a:lnTo>
                    <a:pt x="2" y="6174"/>
                  </a:lnTo>
                  <a:lnTo>
                    <a:pt x="0" y="6110"/>
                  </a:lnTo>
                  <a:lnTo>
                    <a:pt x="0" y="6045"/>
                  </a:lnTo>
                  <a:lnTo>
                    <a:pt x="11" y="5918"/>
                  </a:lnTo>
                  <a:lnTo>
                    <a:pt x="33" y="5792"/>
                  </a:lnTo>
                  <a:lnTo>
                    <a:pt x="68" y="5672"/>
                  </a:lnTo>
                  <a:lnTo>
                    <a:pt x="115" y="5555"/>
                  </a:lnTo>
                  <a:lnTo>
                    <a:pt x="173" y="5442"/>
                  </a:lnTo>
                  <a:lnTo>
                    <a:pt x="243" y="5336"/>
                  </a:lnTo>
                  <a:lnTo>
                    <a:pt x="323" y="5236"/>
                  </a:lnTo>
                  <a:lnTo>
                    <a:pt x="367" y="5189"/>
                  </a:lnTo>
                  <a:lnTo>
                    <a:pt x="414" y="5144"/>
                  </a:lnTo>
                  <a:lnTo>
                    <a:pt x="512" y="5062"/>
                  </a:lnTo>
                  <a:lnTo>
                    <a:pt x="617" y="4991"/>
                  </a:lnTo>
                  <a:lnTo>
                    <a:pt x="728" y="4931"/>
                  </a:lnTo>
                  <a:lnTo>
                    <a:pt x="844" y="4882"/>
                  </a:lnTo>
                  <a:lnTo>
                    <a:pt x="965" y="4846"/>
                  </a:lnTo>
                  <a:lnTo>
                    <a:pt x="1089" y="4820"/>
                  </a:lnTo>
                  <a:lnTo>
                    <a:pt x="1216" y="4808"/>
                  </a:lnTo>
                  <a:lnTo>
                    <a:pt x="1281" y="4807"/>
                  </a:lnTo>
                  <a:lnTo>
                    <a:pt x="2127" y="4807"/>
                  </a:lnTo>
                  <a:lnTo>
                    <a:pt x="2174" y="4806"/>
                  </a:lnTo>
                  <a:lnTo>
                    <a:pt x="2263" y="4797"/>
                  </a:lnTo>
                  <a:lnTo>
                    <a:pt x="2352" y="4780"/>
                  </a:lnTo>
                  <a:lnTo>
                    <a:pt x="2436" y="4754"/>
                  </a:lnTo>
                  <a:lnTo>
                    <a:pt x="2518" y="4720"/>
                  </a:lnTo>
                  <a:lnTo>
                    <a:pt x="2594" y="4680"/>
                  </a:lnTo>
                  <a:lnTo>
                    <a:pt x="2667" y="4632"/>
                  </a:lnTo>
                  <a:lnTo>
                    <a:pt x="2734" y="4579"/>
                  </a:lnTo>
                  <a:lnTo>
                    <a:pt x="2795" y="4519"/>
                  </a:lnTo>
                  <a:lnTo>
                    <a:pt x="2851" y="4454"/>
                  </a:lnTo>
                  <a:lnTo>
                    <a:pt x="2901" y="4384"/>
                  </a:lnTo>
                  <a:lnTo>
                    <a:pt x="2944" y="4309"/>
                  </a:lnTo>
                  <a:lnTo>
                    <a:pt x="2979" y="4230"/>
                  </a:lnTo>
                  <a:lnTo>
                    <a:pt x="3006" y="4149"/>
                  </a:lnTo>
                  <a:lnTo>
                    <a:pt x="3026" y="4063"/>
                  </a:lnTo>
                  <a:lnTo>
                    <a:pt x="3036" y="3975"/>
                  </a:lnTo>
                  <a:lnTo>
                    <a:pt x="3037" y="3930"/>
                  </a:lnTo>
                  <a:lnTo>
                    <a:pt x="3039" y="3884"/>
                  </a:lnTo>
                  <a:lnTo>
                    <a:pt x="3031" y="3795"/>
                  </a:lnTo>
                  <a:lnTo>
                    <a:pt x="3015" y="3708"/>
                  </a:lnTo>
                  <a:lnTo>
                    <a:pt x="2991" y="3624"/>
                  </a:lnTo>
                  <a:lnTo>
                    <a:pt x="2958" y="3542"/>
                  </a:lnTo>
                  <a:lnTo>
                    <a:pt x="2917" y="3464"/>
                  </a:lnTo>
                  <a:lnTo>
                    <a:pt x="2869" y="3390"/>
                  </a:lnTo>
                  <a:lnTo>
                    <a:pt x="2813" y="3320"/>
                  </a:lnTo>
                  <a:lnTo>
                    <a:pt x="2782" y="3288"/>
                  </a:lnTo>
                  <a:lnTo>
                    <a:pt x="2750" y="3257"/>
                  </a:lnTo>
                  <a:lnTo>
                    <a:pt x="2681" y="3200"/>
                  </a:lnTo>
                  <a:lnTo>
                    <a:pt x="2608" y="3149"/>
                  </a:lnTo>
                  <a:lnTo>
                    <a:pt x="2530" y="3108"/>
                  </a:lnTo>
                  <a:lnTo>
                    <a:pt x="2450" y="3074"/>
                  </a:lnTo>
                  <a:lnTo>
                    <a:pt x="2366" y="3048"/>
                  </a:lnTo>
                  <a:lnTo>
                    <a:pt x="2279" y="3031"/>
                  </a:lnTo>
                  <a:lnTo>
                    <a:pt x="2191" y="3022"/>
                  </a:lnTo>
                  <a:lnTo>
                    <a:pt x="2146" y="3021"/>
                  </a:lnTo>
                  <a:lnTo>
                    <a:pt x="1299" y="3021"/>
                  </a:lnTo>
                  <a:lnTo>
                    <a:pt x="1233" y="3020"/>
                  </a:lnTo>
                  <a:lnTo>
                    <a:pt x="1105" y="3007"/>
                  </a:lnTo>
                  <a:lnTo>
                    <a:pt x="979" y="2982"/>
                  </a:lnTo>
                  <a:lnTo>
                    <a:pt x="858" y="2946"/>
                  </a:lnTo>
                  <a:lnTo>
                    <a:pt x="743" y="2898"/>
                  </a:lnTo>
                  <a:lnTo>
                    <a:pt x="634" y="2839"/>
                  </a:lnTo>
                  <a:lnTo>
                    <a:pt x="531" y="2771"/>
                  </a:lnTo>
                  <a:lnTo>
                    <a:pt x="435" y="2694"/>
                  </a:lnTo>
                  <a:lnTo>
                    <a:pt x="347" y="2609"/>
                  </a:lnTo>
                  <a:lnTo>
                    <a:pt x="266" y="2515"/>
                  </a:lnTo>
                  <a:lnTo>
                    <a:pt x="196" y="2414"/>
                  </a:lnTo>
                  <a:lnTo>
                    <a:pt x="135" y="2308"/>
                  </a:lnTo>
                  <a:lnTo>
                    <a:pt x="85" y="2194"/>
                  </a:lnTo>
                  <a:lnTo>
                    <a:pt x="46" y="2076"/>
                  </a:lnTo>
                  <a:lnTo>
                    <a:pt x="17" y="1953"/>
                  </a:lnTo>
                  <a:lnTo>
                    <a:pt x="2" y="1826"/>
                  </a:lnTo>
                  <a:lnTo>
                    <a:pt x="0" y="1761"/>
                  </a:lnTo>
                  <a:lnTo>
                    <a:pt x="0" y="1696"/>
                  </a:lnTo>
                  <a:lnTo>
                    <a:pt x="11" y="1569"/>
                  </a:lnTo>
                  <a:lnTo>
                    <a:pt x="33" y="1444"/>
                  </a:lnTo>
                  <a:lnTo>
                    <a:pt x="68" y="1323"/>
                  </a:lnTo>
                  <a:lnTo>
                    <a:pt x="115" y="1206"/>
                  </a:lnTo>
                  <a:lnTo>
                    <a:pt x="173" y="1094"/>
                  </a:lnTo>
                  <a:lnTo>
                    <a:pt x="243" y="987"/>
                  </a:lnTo>
                  <a:lnTo>
                    <a:pt x="323" y="888"/>
                  </a:lnTo>
                  <a:lnTo>
                    <a:pt x="367" y="841"/>
                  </a:lnTo>
                  <a:lnTo>
                    <a:pt x="414" y="795"/>
                  </a:lnTo>
                  <a:lnTo>
                    <a:pt x="512" y="714"/>
                  </a:lnTo>
                  <a:lnTo>
                    <a:pt x="617" y="643"/>
                  </a:lnTo>
                  <a:lnTo>
                    <a:pt x="728" y="583"/>
                  </a:lnTo>
                  <a:lnTo>
                    <a:pt x="844" y="534"/>
                  </a:lnTo>
                  <a:lnTo>
                    <a:pt x="965" y="497"/>
                  </a:lnTo>
                  <a:lnTo>
                    <a:pt x="1089" y="471"/>
                  </a:lnTo>
                  <a:lnTo>
                    <a:pt x="1216" y="460"/>
                  </a:lnTo>
                  <a:lnTo>
                    <a:pt x="1281" y="458"/>
                  </a:lnTo>
                  <a:lnTo>
                    <a:pt x="1714" y="458"/>
                  </a:lnTo>
                  <a:lnTo>
                    <a:pt x="1737" y="457"/>
                  </a:lnTo>
                  <a:lnTo>
                    <a:pt x="1784" y="448"/>
                  </a:lnTo>
                  <a:lnTo>
                    <a:pt x="1827" y="430"/>
                  </a:lnTo>
                  <a:lnTo>
                    <a:pt x="1864" y="404"/>
                  </a:lnTo>
                  <a:lnTo>
                    <a:pt x="1897" y="372"/>
                  </a:lnTo>
                  <a:lnTo>
                    <a:pt x="1923" y="334"/>
                  </a:lnTo>
                  <a:lnTo>
                    <a:pt x="1941" y="291"/>
                  </a:lnTo>
                  <a:lnTo>
                    <a:pt x="1950" y="245"/>
                  </a:lnTo>
                  <a:lnTo>
                    <a:pt x="1951" y="220"/>
                  </a:lnTo>
                  <a:lnTo>
                    <a:pt x="1951" y="0"/>
                  </a:lnTo>
                  <a:lnTo>
                    <a:pt x="2340" y="0"/>
                  </a:lnTo>
                  <a:lnTo>
                    <a:pt x="2340" y="220"/>
                  </a:lnTo>
                  <a:lnTo>
                    <a:pt x="2339" y="252"/>
                  </a:lnTo>
                  <a:lnTo>
                    <a:pt x="2332" y="316"/>
                  </a:lnTo>
                  <a:lnTo>
                    <a:pt x="2321" y="377"/>
                  </a:lnTo>
                  <a:lnTo>
                    <a:pt x="2302" y="436"/>
                  </a:lnTo>
                  <a:lnTo>
                    <a:pt x="2265" y="519"/>
                  </a:lnTo>
                  <a:lnTo>
                    <a:pt x="2197" y="619"/>
                  </a:lnTo>
                  <a:lnTo>
                    <a:pt x="2112" y="705"/>
                  </a:lnTo>
                  <a:lnTo>
                    <a:pt x="2012" y="772"/>
                  </a:lnTo>
                  <a:lnTo>
                    <a:pt x="1929" y="810"/>
                  </a:lnTo>
                  <a:lnTo>
                    <a:pt x="1869" y="828"/>
                  </a:lnTo>
                  <a:lnTo>
                    <a:pt x="1809" y="840"/>
                  </a:lnTo>
                  <a:lnTo>
                    <a:pt x="1745" y="846"/>
                  </a:lnTo>
                  <a:lnTo>
                    <a:pt x="1714" y="847"/>
                  </a:lnTo>
                  <a:lnTo>
                    <a:pt x="1281" y="847"/>
                  </a:lnTo>
                  <a:lnTo>
                    <a:pt x="1237" y="847"/>
                  </a:lnTo>
                  <a:lnTo>
                    <a:pt x="1148" y="856"/>
                  </a:lnTo>
                  <a:lnTo>
                    <a:pt x="1061" y="873"/>
                  </a:lnTo>
                  <a:lnTo>
                    <a:pt x="976" y="899"/>
                  </a:lnTo>
                  <a:lnTo>
                    <a:pt x="896" y="933"/>
                  </a:lnTo>
                  <a:lnTo>
                    <a:pt x="818" y="976"/>
                  </a:lnTo>
                  <a:lnTo>
                    <a:pt x="746" y="1025"/>
                  </a:lnTo>
                  <a:lnTo>
                    <a:pt x="677" y="1082"/>
                  </a:lnTo>
                  <a:lnTo>
                    <a:pt x="645" y="1114"/>
                  </a:lnTo>
                  <a:lnTo>
                    <a:pt x="614" y="1147"/>
                  </a:lnTo>
                  <a:lnTo>
                    <a:pt x="558" y="1215"/>
                  </a:lnTo>
                  <a:lnTo>
                    <a:pt x="510" y="1289"/>
                  </a:lnTo>
                  <a:lnTo>
                    <a:pt x="468" y="1368"/>
                  </a:lnTo>
                  <a:lnTo>
                    <a:pt x="436" y="1449"/>
                  </a:lnTo>
                  <a:lnTo>
                    <a:pt x="413" y="1534"/>
                  </a:lnTo>
                  <a:lnTo>
                    <a:pt x="396" y="1621"/>
                  </a:lnTo>
                  <a:lnTo>
                    <a:pt x="389" y="1709"/>
                  </a:lnTo>
                  <a:lnTo>
                    <a:pt x="389" y="1755"/>
                  </a:lnTo>
                  <a:lnTo>
                    <a:pt x="391" y="1800"/>
                  </a:lnTo>
                  <a:lnTo>
                    <a:pt x="401" y="1888"/>
                  </a:lnTo>
                  <a:lnTo>
                    <a:pt x="420" y="1974"/>
                  </a:lnTo>
                  <a:lnTo>
                    <a:pt x="448" y="2057"/>
                  </a:lnTo>
                  <a:lnTo>
                    <a:pt x="484" y="2136"/>
                  </a:lnTo>
                  <a:lnTo>
                    <a:pt x="527" y="2210"/>
                  </a:lnTo>
                  <a:lnTo>
                    <a:pt x="576" y="2280"/>
                  </a:lnTo>
                  <a:lnTo>
                    <a:pt x="632" y="2344"/>
                  </a:lnTo>
                  <a:lnTo>
                    <a:pt x="694" y="2404"/>
                  </a:lnTo>
                  <a:lnTo>
                    <a:pt x="760" y="2458"/>
                  </a:lnTo>
                  <a:lnTo>
                    <a:pt x="833" y="2505"/>
                  </a:lnTo>
                  <a:lnTo>
                    <a:pt x="910" y="2547"/>
                  </a:lnTo>
                  <a:lnTo>
                    <a:pt x="991" y="2579"/>
                  </a:lnTo>
                  <a:lnTo>
                    <a:pt x="1075" y="2605"/>
                  </a:lnTo>
                  <a:lnTo>
                    <a:pt x="1163" y="2623"/>
                  </a:lnTo>
                  <a:lnTo>
                    <a:pt x="1254" y="2632"/>
                  </a:lnTo>
                  <a:lnTo>
                    <a:pt x="1299" y="2632"/>
                  </a:lnTo>
                  <a:lnTo>
                    <a:pt x="2146" y="2632"/>
                  </a:lnTo>
                  <a:lnTo>
                    <a:pt x="2210" y="2633"/>
                  </a:lnTo>
                  <a:lnTo>
                    <a:pt x="2337" y="2646"/>
                  </a:lnTo>
                  <a:lnTo>
                    <a:pt x="2462" y="2671"/>
                  </a:lnTo>
                  <a:lnTo>
                    <a:pt x="2582" y="2709"/>
                  </a:lnTo>
                  <a:lnTo>
                    <a:pt x="2699" y="2757"/>
                  </a:lnTo>
                  <a:lnTo>
                    <a:pt x="2809" y="2816"/>
                  </a:lnTo>
                  <a:lnTo>
                    <a:pt x="2914" y="2887"/>
                  </a:lnTo>
                  <a:lnTo>
                    <a:pt x="3013" y="2970"/>
                  </a:lnTo>
                  <a:lnTo>
                    <a:pt x="3059" y="3016"/>
                  </a:lnTo>
                  <a:lnTo>
                    <a:pt x="3103" y="3062"/>
                  </a:lnTo>
                  <a:lnTo>
                    <a:pt x="3184" y="3162"/>
                  </a:lnTo>
                  <a:lnTo>
                    <a:pt x="3254" y="3269"/>
                  </a:lnTo>
                  <a:lnTo>
                    <a:pt x="3312" y="3380"/>
                  </a:lnTo>
                  <a:lnTo>
                    <a:pt x="3359" y="3497"/>
                  </a:lnTo>
                  <a:lnTo>
                    <a:pt x="3394" y="3618"/>
                  </a:lnTo>
                  <a:lnTo>
                    <a:pt x="3416" y="3743"/>
                  </a:lnTo>
                  <a:lnTo>
                    <a:pt x="3426" y="3871"/>
                  </a:lnTo>
                  <a:lnTo>
                    <a:pt x="3426" y="3936"/>
                  </a:lnTo>
                  <a:lnTo>
                    <a:pt x="3425" y="4001"/>
                  </a:lnTo>
                  <a:lnTo>
                    <a:pt x="3409" y="4128"/>
                  </a:lnTo>
                  <a:lnTo>
                    <a:pt x="3382" y="4251"/>
                  </a:lnTo>
                  <a:lnTo>
                    <a:pt x="3342" y="4369"/>
                  </a:lnTo>
                  <a:lnTo>
                    <a:pt x="3291" y="4482"/>
                  </a:lnTo>
                  <a:lnTo>
                    <a:pt x="3230" y="4589"/>
                  </a:lnTo>
                  <a:lnTo>
                    <a:pt x="3160" y="4689"/>
                  </a:lnTo>
                  <a:lnTo>
                    <a:pt x="3080" y="4782"/>
                  </a:lnTo>
                  <a:lnTo>
                    <a:pt x="2992" y="4868"/>
                  </a:lnTo>
                  <a:lnTo>
                    <a:pt x="2896" y="4946"/>
                  </a:lnTo>
                  <a:lnTo>
                    <a:pt x="2794" y="5013"/>
                  </a:lnTo>
                  <a:lnTo>
                    <a:pt x="2683" y="5071"/>
                  </a:lnTo>
                  <a:lnTo>
                    <a:pt x="2568" y="5119"/>
                  </a:lnTo>
                  <a:lnTo>
                    <a:pt x="2448" y="5156"/>
                  </a:lnTo>
                  <a:lnTo>
                    <a:pt x="2322" y="5182"/>
                  </a:lnTo>
                  <a:lnTo>
                    <a:pt x="2193" y="5195"/>
                  </a:lnTo>
                  <a:lnTo>
                    <a:pt x="2127" y="5196"/>
                  </a:lnTo>
                  <a:lnTo>
                    <a:pt x="1281" y="5196"/>
                  </a:lnTo>
                  <a:lnTo>
                    <a:pt x="1237" y="5196"/>
                  </a:lnTo>
                  <a:lnTo>
                    <a:pt x="1148" y="5205"/>
                  </a:lnTo>
                  <a:lnTo>
                    <a:pt x="1061" y="5223"/>
                  </a:lnTo>
                  <a:lnTo>
                    <a:pt x="976" y="5248"/>
                  </a:lnTo>
                  <a:lnTo>
                    <a:pt x="896" y="5283"/>
                  </a:lnTo>
                  <a:lnTo>
                    <a:pt x="818" y="5324"/>
                  </a:lnTo>
                  <a:lnTo>
                    <a:pt x="746" y="5373"/>
                  </a:lnTo>
                  <a:lnTo>
                    <a:pt x="677" y="5430"/>
                  </a:lnTo>
                  <a:lnTo>
                    <a:pt x="645" y="5463"/>
                  </a:lnTo>
                  <a:lnTo>
                    <a:pt x="614" y="5495"/>
                  </a:lnTo>
                  <a:lnTo>
                    <a:pt x="558" y="5564"/>
                  </a:lnTo>
                  <a:lnTo>
                    <a:pt x="510" y="5639"/>
                  </a:lnTo>
                  <a:lnTo>
                    <a:pt x="468" y="5717"/>
                  </a:lnTo>
                  <a:lnTo>
                    <a:pt x="436" y="5799"/>
                  </a:lnTo>
                  <a:lnTo>
                    <a:pt x="413" y="5883"/>
                  </a:lnTo>
                  <a:lnTo>
                    <a:pt x="396" y="5970"/>
                  </a:lnTo>
                  <a:lnTo>
                    <a:pt x="389" y="6059"/>
                  </a:lnTo>
                  <a:lnTo>
                    <a:pt x="389" y="6103"/>
                  </a:lnTo>
                  <a:lnTo>
                    <a:pt x="391" y="6149"/>
                  </a:lnTo>
                  <a:lnTo>
                    <a:pt x="401" y="6237"/>
                  </a:lnTo>
                  <a:lnTo>
                    <a:pt x="420" y="6322"/>
                  </a:lnTo>
                  <a:lnTo>
                    <a:pt x="448" y="6405"/>
                  </a:lnTo>
                  <a:lnTo>
                    <a:pt x="484" y="6484"/>
                  </a:lnTo>
                  <a:lnTo>
                    <a:pt x="527" y="6558"/>
                  </a:lnTo>
                  <a:lnTo>
                    <a:pt x="576" y="6628"/>
                  </a:lnTo>
                  <a:lnTo>
                    <a:pt x="632" y="6693"/>
                  </a:lnTo>
                  <a:lnTo>
                    <a:pt x="694" y="6753"/>
                  </a:lnTo>
                  <a:lnTo>
                    <a:pt x="760" y="6807"/>
                  </a:lnTo>
                  <a:lnTo>
                    <a:pt x="833" y="6854"/>
                  </a:lnTo>
                  <a:lnTo>
                    <a:pt x="910" y="6895"/>
                  </a:lnTo>
                  <a:lnTo>
                    <a:pt x="991" y="6927"/>
                  </a:lnTo>
                  <a:lnTo>
                    <a:pt x="1075" y="6953"/>
                  </a:lnTo>
                  <a:lnTo>
                    <a:pt x="1163" y="6972"/>
                  </a:lnTo>
                  <a:lnTo>
                    <a:pt x="1254" y="6981"/>
                  </a:lnTo>
                  <a:lnTo>
                    <a:pt x="1299" y="6981"/>
                  </a:lnTo>
                  <a:lnTo>
                    <a:pt x="2146" y="6981"/>
                  </a:lnTo>
                  <a:lnTo>
                    <a:pt x="2210" y="6982"/>
                  </a:lnTo>
                  <a:lnTo>
                    <a:pt x="2337" y="6995"/>
                  </a:lnTo>
                  <a:lnTo>
                    <a:pt x="2462" y="7020"/>
                  </a:lnTo>
                  <a:lnTo>
                    <a:pt x="2582" y="7057"/>
                  </a:lnTo>
                  <a:lnTo>
                    <a:pt x="2699" y="7105"/>
                  </a:lnTo>
                  <a:lnTo>
                    <a:pt x="2809" y="7165"/>
                  </a:lnTo>
                  <a:lnTo>
                    <a:pt x="2914" y="7236"/>
                  </a:lnTo>
                  <a:lnTo>
                    <a:pt x="3013" y="7319"/>
                  </a:lnTo>
                  <a:lnTo>
                    <a:pt x="3059" y="7364"/>
                  </a:lnTo>
                  <a:lnTo>
                    <a:pt x="3103" y="7411"/>
                  </a:lnTo>
                  <a:lnTo>
                    <a:pt x="3184" y="7511"/>
                  </a:lnTo>
                  <a:lnTo>
                    <a:pt x="3254" y="7617"/>
                  </a:lnTo>
                  <a:lnTo>
                    <a:pt x="3312" y="7728"/>
                  </a:lnTo>
                  <a:lnTo>
                    <a:pt x="3359" y="7845"/>
                  </a:lnTo>
                  <a:lnTo>
                    <a:pt x="3394" y="7967"/>
                  </a:lnTo>
                  <a:lnTo>
                    <a:pt x="3416" y="8091"/>
                  </a:lnTo>
                  <a:lnTo>
                    <a:pt x="3426" y="8220"/>
                  </a:lnTo>
                  <a:lnTo>
                    <a:pt x="3426" y="8285"/>
                  </a:lnTo>
                  <a:lnTo>
                    <a:pt x="3425" y="8349"/>
                  </a:lnTo>
                  <a:lnTo>
                    <a:pt x="3409" y="8476"/>
                  </a:lnTo>
                  <a:lnTo>
                    <a:pt x="3382" y="8599"/>
                  </a:lnTo>
                  <a:lnTo>
                    <a:pt x="3342" y="8717"/>
                  </a:lnTo>
                  <a:lnTo>
                    <a:pt x="3291" y="8830"/>
                  </a:lnTo>
                  <a:lnTo>
                    <a:pt x="3230" y="8938"/>
                  </a:lnTo>
                  <a:lnTo>
                    <a:pt x="3160" y="9038"/>
                  </a:lnTo>
                  <a:lnTo>
                    <a:pt x="3080" y="9131"/>
                  </a:lnTo>
                  <a:lnTo>
                    <a:pt x="2992" y="9216"/>
                  </a:lnTo>
                  <a:lnTo>
                    <a:pt x="2896" y="9294"/>
                  </a:lnTo>
                  <a:lnTo>
                    <a:pt x="2794" y="9362"/>
                  </a:lnTo>
                  <a:lnTo>
                    <a:pt x="2683" y="9420"/>
                  </a:lnTo>
                  <a:lnTo>
                    <a:pt x="2568" y="9468"/>
                  </a:lnTo>
                  <a:lnTo>
                    <a:pt x="2448" y="9505"/>
                  </a:lnTo>
                  <a:lnTo>
                    <a:pt x="2322" y="9530"/>
                  </a:lnTo>
                  <a:lnTo>
                    <a:pt x="2193" y="9543"/>
                  </a:lnTo>
                  <a:lnTo>
                    <a:pt x="2127" y="9544"/>
                  </a:lnTo>
                  <a:lnTo>
                    <a:pt x="1281" y="9544"/>
                  </a:lnTo>
                  <a:lnTo>
                    <a:pt x="1237" y="9544"/>
                  </a:lnTo>
                  <a:lnTo>
                    <a:pt x="1148" y="9553"/>
                  </a:lnTo>
                  <a:lnTo>
                    <a:pt x="1061" y="9572"/>
                  </a:lnTo>
                  <a:lnTo>
                    <a:pt x="976" y="9596"/>
                  </a:lnTo>
                  <a:lnTo>
                    <a:pt x="896" y="9631"/>
                  </a:lnTo>
                  <a:lnTo>
                    <a:pt x="818" y="9673"/>
                  </a:lnTo>
                  <a:lnTo>
                    <a:pt x="746" y="9722"/>
                  </a:lnTo>
                  <a:lnTo>
                    <a:pt x="677" y="9779"/>
                  </a:lnTo>
                  <a:lnTo>
                    <a:pt x="645" y="9811"/>
                  </a:lnTo>
                  <a:lnTo>
                    <a:pt x="614" y="9844"/>
                  </a:lnTo>
                  <a:lnTo>
                    <a:pt x="558" y="9912"/>
                  </a:lnTo>
                  <a:lnTo>
                    <a:pt x="510" y="9988"/>
                  </a:lnTo>
                  <a:lnTo>
                    <a:pt x="468" y="10065"/>
                  </a:lnTo>
                  <a:lnTo>
                    <a:pt x="436" y="10147"/>
                  </a:lnTo>
                  <a:lnTo>
                    <a:pt x="413" y="10231"/>
                  </a:lnTo>
                  <a:lnTo>
                    <a:pt x="396" y="10318"/>
                  </a:lnTo>
                  <a:lnTo>
                    <a:pt x="389" y="10408"/>
                  </a:lnTo>
                  <a:lnTo>
                    <a:pt x="389" y="10452"/>
                  </a:lnTo>
                  <a:lnTo>
                    <a:pt x="391" y="10497"/>
                  </a:lnTo>
                  <a:lnTo>
                    <a:pt x="401" y="10585"/>
                  </a:lnTo>
                  <a:lnTo>
                    <a:pt x="420" y="10671"/>
                  </a:lnTo>
                  <a:lnTo>
                    <a:pt x="448" y="10754"/>
                  </a:lnTo>
                  <a:lnTo>
                    <a:pt x="484" y="10833"/>
                  </a:lnTo>
                  <a:lnTo>
                    <a:pt x="527" y="10907"/>
                  </a:lnTo>
                  <a:lnTo>
                    <a:pt x="576" y="10977"/>
                  </a:lnTo>
                  <a:lnTo>
                    <a:pt x="632" y="11041"/>
                  </a:lnTo>
                  <a:lnTo>
                    <a:pt x="694" y="11101"/>
                  </a:lnTo>
                  <a:lnTo>
                    <a:pt x="760" y="11155"/>
                  </a:lnTo>
                  <a:lnTo>
                    <a:pt x="833" y="11202"/>
                  </a:lnTo>
                  <a:lnTo>
                    <a:pt x="910" y="11244"/>
                  </a:lnTo>
                  <a:lnTo>
                    <a:pt x="991" y="11276"/>
                  </a:lnTo>
                  <a:lnTo>
                    <a:pt x="1075" y="11302"/>
                  </a:lnTo>
                  <a:lnTo>
                    <a:pt x="1163" y="11320"/>
                  </a:lnTo>
                  <a:lnTo>
                    <a:pt x="1254" y="11329"/>
                  </a:lnTo>
                  <a:lnTo>
                    <a:pt x="1299" y="11329"/>
                  </a:lnTo>
                  <a:lnTo>
                    <a:pt x="2146" y="11329"/>
                  </a:lnTo>
                  <a:lnTo>
                    <a:pt x="2210" y="11330"/>
                  </a:lnTo>
                  <a:lnTo>
                    <a:pt x="2337" y="11343"/>
                  </a:lnTo>
                  <a:lnTo>
                    <a:pt x="2462" y="11368"/>
                  </a:lnTo>
                  <a:lnTo>
                    <a:pt x="2582" y="11406"/>
                  </a:lnTo>
                  <a:lnTo>
                    <a:pt x="2699" y="11454"/>
                  </a:lnTo>
                  <a:lnTo>
                    <a:pt x="2809" y="11513"/>
                  </a:lnTo>
                  <a:lnTo>
                    <a:pt x="2914" y="11584"/>
                  </a:lnTo>
                  <a:lnTo>
                    <a:pt x="3013" y="11667"/>
                  </a:lnTo>
                  <a:lnTo>
                    <a:pt x="3059" y="11713"/>
                  </a:lnTo>
                  <a:lnTo>
                    <a:pt x="3103" y="11759"/>
                  </a:lnTo>
                  <a:lnTo>
                    <a:pt x="3184" y="11859"/>
                  </a:lnTo>
                  <a:lnTo>
                    <a:pt x="3254" y="11966"/>
                  </a:lnTo>
                  <a:lnTo>
                    <a:pt x="3312" y="12077"/>
                  </a:lnTo>
                  <a:lnTo>
                    <a:pt x="3359" y="12194"/>
                  </a:lnTo>
                  <a:lnTo>
                    <a:pt x="3394" y="12315"/>
                  </a:lnTo>
                  <a:lnTo>
                    <a:pt x="3416" y="12440"/>
                  </a:lnTo>
                  <a:lnTo>
                    <a:pt x="3426" y="12568"/>
                  </a:lnTo>
                  <a:lnTo>
                    <a:pt x="3426" y="12633"/>
                  </a:lnTo>
                  <a:lnTo>
                    <a:pt x="3425" y="12698"/>
                  </a:lnTo>
                  <a:lnTo>
                    <a:pt x="3409" y="12825"/>
                  </a:lnTo>
                  <a:lnTo>
                    <a:pt x="3382" y="12948"/>
                  </a:lnTo>
                  <a:lnTo>
                    <a:pt x="3342" y="13066"/>
                  </a:lnTo>
                  <a:lnTo>
                    <a:pt x="3291" y="13179"/>
                  </a:lnTo>
                  <a:lnTo>
                    <a:pt x="3230" y="13286"/>
                  </a:lnTo>
                  <a:lnTo>
                    <a:pt x="3160" y="13386"/>
                  </a:lnTo>
                  <a:lnTo>
                    <a:pt x="3080" y="13479"/>
                  </a:lnTo>
                  <a:lnTo>
                    <a:pt x="2992" y="13565"/>
                  </a:lnTo>
                  <a:lnTo>
                    <a:pt x="2896" y="13643"/>
                  </a:lnTo>
                  <a:lnTo>
                    <a:pt x="2794" y="13710"/>
                  </a:lnTo>
                  <a:lnTo>
                    <a:pt x="2683" y="13768"/>
                  </a:lnTo>
                  <a:lnTo>
                    <a:pt x="2568" y="13816"/>
                  </a:lnTo>
                  <a:lnTo>
                    <a:pt x="2448" y="13854"/>
                  </a:lnTo>
                  <a:lnTo>
                    <a:pt x="2322" y="13879"/>
                  </a:lnTo>
                  <a:lnTo>
                    <a:pt x="2193" y="13892"/>
                  </a:lnTo>
                  <a:lnTo>
                    <a:pt x="2127" y="13893"/>
                  </a:lnTo>
                  <a:close/>
                </a:path>
              </a:pathLst>
            </a:custGeom>
            <a:solidFill>
              <a:srgbClr val="DED9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138863" y="2767013"/>
              <a:ext cx="1462088" cy="217488"/>
            </a:xfrm>
            <a:custGeom>
              <a:avLst/>
              <a:gdLst>
                <a:gd name="T0" fmla="*/ 0 w 3683"/>
                <a:gd name="T1" fmla="*/ 328 h 548"/>
                <a:gd name="T2" fmla="*/ 2997 w 3683"/>
                <a:gd name="T3" fmla="*/ 328 h 548"/>
                <a:gd name="T4" fmla="*/ 3024 w 3683"/>
                <a:gd name="T5" fmla="*/ 329 h 548"/>
                <a:gd name="T6" fmla="*/ 3077 w 3683"/>
                <a:gd name="T7" fmla="*/ 342 h 548"/>
                <a:gd name="T8" fmla="*/ 3126 w 3683"/>
                <a:gd name="T9" fmla="*/ 368 h 548"/>
                <a:gd name="T10" fmla="*/ 3166 w 3683"/>
                <a:gd name="T11" fmla="*/ 404 h 548"/>
                <a:gd name="T12" fmla="*/ 3183 w 3683"/>
                <a:gd name="T13" fmla="*/ 426 h 548"/>
                <a:gd name="T14" fmla="*/ 3203 w 3683"/>
                <a:gd name="T15" fmla="*/ 453 h 548"/>
                <a:gd name="T16" fmla="*/ 3253 w 3683"/>
                <a:gd name="T17" fmla="*/ 499 h 548"/>
                <a:gd name="T18" fmla="*/ 3314 w 3683"/>
                <a:gd name="T19" fmla="*/ 531 h 548"/>
                <a:gd name="T20" fmla="*/ 3381 w 3683"/>
                <a:gd name="T21" fmla="*/ 547 h 548"/>
                <a:gd name="T22" fmla="*/ 3418 w 3683"/>
                <a:gd name="T23" fmla="*/ 548 h 548"/>
                <a:gd name="T24" fmla="*/ 3444 w 3683"/>
                <a:gd name="T25" fmla="*/ 545 h 548"/>
                <a:gd name="T26" fmla="*/ 3494 w 3683"/>
                <a:gd name="T27" fmla="*/ 534 h 548"/>
                <a:gd name="T28" fmla="*/ 3541 w 3683"/>
                <a:gd name="T29" fmla="*/ 514 h 548"/>
                <a:gd name="T30" fmla="*/ 3584 w 3683"/>
                <a:gd name="T31" fmla="*/ 486 h 548"/>
                <a:gd name="T32" fmla="*/ 3619 w 3683"/>
                <a:gd name="T33" fmla="*/ 449 h 548"/>
                <a:gd name="T34" fmla="*/ 3648 w 3683"/>
                <a:gd name="T35" fmla="*/ 408 h 548"/>
                <a:gd name="T36" fmla="*/ 3669 w 3683"/>
                <a:gd name="T37" fmla="*/ 361 h 548"/>
                <a:gd name="T38" fmla="*/ 3682 w 3683"/>
                <a:gd name="T39" fmla="*/ 312 h 548"/>
                <a:gd name="T40" fmla="*/ 3683 w 3683"/>
                <a:gd name="T41" fmla="*/ 285 h 548"/>
                <a:gd name="T42" fmla="*/ 3683 w 3683"/>
                <a:gd name="T43" fmla="*/ 256 h 548"/>
                <a:gd name="T44" fmla="*/ 3674 w 3683"/>
                <a:gd name="T45" fmla="*/ 200 h 548"/>
                <a:gd name="T46" fmla="*/ 3655 w 3683"/>
                <a:gd name="T47" fmla="*/ 150 h 548"/>
                <a:gd name="T48" fmla="*/ 3625 w 3683"/>
                <a:gd name="T49" fmla="*/ 103 h 548"/>
                <a:gd name="T50" fmla="*/ 3588 w 3683"/>
                <a:gd name="T51" fmla="*/ 64 h 548"/>
                <a:gd name="T52" fmla="*/ 3543 w 3683"/>
                <a:gd name="T53" fmla="*/ 35 h 548"/>
                <a:gd name="T54" fmla="*/ 3494 w 3683"/>
                <a:gd name="T55" fmla="*/ 13 h 548"/>
                <a:gd name="T56" fmla="*/ 3439 w 3683"/>
                <a:gd name="T57" fmla="*/ 1 h 548"/>
                <a:gd name="T58" fmla="*/ 3410 w 3683"/>
                <a:gd name="T59" fmla="*/ 0 h 548"/>
                <a:gd name="T60" fmla="*/ 3375 w 3683"/>
                <a:gd name="T61" fmla="*/ 1 h 548"/>
                <a:gd name="T62" fmla="*/ 3311 w 3683"/>
                <a:gd name="T63" fmla="*/ 18 h 548"/>
                <a:gd name="T64" fmla="*/ 3253 w 3683"/>
                <a:gd name="T65" fmla="*/ 49 h 548"/>
                <a:gd name="T66" fmla="*/ 3205 w 3683"/>
                <a:gd name="T67" fmla="*/ 92 h 548"/>
                <a:gd name="T68" fmla="*/ 3186 w 3683"/>
                <a:gd name="T69" fmla="*/ 116 h 548"/>
                <a:gd name="T70" fmla="*/ 3169 w 3683"/>
                <a:gd name="T71" fmla="*/ 140 h 548"/>
                <a:gd name="T72" fmla="*/ 3127 w 3683"/>
                <a:gd name="T73" fmla="*/ 177 h 548"/>
                <a:gd name="T74" fmla="*/ 3078 w 3683"/>
                <a:gd name="T75" fmla="*/ 204 h 548"/>
                <a:gd name="T76" fmla="*/ 3025 w 3683"/>
                <a:gd name="T77" fmla="*/ 219 h 548"/>
                <a:gd name="T78" fmla="*/ 2997 w 3683"/>
                <a:gd name="T79" fmla="*/ 220 h 548"/>
                <a:gd name="T80" fmla="*/ 0 w 3683"/>
                <a:gd name="T81" fmla="*/ 220 h 548"/>
                <a:gd name="T82" fmla="*/ 0 w 3683"/>
                <a:gd name="T83" fmla="*/ 328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8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4"/>
                  </a:lnTo>
                  <a:lnTo>
                    <a:pt x="3183" y="426"/>
                  </a:lnTo>
                  <a:lnTo>
                    <a:pt x="3203" y="453"/>
                  </a:lnTo>
                  <a:lnTo>
                    <a:pt x="3253" y="499"/>
                  </a:lnTo>
                  <a:lnTo>
                    <a:pt x="3314" y="531"/>
                  </a:lnTo>
                  <a:lnTo>
                    <a:pt x="3381" y="547"/>
                  </a:lnTo>
                  <a:lnTo>
                    <a:pt x="3418" y="548"/>
                  </a:lnTo>
                  <a:lnTo>
                    <a:pt x="3444" y="545"/>
                  </a:lnTo>
                  <a:lnTo>
                    <a:pt x="3494" y="534"/>
                  </a:lnTo>
                  <a:lnTo>
                    <a:pt x="3541" y="514"/>
                  </a:lnTo>
                  <a:lnTo>
                    <a:pt x="3584" y="486"/>
                  </a:lnTo>
                  <a:lnTo>
                    <a:pt x="3619" y="449"/>
                  </a:lnTo>
                  <a:lnTo>
                    <a:pt x="3648" y="408"/>
                  </a:lnTo>
                  <a:lnTo>
                    <a:pt x="3669" y="361"/>
                  </a:lnTo>
                  <a:lnTo>
                    <a:pt x="3682" y="312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50"/>
                  </a:lnTo>
                  <a:lnTo>
                    <a:pt x="3625" y="103"/>
                  </a:lnTo>
                  <a:lnTo>
                    <a:pt x="3588" y="64"/>
                  </a:lnTo>
                  <a:lnTo>
                    <a:pt x="3543" y="35"/>
                  </a:lnTo>
                  <a:lnTo>
                    <a:pt x="3494" y="13"/>
                  </a:lnTo>
                  <a:lnTo>
                    <a:pt x="3439" y="1"/>
                  </a:lnTo>
                  <a:lnTo>
                    <a:pt x="3410" y="0"/>
                  </a:lnTo>
                  <a:lnTo>
                    <a:pt x="3375" y="1"/>
                  </a:lnTo>
                  <a:lnTo>
                    <a:pt x="3311" y="18"/>
                  </a:lnTo>
                  <a:lnTo>
                    <a:pt x="3253" y="49"/>
                  </a:lnTo>
                  <a:lnTo>
                    <a:pt x="3205" y="92"/>
                  </a:lnTo>
                  <a:lnTo>
                    <a:pt x="3186" y="116"/>
                  </a:lnTo>
                  <a:lnTo>
                    <a:pt x="3169" y="140"/>
                  </a:lnTo>
                  <a:lnTo>
                    <a:pt x="3127" y="177"/>
                  </a:lnTo>
                  <a:lnTo>
                    <a:pt x="3078" y="204"/>
                  </a:lnTo>
                  <a:lnTo>
                    <a:pt x="3025" y="219"/>
                  </a:lnTo>
                  <a:lnTo>
                    <a:pt x="2997" y="220"/>
                  </a:lnTo>
                  <a:lnTo>
                    <a:pt x="0" y="22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54900" y="2835275"/>
              <a:ext cx="79375" cy="79375"/>
            </a:xfrm>
            <a:custGeom>
              <a:avLst/>
              <a:gdLst>
                <a:gd name="T0" fmla="*/ 200 w 200"/>
                <a:gd name="T1" fmla="*/ 68 h 201"/>
                <a:gd name="T2" fmla="*/ 132 w 200"/>
                <a:gd name="T3" fmla="*/ 68 h 201"/>
                <a:gd name="T4" fmla="*/ 132 w 200"/>
                <a:gd name="T5" fmla="*/ 0 h 201"/>
                <a:gd name="T6" fmla="*/ 67 w 200"/>
                <a:gd name="T7" fmla="*/ 0 h 201"/>
                <a:gd name="T8" fmla="*/ 67 w 200"/>
                <a:gd name="T9" fmla="*/ 68 h 201"/>
                <a:gd name="T10" fmla="*/ 0 w 200"/>
                <a:gd name="T11" fmla="*/ 68 h 201"/>
                <a:gd name="T12" fmla="*/ 0 w 200"/>
                <a:gd name="T13" fmla="*/ 132 h 201"/>
                <a:gd name="T14" fmla="*/ 67 w 200"/>
                <a:gd name="T15" fmla="*/ 132 h 201"/>
                <a:gd name="T16" fmla="*/ 67 w 200"/>
                <a:gd name="T17" fmla="*/ 201 h 201"/>
                <a:gd name="T18" fmla="*/ 132 w 200"/>
                <a:gd name="T19" fmla="*/ 201 h 201"/>
                <a:gd name="T20" fmla="*/ 132 w 200"/>
                <a:gd name="T21" fmla="*/ 132 h 201"/>
                <a:gd name="T22" fmla="*/ 200 w 200"/>
                <a:gd name="T23" fmla="*/ 132 h 201"/>
                <a:gd name="T24" fmla="*/ 200 w 200"/>
                <a:gd name="T25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1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1"/>
                  </a:lnTo>
                  <a:lnTo>
                    <a:pt x="132" y="201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622925" y="2565400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1 w 1562"/>
                <a:gd name="T3" fmla="*/ 396 h 1562"/>
                <a:gd name="T4" fmla="*/ 1525 w 1562"/>
                <a:gd name="T5" fmla="*/ 545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6 h 1562"/>
                <a:gd name="T18" fmla="*/ 1306 w 1562"/>
                <a:gd name="T19" fmla="*/ 1359 h 1562"/>
                <a:gd name="T20" fmla="*/ 1190 w 1562"/>
                <a:gd name="T21" fmla="*/ 1446 h 1562"/>
                <a:gd name="T22" fmla="*/ 1063 w 1562"/>
                <a:gd name="T23" fmla="*/ 1510 h 1562"/>
                <a:gd name="T24" fmla="*/ 928 w 1562"/>
                <a:gd name="T25" fmla="*/ 1547 h 1562"/>
                <a:gd name="T26" fmla="*/ 825 w 1562"/>
                <a:gd name="T27" fmla="*/ 1560 h 1562"/>
                <a:gd name="T28" fmla="*/ 704 w 1562"/>
                <a:gd name="T29" fmla="*/ 1558 h 1562"/>
                <a:gd name="T30" fmla="*/ 546 w 1562"/>
                <a:gd name="T31" fmla="*/ 1527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8 h 1562"/>
                <a:gd name="T40" fmla="*/ 43 w 1562"/>
                <a:gd name="T41" fmla="*/ 1039 h 1562"/>
                <a:gd name="T42" fmla="*/ 8 w 1562"/>
                <a:gd name="T43" fmla="*/ 893 h 1562"/>
                <a:gd name="T44" fmla="*/ 0 w 1562"/>
                <a:gd name="T45" fmla="*/ 744 h 1562"/>
                <a:gd name="T46" fmla="*/ 22 w 1562"/>
                <a:gd name="T47" fmla="*/ 595 h 1562"/>
                <a:gd name="T48" fmla="*/ 71 w 1562"/>
                <a:gd name="T49" fmla="*/ 452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4 h 1562"/>
                <a:gd name="T66" fmla="*/ 1177 w 1562"/>
                <a:gd name="T67" fmla="*/ 107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5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6"/>
                  </a:lnTo>
                  <a:lnTo>
                    <a:pt x="1332" y="1334"/>
                  </a:lnTo>
                  <a:lnTo>
                    <a:pt x="1306" y="1359"/>
                  </a:lnTo>
                  <a:lnTo>
                    <a:pt x="1249" y="1406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10"/>
                  </a:lnTo>
                  <a:lnTo>
                    <a:pt x="997" y="1532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60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6"/>
                  </a:lnTo>
                  <a:lnTo>
                    <a:pt x="546" y="1527"/>
                  </a:lnTo>
                  <a:lnTo>
                    <a:pt x="469" y="1498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4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8"/>
                  </a:lnTo>
                  <a:lnTo>
                    <a:pt x="71" y="1109"/>
                  </a:lnTo>
                  <a:lnTo>
                    <a:pt x="43" y="1039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4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2"/>
                  </a:lnTo>
                  <a:lnTo>
                    <a:pt x="107" y="383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8"/>
                  </a:lnTo>
                  <a:lnTo>
                    <a:pt x="258" y="201"/>
                  </a:lnTo>
                  <a:lnTo>
                    <a:pt x="319" y="150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4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4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201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F36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797550" y="2728913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6 h 1147"/>
                <a:gd name="T6" fmla="*/ 1134 w 1147"/>
                <a:gd name="T7" fmla="*/ 515 h 1147"/>
                <a:gd name="T8" fmla="*/ 1119 w 1147"/>
                <a:gd name="T9" fmla="*/ 584 h 1147"/>
                <a:gd name="T10" fmla="*/ 1096 w 1147"/>
                <a:gd name="T11" fmla="*/ 650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21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4 w 1147"/>
                <a:gd name="T33" fmla="*/ 1119 h 1147"/>
                <a:gd name="T34" fmla="*/ 515 w 1147"/>
                <a:gd name="T35" fmla="*/ 1134 h 1147"/>
                <a:gd name="T36" fmla="*/ 446 w 1147"/>
                <a:gd name="T37" fmla="*/ 1145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6"/>
                  </a:lnTo>
                  <a:lnTo>
                    <a:pt x="1134" y="515"/>
                  </a:lnTo>
                  <a:lnTo>
                    <a:pt x="1119" y="584"/>
                  </a:lnTo>
                  <a:lnTo>
                    <a:pt x="1096" y="650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4" y="1119"/>
                  </a:lnTo>
                  <a:lnTo>
                    <a:pt x="515" y="1134"/>
                  </a:lnTo>
                  <a:lnTo>
                    <a:pt x="446" y="1145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727700" y="2668588"/>
              <a:ext cx="411163" cy="412750"/>
            </a:xfrm>
            <a:custGeom>
              <a:avLst/>
              <a:gdLst>
                <a:gd name="T0" fmla="*/ 151 w 1037"/>
                <a:gd name="T1" fmla="*/ 153 h 1039"/>
                <a:gd name="T2" fmla="*/ 115 w 1037"/>
                <a:gd name="T3" fmla="*/ 192 h 1039"/>
                <a:gd name="T4" fmla="*/ 57 w 1037"/>
                <a:gd name="T5" fmla="*/ 279 h 1039"/>
                <a:gd name="T6" fmla="*/ 19 w 1037"/>
                <a:gd name="T7" fmla="*/ 372 h 1039"/>
                <a:gd name="T8" fmla="*/ 0 w 1037"/>
                <a:gd name="T9" fmla="*/ 471 h 1039"/>
                <a:gd name="T10" fmla="*/ 0 w 1037"/>
                <a:gd name="T11" fmla="*/ 571 h 1039"/>
                <a:gd name="T12" fmla="*/ 19 w 1037"/>
                <a:gd name="T13" fmla="*/ 669 h 1039"/>
                <a:gd name="T14" fmla="*/ 57 w 1037"/>
                <a:gd name="T15" fmla="*/ 762 h 1039"/>
                <a:gd name="T16" fmla="*/ 115 w 1037"/>
                <a:gd name="T17" fmla="*/ 849 h 1039"/>
                <a:gd name="T18" fmla="*/ 151 w 1037"/>
                <a:gd name="T19" fmla="*/ 888 h 1039"/>
                <a:gd name="T20" fmla="*/ 151 w 1037"/>
                <a:gd name="T21" fmla="*/ 888 h 1039"/>
                <a:gd name="T22" fmla="*/ 190 w 1037"/>
                <a:gd name="T23" fmla="*/ 924 h 1039"/>
                <a:gd name="T24" fmla="*/ 277 w 1037"/>
                <a:gd name="T25" fmla="*/ 981 h 1039"/>
                <a:gd name="T26" fmla="*/ 370 w 1037"/>
                <a:gd name="T27" fmla="*/ 1020 h 1039"/>
                <a:gd name="T28" fmla="*/ 469 w 1037"/>
                <a:gd name="T29" fmla="*/ 1039 h 1039"/>
                <a:gd name="T30" fmla="*/ 569 w 1037"/>
                <a:gd name="T31" fmla="*/ 1039 h 1039"/>
                <a:gd name="T32" fmla="*/ 667 w 1037"/>
                <a:gd name="T33" fmla="*/ 1020 h 1039"/>
                <a:gd name="T34" fmla="*/ 761 w 1037"/>
                <a:gd name="T35" fmla="*/ 981 h 1039"/>
                <a:gd name="T36" fmla="*/ 847 w 1037"/>
                <a:gd name="T37" fmla="*/ 924 h 1039"/>
                <a:gd name="T38" fmla="*/ 886 w 1037"/>
                <a:gd name="T39" fmla="*/ 888 h 1039"/>
                <a:gd name="T40" fmla="*/ 886 w 1037"/>
                <a:gd name="T41" fmla="*/ 888 h 1039"/>
                <a:gd name="T42" fmla="*/ 923 w 1037"/>
                <a:gd name="T43" fmla="*/ 849 h 1039"/>
                <a:gd name="T44" fmla="*/ 980 w 1037"/>
                <a:gd name="T45" fmla="*/ 762 h 1039"/>
                <a:gd name="T46" fmla="*/ 1017 w 1037"/>
                <a:gd name="T47" fmla="*/ 669 h 1039"/>
                <a:gd name="T48" fmla="*/ 1037 w 1037"/>
                <a:gd name="T49" fmla="*/ 571 h 1039"/>
                <a:gd name="T50" fmla="*/ 1037 w 1037"/>
                <a:gd name="T51" fmla="*/ 471 h 1039"/>
                <a:gd name="T52" fmla="*/ 1017 w 1037"/>
                <a:gd name="T53" fmla="*/ 372 h 1039"/>
                <a:gd name="T54" fmla="*/ 980 w 1037"/>
                <a:gd name="T55" fmla="*/ 279 h 1039"/>
                <a:gd name="T56" fmla="*/ 923 w 1037"/>
                <a:gd name="T57" fmla="*/ 192 h 1039"/>
                <a:gd name="T58" fmla="*/ 886 w 1037"/>
                <a:gd name="T59" fmla="*/ 153 h 1039"/>
                <a:gd name="T60" fmla="*/ 886 w 1037"/>
                <a:gd name="T61" fmla="*/ 153 h 1039"/>
                <a:gd name="T62" fmla="*/ 847 w 1037"/>
                <a:gd name="T63" fmla="*/ 117 h 1039"/>
                <a:gd name="T64" fmla="*/ 761 w 1037"/>
                <a:gd name="T65" fmla="*/ 60 h 1039"/>
                <a:gd name="T66" fmla="*/ 667 w 1037"/>
                <a:gd name="T67" fmla="*/ 21 h 1039"/>
                <a:gd name="T68" fmla="*/ 569 w 1037"/>
                <a:gd name="T69" fmla="*/ 3 h 1039"/>
                <a:gd name="T70" fmla="*/ 518 w 1037"/>
                <a:gd name="T71" fmla="*/ 0 h 1039"/>
                <a:gd name="T72" fmla="*/ 518 w 1037"/>
                <a:gd name="T73" fmla="*/ 0 h 1039"/>
                <a:gd name="T74" fmla="*/ 469 w 1037"/>
                <a:gd name="T75" fmla="*/ 3 h 1039"/>
                <a:gd name="T76" fmla="*/ 370 w 1037"/>
                <a:gd name="T77" fmla="*/ 21 h 1039"/>
                <a:gd name="T78" fmla="*/ 277 w 1037"/>
                <a:gd name="T79" fmla="*/ 60 h 1039"/>
                <a:gd name="T80" fmla="*/ 190 w 1037"/>
                <a:gd name="T81" fmla="*/ 117 h 1039"/>
                <a:gd name="T82" fmla="*/ 151 w 1037"/>
                <a:gd name="T83" fmla="*/ 153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9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20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9"/>
                  </a:lnTo>
                  <a:lnTo>
                    <a:pt x="1037" y="571"/>
                  </a:lnTo>
                  <a:lnTo>
                    <a:pt x="1037" y="471"/>
                  </a:lnTo>
                  <a:lnTo>
                    <a:pt x="1017" y="372"/>
                  </a:lnTo>
                  <a:lnTo>
                    <a:pt x="980" y="279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1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580"/>
            <p:cNvSpPr>
              <a:spLocks/>
            </p:cNvSpPr>
            <p:nvPr/>
          </p:nvSpPr>
          <p:spPr bwMode="auto">
            <a:xfrm>
              <a:off x="6138863" y="1033463"/>
              <a:ext cx="1462088" cy="217488"/>
            </a:xfrm>
            <a:custGeom>
              <a:avLst/>
              <a:gdLst>
                <a:gd name="T0" fmla="*/ 0 w 3683"/>
                <a:gd name="T1" fmla="*/ 328 h 547"/>
                <a:gd name="T2" fmla="*/ 2997 w 3683"/>
                <a:gd name="T3" fmla="*/ 328 h 547"/>
                <a:gd name="T4" fmla="*/ 3024 w 3683"/>
                <a:gd name="T5" fmla="*/ 329 h 547"/>
                <a:gd name="T6" fmla="*/ 3077 w 3683"/>
                <a:gd name="T7" fmla="*/ 342 h 547"/>
                <a:gd name="T8" fmla="*/ 3126 w 3683"/>
                <a:gd name="T9" fmla="*/ 368 h 547"/>
                <a:gd name="T10" fmla="*/ 3166 w 3683"/>
                <a:gd name="T11" fmla="*/ 405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7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9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7 h 547"/>
                <a:gd name="T44" fmla="*/ 3674 w 3683"/>
                <a:gd name="T45" fmla="*/ 201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3 h 547"/>
                <a:gd name="T56" fmla="*/ 3439 w 3683"/>
                <a:gd name="T57" fmla="*/ 2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8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40 h 547"/>
                <a:gd name="T72" fmla="*/ 3127 w 3683"/>
                <a:gd name="T73" fmla="*/ 178 h 547"/>
                <a:gd name="T74" fmla="*/ 3078 w 3683"/>
                <a:gd name="T75" fmla="*/ 205 h 547"/>
                <a:gd name="T76" fmla="*/ 3025 w 3683"/>
                <a:gd name="T77" fmla="*/ 219 h 547"/>
                <a:gd name="T78" fmla="*/ 2997 w 3683"/>
                <a:gd name="T79" fmla="*/ 221 h 547"/>
                <a:gd name="T80" fmla="*/ 0 w 3683"/>
                <a:gd name="T81" fmla="*/ 221 h 547"/>
                <a:gd name="T82" fmla="*/ 0 w 3683"/>
                <a:gd name="T83" fmla="*/ 328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8"/>
                  </a:moveTo>
                  <a:lnTo>
                    <a:pt x="2997" y="328"/>
                  </a:lnTo>
                  <a:lnTo>
                    <a:pt x="3024" y="329"/>
                  </a:lnTo>
                  <a:lnTo>
                    <a:pt x="3077" y="342"/>
                  </a:lnTo>
                  <a:lnTo>
                    <a:pt x="3126" y="368"/>
                  </a:lnTo>
                  <a:lnTo>
                    <a:pt x="3166" y="405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7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9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7"/>
                  </a:lnTo>
                  <a:lnTo>
                    <a:pt x="3674" y="201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3"/>
                  </a:lnTo>
                  <a:lnTo>
                    <a:pt x="3439" y="2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8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40"/>
                  </a:lnTo>
                  <a:lnTo>
                    <a:pt x="3127" y="178"/>
                  </a:lnTo>
                  <a:lnTo>
                    <a:pt x="3078" y="205"/>
                  </a:lnTo>
                  <a:lnTo>
                    <a:pt x="3025" y="219"/>
                  </a:lnTo>
                  <a:lnTo>
                    <a:pt x="2997" y="221"/>
                  </a:lnTo>
                  <a:lnTo>
                    <a:pt x="0" y="221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581"/>
            <p:cNvSpPr>
              <a:spLocks/>
            </p:cNvSpPr>
            <p:nvPr/>
          </p:nvSpPr>
          <p:spPr bwMode="auto">
            <a:xfrm>
              <a:off x="7454900" y="1103313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582"/>
            <p:cNvSpPr>
              <a:spLocks/>
            </p:cNvSpPr>
            <p:nvPr/>
          </p:nvSpPr>
          <p:spPr bwMode="auto">
            <a:xfrm>
              <a:off x="5622925" y="833438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1 w 1562"/>
                <a:gd name="T3" fmla="*/ 396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9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6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3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3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9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5" y="1547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4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583"/>
            <p:cNvSpPr>
              <a:spLocks/>
            </p:cNvSpPr>
            <p:nvPr/>
          </p:nvSpPr>
          <p:spPr bwMode="auto">
            <a:xfrm>
              <a:off x="5797550" y="996951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1 h 1147"/>
                <a:gd name="T26" fmla="*/ 777 w 1147"/>
                <a:gd name="T27" fmla="*/ 1033 h 1147"/>
                <a:gd name="T28" fmla="*/ 714 w 1147"/>
                <a:gd name="T29" fmla="*/ 1067 h 1147"/>
                <a:gd name="T30" fmla="*/ 650 w 1147"/>
                <a:gd name="T31" fmla="*/ 1095 h 1147"/>
                <a:gd name="T32" fmla="*/ 584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1"/>
                  </a:lnTo>
                  <a:lnTo>
                    <a:pt x="777" y="1033"/>
                  </a:lnTo>
                  <a:lnTo>
                    <a:pt x="714" y="1067"/>
                  </a:lnTo>
                  <a:lnTo>
                    <a:pt x="650" y="1095"/>
                  </a:lnTo>
                  <a:lnTo>
                    <a:pt x="584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584"/>
            <p:cNvSpPr>
              <a:spLocks/>
            </p:cNvSpPr>
            <p:nvPr/>
          </p:nvSpPr>
          <p:spPr bwMode="auto">
            <a:xfrm>
              <a:off x="5727700" y="936626"/>
              <a:ext cx="411163" cy="411163"/>
            </a:xfrm>
            <a:custGeom>
              <a:avLst/>
              <a:gdLst>
                <a:gd name="T0" fmla="*/ 151 w 1037"/>
                <a:gd name="T1" fmla="*/ 153 h 1038"/>
                <a:gd name="T2" fmla="*/ 115 w 1037"/>
                <a:gd name="T3" fmla="*/ 192 h 1038"/>
                <a:gd name="T4" fmla="*/ 57 w 1037"/>
                <a:gd name="T5" fmla="*/ 277 h 1038"/>
                <a:gd name="T6" fmla="*/ 19 w 1037"/>
                <a:gd name="T7" fmla="*/ 372 h 1038"/>
                <a:gd name="T8" fmla="*/ 0 w 1037"/>
                <a:gd name="T9" fmla="*/ 470 h 1038"/>
                <a:gd name="T10" fmla="*/ 0 w 1037"/>
                <a:gd name="T11" fmla="*/ 570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9 h 1038"/>
                <a:gd name="T18" fmla="*/ 151 w 1037"/>
                <a:gd name="T19" fmla="*/ 888 h 1038"/>
                <a:gd name="T20" fmla="*/ 151 w 1037"/>
                <a:gd name="T21" fmla="*/ 888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8 h 1038"/>
                <a:gd name="T40" fmla="*/ 886 w 1037"/>
                <a:gd name="T41" fmla="*/ 888 h 1038"/>
                <a:gd name="T42" fmla="*/ 923 w 1037"/>
                <a:gd name="T43" fmla="*/ 849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70 h 1038"/>
                <a:gd name="T50" fmla="*/ 1037 w 1037"/>
                <a:gd name="T51" fmla="*/ 470 h 1038"/>
                <a:gd name="T52" fmla="*/ 1017 w 1037"/>
                <a:gd name="T53" fmla="*/ 372 h 1038"/>
                <a:gd name="T54" fmla="*/ 980 w 1037"/>
                <a:gd name="T55" fmla="*/ 277 h 1038"/>
                <a:gd name="T56" fmla="*/ 923 w 1037"/>
                <a:gd name="T57" fmla="*/ 192 h 1038"/>
                <a:gd name="T58" fmla="*/ 886 w 1037"/>
                <a:gd name="T59" fmla="*/ 153 h 1038"/>
                <a:gd name="T60" fmla="*/ 886 w 1037"/>
                <a:gd name="T61" fmla="*/ 153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3"/>
                  </a:moveTo>
                  <a:lnTo>
                    <a:pt x="115" y="192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3" y="849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70"/>
                  </a:lnTo>
                  <a:lnTo>
                    <a:pt x="1037" y="470"/>
                  </a:lnTo>
                  <a:lnTo>
                    <a:pt x="1017" y="372"/>
                  </a:lnTo>
                  <a:lnTo>
                    <a:pt x="980" y="277"/>
                  </a:lnTo>
                  <a:lnTo>
                    <a:pt x="923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587"/>
            <p:cNvSpPr>
              <a:spLocks/>
            </p:cNvSpPr>
            <p:nvPr/>
          </p:nvSpPr>
          <p:spPr bwMode="auto">
            <a:xfrm>
              <a:off x="4546600" y="1900238"/>
              <a:ext cx="1462088" cy="217488"/>
            </a:xfrm>
            <a:custGeom>
              <a:avLst/>
              <a:gdLst>
                <a:gd name="T0" fmla="*/ 3684 w 3684"/>
                <a:gd name="T1" fmla="*/ 221 h 548"/>
                <a:gd name="T2" fmla="*/ 687 w 3684"/>
                <a:gd name="T3" fmla="*/ 221 h 548"/>
                <a:gd name="T4" fmla="*/ 658 w 3684"/>
                <a:gd name="T5" fmla="*/ 219 h 548"/>
                <a:gd name="T6" fmla="*/ 605 w 3684"/>
                <a:gd name="T7" fmla="*/ 206 h 548"/>
                <a:gd name="T8" fmla="*/ 557 w 3684"/>
                <a:gd name="T9" fmla="*/ 180 h 548"/>
                <a:gd name="T10" fmla="*/ 517 w 3684"/>
                <a:gd name="T11" fmla="*/ 144 h 548"/>
                <a:gd name="T12" fmla="*/ 500 w 3684"/>
                <a:gd name="T13" fmla="*/ 122 h 548"/>
                <a:gd name="T14" fmla="*/ 481 w 3684"/>
                <a:gd name="T15" fmla="*/ 94 h 548"/>
                <a:gd name="T16" fmla="*/ 430 w 3684"/>
                <a:gd name="T17" fmla="*/ 49 h 548"/>
                <a:gd name="T18" fmla="*/ 369 w 3684"/>
                <a:gd name="T19" fmla="*/ 17 h 548"/>
                <a:gd name="T20" fmla="*/ 302 w 3684"/>
                <a:gd name="T21" fmla="*/ 1 h 548"/>
                <a:gd name="T22" fmla="*/ 266 w 3684"/>
                <a:gd name="T23" fmla="*/ 0 h 548"/>
                <a:gd name="T24" fmla="*/ 239 w 3684"/>
                <a:gd name="T25" fmla="*/ 1 h 548"/>
                <a:gd name="T26" fmla="*/ 188 w 3684"/>
                <a:gd name="T27" fmla="*/ 13 h 548"/>
                <a:gd name="T28" fmla="*/ 141 w 3684"/>
                <a:gd name="T29" fmla="*/ 34 h 548"/>
                <a:gd name="T30" fmla="*/ 100 w 3684"/>
                <a:gd name="T31" fmla="*/ 62 h 548"/>
                <a:gd name="T32" fmla="*/ 64 w 3684"/>
                <a:gd name="T33" fmla="*/ 99 h 548"/>
                <a:gd name="T34" fmla="*/ 35 w 3684"/>
                <a:gd name="T35" fmla="*/ 140 h 548"/>
                <a:gd name="T36" fmla="*/ 14 w 3684"/>
                <a:gd name="T37" fmla="*/ 186 h 548"/>
                <a:gd name="T38" fmla="*/ 1 w 3684"/>
                <a:gd name="T39" fmla="*/ 236 h 548"/>
                <a:gd name="T40" fmla="*/ 0 w 3684"/>
                <a:gd name="T41" fmla="*/ 262 h 548"/>
                <a:gd name="T42" fmla="*/ 0 w 3684"/>
                <a:gd name="T43" fmla="*/ 292 h 548"/>
                <a:gd name="T44" fmla="*/ 9 w 3684"/>
                <a:gd name="T45" fmla="*/ 348 h 548"/>
                <a:gd name="T46" fmla="*/ 29 w 3684"/>
                <a:gd name="T47" fmla="*/ 398 h 548"/>
                <a:gd name="T48" fmla="*/ 58 w 3684"/>
                <a:gd name="T49" fmla="*/ 443 h 548"/>
                <a:gd name="T50" fmla="*/ 95 w 3684"/>
                <a:gd name="T51" fmla="*/ 482 h 548"/>
                <a:gd name="T52" fmla="*/ 140 w 3684"/>
                <a:gd name="T53" fmla="*/ 513 h 548"/>
                <a:gd name="T54" fmla="*/ 189 w 3684"/>
                <a:gd name="T55" fmla="*/ 536 h 548"/>
                <a:gd name="T56" fmla="*/ 245 w 3684"/>
                <a:gd name="T57" fmla="*/ 547 h 548"/>
                <a:gd name="T58" fmla="*/ 274 w 3684"/>
                <a:gd name="T59" fmla="*/ 548 h 548"/>
                <a:gd name="T60" fmla="*/ 307 w 3684"/>
                <a:gd name="T61" fmla="*/ 546 h 548"/>
                <a:gd name="T62" fmla="*/ 372 w 3684"/>
                <a:gd name="T63" fmla="*/ 530 h 548"/>
                <a:gd name="T64" fmla="*/ 430 w 3684"/>
                <a:gd name="T65" fmla="*/ 499 h 548"/>
                <a:gd name="T66" fmla="*/ 478 w 3684"/>
                <a:gd name="T67" fmla="*/ 456 h 548"/>
                <a:gd name="T68" fmla="*/ 498 w 3684"/>
                <a:gd name="T69" fmla="*/ 431 h 548"/>
                <a:gd name="T70" fmla="*/ 515 w 3684"/>
                <a:gd name="T71" fmla="*/ 408 h 548"/>
                <a:gd name="T72" fmla="*/ 556 w 3684"/>
                <a:gd name="T73" fmla="*/ 371 h 548"/>
                <a:gd name="T74" fmla="*/ 605 w 3684"/>
                <a:gd name="T75" fmla="*/ 344 h 548"/>
                <a:gd name="T76" fmla="*/ 658 w 3684"/>
                <a:gd name="T77" fmla="*/ 329 h 548"/>
                <a:gd name="T78" fmla="*/ 687 w 3684"/>
                <a:gd name="T79" fmla="*/ 328 h 548"/>
                <a:gd name="T80" fmla="*/ 3684 w 3684"/>
                <a:gd name="T81" fmla="*/ 328 h 548"/>
                <a:gd name="T82" fmla="*/ 3684 w 3684"/>
                <a:gd name="T83" fmla="*/ 221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8">
                  <a:moveTo>
                    <a:pt x="3684" y="221"/>
                  </a:moveTo>
                  <a:lnTo>
                    <a:pt x="687" y="221"/>
                  </a:lnTo>
                  <a:lnTo>
                    <a:pt x="658" y="219"/>
                  </a:lnTo>
                  <a:lnTo>
                    <a:pt x="605" y="206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2"/>
                  </a:lnTo>
                  <a:lnTo>
                    <a:pt x="481" y="94"/>
                  </a:lnTo>
                  <a:lnTo>
                    <a:pt x="430" y="49"/>
                  </a:lnTo>
                  <a:lnTo>
                    <a:pt x="369" y="17"/>
                  </a:lnTo>
                  <a:lnTo>
                    <a:pt x="302" y="1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9"/>
                  </a:lnTo>
                  <a:lnTo>
                    <a:pt x="35" y="140"/>
                  </a:lnTo>
                  <a:lnTo>
                    <a:pt x="14" y="186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8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6"/>
                  </a:lnTo>
                  <a:lnTo>
                    <a:pt x="245" y="547"/>
                  </a:lnTo>
                  <a:lnTo>
                    <a:pt x="274" y="548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1"/>
                  </a:lnTo>
                  <a:lnTo>
                    <a:pt x="515" y="408"/>
                  </a:lnTo>
                  <a:lnTo>
                    <a:pt x="556" y="371"/>
                  </a:lnTo>
                  <a:lnTo>
                    <a:pt x="605" y="344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21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588"/>
            <p:cNvSpPr>
              <a:spLocks/>
            </p:cNvSpPr>
            <p:nvPr/>
          </p:nvSpPr>
          <p:spPr bwMode="auto">
            <a:xfrm>
              <a:off x="4619625" y="19700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89"/>
            <p:cNvSpPr>
              <a:spLocks/>
            </p:cNvSpPr>
            <p:nvPr/>
          </p:nvSpPr>
          <p:spPr bwMode="auto">
            <a:xfrm>
              <a:off x="5905500" y="1700213"/>
              <a:ext cx="620713" cy="619125"/>
            </a:xfrm>
            <a:custGeom>
              <a:avLst/>
              <a:gdLst>
                <a:gd name="T0" fmla="*/ 1362 w 1562"/>
                <a:gd name="T1" fmla="*/ 260 h 1562"/>
                <a:gd name="T2" fmla="*/ 1460 w 1562"/>
                <a:gd name="T3" fmla="*/ 397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5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7 h 1562"/>
                <a:gd name="T18" fmla="*/ 1306 w 1562"/>
                <a:gd name="T19" fmla="*/ 1359 h 1562"/>
                <a:gd name="T20" fmla="*/ 1190 w 1562"/>
                <a:gd name="T21" fmla="*/ 1447 h 1562"/>
                <a:gd name="T22" fmla="*/ 1063 w 1562"/>
                <a:gd name="T23" fmla="*/ 1510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4 h 1562"/>
                <a:gd name="T36" fmla="*/ 201 w 1562"/>
                <a:gd name="T37" fmla="*/ 1304 h 1562"/>
                <a:gd name="T38" fmla="*/ 107 w 1562"/>
                <a:gd name="T39" fmla="*/ 1179 h 1562"/>
                <a:gd name="T40" fmla="*/ 43 w 1562"/>
                <a:gd name="T41" fmla="*/ 1040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3 h 1562"/>
                <a:gd name="T50" fmla="*/ 150 w 1562"/>
                <a:gd name="T51" fmla="*/ 319 h 1562"/>
                <a:gd name="T52" fmla="*/ 228 w 1562"/>
                <a:gd name="T53" fmla="*/ 229 h 1562"/>
                <a:gd name="T54" fmla="*/ 319 w 1562"/>
                <a:gd name="T55" fmla="*/ 151 h 1562"/>
                <a:gd name="T56" fmla="*/ 451 w 1562"/>
                <a:gd name="T57" fmla="*/ 72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1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0" y="397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7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7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7"/>
                  </a:lnTo>
                  <a:lnTo>
                    <a:pt x="1190" y="1447"/>
                  </a:lnTo>
                  <a:lnTo>
                    <a:pt x="1127" y="1482"/>
                  </a:lnTo>
                  <a:lnTo>
                    <a:pt x="1063" y="1510"/>
                  </a:lnTo>
                  <a:lnTo>
                    <a:pt x="996" y="1532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7"/>
                  </a:lnTo>
                  <a:lnTo>
                    <a:pt x="545" y="1526"/>
                  </a:lnTo>
                  <a:lnTo>
                    <a:pt x="469" y="1499"/>
                  </a:lnTo>
                  <a:lnTo>
                    <a:pt x="396" y="1461"/>
                  </a:lnTo>
                  <a:lnTo>
                    <a:pt x="325" y="1417"/>
                  </a:lnTo>
                  <a:lnTo>
                    <a:pt x="259" y="1364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3"/>
                  </a:lnTo>
                  <a:lnTo>
                    <a:pt x="107" y="1179"/>
                  </a:lnTo>
                  <a:lnTo>
                    <a:pt x="71" y="1110"/>
                  </a:lnTo>
                  <a:lnTo>
                    <a:pt x="43" y="1040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3"/>
                  </a:lnTo>
                  <a:lnTo>
                    <a:pt x="71" y="453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8"/>
                  </a:lnTo>
                  <a:lnTo>
                    <a:pt x="228" y="229"/>
                  </a:lnTo>
                  <a:lnTo>
                    <a:pt x="258" y="201"/>
                  </a:lnTo>
                  <a:lnTo>
                    <a:pt x="319" y="151"/>
                  </a:lnTo>
                  <a:lnTo>
                    <a:pt x="383" y="108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8"/>
                  </a:lnTo>
                  <a:lnTo>
                    <a:pt x="1243" y="151"/>
                  </a:lnTo>
                  <a:lnTo>
                    <a:pt x="1304" y="201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90"/>
            <p:cNvSpPr>
              <a:spLocks/>
            </p:cNvSpPr>
            <p:nvPr/>
          </p:nvSpPr>
          <p:spPr bwMode="auto">
            <a:xfrm>
              <a:off x="6070600" y="1863726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1 h 1147"/>
                <a:gd name="T4" fmla="*/ 1145 w 1147"/>
                <a:gd name="T5" fmla="*/ 446 h 1147"/>
                <a:gd name="T6" fmla="*/ 1134 w 1147"/>
                <a:gd name="T7" fmla="*/ 514 h 1147"/>
                <a:gd name="T8" fmla="*/ 1119 w 1147"/>
                <a:gd name="T9" fmla="*/ 583 h 1147"/>
                <a:gd name="T10" fmla="*/ 1095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6 h 1147"/>
                <a:gd name="T16" fmla="*/ 992 w 1147"/>
                <a:gd name="T17" fmla="*/ 836 h 1147"/>
                <a:gd name="T18" fmla="*/ 945 w 1147"/>
                <a:gd name="T19" fmla="*/ 893 h 1147"/>
                <a:gd name="T20" fmla="*/ 919 w 1147"/>
                <a:gd name="T21" fmla="*/ 919 h 1147"/>
                <a:gd name="T22" fmla="*/ 893 w 1147"/>
                <a:gd name="T23" fmla="*/ 945 h 1147"/>
                <a:gd name="T24" fmla="*/ 836 w 1147"/>
                <a:gd name="T25" fmla="*/ 993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3 w 1147"/>
                <a:gd name="T33" fmla="*/ 1118 h 1147"/>
                <a:gd name="T34" fmla="*/ 515 w 1147"/>
                <a:gd name="T35" fmla="*/ 1134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5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1"/>
                  </a:lnTo>
                  <a:lnTo>
                    <a:pt x="1145" y="446"/>
                  </a:lnTo>
                  <a:lnTo>
                    <a:pt x="1134" y="514"/>
                  </a:lnTo>
                  <a:lnTo>
                    <a:pt x="1119" y="583"/>
                  </a:lnTo>
                  <a:lnTo>
                    <a:pt x="1095" y="649"/>
                  </a:lnTo>
                  <a:lnTo>
                    <a:pt x="1067" y="714"/>
                  </a:lnTo>
                  <a:lnTo>
                    <a:pt x="1033" y="776"/>
                  </a:lnTo>
                  <a:lnTo>
                    <a:pt x="992" y="836"/>
                  </a:lnTo>
                  <a:lnTo>
                    <a:pt x="945" y="893"/>
                  </a:lnTo>
                  <a:lnTo>
                    <a:pt x="919" y="919"/>
                  </a:lnTo>
                  <a:lnTo>
                    <a:pt x="893" y="945"/>
                  </a:lnTo>
                  <a:lnTo>
                    <a:pt x="836" y="993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3" y="1118"/>
                  </a:lnTo>
                  <a:lnTo>
                    <a:pt x="515" y="1134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5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591"/>
            <p:cNvSpPr>
              <a:spLocks/>
            </p:cNvSpPr>
            <p:nvPr/>
          </p:nvSpPr>
          <p:spPr bwMode="auto">
            <a:xfrm>
              <a:off x="6010275" y="1803401"/>
              <a:ext cx="411163" cy="411163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2 h 1038"/>
                <a:gd name="T4" fmla="*/ 57 w 1036"/>
                <a:gd name="T5" fmla="*/ 279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9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8 h 1038"/>
                <a:gd name="T20" fmla="*/ 151 w 1036"/>
                <a:gd name="T21" fmla="*/ 888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20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20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8 h 1038"/>
                <a:gd name="T40" fmla="*/ 886 w 1036"/>
                <a:gd name="T41" fmla="*/ 888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9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9 h 1038"/>
                <a:gd name="T56" fmla="*/ 922 w 1036"/>
                <a:gd name="T57" fmla="*/ 192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7 h 1038"/>
                <a:gd name="T64" fmla="*/ 760 w 1036"/>
                <a:gd name="T65" fmla="*/ 60 h 1038"/>
                <a:gd name="T66" fmla="*/ 667 w 1036"/>
                <a:gd name="T67" fmla="*/ 21 h 1038"/>
                <a:gd name="T68" fmla="*/ 569 w 1036"/>
                <a:gd name="T69" fmla="*/ 3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3 h 1038"/>
                <a:gd name="T76" fmla="*/ 370 w 1036"/>
                <a:gd name="T77" fmla="*/ 21 h 1038"/>
                <a:gd name="T78" fmla="*/ 277 w 1036"/>
                <a:gd name="T79" fmla="*/ 60 h 1038"/>
                <a:gd name="T80" fmla="*/ 190 w 1036"/>
                <a:gd name="T81" fmla="*/ 117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2"/>
                  </a:lnTo>
                  <a:lnTo>
                    <a:pt x="57" y="279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9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20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20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9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9"/>
                  </a:lnTo>
                  <a:lnTo>
                    <a:pt x="922" y="192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7"/>
                  </a:lnTo>
                  <a:lnTo>
                    <a:pt x="760" y="60"/>
                  </a:lnTo>
                  <a:lnTo>
                    <a:pt x="667" y="21"/>
                  </a:lnTo>
                  <a:lnTo>
                    <a:pt x="569" y="3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3"/>
                  </a:lnTo>
                  <a:lnTo>
                    <a:pt x="370" y="21"/>
                  </a:lnTo>
                  <a:lnTo>
                    <a:pt x="277" y="60"/>
                  </a:lnTo>
                  <a:lnTo>
                    <a:pt x="190" y="117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594"/>
            <p:cNvSpPr>
              <a:spLocks/>
            </p:cNvSpPr>
            <p:nvPr/>
          </p:nvSpPr>
          <p:spPr bwMode="auto">
            <a:xfrm>
              <a:off x="4546600" y="3629026"/>
              <a:ext cx="1462088" cy="215900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8 h 547"/>
                <a:gd name="T6" fmla="*/ 605 w 3684"/>
                <a:gd name="T7" fmla="*/ 205 h 547"/>
                <a:gd name="T8" fmla="*/ 557 w 3684"/>
                <a:gd name="T9" fmla="*/ 180 h 547"/>
                <a:gd name="T10" fmla="*/ 517 w 3684"/>
                <a:gd name="T11" fmla="*/ 144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4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9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2 h 547"/>
                <a:gd name="T42" fmla="*/ 0 w 3684"/>
                <a:gd name="T43" fmla="*/ 292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6 h 547"/>
                <a:gd name="T58" fmla="*/ 274 w 3684"/>
                <a:gd name="T59" fmla="*/ 547 h 547"/>
                <a:gd name="T60" fmla="*/ 307 w 3684"/>
                <a:gd name="T61" fmla="*/ 546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8"/>
                  </a:lnTo>
                  <a:lnTo>
                    <a:pt x="605" y="205"/>
                  </a:lnTo>
                  <a:lnTo>
                    <a:pt x="557" y="180"/>
                  </a:lnTo>
                  <a:lnTo>
                    <a:pt x="517" y="144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4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9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2"/>
                  </a:lnTo>
                  <a:lnTo>
                    <a:pt x="0" y="292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6"/>
                  </a:lnTo>
                  <a:lnTo>
                    <a:pt x="274" y="547"/>
                  </a:lnTo>
                  <a:lnTo>
                    <a:pt x="307" y="546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595"/>
            <p:cNvSpPr>
              <a:spLocks/>
            </p:cNvSpPr>
            <p:nvPr/>
          </p:nvSpPr>
          <p:spPr bwMode="auto">
            <a:xfrm>
              <a:off x="4619625" y="3697288"/>
              <a:ext cx="79375" cy="79375"/>
            </a:xfrm>
            <a:custGeom>
              <a:avLst/>
              <a:gdLst>
                <a:gd name="T0" fmla="*/ 200 w 200"/>
                <a:gd name="T1" fmla="*/ 67 h 199"/>
                <a:gd name="T2" fmla="*/ 132 w 200"/>
                <a:gd name="T3" fmla="*/ 67 h 199"/>
                <a:gd name="T4" fmla="*/ 132 w 200"/>
                <a:gd name="T5" fmla="*/ 0 h 199"/>
                <a:gd name="T6" fmla="*/ 68 w 200"/>
                <a:gd name="T7" fmla="*/ 0 h 199"/>
                <a:gd name="T8" fmla="*/ 68 w 200"/>
                <a:gd name="T9" fmla="*/ 67 h 199"/>
                <a:gd name="T10" fmla="*/ 0 w 200"/>
                <a:gd name="T11" fmla="*/ 67 h 199"/>
                <a:gd name="T12" fmla="*/ 0 w 200"/>
                <a:gd name="T13" fmla="*/ 132 h 199"/>
                <a:gd name="T14" fmla="*/ 68 w 200"/>
                <a:gd name="T15" fmla="*/ 132 h 199"/>
                <a:gd name="T16" fmla="*/ 68 w 200"/>
                <a:gd name="T17" fmla="*/ 199 h 199"/>
                <a:gd name="T18" fmla="*/ 132 w 200"/>
                <a:gd name="T19" fmla="*/ 199 h 199"/>
                <a:gd name="T20" fmla="*/ 132 w 200"/>
                <a:gd name="T21" fmla="*/ 132 h 199"/>
                <a:gd name="T22" fmla="*/ 200 w 200"/>
                <a:gd name="T23" fmla="*/ 132 h 199"/>
                <a:gd name="T24" fmla="*/ 200 w 200"/>
                <a:gd name="T25" fmla="*/ 6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199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199"/>
                  </a:lnTo>
                  <a:lnTo>
                    <a:pt x="132" y="199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596"/>
            <p:cNvSpPr>
              <a:spLocks/>
            </p:cNvSpPr>
            <p:nvPr/>
          </p:nvSpPr>
          <p:spPr bwMode="auto">
            <a:xfrm>
              <a:off x="5905500" y="3427413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7 h 1562"/>
                <a:gd name="T22" fmla="*/ 1063 w 1562"/>
                <a:gd name="T23" fmla="*/ 1509 h 1562"/>
                <a:gd name="T24" fmla="*/ 928 w 1562"/>
                <a:gd name="T25" fmla="*/ 1548 h 1562"/>
                <a:gd name="T26" fmla="*/ 825 w 1562"/>
                <a:gd name="T27" fmla="*/ 1561 h 1562"/>
                <a:gd name="T28" fmla="*/ 704 w 1562"/>
                <a:gd name="T29" fmla="*/ 1558 h 1562"/>
                <a:gd name="T30" fmla="*/ 545 w 1562"/>
                <a:gd name="T31" fmla="*/ 1526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8 h 1562"/>
                <a:gd name="T68" fmla="*/ 1304 w 1562"/>
                <a:gd name="T69" fmla="*/ 20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5"/>
                  </a:lnTo>
                  <a:lnTo>
                    <a:pt x="1332" y="1333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7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8"/>
                  </a:lnTo>
                  <a:lnTo>
                    <a:pt x="859" y="1558"/>
                  </a:lnTo>
                  <a:lnTo>
                    <a:pt x="825" y="1561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200"/>
                  </a:lnTo>
                  <a:lnTo>
                    <a:pt x="319" y="150"/>
                  </a:lnTo>
                  <a:lnTo>
                    <a:pt x="383" y="108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8"/>
                  </a:lnTo>
                  <a:lnTo>
                    <a:pt x="1243" y="150"/>
                  </a:lnTo>
                  <a:lnTo>
                    <a:pt x="1304" y="200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597"/>
            <p:cNvSpPr>
              <a:spLocks/>
            </p:cNvSpPr>
            <p:nvPr/>
          </p:nvSpPr>
          <p:spPr bwMode="auto">
            <a:xfrm>
              <a:off x="6070600" y="3590926"/>
              <a:ext cx="455613" cy="455613"/>
            </a:xfrm>
            <a:custGeom>
              <a:avLst/>
              <a:gdLst>
                <a:gd name="T0" fmla="*/ 735 w 1147"/>
                <a:gd name="T1" fmla="*/ 0 h 1149"/>
                <a:gd name="T2" fmla="*/ 1147 w 1147"/>
                <a:gd name="T3" fmla="*/ 412 h 1149"/>
                <a:gd name="T4" fmla="*/ 1145 w 1147"/>
                <a:gd name="T5" fmla="*/ 447 h 1149"/>
                <a:gd name="T6" fmla="*/ 1134 w 1147"/>
                <a:gd name="T7" fmla="*/ 516 h 1149"/>
                <a:gd name="T8" fmla="*/ 1119 w 1147"/>
                <a:gd name="T9" fmla="*/ 584 h 1149"/>
                <a:gd name="T10" fmla="*/ 1095 w 1147"/>
                <a:gd name="T11" fmla="*/ 651 h 1149"/>
                <a:gd name="T12" fmla="*/ 1067 w 1147"/>
                <a:gd name="T13" fmla="*/ 716 h 1149"/>
                <a:gd name="T14" fmla="*/ 1033 w 1147"/>
                <a:gd name="T15" fmla="*/ 778 h 1149"/>
                <a:gd name="T16" fmla="*/ 992 w 1147"/>
                <a:gd name="T17" fmla="*/ 838 h 1149"/>
                <a:gd name="T18" fmla="*/ 945 w 1147"/>
                <a:gd name="T19" fmla="*/ 893 h 1149"/>
                <a:gd name="T20" fmla="*/ 919 w 1147"/>
                <a:gd name="T21" fmla="*/ 921 h 1149"/>
                <a:gd name="T22" fmla="*/ 893 w 1147"/>
                <a:gd name="T23" fmla="*/ 946 h 1149"/>
                <a:gd name="T24" fmla="*/ 836 w 1147"/>
                <a:gd name="T25" fmla="*/ 993 h 1149"/>
                <a:gd name="T26" fmla="*/ 777 w 1147"/>
                <a:gd name="T27" fmla="*/ 1035 h 1149"/>
                <a:gd name="T28" fmla="*/ 714 w 1147"/>
                <a:gd name="T29" fmla="*/ 1068 h 1149"/>
                <a:gd name="T30" fmla="*/ 650 w 1147"/>
                <a:gd name="T31" fmla="*/ 1097 h 1149"/>
                <a:gd name="T32" fmla="*/ 583 w 1147"/>
                <a:gd name="T33" fmla="*/ 1119 h 1149"/>
                <a:gd name="T34" fmla="*/ 515 w 1147"/>
                <a:gd name="T35" fmla="*/ 1136 h 1149"/>
                <a:gd name="T36" fmla="*/ 446 w 1147"/>
                <a:gd name="T37" fmla="*/ 1146 h 1149"/>
                <a:gd name="T38" fmla="*/ 412 w 1147"/>
                <a:gd name="T39" fmla="*/ 1149 h 1149"/>
                <a:gd name="T40" fmla="*/ 0 w 1147"/>
                <a:gd name="T41" fmla="*/ 736 h 1149"/>
                <a:gd name="T42" fmla="*/ 735 w 1147"/>
                <a:gd name="T43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9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4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8"/>
                  </a:lnTo>
                  <a:lnTo>
                    <a:pt x="945" y="893"/>
                  </a:lnTo>
                  <a:lnTo>
                    <a:pt x="919" y="921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5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6"/>
                  </a:lnTo>
                  <a:lnTo>
                    <a:pt x="446" y="1146"/>
                  </a:lnTo>
                  <a:lnTo>
                    <a:pt x="412" y="1149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98"/>
            <p:cNvSpPr>
              <a:spLocks/>
            </p:cNvSpPr>
            <p:nvPr/>
          </p:nvSpPr>
          <p:spPr bwMode="auto">
            <a:xfrm>
              <a:off x="6010275" y="3530601"/>
              <a:ext cx="411163" cy="412750"/>
            </a:xfrm>
            <a:custGeom>
              <a:avLst/>
              <a:gdLst>
                <a:gd name="T0" fmla="*/ 151 w 1036"/>
                <a:gd name="T1" fmla="*/ 153 h 1038"/>
                <a:gd name="T2" fmla="*/ 115 w 1036"/>
                <a:gd name="T3" fmla="*/ 191 h 1038"/>
                <a:gd name="T4" fmla="*/ 57 w 1036"/>
                <a:gd name="T5" fmla="*/ 277 h 1038"/>
                <a:gd name="T6" fmla="*/ 19 w 1036"/>
                <a:gd name="T7" fmla="*/ 372 h 1038"/>
                <a:gd name="T8" fmla="*/ 0 w 1036"/>
                <a:gd name="T9" fmla="*/ 470 h 1038"/>
                <a:gd name="T10" fmla="*/ 0 w 1036"/>
                <a:gd name="T11" fmla="*/ 570 h 1038"/>
                <a:gd name="T12" fmla="*/ 19 w 1036"/>
                <a:gd name="T13" fmla="*/ 667 h 1038"/>
                <a:gd name="T14" fmla="*/ 57 w 1036"/>
                <a:gd name="T15" fmla="*/ 762 h 1038"/>
                <a:gd name="T16" fmla="*/ 115 w 1036"/>
                <a:gd name="T17" fmla="*/ 849 h 1038"/>
                <a:gd name="T18" fmla="*/ 151 w 1036"/>
                <a:gd name="T19" fmla="*/ 887 h 1038"/>
                <a:gd name="T20" fmla="*/ 151 w 1036"/>
                <a:gd name="T21" fmla="*/ 887 h 1038"/>
                <a:gd name="T22" fmla="*/ 190 w 1036"/>
                <a:gd name="T23" fmla="*/ 924 h 1038"/>
                <a:gd name="T24" fmla="*/ 277 w 1036"/>
                <a:gd name="T25" fmla="*/ 981 h 1038"/>
                <a:gd name="T26" fmla="*/ 370 w 1036"/>
                <a:gd name="T27" fmla="*/ 1018 h 1038"/>
                <a:gd name="T28" fmla="*/ 469 w 1036"/>
                <a:gd name="T29" fmla="*/ 1038 h 1038"/>
                <a:gd name="T30" fmla="*/ 569 w 1036"/>
                <a:gd name="T31" fmla="*/ 1038 h 1038"/>
                <a:gd name="T32" fmla="*/ 667 w 1036"/>
                <a:gd name="T33" fmla="*/ 1018 h 1038"/>
                <a:gd name="T34" fmla="*/ 760 w 1036"/>
                <a:gd name="T35" fmla="*/ 981 h 1038"/>
                <a:gd name="T36" fmla="*/ 847 w 1036"/>
                <a:gd name="T37" fmla="*/ 924 h 1038"/>
                <a:gd name="T38" fmla="*/ 886 w 1036"/>
                <a:gd name="T39" fmla="*/ 887 h 1038"/>
                <a:gd name="T40" fmla="*/ 886 w 1036"/>
                <a:gd name="T41" fmla="*/ 887 h 1038"/>
                <a:gd name="T42" fmla="*/ 922 w 1036"/>
                <a:gd name="T43" fmla="*/ 849 h 1038"/>
                <a:gd name="T44" fmla="*/ 979 w 1036"/>
                <a:gd name="T45" fmla="*/ 762 h 1038"/>
                <a:gd name="T46" fmla="*/ 1017 w 1036"/>
                <a:gd name="T47" fmla="*/ 667 h 1038"/>
                <a:gd name="T48" fmla="*/ 1036 w 1036"/>
                <a:gd name="T49" fmla="*/ 570 h 1038"/>
                <a:gd name="T50" fmla="*/ 1036 w 1036"/>
                <a:gd name="T51" fmla="*/ 470 h 1038"/>
                <a:gd name="T52" fmla="*/ 1017 w 1036"/>
                <a:gd name="T53" fmla="*/ 372 h 1038"/>
                <a:gd name="T54" fmla="*/ 979 w 1036"/>
                <a:gd name="T55" fmla="*/ 277 h 1038"/>
                <a:gd name="T56" fmla="*/ 922 w 1036"/>
                <a:gd name="T57" fmla="*/ 191 h 1038"/>
                <a:gd name="T58" fmla="*/ 886 w 1036"/>
                <a:gd name="T59" fmla="*/ 153 h 1038"/>
                <a:gd name="T60" fmla="*/ 886 w 1036"/>
                <a:gd name="T61" fmla="*/ 153 h 1038"/>
                <a:gd name="T62" fmla="*/ 847 w 1036"/>
                <a:gd name="T63" fmla="*/ 115 h 1038"/>
                <a:gd name="T64" fmla="*/ 760 w 1036"/>
                <a:gd name="T65" fmla="*/ 58 h 1038"/>
                <a:gd name="T66" fmla="*/ 667 w 1036"/>
                <a:gd name="T67" fmla="*/ 20 h 1038"/>
                <a:gd name="T68" fmla="*/ 569 w 1036"/>
                <a:gd name="T69" fmla="*/ 1 h 1038"/>
                <a:gd name="T70" fmla="*/ 518 w 1036"/>
                <a:gd name="T71" fmla="*/ 0 h 1038"/>
                <a:gd name="T72" fmla="*/ 518 w 1036"/>
                <a:gd name="T73" fmla="*/ 0 h 1038"/>
                <a:gd name="T74" fmla="*/ 469 w 1036"/>
                <a:gd name="T75" fmla="*/ 1 h 1038"/>
                <a:gd name="T76" fmla="*/ 370 w 1036"/>
                <a:gd name="T77" fmla="*/ 20 h 1038"/>
                <a:gd name="T78" fmla="*/ 277 w 1036"/>
                <a:gd name="T79" fmla="*/ 58 h 1038"/>
                <a:gd name="T80" fmla="*/ 190 w 1036"/>
                <a:gd name="T81" fmla="*/ 115 h 1038"/>
                <a:gd name="T82" fmla="*/ 151 w 1036"/>
                <a:gd name="T83" fmla="*/ 153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8">
                  <a:moveTo>
                    <a:pt x="151" y="153"/>
                  </a:moveTo>
                  <a:lnTo>
                    <a:pt x="115" y="191"/>
                  </a:lnTo>
                  <a:lnTo>
                    <a:pt x="57" y="277"/>
                  </a:lnTo>
                  <a:lnTo>
                    <a:pt x="19" y="372"/>
                  </a:lnTo>
                  <a:lnTo>
                    <a:pt x="0" y="470"/>
                  </a:lnTo>
                  <a:lnTo>
                    <a:pt x="0" y="570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9"/>
                  </a:lnTo>
                  <a:lnTo>
                    <a:pt x="151" y="887"/>
                  </a:lnTo>
                  <a:lnTo>
                    <a:pt x="151" y="887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8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8"/>
                  </a:lnTo>
                  <a:lnTo>
                    <a:pt x="760" y="981"/>
                  </a:lnTo>
                  <a:lnTo>
                    <a:pt x="847" y="924"/>
                  </a:lnTo>
                  <a:lnTo>
                    <a:pt x="886" y="887"/>
                  </a:lnTo>
                  <a:lnTo>
                    <a:pt x="886" y="887"/>
                  </a:lnTo>
                  <a:lnTo>
                    <a:pt x="922" y="849"/>
                  </a:lnTo>
                  <a:lnTo>
                    <a:pt x="979" y="762"/>
                  </a:lnTo>
                  <a:lnTo>
                    <a:pt x="1017" y="667"/>
                  </a:lnTo>
                  <a:lnTo>
                    <a:pt x="1036" y="570"/>
                  </a:lnTo>
                  <a:lnTo>
                    <a:pt x="1036" y="470"/>
                  </a:lnTo>
                  <a:lnTo>
                    <a:pt x="1017" y="372"/>
                  </a:lnTo>
                  <a:lnTo>
                    <a:pt x="979" y="277"/>
                  </a:lnTo>
                  <a:lnTo>
                    <a:pt x="922" y="191"/>
                  </a:lnTo>
                  <a:lnTo>
                    <a:pt x="886" y="153"/>
                  </a:lnTo>
                  <a:lnTo>
                    <a:pt x="886" y="153"/>
                  </a:lnTo>
                  <a:lnTo>
                    <a:pt x="847" y="115"/>
                  </a:lnTo>
                  <a:lnTo>
                    <a:pt x="760" y="58"/>
                  </a:lnTo>
                  <a:lnTo>
                    <a:pt x="667" y="20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0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3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601"/>
            <p:cNvSpPr>
              <a:spLocks/>
            </p:cNvSpPr>
            <p:nvPr/>
          </p:nvSpPr>
          <p:spPr bwMode="auto">
            <a:xfrm>
              <a:off x="6138863" y="4491038"/>
              <a:ext cx="1462088" cy="217488"/>
            </a:xfrm>
            <a:custGeom>
              <a:avLst/>
              <a:gdLst>
                <a:gd name="T0" fmla="*/ 0 w 3683"/>
                <a:gd name="T1" fmla="*/ 327 h 547"/>
                <a:gd name="T2" fmla="*/ 2997 w 3683"/>
                <a:gd name="T3" fmla="*/ 327 h 547"/>
                <a:gd name="T4" fmla="*/ 3024 w 3683"/>
                <a:gd name="T5" fmla="*/ 328 h 547"/>
                <a:gd name="T6" fmla="*/ 3077 w 3683"/>
                <a:gd name="T7" fmla="*/ 342 h 547"/>
                <a:gd name="T8" fmla="*/ 3126 w 3683"/>
                <a:gd name="T9" fmla="*/ 367 h 547"/>
                <a:gd name="T10" fmla="*/ 3166 w 3683"/>
                <a:gd name="T11" fmla="*/ 403 h 547"/>
                <a:gd name="T12" fmla="*/ 3183 w 3683"/>
                <a:gd name="T13" fmla="*/ 427 h 547"/>
                <a:gd name="T14" fmla="*/ 3203 w 3683"/>
                <a:gd name="T15" fmla="*/ 454 h 547"/>
                <a:gd name="T16" fmla="*/ 3253 w 3683"/>
                <a:gd name="T17" fmla="*/ 499 h 547"/>
                <a:gd name="T18" fmla="*/ 3314 w 3683"/>
                <a:gd name="T19" fmla="*/ 530 h 547"/>
                <a:gd name="T20" fmla="*/ 3381 w 3683"/>
                <a:gd name="T21" fmla="*/ 546 h 547"/>
                <a:gd name="T22" fmla="*/ 3418 w 3683"/>
                <a:gd name="T23" fmla="*/ 547 h 547"/>
                <a:gd name="T24" fmla="*/ 3444 w 3683"/>
                <a:gd name="T25" fmla="*/ 546 h 547"/>
                <a:gd name="T26" fmla="*/ 3494 w 3683"/>
                <a:gd name="T27" fmla="*/ 534 h 547"/>
                <a:gd name="T28" fmla="*/ 3541 w 3683"/>
                <a:gd name="T29" fmla="*/ 513 h 547"/>
                <a:gd name="T30" fmla="*/ 3584 w 3683"/>
                <a:gd name="T31" fmla="*/ 485 h 547"/>
                <a:gd name="T32" fmla="*/ 3619 w 3683"/>
                <a:gd name="T33" fmla="*/ 450 h 547"/>
                <a:gd name="T34" fmla="*/ 3648 w 3683"/>
                <a:gd name="T35" fmla="*/ 408 h 547"/>
                <a:gd name="T36" fmla="*/ 3669 w 3683"/>
                <a:gd name="T37" fmla="*/ 362 h 547"/>
                <a:gd name="T38" fmla="*/ 3682 w 3683"/>
                <a:gd name="T39" fmla="*/ 311 h 547"/>
                <a:gd name="T40" fmla="*/ 3683 w 3683"/>
                <a:gd name="T41" fmla="*/ 285 h 547"/>
                <a:gd name="T42" fmla="*/ 3683 w 3683"/>
                <a:gd name="T43" fmla="*/ 256 h 547"/>
                <a:gd name="T44" fmla="*/ 3674 w 3683"/>
                <a:gd name="T45" fmla="*/ 200 h 547"/>
                <a:gd name="T46" fmla="*/ 3655 w 3683"/>
                <a:gd name="T47" fmla="*/ 149 h 547"/>
                <a:gd name="T48" fmla="*/ 3625 w 3683"/>
                <a:gd name="T49" fmla="*/ 104 h 547"/>
                <a:gd name="T50" fmla="*/ 3588 w 3683"/>
                <a:gd name="T51" fmla="*/ 65 h 547"/>
                <a:gd name="T52" fmla="*/ 3543 w 3683"/>
                <a:gd name="T53" fmla="*/ 34 h 547"/>
                <a:gd name="T54" fmla="*/ 3494 w 3683"/>
                <a:gd name="T55" fmla="*/ 12 h 547"/>
                <a:gd name="T56" fmla="*/ 3439 w 3683"/>
                <a:gd name="T57" fmla="*/ 0 h 547"/>
                <a:gd name="T58" fmla="*/ 3410 w 3683"/>
                <a:gd name="T59" fmla="*/ 0 h 547"/>
                <a:gd name="T60" fmla="*/ 3375 w 3683"/>
                <a:gd name="T61" fmla="*/ 2 h 547"/>
                <a:gd name="T62" fmla="*/ 3311 w 3683"/>
                <a:gd name="T63" fmla="*/ 17 h 547"/>
                <a:gd name="T64" fmla="*/ 3253 w 3683"/>
                <a:gd name="T65" fmla="*/ 48 h 547"/>
                <a:gd name="T66" fmla="*/ 3205 w 3683"/>
                <a:gd name="T67" fmla="*/ 91 h 547"/>
                <a:gd name="T68" fmla="*/ 3186 w 3683"/>
                <a:gd name="T69" fmla="*/ 117 h 547"/>
                <a:gd name="T70" fmla="*/ 3169 w 3683"/>
                <a:gd name="T71" fmla="*/ 139 h 547"/>
                <a:gd name="T72" fmla="*/ 3127 w 3683"/>
                <a:gd name="T73" fmla="*/ 178 h 547"/>
                <a:gd name="T74" fmla="*/ 3078 w 3683"/>
                <a:gd name="T75" fmla="*/ 204 h 547"/>
                <a:gd name="T76" fmla="*/ 3025 w 3683"/>
                <a:gd name="T77" fmla="*/ 218 h 547"/>
                <a:gd name="T78" fmla="*/ 2997 w 3683"/>
                <a:gd name="T79" fmla="*/ 219 h 547"/>
                <a:gd name="T80" fmla="*/ 0 w 3683"/>
                <a:gd name="T81" fmla="*/ 219 h 547"/>
                <a:gd name="T82" fmla="*/ 0 w 3683"/>
                <a:gd name="T83" fmla="*/ 32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3" h="547">
                  <a:moveTo>
                    <a:pt x="0" y="327"/>
                  </a:moveTo>
                  <a:lnTo>
                    <a:pt x="2997" y="327"/>
                  </a:lnTo>
                  <a:lnTo>
                    <a:pt x="3024" y="328"/>
                  </a:lnTo>
                  <a:lnTo>
                    <a:pt x="3077" y="342"/>
                  </a:lnTo>
                  <a:lnTo>
                    <a:pt x="3126" y="367"/>
                  </a:lnTo>
                  <a:lnTo>
                    <a:pt x="3166" y="403"/>
                  </a:lnTo>
                  <a:lnTo>
                    <a:pt x="3183" y="427"/>
                  </a:lnTo>
                  <a:lnTo>
                    <a:pt x="3203" y="454"/>
                  </a:lnTo>
                  <a:lnTo>
                    <a:pt x="3253" y="499"/>
                  </a:lnTo>
                  <a:lnTo>
                    <a:pt x="3314" y="530"/>
                  </a:lnTo>
                  <a:lnTo>
                    <a:pt x="3381" y="546"/>
                  </a:lnTo>
                  <a:lnTo>
                    <a:pt x="3418" y="547"/>
                  </a:lnTo>
                  <a:lnTo>
                    <a:pt x="3444" y="546"/>
                  </a:lnTo>
                  <a:lnTo>
                    <a:pt x="3494" y="534"/>
                  </a:lnTo>
                  <a:lnTo>
                    <a:pt x="3541" y="513"/>
                  </a:lnTo>
                  <a:lnTo>
                    <a:pt x="3584" y="485"/>
                  </a:lnTo>
                  <a:lnTo>
                    <a:pt x="3619" y="450"/>
                  </a:lnTo>
                  <a:lnTo>
                    <a:pt x="3648" y="408"/>
                  </a:lnTo>
                  <a:lnTo>
                    <a:pt x="3669" y="362"/>
                  </a:lnTo>
                  <a:lnTo>
                    <a:pt x="3682" y="311"/>
                  </a:lnTo>
                  <a:lnTo>
                    <a:pt x="3683" y="285"/>
                  </a:lnTo>
                  <a:lnTo>
                    <a:pt x="3683" y="256"/>
                  </a:lnTo>
                  <a:lnTo>
                    <a:pt x="3674" y="200"/>
                  </a:lnTo>
                  <a:lnTo>
                    <a:pt x="3655" y="149"/>
                  </a:lnTo>
                  <a:lnTo>
                    <a:pt x="3625" y="104"/>
                  </a:lnTo>
                  <a:lnTo>
                    <a:pt x="3588" y="65"/>
                  </a:lnTo>
                  <a:lnTo>
                    <a:pt x="3543" y="34"/>
                  </a:lnTo>
                  <a:lnTo>
                    <a:pt x="3494" y="12"/>
                  </a:lnTo>
                  <a:lnTo>
                    <a:pt x="3439" y="0"/>
                  </a:lnTo>
                  <a:lnTo>
                    <a:pt x="3410" y="0"/>
                  </a:lnTo>
                  <a:lnTo>
                    <a:pt x="3375" y="2"/>
                  </a:lnTo>
                  <a:lnTo>
                    <a:pt x="3311" y="17"/>
                  </a:lnTo>
                  <a:lnTo>
                    <a:pt x="3253" y="48"/>
                  </a:lnTo>
                  <a:lnTo>
                    <a:pt x="3205" y="91"/>
                  </a:lnTo>
                  <a:lnTo>
                    <a:pt x="3186" y="117"/>
                  </a:lnTo>
                  <a:lnTo>
                    <a:pt x="3169" y="139"/>
                  </a:lnTo>
                  <a:lnTo>
                    <a:pt x="3127" y="178"/>
                  </a:lnTo>
                  <a:lnTo>
                    <a:pt x="3078" y="204"/>
                  </a:lnTo>
                  <a:lnTo>
                    <a:pt x="3025" y="218"/>
                  </a:lnTo>
                  <a:lnTo>
                    <a:pt x="2997" y="219"/>
                  </a:lnTo>
                  <a:lnTo>
                    <a:pt x="0" y="219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602"/>
            <p:cNvSpPr>
              <a:spLocks/>
            </p:cNvSpPr>
            <p:nvPr/>
          </p:nvSpPr>
          <p:spPr bwMode="auto">
            <a:xfrm>
              <a:off x="7454900" y="4568826"/>
              <a:ext cx="79375" cy="79375"/>
            </a:xfrm>
            <a:custGeom>
              <a:avLst/>
              <a:gdLst>
                <a:gd name="T0" fmla="*/ 200 w 200"/>
                <a:gd name="T1" fmla="*/ 67 h 200"/>
                <a:gd name="T2" fmla="*/ 132 w 200"/>
                <a:gd name="T3" fmla="*/ 67 h 200"/>
                <a:gd name="T4" fmla="*/ 132 w 200"/>
                <a:gd name="T5" fmla="*/ 0 h 200"/>
                <a:gd name="T6" fmla="*/ 67 w 200"/>
                <a:gd name="T7" fmla="*/ 0 h 200"/>
                <a:gd name="T8" fmla="*/ 67 w 200"/>
                <a:gd name="T9" fmla="*/ 67 h 200"/>
                <a:gd name="T10" fmla="*/ 0 w 200"/>
                <a:gd name="T11" fmla="*/ 67 h 200"/>
                <a:gd name="T12" fmla="*/ 0 w 200"/>
                <a:gd name="T13" fmla="*/ 132 h 200"/>
                <a:gd name="T14" fmla="*/ 67 w 200"/>
                <a:gd name="T15" fmla="*/ 132 h 200"/>
                <a:gd name="T16" fmla="*/ 67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7"/>
                  </a:moveTo>
                  <a:lnTo>
                    <a:pt x="132" y="67"/>
                  </a:lnTo>
                  <a:lnTo>
                    <a:pt x="132" y="0"/>
                  </a:lnTo>
                  <a:lnTo>
                    <a:pt x="67" y="0"/>
                  </a:lnTo>
                  <a:lnTo>
                    <a:pt x="67" y="67"/>
                  </a:lnTo>
                  <a:lnTo>
                    <a:pt x="0" y="67"/>
                  </a:lnTo>
                  <a:lnTo>
                    <a:pt x="0" y="132"/>
                  </a:lnTo>
                  <a:lnTo>
                    <a:pt x="67" y="132"/>
                  </a:lnTo>
                  <a:lnTo>
                    <a:pt x="67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603"/>
            <p:cNvSpPr>
              <a:spLocks/>
            </p:cNvSpPr>
            <p:nvPr/>
          </p:nvSpPr>
          <p:spPr bwMode="auto">
            <a:xfrm>
              <a:off x="5622925" y="4289426"/>
              <a:ext cx="620713" cy="619125"/>
            </a:xfrm>
            <a:custGeom>
              <a:avLst/>
              <a:gdLst>
                <a:gd name="T0" fmla="*/ 1362 w 1562"/>
                <a:gd name="T1" fmla="*/ 260 h 1561"/>
                <a:gd name="T2" fmla="*/ 1461 w 1562"/>
                <a:gd name="T3" fmla="*/ 396 h 1561"/>
                <a:gd name="T4" fmla="*/ 1525 w 1562"/>
                <a:gd name="T5" fmla="*/ 546 h 1561"/>
                <a:gd name="T6" fmla="*/ 1558 w 1562"/>
                <a:gd name="T7" fmla="*/ 704 h 1561"/>
                <a:gd name="T8" fmla="*/ 1560 w 1562"/>
                <a:gd name="T9" fmla="*/ 825 h 1561"/>
                <a:gd name="T10" fmla="*/ 1547 w 1562"/>
                <a:gd name="T11" fmla="*/ 928 h 1561"/>
                <a:gd name="T12" fmla="*/ 1509 w 1562"/>
                <a:gd name="T13" fmla="*/ 1062 h 1561"/>
                <a:gd name="T14" fmla="*/ 1446 w 1562"/>
                <a:gd name="T15" fmla="*/ 1190 h 1561"/>
                <a:gd name="T16" fmla="*/ 1358 w 1562"/>
                <a:gd name="T17" fmla="*/ 1306 h 1561"/>
                <a:gd name="T18" fmla="*/ 1306 w 1562"/>
                <a:gd name="T19" fmla="*/ 1359 h 1561"/>
                <a:gd name="T20" fmla="*/ 1190 w 1562"/>
                <a:gd name="T21" fmla="*/ 1446 h 1561"/>
                <a:gd name="T22" fmla="*/ 1063 w 1562"/>
                <a:gd name="T23" fmla="*/ 1509 h 1561"/>
                <a:gd name="T24" fmla="*/ 928 w 1562"/>
                <a:gd name="T25" fmla="*/ 1548 h 1561"/>
                <a:gd name="T26" fmla="*/ 825 w 1562"/>
                <a:gd name="T27" fmla="*/ 1560 h 1561"/>
                <a:gd name="T28" fmla="*/ 704 w 1562"/>
                <a:gd name="T29" fmla="*/ 1558 h 1561"/>
                <a:gd name="T30" fmla="*/ 546 w 1562"/>
                <a:gd name="T31" fmla="*/ 1526 h 1561"/>
                <a:gd name="T32" fmla="*/ 396 w 1562"/>
                <a:gd name="T33" fmla="*/ 1461 h 1561"/>
                <a:gd name="T34" fmla="*/ 259 w 1562"/>
                <a:gd name="T35" fmla="*/ 1363 h 1561"/>
                <a:gd name="T36" fmla="*/ 201 w 1562"/>
                <a:gd name="T37" fmla="*/ 1304 h 1561"/>
                <a:gd name="T38" fmla="*/ 107 w 1562"/>
                <a:gd name="T39" fmla="*/ 1177 h 1561"/>
                <a:gd name="T40" fmla="*/ 43 w 1562"/>
                <a:gd name="T41" fmla="*/ 1039 h 1561"/>
                <a:gd name="T42" fmla="*/ 8 w 1562"/>
                <a:gd name="T43" fmla="*/ 892 h 1561"/>
                <a:gd name="T44" fmla="*/ 0 w 1562"/>
                <a:gd name="T45" fmla="*/ 743 h 1561"/>
                <a:gd name="T46" fmla="*/ 22 w 1562"/>
                <a:gd name="T47" fmla="*/ 594 h 1561"/>
                <a:gd name="T48" fmla="*/ 71 w 1562"/>
                <a:gd name="T49" fmla="*/ 451 h 1561"/>
                <a:gd name="T50" fmla="*/ 150 w 1562"/>
                <a:gd name="T51" fmla="*/ 318 h 1561"/>
                <a:gd name="T52" fmla="*/ 228 w 1562"/>
                <a:gd name="T53" fmla="*/ 229 h 1561"/>
                <a:gd name="T54" fmla="*/ 319 w 1562"/>
                <a:gd name="T55" fmla="*/ 151 h 1561"/>
                <a:gd name="T56" fmla="*/ 451 w 1562"/>
                <a:gd name="T57" fmla="*/ 72 h 1561"/>
                <a:gd name="T58" fmla="*/ 595 w 1562"/>
                <a:gd name="T59" fmla="*/ 21 h 1561"/>
                <a:gd name="T60" fmla="*/ 743 w 1562"/>
                <a:gd name="T61" fmla="*/ 0 h 1561"/>
                <a:gd name="T62" fmla="*/ 893 w 1562"/>
                <a:gd name="T63" fmla="*/ 7 h 1561"/>
                <a:gd name="T64" fmla="*/ 1039 w 1562"/>
                <a:gd name="T65" fmla="*/ 43 h 1561"/>
                <a:gd name="T66" fmla="*/ 1177 w 1562"/>
                <a:gd name="T67" fmla="*/ 107 h 1561"/>
                <a:gd name="T68" fmla="*/ 1304 w 1562"/>
                <a:gd name="T69" fmla="*/ 20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1">
                  <a:moveTo>
                    <a:pt x="1332" y="229"/>
                  </a:moveTo>
                  <a:lnTo>
                    <a:pt x="1362" y="260"/>
                  </a:lnTo>
                  <a:lnTo>
                    <a:pt x="1415" y="326"/>
                  </a:lnTo>
                  <a:lnTo>
                    <a:pt x="1461" y="396"/>
                  </a:lnTo>
                  <a:lnTo>
                    <a:pt x="1497" y="470"/>
                  </a:lnTo>
                  <a:lnTo>
                    <a:pt x="1525" y="546"/>
                  </a:lnTo>
                  <a:lnTo>
                    <a:pt x="1546" y="624"/>
                  </a:lnTo>
                  <a:lnTo>
                    <a:pt x="1558" y="704"/>
                  </a:lnTo>
                  <a:lnTo>
                    <a:pt x="1562" y="785"/>
                  </a:lnTo>
                  <a:lnTo>
                    <a:pt x="1560" y="825"/>
                  </a:lnTo>
                  <a:lnTo>
                    <a:pt x="1558" y="860"/>
                  </a:lnTo>
                  <a:lnTo>
                    <a:pt x="1547" y="928"/>
                  </a:lnTo>
                  <a:lnTo>
                    <a:pt x="1532" y="996"/>
                  </a:lnTo>
                  <a:lnTo>
                    <a:pt x="1509" y="1062"/>
                  </a:lnTo>
                  <a:lnTo>
                    <a:pt x="1480" y="1127"/>
                  </a:lnTo>
                  <a:lnTo>
                    <a:pt x="1446" y="1190"/>
                  </a:lnTo>
                  <a:lnTo>
                    <a:pt x="1405" y="1250"/>
                  </a:lnTo>
                  <a:lnTo>
                    <a:pt x="1358" y="1306"/>
                  </a:lnTo>
                  <a:lnTo>
                    <a:pt x="1332" y="1333"/>
                  </a:lnTo>
                  <a:lnTo>
                    <a:pt x="1306" y="1359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1"/>
                  </a:lnTo>
                  <a:lnTo>
                    <a:pt x="1063" y="1509"/>
                  </a:lnTo>
                  <a:lnTo>
                    <a:pt x="997" y="1531"/>
                  </a:lnTo>
                  <a:lnTo>
                    <a:pt x="928" y="1548"/>
                  </a:lnTo>
                  <a:lnTo>
                    <a:pt x="859" y="1557"/>
                  </a:lnTo>
                  <a:lnTo>
                    <a:pt x="825" y="1560"/>
                  </a:lnTo>
                  <a:lnTo>
                    <a:pt x="784" y="1561"/>
                  </a:lnTo>
                  <a:lnTo>
                    <a:pt x="704" y="1558"/>
                  </a:lnTo>
                  <a:lnTo>
                    <a:pt x="625" y="1545"/>
                  </a:lnTo>
                  <a:lnTo>
                    <a:pt x="546" y="1526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6"/>
                  </a:lnTo>
                  <a:lnTo>
                    <a:pt x="259" y="1363"/>
                  </a:lnTo>
                  <a:lnTo>
                    <a:pt x="228" y="1333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10"/>
                  </a:lnTo>
                  <a:lnTo>
                    <a:pt x="43" y="1039"/>
                  </a:lnTo>
                  <a:lnTo>
                    <a:pt x="22" y="966"/>
                  </a:lnTo>
                  <a:lnTo>
                    <a:pt x="8" y="892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8"/>
                  </a:lnTo>
                  <a:lnTo>
                    <a:pt x="22" y="594"/>
                  </a:lnTo>
                  <a:lnTo>
                    <a:pt x="43" y="521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8"/>
                  </a:lnTo>
                  <a:lnTo>
                    <a:pt x="201" y="257"/>
                  </a:lnTo>
                  <a:lnTo>
                    <a:pt x="228" y="229"/>
                  </a:lnTo>
                  <a:lnTo>
                    <a:pt x="258" y="200"/>
                  </a:lnTo>
                  <a:lnTo>
                    <a:pt x="319" y="151"/>
                  </a:lnTo>
                  <a:lnTo>
                    <a:pt x="384" y="107"/>
                  </a:lnTo>
                  <a:lnTo>
                    <a:pt x="451" y="72"/>
                  </a:lnTo>
                  <a:lnTo>
                    <a:pt x="522" y="43"/>
                  </a:lnTo>
                  <a:lnTo>
                    <a:pt x="595" y="21"/>
                  </a:lnTo>
                  <a:lnTo>
                    <a:pt x="669" y="7"/>
                  </a:lnTo>
                  <a:lnTo>
                    <a:pt x="743" y="0"/>
                  </a:lnTo>
                  <a:lnTo>
                    <a:pt x="818" y="0"/>
                  </a:lnTo>
                  <a:lnTo>
                    <a:pt x="893" y="7"/>
                  </a:lnTo>
                  <a:lnTo>
                    <a:pt x="967" y="21"/>
                  </a:lnTo>
                  <a:lnTo>
                    <a:pt x="1039" y="43"/>
                  </a:lnTo>
                  <a:lnTo>
                    <a:pt x="1109" y="72"/>
                  </a:lnTo>
                  <a:lnTo>
                    <a:pt x="1177" y="107"/>
                  </a:lnTo>
                  <a:lnTo>
                    <a:pt x="1243" y="151"/>
                  </a:lnTo>
                  <a:lnTo>
                    <a:pt x="1304" y="200"/>
                  </a:lnTo>
                  <a:lnTo>
                    <a:pt x="1332" y="229"/>
                  </a:lnTo>
                  <a:close/>
                </a:path>
              </a:pathLst>
            </a:cu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604"/>
            <p:cNvSpPr>
              <a:spLocks/>
            </p:cNvSpPr>
            <p:nvPr/>
          </p:nvSpPr>
          <p:spPr bwMode="auto">
            <a:xfrm>
              <a:off x="5797550" y="4452938"/>
              <a:ext cx="454025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5 h 1147"/>
                <a:gd name="T8" fmla="*/ 1119 w 1147"/>
                <a:gd name="T9" fmla="*/ 583 h 1147"/>
                <a:gd name="T10" fmla="*/ 1096 w 1147"/>
                <a:gd name="T11" fmla="*/ 649 h 1147"/>
                <a:gd name="T12" fmla="*/ 1067 w 1147"/>
                <a:gd name="T13" fmla="*/ 714 h 1147"/>
                <a:gd name="T14" fmla="*/ 1033 w 1147"/>
                <a:gd name="T15" fmla="*/ 777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2 h 1147"/>
                <a:gd name="T26" fmla="*/ 777 w 1147"/>
                <a:gd name="T27" fmla="*/ 1033 h 1147"/>
                <a:gd name="T28" fmla="*/ 714 w 1147"/>
                <a:gd name="T29" fmla="*/ 1068 h 1147"/>
                <a:gd name="T30" fmla="*/ 650 w 1147"/>
                <a:gd name="T31" fmla="*/ 1096 h 1147"/>
                <a:gd name="T32" fmla="*/ 584 w 1147"/>
                <a:gd name="T33" fmla="*/ 1118 h 1147"/>
                <a:gd name="T34" fmla="*/ 515 w 1147"/>
                <a:gd name="T35" fmla="*/ 1135 h 1147"/>
                <a:gd name="T36" fmla="*/ 446 w 1147"/>
                <a:gd name="T37" fmla="*/ 1144 h 1147"/>
                <a:gd name="T38" fmla="*/ 412 w 1147"/>
                <a:gd name="T39" fmla="*/ 1147 h 1147"/>
                <a:gd name="T40" fmla="*/ 0 w 1147"/>
                <a:gd name="T41" fmla="*/ 734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5"/>
                  </a:lnTo>
                  <a:lnTo>
                    <a:pt x="1119" y="583"/>
                  </a:lnTo>
                  <a:lnTo>
                    <a:pt x="1096" y="649"/>
                  </a:lnTo>
                  <a:lnTo>
                    <a:pt x="1067" y="714"/>
                  </a:lnTo>
                  <a:lnTo>
                    <a:pt x="1033" y="777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2"/>
                  </a:lnTo>
                  <a:lnTo>
                    <a:pt x="777" y="1033"/>
                  </a:lnTo>
                  <a:lnTo>
                    <a:pt x="714" y="1068"/>
                  </a:lnTo>
                  <a:lnTo>
                    <a:pt x="650" y="1096"/>
                  </a:lnTo>
                  <a:lnTo>
                    <a:pt x="584" y="1118"/>
                  </a:lnTo>
                  <a:lnTo>
                    <a:pt x="515" y="1135"/>
                  </a:lnTo>
                  <a:lnTo>
                    <a:pt x="446" y="1144"/>
                  </a:lnTo>
                  <a:lnTo>
                    <a:pt x="412" y="1147"/>
                  </a:lnTo>
                  <a:lnTo>
                    <a:pt x="0" y="734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05"/>
            <p:cNvSpPr>
              <a:spLocks/>
            </p:cNvSpPr>
            <p:nvPr/>
          </p:nvSpPr>
          <p:spPr bwMode="auto">
            <a:xfrm>
              <a:off x="5727700" y="4392613"/>
              <a:ext cx="411163" cy="412750"/>
            </a:xfrm>
            <a:custGeom>
              <a:avLst/>
              <a:gdLst>
                <a:gd name="T0" fmla="*/ 151 w 1037"/>
                <a:gd name="T1" fmla="*/ 152 h 1038"/>
                <a:gd name="T2" fmla="*/ 115 w 1037"/>
                <a:gd name="T3" fmla="*/ 190 h 1038"/>
                <a:gd name="T4" fmla="*/ 57 w 1037"/>
                <a:gd name="T5" fmla="*/ 277 h 1038"/>
                <a:gd name="T6" fmla="*/ 19 w 1037"/>
                <a:gd name="T7" fmla="*/ 371 h 1038"/>
                <a:gd name="T8" fmla="*/ 0 w 1037"/>
                <a:gd name="T9" fmla="*/ 469 h 1038"/>
                <a:gd name="T10" fmla="*/ 0 w 1037"/>
                <a:gd name="T11" fmla="*/ 569 h 1038"/>
                <a:gd name="T12" fmla="*/ 19 w 1037"/>
                <a:gd name="T13" fmla="*/ 667 h 1038"/>
                <a:gd name="T14" fmla="*/ 57 w 1037"/>
                <a:gd name="T15" fmla="*/ 762 h 1038"/>
                <a:gd name="T16" fmla="*/ 115 w 1037"/>
                <a:gd name="T17" fmla="*/ 848 h 1038"/>
                <a:gd name="T18" fmla="*/ 151 w 1037"/>
                <a:gd name="T19" fmla="*/ 886 h 1038"/>
                <a:gd name="T20" fmla="*/ 151 w 1037"/>
                <a:gd name="T21" fmla="*/ 886 h 1038"/>
                <a:gd name="T22" fmla="*/ 190 w 1037"/>
                <a:gd name="T23" fmla="*/ 924 h 1038"/>
                <a:gd name="T24" fmla="*/ 277 w 1037"/>
                <a:gd name="T25" fmla="*/ 981 h 1038"/>
                <a:gd name="T26" fmla="*/ 370 w 1037"/>
                <a:gd name="T27" fmla="*/ 1019 h 1038"/>
                <a:gd name="T28" fmla="*/ 469 w 1037"/>
                <a:gd name="T29" fmla="*/ 1038 h 1038"/>
                <a:gd name="T30" fmla="*/ 569 w 1037"/>
                <a:gd name="T31" fmla="*/ 1038 h 1038"/>
                <a:gd name="T32" fmla="*/ 667 w 1037"/>
                <a:gd name="T33" fmla="*/ 1019 h 1038"/>
                <a:gd name="T34" fmla="*/ 761 w 1037"/>
                <a:gd name="T35" fmla="*/ 981 h 1038"/>
                <a:gd name="T36" fmla="*/ 847 w 1037"/>
                <a:gd name="T37" fmla="*/ 924 h 1038"/>
                <a:gd name="T38" fmla="*/ 886 w 1037"/>
                <a:gd name="T39" fmla="*/ 886 h 1038"/>
                <a:gd name="T40" fmla="*/ 886 w 1037"/>
                <a:gd name="T41" fmla="*/ 886 h 1038"/>
                <a:gd name="T42" fmla="*/ 923 w 1037"/>
                <a:gd name="T43" fmla="*/ 848 h 1038"/>
                <a:gd name="T44" fmla="*/ 980 w 1037"/>
                <a:gd name="T45" fmla="*/ 762 h 1038"/>
                <a:gd name="T46" fmla="*/ 1017 w 1037"/>
                <a:gd name="T47" fmla="*/ 667 h 1038"/>
                <a:gd name="T48" fmla="*/ 1037 w 1037"/>
                <a:gd name="T49" fmla="*/ 569 h 1038"/>
                <a:gd name="T50" fmla="*/ 1037 w 1037"/>
                <a:gd name="T51" fmla="*/ 469 h 1038"/>
                <a:gd name="T52" fmla="*/ 1017 w 1037"/>
                <a:gd name="T53" fmla="*/ 371 h 1038"/>
                <a:gd name="T54" fmla="*/ 980 w 1037"/>
                <a:gd name="T55" fmla="*/ 277 h 1038"/>
                <a:gd name="T56" fmla="*/ 923 w 1037"/>
                <a:gd name="T57" fmla="*/ 190 h 1038"/>
                <a:gd name="T58" fmla="*/ 886 w 1037"/>
                <a:gd name="T59" fmla="*/ 152 h 1038"/>
                <a:gd name="T60" fmla="*/ 886 w 1037"/>
                <a:gd name="T61" fmla="*/ 152 h 1038"/>
                <a:gd name="T62" fmla="*/ 847 w 1037"/>
                <a:gd name="T63" fmla="*/ 115 h 1038"/>
                <a:gd name="T64" fmla="*/ 761 w 1037"/>
                <a:gd name="T65" fmla="*/ 58 h 1038"/>
                <a:gd name="T66" fmla="*/ 667 w 1037"/>
                <a:gd name="T67" fmla="*/ 21 h 1038"/>
                <a:gd name="T68" fmla="*/ 569 w 1037"/>
                <a:gd name="T69" fmla="*/ 1 h 1038"/>
                <a:gd name="T70" fmla="*/ 518 w 1037"/>
                <a:gd name="T71" fmla="*/ 0 h 1038"/>
                <a:gd name="T72" fmla="*/ 518 w 1037"/>
                <a:gd name="T73" fmla="*/ 0 h 1038"/>
                <a:gd name="T74" fmla="*/ 469 w 1037"/>
                <a:gd name="T75" fmla="*/ 1 h 1038"/>
                <a:gd name="T76" fmla="*/ 370 w 1037"/>
                <a:gd name="T77" fmla="*/ 21 h 1038"/>
                <a:gd name="T78" fmla="*/ 277 w 1037"/>
                <a:gd name="T79" fmla="*/ 58 h 1038"/>
                <a:gd name="T80" fmla="*/ 190 w 1037"/>
                <a:gd name="T81" fmla="*/ 115 h 1038"/>
                <a:gd name="T82" fmla="*/ 151 w 1037"/>
                <a:gd name="T83" fmla="*/ 152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7" h="1038">
                  <a:moveTo>
                    <a:pt x="151" y="152"/>
                  </a:moveTo>
                  <a:lnTo>
                    <a:pt x="115" y="190"/>
                  </a:lnTo>
                  <a:lnTo>
                    <a:pt x="57" y="277"/>
                  </a:lnTo>
                  <a:lnTo>
                    <a:pt x="19" y="371"/>
                  </a:lnTo>
                  <a:lnTo>
                    <a:pt x="0" y="469"/>
                  </a:lnTo>
                  <a:lnTo>
                    <a:pt x="0" y="569"/>
                  </a:lnTo>
                  <a:lnTo>
                    <a:pt x="19" y="667"/>
                  </a:lnTo>
                  <a:lnTo>
                    <a:pt x="57" y="762"/>
                  </a:lnTo>
                  <a:lnTo>
                    <a:pt x="115" y="848"/>
                  </a:lnTo>
                  <a:lnTo>
                    <a:pt x="151" y="886"/>
                  </a:lnTo>
                  <a:lnTo>
                    <a:pt x="151" y="886"/>
                  </a:lnTo>
                  <a:lnTo>
                    <a:pt x="190" y="924"/>
                  </a:lnTo>
                  <a:lnTo>
                    <a:pt x="277" y="981"/>
                  </a:lnTo>
                  <a:lnTo>
                    <a:pt x="370" y="1019"/>
                  </a:lnTo>
                  <a:lnTo>
                    <a:pt x="469" y="1038"/>
                  </a:lnTo>
                  <a:lnTo>
                    <a:pt x="569" y="1038"/>
                  </a:lnTo>
                  <a:lnTo>
                    <a:pt x="667" y="1019"/>
                  </a:lnTo>
                  <a:lnTo>
                    <a:pt x="761" y="981"/>
                  </a:lnTo>
                  <a:lnTo>
                    <a:pt x="847" y="924"/>
                  </a:lnTo>
                  <a:lnTo>
                    <a:pt x="886" y="886"/>
                  </a:lnTo>
                  <a:lnTo>
                    <a:pt x="886" y="886"/>
                  </a:lnTo>
                  <a:lnTo>
                    <a:pt x="923" y="848"/>
                  </a:lnTo>
                  <a:lnTo>
                    <a:pt x="980" y="762"/>
                  </a:lnTo>
                  <a:lnTo>
                    <a:pt x="1017" y="667"/>
                  </a:lnTo>
                  <a:lnTo>
                    <a:pt x="1037" y="569"/>
                  </a:lnTo>
                  <a:lnTo>
                    <a:pt x="1037" y="469"/>
                  </a:lnTo>
                  <a:lnTo>
                    <a:pt x="1017" y="371"/>
                  </a:lnTo>
                  <a:lnTo>
                    <a:pt x="980" y="277"/>
                  </a:lnTo>
                  <a:lnTo>
                    <a:pt x="923" y="190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5"/>
                  </a:lnTo>
                  <a:lnTo>
                    <a:pt x="761" y="58"/>
                  </a:lnTo>
                  <a:lnTo>
                    <a:pt x="667" y="21"/>
                  </a:lnTo>
                  <a:lnTo>
                    <a:pt x="569" y="1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1"/>
                  </a:lnTo>
                  <a:lnTo>
                    <a:pt x="370" y="21"/>
                  </a:lnTo>
                  <a:lnTo>
                    <a:pt x="277" y="58"/>
                  </a:lnTo>
                  <a:lnTo>
                    <a:pt x="190" y="115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09"/>
            <p:cNvSpPr>
              <a:spLocks/>
            </p:cNvSpPr>
            <p:nvPr/>
          </p:nvSpPr>
          <p:spPr bwMode="auto">
            <a:xfrm>
              <a:off x="4546600" y="5359400"/>
              <a:ext cx="1462088" cy="217488"/>
            </a:xfrm>
            <a:custGeom>
              <a:avLst/>
              <a:gdLst>
                <a:gd name="T0" fmla="*/ 3684 w 3684"/>
                <a:gd name="T1" fmla="*/ 219 h 547"/>
                <a:gd name="T2" fmla="*/ 687 w 3684"/>
                <a:gd name="T3" fmla="*/ 219 h 547"/>
                <a:gd name="T4" fmla="*/ 658 w 3684"/>
                <a:gd name="T5" fmla="*/ 217 h 547"/>
                <a:gd name="T6" fmla="*/ 605 w 3684"/>
                <a:gd name="T7" fmla="*/ 204 h 547"/>
                <a:gd name="T8" fmla="*/ 557 w 3684"/>
                <a:gd name="T9" fmla="*/ 180 h 547"/>
                <a:gd name="T10" fmla="*/ 517 w 3684"/>
                <a:gd name="T11" fmla="*/ 142 h 547"/>
                <a:gd name="T12" fmla="*/ 500 w 3684"/>
                <a:gd name="T13" fmla="*/ 120 h 547"/>
                <a:gd name="T14" fmla="*/ 481 w 3684"/>
                <a:gd name="T15" fmla="*/ 93 h 547"/>
                <a:gd name="T16" fmla="*/ 430 w 3684"/>
                <a:gd name="T17" fmla="*/ 48 h 547"/>
                <a:gd name="T18" fmla="*/ 369 w 3684"/>
                <a:gd name="T19" fmla="*/ 17 h 547"/>
                <a:gd name="T20" fmla="*/ 302 w 3684"/>
                <a:gd name="T21" fmla="*/ 0 h 547"/>
                <a:gd name="T22" fmla="*/ 266 w 3684"/>
                <a:gd name="T23" fmla="*/ 0 h 547"/>
                <a:gd name="T24" fmla="*/ 239 w 3684"/>
                <a:gd name="T25" fmla="*/ 1 h 547"/>
                <a:gd name="T26" fmla="*/ 188 w 3684"/>
                <a:gd name="T27" fmla="*/ 13 h 547"/>
                <a:gd name="T28" fmla="*/ 141 w 3684"/>
                <a:gd name="T29" fmla="*/ 33 h 547"/>
                <a:gd name="T30" fmla="*/ 100 w 3684"/>
                <a:gd name="T31" fmla="*/ 62 h 547"/>
                <a:gd name="T32" fmla="*/ 64 w 3684"/>
                <a:gd name="T33" fmla="*/ 97 h 547"/>
                <a:gd name="T34" fmla="*/ 35 w 3684"/>
                <a:gd name="T35" fmla="*/ 138 h 547"/>
                <a:gd name="T36" fmla="*/ 14 w 3684"/>
                <a:gd name="T37" fmla="*/ 185 h 547"/>
                <a:gd name="T38" fmla="*/ 1 w 3684"/>
                <a:gd name="T39" fmla="*/ 236 h 547"/>
                <a:gd name="T40" fmla="*/ 0 w 3684"/>
                <a:gd name="T41" fmla="*/ 261 h 547"/>
                <a:gd name="T42" fmla="*/ 0 w 3684"/>
                <a:gd name="T43" fmla="*/ 291 h 547"/>
                <a:gd name="T44" fmla="*/ 9 w 3684"/>
                <a:gd name="T45" fmla="*/ 346 h 547"/>
                <a:gd name="T46" fmla="*/ 29 w 3684"/>
                <a:gd name="T47" fmla="*/ 398 h 547"/>
                <a:gd name="T48" fmla="*/ 58 w 3684"/>
                <a:gd name="T49" fmla="*/ 443 h 547"/>
                <a:gd name="T50" fmla="*/ 95 w 3684"/>
                <a:gd name="T51" fmla="*/ 482 h 547"/>
                <a:gd name="T52" fmla="*/ 140 w 3684"/>
                <a:gd name="T53" fmla="*/ 513 h 547"/>
                <a:gd name="T54" fmla="*/ 189 w 3684"/>
                <a:gd name="T55" fmla="*/ 535 h 547"/>
                <a:gd name="T56" fmla="*/ 245 w 3684"/>
                <a:gd name="T57" fmla="*/ 545 h 547"/>
                <a:gd name="T58" fmla="*/ 274 w 3684"/>
                <a:gd name="T59" fmla="*/ 547 h 547"/>
                <a:gd name="T60" fmla="*/ 307 w 3684"/>
                <a:gd name="T61" fmla="*/ 545 h 547"/>
                <a:gd name="T62" fmla="*/ 372 w 3684"/>
                <a:gd name="T63" fmla="*/ 530 h 547"/>
                <a:gd name="T64" fmla="*/ 430 w 3684"/>
                <a:gd name="T65" fmla="*/ 499 h 547"/>
                <a:gd name="T66" fmla="*/ 478 w 3684"/>
                <a:gd name="T67" fmla="*/ 456 h 547"/>
                <a:gd name="T68" fmla="*/ 498 w 3684"/>
                <a:gd name="T69" fmla="*/ 430 h 547"/>
                <a:gd name="T70" fmla="*/ 515 w 3684"/>
                <a:gd name="T71" fmla="*/ 407 h 547"/>
                <a:gd name="T72" fmla="*/ 556 w 3684"/>
                <a:gd name="T73" fmla="*/ 369 h 547"/>
                <a:gd name="T74" fmla="*/ 605 w 3684"/>
                <a:gd name="T75" fmla="*/ 343 h 547"/>
                <a:gd name="T76" fmla="*/ 658 w 3684"/>
                <a:gd name="T77" fmla="*/ 329 h 547"/>
                <a:gd name="T78" fmla="*/ 687 w 3684"/>
                <a:gd name="T79" fmla="*/ 328 h 547"/>
                <a:gd name="T80" fmla="*/ 3684 w 3684"/>
                <a:gd name="T81" fmla="*/ 328 h 547"/>
                <a:gd name="T82" fmla="*/ 3684 w 3684"/>
                <a:gd name="T83" fmla="*/ 21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84" h="547">
                  <a:moveTo>
                    <a:pt x="3684" y="219"/>
                  </a:moveTo>
                  <a:lnTo>
                    <a:pt x="687" y="219"/>
                  </a:lnTo>
                  <a:lnTo>
                    <a:pt x="658" y="217"/>
                  </a:lnTo>
                  <a:lnTo>
                    <a:pt x="605" y="204"/>
                  </a:lnTo>
                  <a:lnTo>
                    <a:pt x="557" y="180"/>
                  </a:lnTo>
                  <a:lnTo>
                    <a:pt x="517" y="142"/>
                  </a:lnTo>
                  <a:lnTo>
                    <a:pt x="500" y="120"/>
                  </a:lnTo>
                  <a:lnTo>
                    <a:pt x="481" y="93"/>
                  </a:lnTo>
                  <a:lnTo>
                    <a:pt x="430" y="48"/>
                  </a:lnTo>
                  <a:lnTo>
                    <a:pt x="369" y="17"/>
                  </a:lnTo>
                  <a:lnTo>
                    <a:pt x="302" y="0"/>
                  </a:lnTo>
                  <a:lnTo>
                    <a:pt x="266" y="0"/>
                  </a:lnTo>
                  <a:lnTo>
                    <a:pt x="239" y="1"/>
                  </a:lnTo>
                  <a:lnTo>
                    <a:pt x="188" y="13"/>
                  </a:lnTo>
                  <a:lnTo>
                    <a:pt x="141" y="33"/>
                  </a:lnTo>
                  <a:lnTo>
                    <a:pt x="100" y="62"/>
                  </a:lnTo>
                  <a:lnTo>
                    <a:pt x="64" y="97"/>
                  </a:lnTo>
                  <a:lnTo>
                    <a:pt x="35" y="138"/>
                  </a:lnTo>
                  <a:lnTo>
                    <a:pt x="14" y="185"/>
                  </a:lnTo>
                  <a:lnTo>
                    <a:pt x="1" y="236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9" y="346"/>
                  </a:lnTo>
                  <a:lnTo>
                    <a:pt x="29" y="398"/>
                  </a:lnTo>
                  <a:lnTo>
                    <a:pt x="58" y="443"/>
                  </a:lnTo>
                  <a:lnTo>
                    <a:pt x="95" y="482"/>
                  </a:lnTo>
                  <a:lnTo>
                    <a:pt x="140" y="513"/>
                  </a:lnTo>
                  <a:lnTo>
                    <a:pt x="189" y="535"/>
                  </a:lnTo>
                  <a:lnTo>
                    <a:pt x="245" y="545"/>
                  </a:lnTo>
                  <a:lnTo>
                    <a:pt x="274" y="547"/>
                  </a:lnTo>
                  <a:lnTo>
                    <a:pt x="307" y="545"/>
                  </a:lnTo>
                  <a:lnTo>
                    <a:pt x="372" y="530"/>
                  </a:lnTo>
                  <a:lnTo>
                    <a:pt x="430" y="499"/>
                  </a:lnTo>
                  <a:lnTo>
                    <a:pt x="478" y="456"/>
                  </a:lnTo>
                  <a:lnTo>
                    <a:pt x="498" y="430"/>
                  </a:lnTo>
                  <a:lnTo>
                    <a:pt x="515" y="407"/>
                  </a:lnTo>
                  <a:lnTo>
                    <a:pt x="556" y="369"/>
                  </a:lnTo>
                  <a:lnTo>
                    <a:pt x="605" y="343"/>
                  </a:lnTo>
                  <a:lnTo>
                    <a:pt x="658" y="329"/>
                  </a:lnTo>
                  <a:lnTo>
                    <a:pt x="687" y="328"/>
                  </a:lnTo>
                  <a:lnTo>
                    <a:pt x="3684" y="328"/>
                  </a:lnTo>
                  <a:lnTo>
                    <a:pt x="3684" y="219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610"/>
            <p:cNvSpPr>
              <a:spLocks/>
            </p:cNvSpPr>
            <p:nvPr/>
          </p:nvSpPr>
          <p:spPr bwMode="auto">
            <a:xfrm>
              <a:off x="4619625" y="5426075"/>
              <a:ext cx="79375" cy="77788"/>
            </a:xfrm>
            <a:custGeom>
              <a:avLst/>
              <a:gdLst>
                <a:gd name="T0" fmla="*/ 200 w 200"/>
                <a:gd name="T1" fmla="*/ 68 h 200"/>
                <a:gd name="T2" fmla="*/ 132 w 200"/>
                <a:gd name="T3" fmla="*/ 68 h 200"/>
                <a:gd name="T4" fmla="*/ 132 w 200"/>
                <a:gd name="T5" fmla="*/ 0 h 200"/>
                <a:gd name="T6" fmla="*/ 68 w 200"/>
                <a:gd name="T7" fmla="*/ 0 h 200"/>
                <a:gd name="T8" fmla="*/ 68 w 200"/>
                <a:gd name="T9" fmla="*/ 68 h 200"/>
                <a:gd name="T10" fmla="*/ 0 w 200"/>
                <a:gd name="T11" fmla="*/ 68 h 200"/>
                <a:gd name="T12" fmla="*/ 0 w 200"/>
                <a:gd name="T13" fmla="*/ 132 h 200"/>
                <a:gd name="T14" fmla="*/ 68 w 200"/>
                <a:gd name="T15" fmla="*/ 132 h 200"/>
                <a:gd name="T16" fmla="*/ 68 w 200"/>
                <a:gd name="T17" fmla="*/ 200 h 200"/>
                <a:gd name="T18" fmla="*/ 132 w 200"/>
                <a:gd name="T19" fmla="*/ 200 h 200"/>
                <a:gd name="T20" fmla="*/ 132 w 200"/>
                <a:gd name="T21" fmla="*/ 132 h 200"/>
                <a:gd name="T22" fmla="*/ 200 w 200"/>
                <a:gd name="T23" fmla="*/ 132 h 200"/>
                <a:gd name="T24" fmla="*/ 200 w 200"/>
                <a:gd name="T25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0" h="200">
                  <a:moveTo>
                    <a:pt x="200" y="68"/>
                  </a:moveTo>
                  <a:lnTo>
                    <a:pt x="132" y="68"/>
                  </a:lnTo>
                  <a:lnTo>
                    <a:pt x="132" y="0"/>
                  </a:lnTo>
                  <a:lnTo>
                    <a:pt x="68" y="0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32"/>
                  </a:lnTo>
                  <a:lnTo>
                    <a:pt x="68" y="132"/>
                  </a:lnTo>
                  <a:lnTo>
                    <a:pt x="68" y="200"/>
                  </a:lnTo>
                  <a:lnTo>
                    <a:pt x="132" y="200"/>
                  </a:lnTo>
                  <a:lnTo>
                    <a:pt x="132" y="132"/>
                  </a:lnTo>
                  <a:lnTo>
                    <a:pt x="200" y="132"/>
                  </a:lnTo>
                  <a:lnTo>
                    <a:pt x="20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11"/>
            <p:cNvSpPr>
              <a:spLocks/>
            </p:cNvSpPr>
            <p:nvPr/>
          </p:nvSpPr>
          <p:spPr bwMode="auto">
            <a:xfrm>
              <a:off x="5905500" y="5159375"/>
              <a:ext cx="620713" cy="619125"/>
            </a:xfrm>
            <a:custGeom>
              <a:avLst/>
              <a:gdLst>
                <a:gd name="T0" fmla="*/ 1362 w 1562"/>
                <a:gd name="T1" fmla="*/ 259 h 1562"/>
                <a:gd name="T2" fmla="*/ 1460 w 1562"/>
                <a:gd name="T3" fmla="*/ 395 h 1562"/>
                <a:gd name="T4" fmla="*/ 1525 w 1562"/>
                <a:gd name="T5" fmla="*/ 546 h 1562"/>
                <a:gd name="T6" fmla="*/ 1558 w 1562"/>
                <a:gd name="T7" fmla="*/ 704 h 1562"/>
                <a:gd name="T8" fmla="*/ 1560 w 1562"/>
                <a:gd name="T9" fmla="*/ 824 h 1562"/>
                <a:gd name="T10" fmla="*/ 1547 w 1562"/>
                <a:gd name="T11" fmla="*/ 928 h 1562"/>
                <a:gd name="T12" fmla="*/ 1508 w 1562"/>
                <a:gd name="T13" fmla="*/ 1063 h 1562"/>
                <a:gd name="T14" fmla="*/ 1446 w 1562"/>
                <a:gd name="T15" fmla="*/ 1190 h 1562"/>
                <a:gd name="T16" fmla="*/ 1358 w 1562"/>
                <a:gd name="T17" fmla="*/ 1305 h 1562"/>
                <a:gd name="T18" fmla="*/ 1306 w 1562"/>
                <a:gd name="T19" fmla="*/ 1358 h 1562"/>
                <a:gd name="T20" fmla="*/ 1190 w 1562"/>
                <a:gd name="T21" fmla="*/ 1446 h 1562"/>
                <a:gd name="T22" fmla="*/ 1063 w 1562"/>
                <a:gd name="T23" fmla="*/ 1509 h 1562"/>
                <a:gd name="T24" fmla="*/ 928 w 1562"/>
                <a:gd name="T25" fmla="*/ 1547 h 1562"/>
                <a:gd name="T26" fmla="*/ 825 w 1562"/>
                <a:gd name="T27" fmla="*/ 1559 h 1562"/>
                <a:gd name="T28" fmla="*/ 704 w 1562"/>
                <a:gd name="T29" fmla="*/ 1558 h 1562"/>
                <a:gd name="T30" fmla="*/ 545 w 1562"/>
                <a:gd name="T31" fmla="*/ 1525 h 1562"/>
                <a:gd name="T32" fmla="*/ 396 w 1562"/>
                <a:gd name="T33" fmla="*/ 1461 h 1562"/>
                <a:gd name="T34" fmla="*/ 259 w 1562"/>
                <a:gd name="T35" fmla="*/ 1362 h 1562"/>
                <a:gd name="T36" fmla="*/ 201 w 1562"/>
                <a:gd name="T37" fmla="*/ 1304 h 1562"/>
                <a:gd name="T38" fmla="*/ 107 w 1562"/>
                <a:gd name="T39" fmla="*/ 1177 h 1562"/>
                <a:gd name="T40" fmla="*/ 43 w 1562"/>
                <a:gd name="T41" fmla="*/ 1038 h 1562"/>
                <a:gd name="T42" fmla="*/ 8 w 1562"/>
                <a:gd name="T43" fmla="*/ 893 h 1562"/>
                <a:gd name="T44" fmla="*/ 0 w 1562"/>
                <a:gd name="T45" fmla="*/ 743 h 1562"/>
                <a:gd name="T46" fmla="*/ 22 w 1562"/>
                <a:gd name="T47" fmla="*/ 595 h 1562"/>
                <a:gd name="T48" fmla="*/ 71 w 1562"/>
                <a:gd name="T49" fmla="*/ 451 h 1562"/>
                <a:gd name="T50" fmla="*/ 150 w 1562"/>
                <a:gd name="T51" fmla="*/ 319 h 1562"/>
                <a:gd name="T52" fmla="*/ 228 w 1562"/>
                <a:gd name="T53" fmla="*/ 228 h 1562"/>
                <a:gd name="T54" fmla="*/ 319 w 1562"/>
                <a:gd name="T55" fmla="*/ 150 h 1562"/>
                <a:gd name="T56" fmla="*/ 451 w 1562"/>
                <a:gd name="T57" fmla="*/ 71 h 1562"/>
                <a:gd name="T58" fmla="*/ 595 w 1562"/>
                <a:gd name="T59" fmla="*/ 22 h 1562"/>
                <a:gd name="T60" fmla="*/ 742 w 1562"/>
                <a:gd name="T61" fmla="*/ 0 h 1562"/>
                <a:gd name="T62" fmla="*/ 893 w 1562"/>
                <a:gd name="T63" fmla="*/ 8 h 1562"/>
                <a:gd name="T64" fmla="*/ 1039 w 1562"/>
                <a:gd name="T65" fmla="*/ 43 h 1562"/>
                <a:gd name="T66" fmla="*/ 1177 w 1562"/>
                <a:gd name="T67" fmla="*/ 107 h 1562"/>
                <a:gd name="T68" fmla="*/ 1304 w 1562"/>
                <a:gd name="T69" fmla="*/ 199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2" h="1562">
                  <a:moveTo>
                    <a:pt x="1332" y="228"/>
                  </a:moveTo>
                  <a:lnTo>
                    <a:pt x="1362" y="259"/>
                  </a:lnTo>
                  <a:lnTo>
                    <a:pt x="1415" y="325"/>
                  </a:lnTo>
                  <a:lnTo>
                    <a:pt x="1460" y="395"/>
                  </a:lnTo>
                  <a:lnTo>
                    <a:pt x="1497" y="469"/>
                  </a:lnTo>
                  <a:lnTo>
                    <a:pt x="1525" y="546"/>
                  </a:lnTo>
                  <a:lnTo>
                    <a:pt x="1546" y="625"/>
                  </a:lnTo>
                  <a:lnTo>
                    <a:pt x="1558" y="704"/>
                  </a:lnTo>
                  <a:lnTo>
                    <a:pt x="1562" y="784"/>
                  </a:lnTo>
                  <a:lnTo>
                    <a:pt x="1560" y="824"/>
                  </a:lnTo>
                  <a:lnTo>
                    <a:pt x="1558" y="859"/>
                  </a:lnTo>
                  <a:lnTo>
                    <a:pt x="1547" y="928"/>
                  </a:lnTo>
                  <a:lnTo>
                    <a:pt x="1532" y="995"/>
                  </a:lnTo>
                  <a:lnTo>
                    <a:pt x="1508" y="1063"/>
                  </a:lnTo>
                  <a:lnTo>
                    <a:pt x="1480" y="1128"/>
                  </a:lnTo>
                  <a:lnTo>
                    <a:pt x="1446" y="1190"/>
                  </a:lnTo>
                  <a:lnTo>
                    <a:pt x="1405" y="1249"/>
                  </a:lnTo>
                  <a:lnTo>
                    <a:pt x="1358" y="1305"/>
                  </a:lnTo>
                  <a:lnTo>
                    <a:pt x="1332" y="1332"/>
                  </a:lnTo>
                  <a:lnTo>
                    <a:pt x="1306" y="1358"/>
                  </a:lnTo>
                  <a:lnTo>
                    <a:pt x="1249" y="1405"/>
                  </a:lnTo>
                  <a:lnTo>
                    <a:pt x="1190" y="1446"/>
                  </a:lnTo>
                  <a:lnTo>
                    <a:pt x="1127" y="1480"/>
                  </a:lnTo>
                  <a:lnTo>
                    <a:pt x="1063" y="1509"/>
                  </a:lnTo>
                  <a:lnTo>
                    <a:pt x="996" y="1531"/>
                  </a:lnTo>
                  <a:lnTo>
                    <a:pt x="928" y="1547"/>
                  </a:lnTo>
                  <a:lnTo>
                    <a:pt x="859" y="1558"/>
                  </a:lnTo>
                  <a:lnTo>
                    <a:pt x="825" y="1559"/>
                  </a:lnTo>
                  <a:lnTo>
                    <a:pt x="784" y="1562"/>
                  </a:lnTo>
                  <a:lnTo>
                    <a:pt x="704" y="1558"/>
                  </a:lnTo>
                  <a:lnTo>
                    <a:pt x="624" y="1546"/>
                  </a:lnTo>
                  <a:lnTo>
                    <a:pt x="545" y="1525"/>
                  </a:lnTo>
                  <a:lnTo>
                    <a:pt x="469" y="1497"/>
                  </a:lnTo>
                  <a:lnTo>
                    <a:pt x="396" y="1461"/>
                  </a:lnTo>
                  <a:lnTo>
                    <a:pt x="325" y="1415"/>
                  </a:lnTo>
                  <a:lnTo>
                    <a:pt x="259" y="1362"/>
                  </a:lnTo>
                  <a:lnTo>
                    <a:pt x="228" y="1332"/>
                  </a:lnTo>
                  <a:lnTo>
                    <a:pt x="201" y="1304"/>
                  </a:lnTo>
                  <a:lnTo>
                    <a:pt x="150" y="1242"/>
                  </a:lnTo>
                  <a:lnTo>
                    <a:pt x="107" y="1177"/>
                  </a:lnTo>
                  <a:lnTo>
                    <a:pt x="71" y="1109"/>
                  </a:lnTo>
                  <a:lnTo>
                    <a:pt x="43" y="1038"/>
                  </a:lnTo>
                  <a:lnTo>
                    <a:pt x="22" y="967"/>
                  </a:lnTo>
                  <a:lnTo>
                    <a:pt x="8" y="893"/>
                  </a:lnTo>
                  <a:lnTo>
                    <a:pt x="0" y="818"/>
                  </a:lnTo>
                  <a:lnTo>
                    <a:pt x="0" y="743"/>
                  </a:lnTo>
                  <a:lnTo>
                    <a:pt x="8" y="669"/>
                  </a:lnTo>
                  <a:lnTo>
                    <a:pt x="22" y="595"/>
                  </a:lnTo>
                  <a:lnTo>
                    <a:pt x="43" y="522"/>
                  </a:lnTo>
                  <a:lnTo>
                    <a:pt x="71" y="451"/>
                  </a:lnTo>
                  <a:lnTo>
                    <a:pt x="107" y="384"/>
                  </a:lnTo>
                  <a:lnTo>
                    <a:pt x="150" y="319"/>
                  </a:lnTo>
                  <a:lnTo>
                    <a:pt x="201" y="257"/>
                  </a:lnTo>
                  <a:lnTo>
                    <a:pt x="228" y="228"/>
                  </a:lnTo>
                  <a:lnTo>
                    <a:pt x="258" y="199"/>
                  </a:lnTo>
                  <a:lnTo>
                    <a:pt x="319" y="150"/>
                  </a:lnTo>
                  <a:lnTo>
                    <a:pt x="383" y="107"/>
                  </a:lnTo>
                  <a:lnTo>
                    <a:pt x="451" y="71"/>
                  </a:lnTo>
                  <a:lnTo>
                    <a:pt x="522" y="43"/>
                  </a:lnTo>
                  <a:lnTo>
                    <a:pt x="595" y="22"/>
                  </a:lnTo>
                  <a:lnTo>
                    <a:pt x="669" y="8"/>
                  </a:lnTo>
                  <a:lnTo>
                    <a:pt x="742" y="0"/>
                  </a:lnTo>
                  <a:lnTo>
                    <a:pt x="818" y="0"/>
                  </a:lnTo>
                  <a:lnTo>
                    <a:pt x="893" y="8"/>
                  </a:lnTo>
                  <a:lnTo>
                    <a:pt x="967" y="22"/>
                  </a:lnTo>
                  <a:lnTo>
                    <a:pt x="1039" y="43"/>
                  </a:lnTo>
                  <a:lnTo>
                    <a:pt x="1109" y="71"/>
                  </a:lnTo>
                  <a:lnTo>
                    <a:pt x="1177" y="107"/>
                  </a:lnTo>
                  <a:lnTo>
                    <a:pt x="1243" y="150"/>
                  </a:lnTo>
                  <a:lnTo>
                    <a:pt x="1304" y="199"/>
                  </a:lnTo>
                  <a:lnTo>
                    <a:pt x="1332" y="228"/>
                  </a:lnTo>
                  <a:close/>
                </a:path>
              </a:pathLst>
            </a:custGeom>
            <a:solidFill>
              <a:srgbClr val="0D9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12"/>
            <p:cNvSpPr>
              <a:spLocks/>
            </p:cNvSpPr>
            <p:nvPr/>
          </p:nvSpPr>
          <p:spPr bwMode="auto">
            <a:xfrm>
              <a:off x="6070600" y="5322888"/>
              <a:ext cx="455613" cy="455613"/>
            </a:xfrm>
            <a:custGeom>
              <a:avLst/>
              <a:gdLst>
                <a:gd name="T0" fmla="*/ 735 w 1147"/>
                <a:gd name="T1" fmla="*/ 0 h 1147"/>
                <a:gd name="T2" fmla="*/ 1147 w 1147"/>
                <a:gd name="T3" fmla="*/ 412 h 1147"/>
                <a:gd name="T4" fmla="*/ 1145 w 1147"/>
                <a:gd name="T5" fmla="*/ 447 h 1147"/>
                <a:gd name="T6" fmla="*/ 1134 w 1147"/>
                <a:gd name="T7" fmla="*/ 516 h 1147"/>
                <a:gd name="T8" fmla="*/ 1119 w 1147"/>
                <a:gd name="T9" fmla="*/ 583 h 1147"/>
                <a:gd name="T10" fmla="*/ 1095 w 1147"/>
                <a:gd name="T11" fmla="*/ 651 h 1147"/>
                <a:gd name="T12" fmla="*/ 1067 w 1147"/>
                <a:gd name="T13" fmla="*/ 716 h 1147"/>
                <a:gd name="T14" fmla="*/ 1033 w 1147"/>
                <a:gd name="T15" fmla="*/ 778 h 1147"/>
                <a:gd name="T16" fmla="*/ 992 w 1147"/>
                <a:gd name="T17" fmla="*/ 837 h 1147"/>
                <a:gd name="T18" fmla="*/ 945 w 1147"/>
                <a:gd name="T19" fmla="*/ 893 h 1147"/>
                <a:gd name="T20" fmla="*/ 919 w 1147"/>
                <a:gd name="T21" fmla="*/ 920 h 1147"/>
                <a:gd name="T22" fmla="*/ 893 w 1147"/>
                <a:gd name="T23" fmla="*/ 946 h 1147"/>
                <a:gd name="T24" fmla="*/ 836 w 1147"/>
                <a:gd name="T25" fmla="*/ 993 h 1147"/>
                <a:gd name="T26" fmla="*/ 777 w 1147"/>
                <a:gd name="T27" fmla="*/ 1034 h 1147"/>
                <a:gd name="T28" fmla="*/ 714 w 1147"/>
                <a:gd name="T29" fmla="*/ 1068 h 1147"/>
                <a:gd name="T30" fmla="*/ 650 w 1147"/>
                <a:gd name="T31" fmla="*/ 1097 h 1147"/>
                <a:gd name="T32" fmla="*/ 583 w 1147"/>
                <a:gd name="T33" fmla="*/ 1119 h 1147"/>
                <a:gd name="T34" fmla="*/ 515 w 1147"/>
                <a:gd name="T35" fmla="*/ 1135 h 1147"/>
                <a:gd name="T36" fmla="*/ 446 w 1147"/>
                <a:gd name="T37" fmla="*/ 1146 h 1147"/>
                <a:gd name="T38" fmla="*/ 412 w 1147"/>
                <a:gd name="T39" fmla="*/ 1147 h 1147"/>
                <a:gd name="T40" fmla="*/ 0 w 1147"/>
                <a:gd name="T41" fmla="*/ 736 h 1147"/>
                <a:gd name="T42" fmla="*/ 735 w 1147"/>
                <a:gd name="T4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7" h="1147">
                  <a:moveTo>
                    <a:pt x="735" y="0"/>
                  </a:moveTo>
                  <a:lnTo>
                    <a:pt x="1147" y="412"/>
                  </a:lnTo>
                  <a:lnTo>
                    <a:pt x="1145" y="447"/>
                  </a:lnTo>
                  <a:lnTo>
                    <a:pt x="1134" y="516"/>
                  </a:lnTo>
                  <a:lnTo>
                    <a:pt x="1119" y="583"/>
                  </a:lnTo>
                  <a:lnTo>
                    <a:pt x="1095" y="651"/>
                  </a:lnTo>
                  <a:lnTo>
                    <a:pt x="1067" y="716"/>
                  </a:lnTo>
                  <a:lnTo>
                    <a:pt x="1033" y="778"/>
                  </a:lnTo>
                  <a:lnTo>
                    <a:pt x="992" y="837"/>
                  </a:lnTo>
                  <a:lnTo>
                    <a:pt x="945" y="893"/>
                  </a:lnTo>
                  <a:lnTo>
                    <a:pt x="919" y="920"/>
                  </a:lnTo>
                  <a:lnTo>
                    <a:pt x="893" y="946"/>
                  </a:lnTo>
                  <a:lnTo>
                    <a:pt x="836" y="993"/>
                  </a:lnTo>
                  <a:lnTo>
                    <a:pt x="777" y="1034"/>
                  </a:lnTo>
                  <a:lnTo>
                    <a:pt x="714" y="1068"/>
                  </a:lnTo>
                  <a:lnTo>
                    <a:pt x="650" y="1097"/>
                  </a:lnTo>
                  <a:lnTo>
                    <a:pt x="583" y="1119"/>
                  </a:lnTo>
                  <a:lnTo>
                    <a:pt x="515" y="1135"/>
                  </a:lnTo>
                  <a:lnTo>
                    <a:pt x="446" y="1146"/>
                  </a:lnTo>
                  <a:lnTo>
                    <a:pt x="412" y="1147"/>
                  </a:lnTo>
                  <a:lnTo>
                    <a:pt x="0" y="736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13"/>
            <p:cNvSpPr>
              <a:spLocks/>
            </p:cNvSpPr>
            <p:nvPr/>
          </p:nvSpPr>
          <p:spPr bwMode="auto">
            <a:xfrm>
              <a:off x="6010275" y="5262563"/>
              <a:ext cx="411163" cy="411163"/>
            </a:xfrm>
            <a:custGeom>
              <a:avLst/>
              <a:gdLst>
                <a:gd name="T0" fmla="*/ 151 w 1036"/>
                <a:gd name="T1" fmla="*/ 152 h 1039"/>
                <a:gd name="T2" fmla="*/ 115 w 1036"/>
                <a:gd name="T3" fmla="*/ 192 h 1039"/>
                <a:gd name="T4" fmla="*/ 57 w 1036"/>
                <a:gd name="T5" fmla="*/ 278 h 1039"/>
                <a:gd name="T6" fmla="*/ 19 w 1036"/>
                <a:gd name="T7" fmla="*/ 372 h 1039"/>
                <a:gd name="T8" fmla="*/ 0 w 1036"/>
                <a:gd name="T9" fmla="*/ 471 h 1039"/>
                <a:gd name="T10" fmla="*/ 0 w 1036"/>
                <a:gd name="T11" fmla="*/ 571 h 1039"/>
                <a:gd name="T12" fmla="*/ 19 w 1036"/>
                <a:gd name="T13" fmla="*/ 668 h 1039"/>
                <a:gd name="T14" fmla="*/ 57 w 1036"/>
                <a:gd name="T15" fmla="*/ 763 h 1039"/>
                <a:gd name="T16" fmla="*/ 115 w 1036"/>
                <a:gd name="T17" fmla="*/ 848 h 1039"/>
                <a:gd name="T18" fmla="*/ 151 w 1036"/>
                <a:gd name="T19" fmla="*/ 888 h 1039"/>
                <a:gd name="T20" fmla="*/ 151 w 1036"/>
                <a:gd name="T21" fmla="*/ 888 h 1039"/>
                <a:gd name="T22" fmla="*/ 190 w 1036"/>
                <a:gd name="T23" fmla="*/ 925 h 1039"/>
                <a:gd name="T24" fmla="*/ 277 w 1036"/>
                <a:gd name="T25" fmla="*/ 982 h 1039"/>
                <a:gd name="T26" fmla="*/ 370 w 1036"/>
                <a:gd name="T27" fmla="*/ 1019 h 1039"/>
                <a:gd name="T28" fmla="*/ 469 w 1036"/>
                <a:gd name="T29" fmla="*/ 1039 h 1039"/>
                <a:gd name="T30" fmla="*/ 569 w 1036"/>
                <a:gd name="T31" fmla="*/ 1039 h 1039"/>
                <a:gd name="T32" fmla="*/ 667 w 1036"/>
                <a:gd name="T33" fmla="*/ 1019 h 1039"/>
                <a:gd name="T34" fmla="*/ 760 w 1036"/>
                <a:gd name="T35" fmla="*/ 982 h 1039"/>
                <a:gd name="T36" fmla="*/ 847 w 1036"/>
                <a:gd name="T37" fmla="*/ 925 h 1039"/>
                <a:gd name="T38" fmla="*/ 886 w 1036"/>
                <a:gd name="T39" fmla="*/ 888 h 1039"/>
                <a:gd name="T40" fmla="*/ 886 w 1036"/>
                <a:gd name="T41" fmla="*/ 888 h 1039"/>
                <a:gd name="T42" fmla="*/ 922 w 1036"/>
                <a:gd name="T43" fmla="*/ 848 h 1039"/>
                <a:gd name="T44" fmla="*/ 979 w 1036"/>
                <a:gd name="T45" fmla="*/ 763 h 1039"/>
                <a:gd name="T46" fmla="*/ 1017 w 1036"/>
                <a:gd name="T47" fmla="*/ 668 h 1039"/>
                <a:gd name="T48" fmla="*/ 1036 w 1036"/>
                <a:gd name="T49" fmla="*/ 571 h 1039"/>
                <a:gd name="T50" fmla="*/ 1036 w 1036"/>
                <a:gd name="T51" fmla="*/ 471 h 1039"/>
                <a:gd name="T52" fmla="*/ 1017 w 1036"/>
                <a:gd name="T53" fmla="*/ 372 h 1039"/>
                <a:gd name="T54" fmla="*/ 979 w 1036"/>
                <a:gd name="T55" fmla="*/ 278 h 1039"/>
                <a:gd name="T56" fmla="*/ 922 w 1036"/>
                <a:gd name="T57" fmla="*/ 192 h 1039"/>
                <a:gd name="T58" fmla="*/ 886 w 1036"/>
                <a:gd name="T59" fmla="*/ 152 h 1039"/>
                <a:gd name="T60" fmla="*/ 886 w 1036"/>
                <a:gd name="T61" fmla="*/ 152 h 1039"/>
                <a:gd name="T62" fmla="*/ 847 w 1036"/>
                <a:gd name="T63" fmla="*/ 116 h 1039"/>
                <a:gd name="T64" fmla="*/ 760 w 1036"/>
                <a:gd name="T65" fmla="*/ 59 h 1039"/>
                <a:gd name="T66" fmla="*/ 667 w 1036"/>
                <a:gd name="T67" fmla="*/ 21 h 1039"/>
                <a:gd name="T68" fmla="*/ 569 w 1036"/>
                <a:gd name="T69" fmla="*/ 2 h 1039"/>
                <a:gd name="T70" fmla="*/ 518 w 1036"/>
                <a:gd name="T71" fmla="*/ 0 h 1039"/>
                <a:gd name="T72" fmla="*/ 518 w 1036"/>
                <a:gd name="T73" fmla="*/ 0 h 1039"/>
                <a:gd name="T74" fmla="*/ 469 w 1036"/>
                <a:gd name="T75" fmla="*/ 2 h 1039"/>
                <a:gd name="T76" fmla="*/ 370 w 1036"/>
                <a:gd name="T77" fmla="*/ 21 h 1039"/>
                <a:gd name="T78" fmla="*/ 277 w 1036"/>
                <a:gd name="T79" fmla="*/ 59 h 1039"/>
                <a:gd name="T80" fmla="*/ 190 w 1036"/>
                <a:gd name="T81" fmla="*/ 116 h 1039"/>
                <a:gd name="T82" fmla="*/ 151 w 1036"/>
                <a:gd name="T83" fmla="*/ 15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36" h="1039">
                  <a:moveTo>
                    <a:pt x="151" y="152"/>
                  </a:moveTo>
                  <a:lnTo>
                    <a:pt x="115" y="192"/>
                  </a:lnTo>
                  <a:lnTo>
                    <a:pt x="57" y="278"/>
                  </a:lnTo>
                  <a:lnTo>
                    <a:pt x="19" y="372"/>
                  </a:lnTo>
                  <a:lnTo>
                    <a:pt x="0" y="471"/>
                  </a:lnTo>
                  <a:lnTo>
                    <a:pt x="0" y="571"/>
                  </a:lnTo>
                  <a:lnTo>
                    <a:pt x="19" y="668"/>
                  </a:lnTo>
                  <a:lnTo>
                    <a:pt x="57" y="763"/>
                  </a:lnTo>
                  <a:lnTo>
                    <a:pt x="115" y="848"/>
                  </a:lnTo>
                  <a:lnTo>
                    <a:pt x="151" y="888"/>
                  </a:lnTo>
                  <a:lnTo>
                    <a:pt x="151" y="888"/>
                  </a:lnTo>
                  <a:lnTo>
                    <a:pt x="190" y="925"/>
                  </a:lnTo>
                  <a:lnTo>
                    <a:pt x="277" y="982"/>
                  </a:lnTo>
                  <a:lnTo>
                    <a:pt x="370" y="1019"/>
                  </a:lnTo>
                  <a:lnTo>
                    <a:pt x="469" y="1039"/>
                  </a:lnTo>
                  <a:lnTo>
                    <a:pt x="569" y="1039"/>
                  </a:lnTo>
                  <a:lnTo>
                    <a:pt x="667" y="1019"/>
                  </a:lnTo>
                  <a:lnTo>
                    <a:pt x="760" y="982"/>
                  </a:lnTo>
                  <a:lnTo>
                    <a:pt x="847" y="925"/>
                  </a:lnTo>
                  <a:lnTo>
                    <a:pt x="886" y="888"/>
                  </a:lnTo>
                  <a:lnTo>
                    <a:pt x="886" y="888"/>
                  </a:lnTo>
                  <a:lnTo>
                    <a:pt x="922" y="848"/>
                  </a:lnTo>
                  <a:lnTo>
                    <a:pt x="979" y="763"/>
                  </a:lnTo>
                  <a:lnTo>
                    <a:pt x="1017" y="668"/>
                  </a:lnTo>
                  <a:lnTo>
                    <a:pt x="1036" y="571"/>
                  </a:lnTo>
                  <a:lnTo>
                    <a:pt x="1036" y="471"/>
                  </a:lnTo>
                  <a:lnTo>
                    <a:pt x="1017" y="372"/>
                  </a:lnTo>
                  <a:lnTo>
                    <a:pt x="979" y="278"/>
                  </a:lnTo>
                  <a:lnTo>
                    <a:pt x="922" y="192"/>
                  </a:lnTo>
                  <a:lnTo>
                    <a:pt x="886" y="152"/>
                  </a:lnTo>
                  <a:lnTo>
                    <a:pt x="886" y="152"/>
                  </a:lnTo>
                  <a:lnTo>
                    <a:pt x="847" y="116"/>
                  </a:lnTo>
                  <a:lnTo>
                    <a:pt x="760" y="59"/>
                  </a:lnTo>
                  <a:lnTo>
                    <a:pt x="667" y="21"/>
                  </a:lnTo>
                  <a:lnTo>
                    <a:pt x="569" y="2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469" y="2"/>
                  </a:lnTo>
                  <a:lnTo>
                    <a:pt x="370" y="21"/>
                  </a:lnTo>
                  <a:lnTo>
                    <a:pt x="277" y="59"/>
                  </a:lnTo>
                  <a:lnTo>
                    <a:pt x="190" y="116"/>
                  </a:lnTo>
                  <a:lnTo>
                    <a:pt x="151" y="152"/>
                  </a:lnTo>
                  <a:close/>
                </a:path>
              </a:pathLst>
            </a:custGeom>
            <a:solidFill>
              <a:srgbClr val="E8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018086" y="1654717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116329" y="2535922"/>
            <a:ext cx="265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Definizione del problema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6018086" y="3419409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2166326" y="4298277"/>
            <a:ext cx="56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6012160" y="517521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Conclusioni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1187624" y="6057154"/>
            <a:ext cx="15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accent5">
                    <a:lumMod val="75000"/>
                  </a:schemeClr>
                </a:solidFill>
              </a:rPr>
              <a:t>Sviluppi futuri</a:t>
            </a:r>
          </a:p>
        </p:txBody>
      </p:sp>
      <p:pic>
        <p:nvPicPr>
          <p:cNvPr id="1026" name="Picture 2" descr="C:\Users\Hp\Desktop\UNIVERSITA' E CONCORSI\TESI\PRESENTAZIONE_TESI\test_symb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806" y="4279362"/>
            <a:ext cx="337272" cy="33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p\Desktop\UNIVERSITA' E CONCORSI\TESI\PRESENTAZIONE_TESI\implementazione_symbo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32" y="3431079"/>
            <a:ext cx="310618" cy="31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UNIVERSITA' E CONCORSI\TESI\PRESENTAZIONE_TESI\introduzione_symbo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54" y="1637892"/>
            <a:ext cx="372203" cy="37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UNIVERSITA' E CONCORSI\TESI\PRESENTAZIONE_TESI\direct_graph_symbo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159" y="2562897"/>
            <a:ext cx="386860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p\Desktop\UNIVERSITA' E CONCORSI\TESI\PRESENTAZIONE_TESI\sivuluppi_futuri_symbo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94" y="6053877"/>
            <a:ext cx="353190" cy="3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UNIVERSITA' E CONCORSI\TESI\PRESENTAZIONE_TESI\conclusioni_symbo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91" y="5184221"/>
            <a:ext cx="310617" cy="31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Endorsement graph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3" descr="C:\Users\Hp\Desktop\UNIVERSITA' E CONCORSI\TESI\PRESENTAZIONE_TESI\retweet_input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3024336" cy="132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nettore 9"/>
          <p:cNvSpPr/>
          <p:nvPr/>
        </p:nvSpPr>
        <p:spPr>
          <a:xfrm>
            <a:off x="5940152" y="258281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/>
          <p:cNvSpPr/>
          <p:nvPr/>
        </p:nvSpPr>
        <p:spPr>
          <a:xfrm>
            <a:off x="8172400" y="186273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onnettore 11"/>
          <p:cNvSpPr/>
          <p:nvPr/>
        </p:nvSpPr>
        <p:spPr>
          <a:xfrm>
            <a:off x="8216788" y="27988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/>
          <p:cNvSpPr/>
          <p:nvPr/>
        </p:nvSpPr>
        <p:spPr>
          <a:xfrm>
            <a:off x="8064388" y="369616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/>
          <p:cNvSpPr/>
          <p:nvPr/>
        </p:nvSpPr>
        <p:spPr>
          <a:xfrm>
            <a:off x="7668344" y="4527027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7 21"/>
          <p:cNvCxnSpPr>
            <a:stCxn id="10" idx="6"/>
            <a:endCxn id="11" idx="2"/>
          </p:cNvCxnSpPr>
          <p:nvPr/>
        </p:nvCxnSpPr>
        <p:spPr>
          <a:xfrm flipV="1">
            <a:off x="6156176" y="1970743"/>
            <a:ext cx="2016224" cy="7200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ttore 7 27"/>
          <p:cNvCxnSpPr>
            <a:stCxn id="10" idx="5"/>
            <a:endCxn id="12" idx="2"/>
          </p:cNvCxnSpPr>
          <p:nvPr/>
        </p:nvCxnSpPr>
        <p:spPr>
          <a:xfrm rot="16200000" flipH="1">
            <a:off x="7100840" y="1790899"/>
            <a:ext cx="139648" cy="209224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10" idx="4"/>
            <a:endCxn id="13" idx="2"/>
          </p:cNvCxnSpPr>
          <p:nvPr/>
        </p:nvCxnSpPr>
        <p:spPr>
          <a:xfrm rot="16200000" flipH="1">
            <a:off x="6553605" y="2293394"/>
            <a:ext cx="1005342" cy="201622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7 31"/>
          <p:cNvCxnSpPr>
            <a:stCxn id="10" idx="3"/>
            <a:endCxn id="14" idx="2"/>
          </p:cNvCxnSpPr>
          <p:nvPr/>
        </p:nvCxnSpPr>
        <p:spPr>
          <a:xfrm rot="16200000" flipH="1">
            <a:off x="5886146" y="2852841"/>
            <a:ext cx="1867840" cy="16965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Freccia a destra 32"/>
          <p:cNvSpPr/>
          <p:nvPr/>
        </p:nvSpPr>
        <p:spPr>
          <a:xfrm>
            <a:off x="4716016" y="2852409"/>
            <a:ext cx="720080" cy="2866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/>
          <p:cNvSpPr txBox="1"/>
          <p:nvPr/>
        </p:nvSpPr>
        <p:spPr>
          <a:xfrm>
            <a:off x="5670207" y="2359913"/>
            <a:ext cx="777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karlfrisch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7850283" y="1639833"/>
            <a:ext cx="902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castonchris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7828435" y="2575937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servantonice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7706332" y="3473267"/>
            <a:ext cx="90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h</a:t>
            </a:r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attieknuff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7427299" y="4304129"/>
            <a:ext cx="691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dgjewel</a:t>
            </a:r>
            <a:endParaRPr lang="it-IT" sz="1200" b="1" i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1691680" y="1259468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itchFamily="34" charset="0"/>
                <a:cs typeface="Calibri" pitchFamily="34" charset="0"/>
              </a:rPr>
              <a:t>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.g.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hashtag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#indiana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937302" y="3634900"/>
            <a:ext cx="33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Calibri" pitchFamily="34" charset="0"/>
                <a:cs typeface="Calibri" pitchFamily="34" charset="0"/>
              </a:rPr>
              <a:t>…</a:t>
            </a:r>
            <a:endParaRPr lang="it-IT" sz="16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87" y="3912189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511" y="3196895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/>
              <p:cNvSpPr txBox="1"/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8" name="CasellaDiTes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519" y="2444237"/>
                <a:ext cx="304891" cy="4380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i="1" smtClean="0">
                              <a:latin typeface="Cambria Math"/>
                              <a:cs typeface="Calibri" pitchFamily="34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/>
                              <a:cs typeface="Calibri" pitchFamily="34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2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66" y="2020111"/>
                <a:ext cx="304891" cy="4380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ttore 2 50"/>
          <p:cNvCxnSpPr>
            <a:stCxn id="43" idx="1"/>
            <a:endCxn id="52" idx="3"/>
          </p:cNvCxnSpPr>
          <p:nvPr/>
        </p:nvCxnSpPr>
        <p:spPr>
          <a:xfrm flipH="1">
            <a:off x="5580112" y="4131192"/>
            <a:ext cx="1193375" cy="1131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tangolo arrotondato 51"/>
              <p:cNvSpPr/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P(</a:t>
                </a:r>
                <a:r>
                  <a:rPr lang="it-IT" i="1" dirty="0" err="1" smtClean="0">
                    <a:latin typeface="Calibri" pitchFamily="34" charset="0"/>
                    <a:cs typeface="Calibri" pitchFamily="34" charset="0"/>
                  </a:rPr>
                  <a:t>x,y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</a:rPr>
                          <m:t>𝑦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𝑟𝑒𝑡𝑤𝑒𝑒𝑡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b="0" i="1" smtClean="0">
                            <a:latin typeface="Cambria Math"/>
                          </a:rPr>
                          <m:t>𝑥</m:t>
                        </m:r>
                        <m:r>
                          <a:rPr lang="it-IT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it-IT" i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52" name="Rettangolo arrotondat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437121"/>
                <a:ext cx="3096344" cy="1650668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Implementazione dell’algoritmo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Girvan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-Newman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Rimozione progressiva degli archi dal grafo originario.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Esecuzione arrestata quando vengono individuate due comunità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distinte che non comunicano, tali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⋃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r>
                  <a:rPr lang="it-IT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⋂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= ∅</m:t>
                    </m:r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metrica utilizzata per identificare l’arco da rimuovere ad ogni passo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è la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centrality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 Dato un arco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e:</a:t>
                </a:r>
              </a:p>
              <a:p>
                <a:endParaRPr lang="it-IT" b="1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𝑏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cs typeface="Calibri" panose="020F0502020204030204" pitchFamily="34" charset="0"/>
                                          <a:sym typeface="Wingdings" panose="05000000000000000000" pitchFamily="2" charset="2"/>
                                        </a:rPr>
                                        <m:t>𝑠𝑡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Ad ogni passo viene rimosso l’arco con </a:t>
                </a:r>
                <a:r>
                  <a:rPr lang="it-IT" b="1" i="1" u="sng" dirty="0" err="1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edge-betweenness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più alta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2764"/>
                <a:ext cx="7524328" cy="4219553"/>
              </a:xfrm>
              <a:prstGeom prst="rect">
                <a:avLst/>
              </a:prstGeom>
              <a:blipFill rotWithShape="1">
                <a:blip r:embed="rId2"/>
                <a:stretch>
                  <a:fillRect l="-567" t="-723" b="-14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8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Individuazione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echo-chambers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E8861B7B-8A8E-4E0F-AC25-74535E87BCCE}"/>
              </a:ext>
            </a:extLst>
          </p:cNvPr>
          <p:cNvSpPr/>
          <p:nvPr/>
        </p:nvSpPr>
        <p:spPr>
          <a:xfrm>
            <a:off x="1619672" y="1918573"/>
            <a:ext cx="7524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Perché proprio 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Girvan</a:t>
            </a:r>
            <a:r>
              <a:rPr lang="it-IT" b="1" i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-Newman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?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la struttura del grafo è caratterizzata da due comunità connesse tra 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loro da pochissimi archi, allora tutti i percorsi di costo minimo tra </a:t>
            </a:r>
          </a:p>
          <a:p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queste due comunità dovranno passare attraverso tali archi.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Quindi gli archi tra le due comunità saranno caratterizzati da alta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betweenness</a:t>
            </a:r>
            <a:r>
              <a:rPr lang="it-IT" b="1" i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centrality</a:t>
            </a:r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Nuvola 7"/>
          <p:cNvSpPr/>
          <p:nvPr/>
        </p:nvSpPr>
        <p:spPr>
          <a:xfrm>
            <a:off x="2555776" y="4474197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Nuvola 8"/>
          <p:cNvSpPr/>
          <p:nvPr/>
        </p:nvSpPr>
        <p:spPr>
          <a:xfrm>
            <a:off x="6156176" y="4474196"/>
            <a:ext cx="1512168" cy="1806009"/>
          </a:xfrm>
          <a:prstGeom prst="cloud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1 11"/>
          <p:cNvCxnSpPr>
            <a:stCxn id="8" idx="0"/>
            <a:endCxn id="9" idx="2"/>
          </p:cNvCxnSpPr>
          <p:nvPr/>
        </p:nvCxnSpPr>
        <p:spPr>
          <a:xfrm flipV="1">
            <a:off x="4066684" y="5377201"/>
            <a:ext cx="2094183" cy="1"/>
          </a:xfrm>
          <a:prstGeom prst="line">
            <a:avLst/>
          </a:prstGeom>
          <a:ln w="889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/>
          <p:cNvCxnSpPr>
            <a:stCxn id="8" idx="0"/>
          </p:cNvCxnSpPr>
          <p:nvPr/>
        </p:nvCxnSpPr>
        <p:spPr>
          <a:xfrm flipH="1" flipV="1">
            <a:off x="3491880" y="4797152"/>
            <a:ext cx="574804" cy="58005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8" idx="0"/>
          </p:cNvCxnSpPr>
          <p:nvPr/>
        </p:nvCxnSpPr>
        <p:spPr>
          <a:xfrm flipH="1" flipV="1">
            <a:off x="3275856" y="5377200"/>
            <a:ext cx="790828" cy="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1 18"/>
          <p:cNvCxnSpPr>
            <a:stCxn id="8" idx="0"/>
          </p:cNvCxnSpPr>
          <p:nvPr/>
        </p:nvCxnSpPr>
        <p:spPr>
          <a:xfrm flipH="1">
            <a:off x="3491880" y="5377202"/>
            <a:ext cx="574804" cy="35605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9" idx="2"/>
          </p:cNvCxnSpPr>
          <p:nvPr/>
        </p:nvCxnSpPr>
        <p:spPr>
          <a:xfrm flipV="1">
            <a:off x="6160867" y="4797152"/>
            <a:ext cx="643381" cy="580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9" idx="2"/>
          </p:cNvCxnSpPr>
          <p:nvPr/>
        </p:nvCxnSpPr>
        <p:spPr>
          <a:xfrm flipV="1">
            <a:off x="6160867" y="5377200"/>
            <a:ext cx="751393" cy="1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9" idx="2"/>
          </p:cNvCxnSpPr>
          <p:nvPr/>
        </p:nvCxnSpPr>
        <p:spPr>
          <a:xfrm>
            <a:off x="6160867" y="5377201"/>
            <a:ext cx="751393" cy="356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505403" y="5020684"/>
            <a:ext cx="121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Bottleneck</a:t>
            </a:r>
            <a:r>
              <a:rPr lang="it-IT" sz="1200" b="1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sz="1200" b="1" i="1" dirty="0" err="1" smtClean="0">
                <a:latin typeface="Calibri" pitchFamily="34" charset="0"/>
                <a:cs typeface="Calibri" pitchFamily="34" charset="0"/>
              </a:rPr>
              <a:t>edge</a:t>
            </a:r>
            <a:endParaRPr lang="it-IT" sz="1200" b="1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Connettore 29"/>
          <p:cNvSpPr/>
          <p:nvPr/>
        </p:nvSpPr>
        <p:spPr>
          <a:xfrm>
            <a:off x="3367049" y="4653136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/>
          <p:cNvSpPr/>
          <p:nvPr/>
        </p:nvSpPr>
        <p:spPr>
          <a:xfrm>
            <a:off x="6797402" y="4672353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onnettore 36"/>
          <p:cNvSpPr/>
          <p:nvPr/>
        </p:nvSpPr>
        <p:spPr>
          <a:xfrm>
            <a:off x="3131840" y="5305194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onnettore 37"/>
          <p:cNvSpPr/>
          <p:nvPr/>
        </p:nvSpPr>
        <p:spPr>
          <a:xfrm>
            <a:off x="3356248" y="5703765"/>
            <a:ext cx="144016" cy="144016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/>
          <p:cNvSpPr/>
          <p:nvPr/>
        </p:nvSpPr>
        <p:spPr>
          <a:xfrm>
            <a:off x="6923073" y="5297446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onnettore 39"/>
          <p:cNvSpPr/>
          <p:nvPr/>
        </p:nvSpPr>
        <p:spPr>
          <a:xfrm>
            <a:off x="6912260" y="5703765"/>
            <a:ext cx="144016" cy="144016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alg_not_greedy_pseudo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20" y="2483551"/>
            <a:ext cx="5455764" cy="389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619672" y="1907540"/>
            <a:ext cx="6594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Calibri" pitchFamily="34" charset="0"/>
                <a:cs typeface="Calibri" pitchFamily="34" charset="0"/>
              </a:rPr>
              <a:t>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it-IT" i="1" dirty="0" smtClean="0">
              <a:latin typeface="Calibri" pitchFamily="34" charset="0"/>
              <a:cs typeface="Calibri" pitchFamily="34" charset="0"/>
            </a:endParaRPr>
          </a:p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ceglie 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archi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in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esegue l’analogo dell’algoritmo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 = 1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l’arco scelto ad ogni </a:t>
            </a:r>
            <a:r>
              <a:rPr lang="it-IT" i="1" dirty="0" err="1" smtClean="0">
                <a:latin typeface="Calibri" pitchFamily="34" charset="0"/>
                <a:cs typeface="Calibri" pitchFamily="34" charset="0"/>
              </a:rPr>
              <a:t>step</a:t>
            </a:r>
            <a:r>
              <a:rPr lang="it-IT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viene aggiunto al grafo;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ntuitivamente più lento rispetto alla versione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Tempi di esecuzione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a parità di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endorsement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graph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input e del numero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di archi da consigliare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: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                                       </a:t>
                </a:r>
                <a:r>
                  <a:rPr lang="it-IT" i="1" dirty="0" smtClean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itchFamily="34" charset="0"/>
                      </a:rPr>
                      <m:t>𝑘</m:t>
                    </m:r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/>
                        <a:ea typeface="Cambria Math"/>
                        <a:cs typeface="Calibri" pitchFamily="34" charset="0"/>
                      </a:rPr>
                      <m:t>×</m:t>
                    </m:r>
                    <m:sSub>
                      <m:sSubPr>
                        <m:ctrlP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  <a:ea typeface="Cambria Math"/>
                            <a:cs typeface="Calibri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algn="just"/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Il vantaggio dell’algoritmo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consiste nella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maggiore efficacia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degli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archi che propone…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375" y="1916832"/>
                <a:ext cx="7172413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765" t="-825" b="-16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/>
          <p:cNvSpPr/>
          <p:nvPr/>
        </p:nvSpPr>
        <p:spPr>
          <a:xfrm>
            <a:off x="4390097" y="3103800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4390097" y="3933056"/>
            <a:ext cx="648072" cy="25319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4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254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Implementazione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algoritmi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/>
              <p:cNvSpPr txBox="1"/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…ed infatti, per la funzione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vale la seguente disequazione: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latin typeface="Cambria Math"/>
                                  <a:cs typeface="Calibri" pitchFamily="34" charset="0"/>
                                </a:rPr>
                                <m:t>𝐸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⋃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≥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𝑉</m:t>
                              </m:r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/>
                                      <a:ea typeface="Cambria Math"/>
                                      <a:cs typeface="Calibri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𝑋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𝑌</m:t>
                          </m:r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𝑅𝑊𝐶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(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𝐺</m:t>
                      </m:r>
                      <m:d>
                        <m:dPr>
                          <m:ctrlPr>
                            <a:rPr lang="it-IT" sz="14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40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/>
                                  <a:ea typeface="Cambria Math"/>
                                  <a:cs typeface="Calibri" pitchFamily="34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𝑋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𝑌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)</m:t>
                      </m:r>
                    </m:oMath>
                  </m:oMathPara>
                </a14:m>
                <a:endParaRPr lang="it-IT" sz="1400" i="1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sSup>
                        <m:sSupPr>
                          <m:ctrlP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𝐸</m:t>
                          </m:r>
                        </m:e>
                        <m:sup>
                          <m:r>
                            <a:rPr lang="it-IT" sz="14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⊇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,∀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𝑒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∈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×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𝑉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∖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′</m:t>
                      </m:r>
                    </m:oMath>
                  </m:oMathPara>
                </a14:m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 smtClean="0">
                  <a:latin typeface="Calibri" pitchFamily="34" charset="0"/>
                  <a:cs typeface="Calibri" pitchFamily="34" charset="0"/>
                </a:endParaRPr>
              </a:p>
              <a:p>
                <a:endParaRPr lang="it-IT" sz="1400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La versione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sceglie i </a:t>
                </a:r>
                <a:r>
                  <a:rPr lang="it-IT" b="1" i="1" dirty="0" smtClean="0">
                    <a:latin typeface="Calibri" pitchFamily="34" charset="0"/>
                    <a:cs typeface="Calibri" pitchFamily="34" charset="0"/>
                  </a:rPr>
                  <a:t>k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archi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non tenendo conto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che ciascuno di essi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effettivamente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consente dipende dallo </a:t>
                </a:r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stato attuale</a:t>
                </a:r>
              </a:p>
              <a:p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  del grafo.</a:t>
                </a:r>
              </a:p>
              <a:p>
                <a:endParaRPr lang="it-IT" u="sng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Ciò fa sì che il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effettivamente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apportato da ogni arco scelto da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 sia 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minore o uguale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𝜹</m:t>
                    </m:r>
                    <m:r>
                      <a:rPr lang="it-IT" b="1" i="1">
                        <a:latin typeface="Cambria Math"/>
                        <a:ea typeface="Cambria Math"/>
                        <a:cs typeface="Calibri" pitchFamily="34" charset="0"/>
                      </a:rPr>
                      <m:t>𝑹𝑾𝑪</m:t>
                    </m:r>
                  </m:oMath>
                </a14:m>
                <a:r>
                  <a:rPr lang="it-IT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atteso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</a:p>
              <a:p>
                <a:endParaRPr lang="it-IT" dirty="0">
                  <a:latin typeface="Calibri" pitchFamily="34" charset="0"/>
                  <a:cs typeface="Calibri" pitchFamily="34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Al contrario, per la versione </a:t>
                </a:r>
                <a:r>
                  <a:rPr lang="it-IT" b="1" i="1" dirty="0" err="1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vale l’</a:t>
                </a:r>
                <a:r>
                  <a:rPr lang="it-IT" b="1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uguaglianza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, cosa che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ne </a:t>
                </a:r>
              </a:p>
              <a:p>
                <a:r>
                  <a:rPr lang="it-IT" b="1" dirty="0" smtClean="0">
                    <a:latin typeface="Calibri" pitchFamily="34" charset="0"/>
                    <a:cs typeface="Calibri" pitchFamily="34" charset="0"/>
                  </a:rPr>
                  <a:t>    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determina la </a:t>
                </a:r>
                <a:r>
                  <a:rPr lang="it-IT" b="1" u="sng" dirty="0" smtClean="0">
                    <a:latin typeface="Calibri" pitchFamily="34" charset="0"/>
                    <a:cs typeface="Calibri" pitchFamily="34" charset="0"/>
                  </a:rPr>
                  <a:t>maggiore efficacia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b="1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034" y="1907540"/>
                <a:ext cx="7802200" cy="4493538"/>
              </a:xfrm>
              <a:prstGeom prst="rect">
                <a:avLst/>
              </a:prstGeom>
              <a:blipFill rotWithShape="1">
                <a:blip r:embed="rId2"/>
                <a:stretch>
                  <a:fillRect l="-469" t="-678" b="-1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D5B2E943-4D76-47C0-AFF3-70EEC7B7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en-US" altLang="ko-KR" i="1" dirty="0" smtClean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visualizzazione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19672" y="1268760"/>
            <a:ext cx="71045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la visualizzazione dei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scelti dall’algoritmo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eseguito</a:t>
            </a:r>
            <a:r>
              <a:rPr lang="it-IT" dirty="0">
                <a:latin typeface="Calibri" pitchFamily="34" charset="0"/>
                <a:cs typeface="Calibri" pitchFamily="34" charset="0"/>
              </a:rPr>
              <a:t>:</a:t>
            </a: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Nodi estremi di tali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archi descritti dal corrispondente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username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in</a:t>
            </a:r>
            <a:r>
              <a:rPr lang="it-IT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out-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degree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b="1" dirty="0" smtClean="0">
                <a:latin typeface="Calibri" pitchFamily="34" charset="0"/>
                <a:cs typeface="Calibri" pitchFamily="34" charset="0"/>
              </a:rPr>
              <a:t>Filtraggio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tutti i nodi del grafo che non sono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 nessuno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di tali archi.</a:t>
            </a: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grafo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costituito da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tutti e soli i 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archi scelti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 dai loro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endpoints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   rientra</a:t>
            </a:r>
            <a:r>
              <a:rPr lang="it-IT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nella classe dei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grafi bipartiti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e, pertanto, è 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bi-colorabile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</a:rPr>
              <a:t>L’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algoritmo di </a:t>
            </a:r>
            <a:r>
              <a:rPr lang="it-IT" b="1" i="1" dirty="0" err="1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coloring</a:t>
            </a:r>
            <a:r>
              <a:rPr lang="it-IT" b="1" i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associa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ogni nodo 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endpoint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all’</a:t>
            </a:r>
            <a:r>
              <a:rPr lang="it-IT" b="1" i="1" u="sng" dirty="0" err="1" smtClean="0">
                <a:latin typeface="Calibri" pitchFamily="34" charset="0"/>
                <a:cs typeface="Calibri" pitchFamily="34" charset="0"/>
              </a:rPr>
              <a:t>echo-chamber</a:t>
            </a:r>
            <a:r>
              <a:rPr lang="it-IT" u="sng" dirty="0">
                <a:latin typeface="Calibri" pitchFamily="34" charset="0"/>
                <a:cs typeface="Calibri" pitchFamily="34" charset="0"/>
              </a:rPr>
              <a:t> </a:t>
            </a:r>
            <a:endParaRPr lang="it-IT" u="sng" dirty="0" smtClean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alla quale appartiene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2116"/>
              </p:ext>
            </p:extLst>
          </p:nvPr>
        </p:nvGraphicFramePr>
        <p:xfrm>
          <a:off x="1835696" y="2492896"/>
          <a:ext cx="6096000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|V|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|E|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1610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1978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2467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3143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2134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2951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1920233" y="1628800"/>
            <a:ext cx="582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>
                <a:latin typeface="Calibri" pitchFamily="34" charset="0"/>
                <a:cs typeface="Calibri" pitchFamily="34" charset="0"/>
              </a:rPr>
              <a:t>Caratteristiche degli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graphs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sottoposti ai </a:t>
            </a:r>
            <a:r>
              <a:rPr lang="it-IT" dirty="0" err="1" smtClean="0">
                <a:latin typeface="Calibri" pitchFamily="34" charset="0"/>
                <a:cs typeface="Calibri" pitchFamily="34" charset="0"/>
              </a:rPr>
              <a:t>tests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981715" y="4221088"/>
            <a:ext cx="5182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Parametri del sistema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impostati con i seguenti valori:</a:t>
            </a: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it-IT" b="1" i="1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it-IT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>
                <a:latin typeface="Calibri" pitchFamily="34" charset="0"/>
                <a:cs typeface="Calibri" pitchFamily="34" charset="0"/>
              </a:rPr>
              <a:t>= 20;</a:t>
            </a: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k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= 50.</a:t>
            </a:r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57761" y="1196752"/>
            <a:ext cx="522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Discesa dell’</a:t>
            </a:r>
            <a:r>
              <a:rPr lang="it-IT" b="1" i="1" u="sng" dirty="0" smtClean="0">
                <a:latin typeface="Calibri" pitchFamily="34" charset="0"/>
                <a:cs typeface="Calibri" pitchFamily="34" charset="0"/>
              </a:rPr>
              <a:t>RWC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Hp\Desktop\UNIVERSITA' E CONCORSI\TESI\PRESENTAZIONE_TESI\beefban_des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73448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nota immediatamente che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l’algoritmo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si rivela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più efficace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dell’algoritmo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56" y="4941168"/>
                <a:ext cx="6841168" cy="1471237"/>
              </a:xfrm>
              <a:prstGeom prst="rect">
                <a:avLst/>
              </a:prstGeom>
              <a:blipFill rotWithShape="1">
                <a:blip r:embed="rId3"/>
                <a:stretch>
                  <a:fillRect l="-802" t="-2075" r="-802" b="-58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47916" y="1772816"/>
            <a:ext cx="7384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I social networks si affermano sempre più come piattaforme di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scambio di opinioni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riguardo ad argomenti di natura politica e sociale;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particolari argomenti, detti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</a:t>
            </a:r>
            <a:r>
              <a:rPr lang="it-IT" dirty="0">
                <a:latin typeface="Calibri" pitchFamily="34" charset="0"/>
                <a:cs typeface="Calibri" pitchFamily="34" charset="0"/>
              </a:rPr>
              <a:t> fanno sì che la popolazione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</a:rPr>
              <a:t>     si divida in gruppi con </a:t>
            </a:r>
            <a:r>
              <a:rPr lang="it-IT" b="1" dirty="0">
                <a:latin typeface="Calibri" pitchFamily="34" charset="0"/>
                <a:cs typeface="Calibri" pitchFamily="34" charset="0"/>
              </a:rPr>
              <a:t>punti di vista opposti </a:t>
            </a:r>
            <a:r>
              <a:rPr lang="it-IT" dirty="0">
                <a:latin typeface="Calibri" pitchFamily="34" charset="0"/>
                <a:cs typeface="Calibri" pitchFamily="34" charset="0"/>
              </a:rPr>
              <a:t>a riguardo;</a:t>
            </a: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nel caso di argomenti particolarmente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controversi</a:t>
            </a:r>
            <a:r>
              <a:rPr lang="it-IT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it-IT" dirty="0">
                <a:latin typeface="Calibri" pitchFamily="34" charset="0"/>
                <a:cs typeface="Calibri" pitchFamily="34" charset="0"/>
              </a:rPr>
              <a:t>è possibile osservare 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     la formazione </a:t>
            </a:r>
            <a:r>
              <a:rPr lang="it-IT" dirty="0">
                <a:latin typeface="Calibri" pitchFamily="34" charset="0"/>
                <a:cs typeface="Calibri" pitchFamily="34" charset="0"/>
              </a:rPr>
              <a:t>di </a:t>
            </a:r>
            <a:r>
              <a:rPr lang="it-IT" b="1" i="1" dirty="0">
                <a:latin typeface="Calibri" pitchFamily="34" charset="0"/>
                <a:cs typeface="Calibri" pitchFamily="34" charset="0"/>
              </a:rPr>
              <a:t>echo-chambers</a:t>
            </a:r>
            <a:r>
              <a:rPr lang="it-IT" dirty="0">
                <a:latin typeface="Calibri" pitchFamily="34" charset="0"/>
                <a:cs typeface="Calibri" pitchFamily="34" charset="0"/>
              </a:rPr>
              <a:t>, ossia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gruppi di individui che condividono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lo stesso parere e che rafforzano la propria opinione in modo reciproco, </a:t>
            </a:r>
          </a:p>
          <a:p>
            <a:pPr algn="just"/>
            <a:r>
              <a:rPr lang="it-IT" i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it-IT" i="1" u="sng" dirty="0">
                <a:latin typeface="Calibri" pitchFamily="34" charset="0"/>
                <a:cs typeface="Calibri" pitchFamily="34" charset="0"/>
              </a:rPr>
              <a:t>non essendo però esposti a punti di vista diversi dal proprio</a:t>
            </a:r>
            <a:r>
              <a:rPr lang="it-IT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47664" y="1196752"/>
            <a:ext cx="610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Qualità degli archi proposti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 descr="C:\Users\Hp\Desktop\UNIVERSITA' E CONCORSI\TESI\PRESENTAZIONE_TESI\beefban_per_edge_del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38092"/>
            <a:ext cx="6768752" cy="32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In questo caso vale:</a:t>
                </a:r>
              </a:p>
              <a:p>
                <a:pPr algn="just"/>
                <a:endParaRPr lang="it-IT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(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𝑔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,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𝑗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≤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𝛿</m:t>
                          </m:r>
                          <m:r>
                            <a:rPr lang="it-IT" sz="1600" i="1">
                              <a:latin typeface="Cambria Math"/>
                              <a:cs typeface="Calibri" pitchFamily="34" charset="0"/>
                            </a:rPr>
                            <m:t>𝑅𝑊𝐶</m:t>
                          </m:r>
                          <m:d>
                            <m:dPr>
                              <m:ctrlP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</m:ctrlPr>
                            </m:dPr>
                            <m:e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𝑔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/>
                                  <a:cs typeface="Calibri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it-IT" sz="1600" dirty="0">
                              <a:latin typeface="Calibri" pitchFamily="34" charset="0"/>
                              <a:cs typeface="Calibri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𝑛𝑜𝑛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/>
                              <a:ea typeface="Cambria Math"/>
                              <a:cs typeface="Calibri" pitchFamily="34" charset="0"/>
                            </a:rPr>
                            <m:t>𝑔𝑟𝑒𝑒𝑑𝑦</m:t>
                          </m:r>
                        </m:sub>
                      </m:sSub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, 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∀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𝑗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=1,…,</m:t>
                      </m:r>
                      <m:r>
                        <a:rPr lang="it-IT" sz="1600" b="0" i="1" smtClean="0">
                          <a:latin typeface="Cambria Math"/>
                          <a:ea typeface="Cambria Math"/>
                          <a:cs typeface="Calibri" pitchFamily="34" charset="0"/>
                        </a:rPr>
                        <m:t>𝑘</m:t>
                      </m:r>
                      <m:r>
                        <a:rPr lang="it-IT" sz="1600" b="0" i="0" smtClean="0">
                          <a:latin typeface="Cambria Math"/>
                          <a:ea typeface="Cambria Math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it-IT" sz="1600" dirty="0" smtClean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endParaRPr lang="it-IT" sz="1600" dirty="0">
                  <a:latin typeface="Calibri" pitchFamily="34" charset="0"/>
                  <a:cs typeface="Calibri" pitchFamily="34" charset="0"/>
                </a:endParaRP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Ossia gli archi scelti da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sono 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migliori </a:t>
                </a:r>
                <a:r>
                  <a:rPr lang="it-IT" i="1" u="sng" dirty="0" smtClean="0">
                    <a:latin typeface="Calibri" pitchFamily="34" charset="0"/>
                    <a:cs typeface="Calibri" pitchFamily="34" charset="0"/>
                  </a:rPr>
                  <a:t>qualitativamente</a:t>
                </a:r>
                <a:r>
                  <a:rPr lang="it-IT" u="sng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rispetto a</a:t>
                </a:r>
              </a:p>
              <a:p>
                <a:pPr algn="just"/>
                <a:r>
                  <a:rPr lang="it-IT" dirty="0" smtClean="0">
                    <a:latin typeface="Calibri" pitchFamily="34" charset="0"/>
                    <a:cs typeface="Calibri" pitchFamily="34" charset="0"/>
                  </a:rPr>
                  <a:t>quelli scelti da </a:t>
                </a:r>
                <a:r>
                  <a:rPr lang="it-IT" b="1" i="1" dirty="0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non-</a:t>
                </a:r>
                <a:r>
                  <a:rPr lang="it-IT" b="1" i="1" dirty="0" err="1" smtClean="0">
                    <a:solidFill>
                      <a:schemeClr val="accent1"/>
                    </a:solidFill>
                    <a:latin typeface="Calibri" pitchFamily="34" charset="0"/>
                    <a:cs typeface="Calibri" pitchFamily="34" charset="0"/>
                  </a:rPr>
                  <a:t>greedy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6972165" cy="1748236"/>
              </a:xfrm>
              <a:prstGeom prst="rect">
                <a:avLst/>
              </a:prstGeom>
              <a:blipFill rotWithShape="1">
                <a:blip r:embed="rId3"/>
                <a:stretch>
                  <a:fillRect l="-787" t="-1748" b="-4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8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C:\Users\Hp\Desktop\UNIVERSITA' E CONCORSI\TESI\PRESENTAZIONE_TESI\beefban_in_degree_greedy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896185"/>
            <a:ext cx="6840760" cy="47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539" y="1196752"/>
            <a:ext cx="681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u="sng" dirty="0" smtClean="0">
                <a:latin typeface="Calibri" pitchFamily="34" charset="0"/>
                <a:cs typeface="Calibri" pitchFamily="34" charset="0"/>
              </a:rPr>
              <a:t>Porzione di output del </a:t>
            </a:r>
            <a:r>
              <a:rPr lang="it-IT" i="1" u="sng" dirty="0" err="1" smtClean="0">
                <a:latin typeface="Calibri" pitchFamily="34" charset="0"/>
                <a:cs typeface="Calibri" pitchFamily="34" charset="0"/>
              </a:rPr>
              <a:t>tool</a:t>
            </a:r>
            <a:r>
              <a:rPr lang="it-IT" i="1" u="sng" dirty="0" smtClean="0">
                <a:latin typeface="Calibri" pitchFamily="34" charset="0"/>
                <a:cs typeface="Calibri" pitchFamily="34" charset="0"/>
              </a:rPr>
              <a:t> di visualizzazione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per l’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endorsement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graph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it-IT" b="1" i="1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</a:rPr>
              <a:t>beefban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,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C:\Users\Hp\Desktop\UNIVERSITA' E CONCORSI\TESI\PRESENTAZIONE_TESI\beefban_in_degree_probability_f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985" y="1814732"/>
            <a:ext cx="6964479" cy="49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Test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522174" y="1253099"/>
            <a:ext cx="614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degli algoritmi di 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k-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edge</a:t>
            </a:r>
            <a:r>
              <a:rPr lang="it-IT" b="1" i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: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36598"/>
              </p:ext>
            </p:extLst>
          </p:nvPr>
        </p:nvGraphicFramePr>
        <p:xfrm>
          <a:off x="1835696" y="2017648"/>
          <a:ext cx="561662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2208"/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latin typeface="Calibri" pitchFamily="34" charset="0"/>
                          <a:cs typeface="Calibri" pitchFamily="34" charset="0"/>
                        </a:rPr>
                        <a:t>Hashtag</a:t>
                      </a:r>
                      <a:endParaRPr lang="it-IT" i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non-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greedy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beefban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7252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149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#indiana</a:t>
                      </a:r>
                      <a:endParaRPr lang="it-IT" b="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17580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352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1" dirty="0" smtClean="0">
                          <a:latin typeface="Calibri" pitchFamily="34" charset="0"/>
                          <a:cs typeface="Calibri" pitchFamily="34" charset="0"/>
                        </a:rPr>
                        <a:t>#</a:t>
                      </a:r>
                      <a:r>
                        <a:rPr lang="it-IT" i="1" dirty="0" err="1" smtClean="0">
                          <a:latin typeface="Calibri" pitchFamily="34" charset="0"/>
                          <a:cs typeface="Calibri" pitchFamily="34" charset="0"/>
                        </a:rPr>
                        <a:t>russia_march</a:t>
                      </a:r>
                      <a:endParaRPr lang="it-IT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12720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Calibri" pitchFamily="34" charset="0"/>
                          <a:cs typeface="Calibri" pitchFamily="34" charset="0"/>
                        </a:rPr>
                        <a:t>253 sec</a:t>
                      </a:r>
                      <a:endParaRPr lang="it-IT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onnettore 4 13"/>
          <p:cNvCxnSpPr/>
          <p:nvPr/>
        </p:nvCxnSpPr>
        <p:spPr>
          <a:xfrm rot="5400000">
            <a:off x="2951820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5"/>
          <p:cNvCxnSpPr/>
          <p:nvPr/>
        </p:nvCxnSpPr>
        <p:spPr>
          <a:xfrm rot="5400000">
            <a:off x="4824028" y="3248980"/>
            <a:ext cx="1728192" cy="360040"/>
          </a:xfrm>
          <a:prstGeom prst="bentConnector3">
            <a:avLst>
              <a:gd name="adj1" fmla="val -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7252</m:t>
                    </m:r>
                    <m:func>
                      <m:funcPr>
                        <m:ctrlPr>
                          <a:rPr lang="it-IT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it-IT" b="0" i="1" smtClean="0">
                            <a:latin typeface="Cambria Math"/>
                          </a:rPr>
                          <m:t>𝑠𝑒𝑐</m:t>
                        </m:r>
                      </m:fName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≅</m:t>
                        </m:r>
                      </m:e>
                    </m:func>
                    <m: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𝑘</m:t>
                    </m:r>
                    <m:r>
                      <a:rPr lang="it-IT" b="0" i="1" smtClean="0">
                        <a:latin typeface="Cambria Math"/>
                      </a:rPr>
                      <m:t> ×149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𝑠𝑒𝑐</m:t>
                    </m:r>
                  </m:oMath>
                </a14:m>
                <a:r>
                  <a:rPr lang="it-IT" dirty="0" smtClean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65104"/>
                <a:ext cx="29523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522174" y="5085184"/>
            <a:ext cx="6478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Quindi il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tempo di esecuzione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 dipende sia dal numero di archi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 di nodi del grafo che dall’algoritmo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recommendation</a:t>
            </a:r>
            <a:r>
              <a:rPr lang="it-IT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utilizzato.</a:t>
            </a: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Conclusioni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527966" y="1268760"/>
            <a:ext cx="75085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i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La scelta dell’algoritmo da utilizzare deve essere dettata dalla particolare</a:t>
            </a:r>
          </a:p>
          <a:p>
            <a:pPr algn="just"/>
            <a:r>
              <a:rPr lang="it-IT" dirty="0" smtClean="0">
                <a:latin typeface="Calibri" pitchFamily="34" charset="0"/>
                <a:cs typeface="Calibri" pitchFamily="34" charset="0"/>
              </a:rPr>
              <a:t>esigenza che si desidera soddisfare:</a:t>
            </a:r>
          </a:p>
          <a:p>
            <a:pPr algn="just"/>
            <a:endParaRPr lang="it-IT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it-IT" dirty="0">
              <a:latin typeface="Calibri" pitchFamily="34" charset="0"/>
              <a:cs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</a:rPr>
              <a:t>r</a:t>
            </a:r>
            <a:r>
              <a:rPr lang="it-IT" dirty="0" smtClean="0">
                <a:latin typeface="Calibri" pitchFamily="34" charset="0"/>
                <a:cs typeface="Calibri" pitchFamily="34" charset="0"/>
              </a:rPr>
              <a:t>equisiti sui </a:t>
            </a:r>
            <a:r>
              <a:rPr lang="it-IT" b="1" dirty="0" smtClean="0">
                <a:latin typeface="Calibri" pitchFamily="34" charset="0"/>
                <a:cs typeface="Calibri" pitchFamily="34" charset="0"/>
              </a:rPr>
              <a:t>tempi di esecuzione </a:t>
            </a:r>
            <a:r>
              <a:rPr lang="it-IT" u="sng" dirty="0" smtClean="0">
                <a:latin typeface="Calibri" pitchFamily="34" charset="0"/>
                <a:cs typeface="Calibri" pitchFamily="34" charset="0"/>
              </a:rPr>
              <a:t>molto stringenti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algoritmo </a:t>
            </a:r>
            <a:r>
              <a:rPr lang="it-IT" b="1" i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non-</a:t>
            </a:r>
            <a:r>
              <a:rPr lang="it-IT" b="1" i="1" dirty="0" err="1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privilegiare </a:t>
            </a:r>
            <a:r>
              <a:rPr lang="it-IT" b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il fattore efficacia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degli archi proposti  algoritmo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greedy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p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er questo il </a:t>
            </a:r>
            <a:r>
              <a:rPr lang="it-IT" b="1" i="1" dirty="0" err="1" smtClean="0">
                <a:latin typeface="Calibri" pitchFamily="34" charset="0"/>
                <a:cs typeface="Calibri" pitchFamily="34" charset="0"/>
                <a:sym typeface="Wingdings" pitchFamily="2" charset="2"/>
              </a:rPr>
              <a:t>framework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implementato permette di specificare </a:t>
            </a:r>
          </a:p>
          <a:p>
            <a:pPr algn="just"/>
            <a:r>
              <a:rPr lang="it-IT" dirty="0"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   l’algoritmo da utilizzare in fase di </a:t>
            </a:r>
            <a:r>
              <a:rPr lang="it-IT" b="1" i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recommendation</a:t>
            </a:r>
            <a:r>
              <a:rPr lang="it-IT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it-IT" dirty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t-IT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Sviluppi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futuri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id="{E905DEB8-2BFA-41BE-9967-84ECE44648DF}"/>
                  </a:ext>
                </a:extLst>
              </p:cNvPr>
              <p:cNvSpPr/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Introdurre la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probabilità di accettazione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degli archi proposti: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non sempre gli utenti approvano mediante </a:t>
                </a:r>
                <a:r>
                  <a:rPr lang="it-IT" i="1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retweet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contenuti</a:t>
                </a:r>
              </a:p>
              <a:p>
                <a:pPr lvl="1"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che esprimono opinioni opposte alle proprie;</a:t>
                </a: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742950" lvl="1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calcolare tale probabilità mediante un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opportuno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link </a:t>
                </a:r>
                <a:r>
                  <a:rPr lang="it-IT" b="1" i="1" u="sng" dirty="0" err="1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predictor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lvl="1" algn="just"/>
                <a:endParaRPr lang="it-IT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Gli algoritmi di </a:t>
                </a:r>
                <a:r>
                  <a:rPr lang="it-IT" b="1" i="1" dirty="0" err="1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recommendation</a:t>
                </a:r>
                <a:r>
                  <a:rPr lang="it-IT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sceglierebbero i </a:t>
                </a:r>
                <a:r>
                  <a:rPr lang="it-IT" b="1" i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k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archi in funzione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    del decremento dell’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RWC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u="sng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atteso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associato ad ognuno di essi, ossia:</a:t>
                </a:r>
              </a:p>
              <a:p>
                <a:endParaRPr lang="it-IT" b="1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𝐸</m:t>
                      </m:r>
                      <m:d>
                        <m:d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it-IT" b="0" i="1">
                                  <a:latin typeface="Cambria Math"/>
                                  <a:ea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𝑅𝑊𝐶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  <a:cs typeface="Calibri" panose="020F0502020204030204" pitchFamily="34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= 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  <m:r>
                        <a:rPr lang="it-IT" b="0" i="1">
                          <a:latin typeface="Cambria Math"/>
                          <a:ea typeface="Cambria Math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m:t>×</m:t>
                      </m:r>
                      <m:sSub>
                        <m:sSubPr>
                          <m:ctrlPr>
                            <a:rPr lang="it-IT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𝛿</m:t>
                          </m:r>
                          <m:r>
                            <a:rPr lang="it-IT" b="0" i="1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𝑅𝑊𝐶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  <a:ea typeface="Cambria Math"/>
                              <a:cs typeface="Calibri" panose="020F0502020204030204" pitchFamily="34" charset="0"/>
                              <a:sym typeface="Wingdings" panose="05000000000000000000" pitchFamily="2" charset="2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i="1" dirty="0" smtClean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ctr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itchFamily="34" charset="0"/>
                  <a:buChar char="•"/>
                </a:pP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Sarebbe possibile filtrare gli archi con </a:t>
                </a:r>
                <a:r>
                  <a:rPr lang="it-IT" b="1" i="1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RWC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alto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ma </a:t>
                </a:r>
                <a:r>
                  <a:rPr lang="it-IT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bassa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probabilità</a:t>
                </a:r>
              </a:p>
              <a:p>
                <a:pPr algn="just"/>
                <a:r>
                  <a:rPr lang="it-IT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    </a:t>
                </a:r>
                <a:r>
                  <a:rPr lang="it-IT" b="1" i="1" u="sng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di accettazione </a:t>
                </a:r>
                <a:r>
                  <a:rPr lang="it-IT" b="1" i="1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p</a:t>
                </a:r>
                <a:r>
                  <a:rPr lang="it-IT" b="1" i="1" baseline="-250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e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905DEB8-2BFA-41BE-9967-84ECE4464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7524328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567" t="-768" b="-15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411760" y="1772816"/>
            <a:ext cx="5730095" cy="255454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Grazie per </a:t>
            </a:r>
          </a:p>
          <a:p>
            <a:pPr algn="ctr"/>
            <a:r>
              <a:rPr lang="it-IT" sz="8000" b="1" dirty="0" smtClean="0">
                <a:solidFill>
                  <a:srgbClr val="0070C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l’attenzione! </a:t>
            </a:r>
            <a:endParaRPr lang="it-IT" sz="8000" b="1" dirty="0">
              <a:solidFill>
                <a:srgbClr val="0070C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6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619672" y="1628800"/>
            <a:ext cx="7268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L’ambiente in cui opera il sistema implementato è il 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social network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in cui:</a:t>
            </a:r>
          </a:p>
          <a:p>
            <a:pPr algn="just"/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argomenti delle discussioni sono identificati tramite gli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i="1" dirty="0">
                <a:latin typeface="Calibri" panose="020F0502020204030204" pitchFamily="34" charset="0"/>
                <a:cs typeface="Calibri" panose="020F0502020204030204" pitchFamily="34" charset="0"/>
              </a:rPr>
              <a:t>(#)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gli utenti possono esprimere le proprie opinioni a riguardo con brevi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enunciati di al massimo 140 caratteri, ovvero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se un utente desidera approvare quanto asserito da un altro può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    avvalersi dello strumento del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Risultati immagini per twitter vector logo">
            <a:extLst>
              <a:ext uri="{FF2B5EF4-FFF2-40B4-BE49-F238E27FC236}">
                <a16:creationId xmlns:a16="http://schemas.microsoft.com/office/drawing/2014/main" xmlns="" id="{D889CC7C-9C8B-4FC7-BEA6-94A9A901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6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4B902CC3-75DB-41C6-B4AA-1F2B71CA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34D4963A-74A1-4455-8FDA-78E85A45FA8B}"/>
              </a:ext>
            </a:extLst>
          </p:cNvPr>
          <p:cNvSpPr/>
          <p:nvPr/>
        </p:nvSpPr>
        <p:spPr>
          <a:xfrm>
            <a:off x="1763688" y="148478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Una discussione riguardo ad un particolare argomento nell’ambiente di </a:t>
            </a:r>
          </a:p>
          <a:p>
            <a:pPr algn="just"/>
            <a:r>
              <a:rPr lang="it-IT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può essere descritta mediante un </a:t>
            </a:r>
            <a:r>
              <a:rPr lang="it-IT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endParaRPr lang="it-IT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it-IT" dirty="0" smtClean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it-IT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grafo 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diretto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 cui nodi sono gli utenti che hanno espresso almeno </a:t>
            </a:r>
          </a:p>
          <a:p>
            <a:pPr algn="just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un’opinione mediante un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tweet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ed i cui archi rappresentano i </a:t>
            </a:r>
            <a:r>
              <a:rPr lang="it-IT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retweets</a:t>
            </a:r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AF3703D5-DAD7-460C-ADBE-3A301D9A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185355"/>
            <a:ext cx="1228725" cy="1228725"/>
          </a:xfrm>
          <a:prstGeom prst="rect">
            <a:avLst/>
          </a:prstGeom>
        </p:spPr>
      </p:pic>
      <p:pic>
        <p:nvPicPr>
          <p:cNvPr id="8" name="Immagine 7" descr="Immagine che contiene clipart&#10;&#10;Descrizione generata con affidabilità elevata">
            <a:extLst>
              <a:ext uri="{FF2B5EF4-FFF2-40B4-BE49-F238E27FC236}">
                <a16:creationId xmlns:a16="http://schemas.microsoft.com/office/drawing/2014/main" xmlns="" id="{8B09EFF9-4415-439B-9132-80DBE3EA3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12976"/>
            <a:ext cx="1228725" cy="122872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240CA17-907D-48B7-9B44-F721E8F121F1}"/>
              </a:ext>
            </a:extLst>
          </p:cNvPr>
          <p:cNvSpPr txBox="1"/>
          <p:nvPr/>
        </p:nvSpPr>
        <p:spPr>
          <a:xfrm>
            <a:off x="2051720" y="5445224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122FF84E-387F-42FF-8447-215229458BC0}"/>
              </a:ext>
            </a:extLst>
          </p:cNvPr>
          <p:cNvSpPr txBox="1"/>
          <p:nvPr/>
        </p:nvSpPr>
        <p:spPr>
          <a:xfrm>
            <a:off x="7090508" y="443711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NODO 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xmlns="" id="{240377C1-CB13-43A4-8F95-EB652CADEE6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064421" y="3827339"/>
            <a:ext cx="3811835" cy="97237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0FA5EFC3-169A-4B11-BF0C-7BD04846D93B}"/>
              </a:ext>
            </a:extLst>
          </p:cNvPr>
          <p:cNvSpPr txBox="1"/>
          <p:nvPr/>
        </p:nvSpPr>
        <p:spPr>
          <a:xfrm rot="20646097">
            <a:off x="3905191" y="3553935"/>
            <a:ext cx="1633076" cy="123110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RETWEETTED Y</a:t>
            </a:r>
          </a:p>
          <a:p>
            <a:pPr algn="ctr"/>
            <a:r>
              <a:rPr lang="it-IT" sz="2800" b="1" dirty="0"/>
              <a:t>=</a:t>
            </a:r>
          </a:p>
          <a:p>
            <a:pPr algn="ctr"/>
            <a:endParaRPr lang="it-IT" sz="1400" dirty="0"/>
          </a:p>
          <a:p>
            <a:pPr algn="ctr"/>
            <a:r>
              <a:rPr lang="it-IT" sz="1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ENDORSES Y</a:t>
            </a:r>
          </a:p>
        </p:txBody>
      </p:sp>
    </p:spTree>
    <p:extLst>
      <p:ext uri="{BB962C8B-B14F-4D97-AF65-F5344CB8AC3E}">
        <p14:creationId xmlns:p14="http://schemas.microsoft.com/office/powerpoint/2010/main" val="3349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096E5434-7A74-4C64-89EF-6B1922B7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Introduzione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ECCD907-1491-4E0C-9EB6-42C0FED72813}"/>
              </a:ext>
            </a:extLst>
          </p:cNvPr>
          <p:cNvSpPr txBox="1"/>
          <p:nvPr/>
        </p:nvSpPr>
        <p:spPr>
          <a:xfrm>
            <a:off x="1835696" y="1412776"/>
            <a:ext cx="5815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Come appaiono gli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endorsement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i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it-IT" sz="20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TWITTER…</a:t>
            </a:r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xmlns="" id="{4DEEC977-158D-4FF8-A634-FED5C0A1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820098"/>
            <a:ext cx="5328591" cy="387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422B22D0-A925-4E81-8629-21C4219E2051}"/>
              </a:ext>
            </a:extLst>
          </p:cNvPr>
          <p:cNvSpPr txBox="1"/>
          <p:nvPr/>
        </p:nvSpPr>
        <p:spPr>
          <a:xfrm>
            <a:off x="1835696" y="5698433"/>
            <a:ext cx="41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…nel caso di </a:t>
            </a:r>
            <a:r>
              <a:rPr lang="it-IT" sz="20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hashtags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CONTROVERSI</a:t>
            </a:r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xmlns="" id="{B3EBC103-C224-4D98-B09E-EF0B1BD22D6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83768" y="4077073"/>
            <a:ext cx="1080120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xmlns="" id="{197F89FE-FC4A-44AD-9080-7EB17BA3B63C}"/>
              </a:ext>
            </a:extLst>
          </p:cNvPr>
          <p:cNvSpPr/>
          <p:nvPr/>
        </p:nvSpPr>
        <p:spPr>
          <a:xfrm>
            <a:off x="1619672" y="4509120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6434515A-0CE7-46E1-9E5D-42505E037869}"/>
              </a:ext>
            </a:extLst>
          </p:cNvPr>
          <p:cNvSpPr/>
          <p:nvPr/>
        </p:nvSpPr>
        <p:spPr>
          <a:xfrm>
            <a:off x="6948263" y="4509120"/>
            <a:ext cx="1728192" cy="68001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xmlns="" id="{99BFB39E-1B50-4D9F-B143-7E9CC03FDDCB}"/>
              </a:ext>
            </a:extLst>
          </p:cNvPr>
          <p:cNvCxnSpPr>
            <a:endCxn id="15" idx="0"/>
          </p:cNvCxnSpPr>
          <p:nvPr/>
        </p:nvCxnSpPr>
        <p:spPr>
          <a:xfrm>
            <a:off x="6948263" y="4077073"/>
            <a:ext cx="864096" cy="4320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F4F459AA-9D70-4285-920E-38B99324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id="{B2DAE42D-6981-4258-A997-350AEC1248D1}"/>
                  </a:ext>
                </a:extLst>
              </p:cNvPr>
              <p:cNvSpPr/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seconda del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numero di archi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collegano le due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echo-chambers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l’argomento della discussione, descritta dall’</a:t>
                </a:r>
                <a:r>
                  <a:rPr lang="it-IT" b="1" i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endorsement </a:t>
                </a:r>
                <a:r>
                  <a:rPr lang="it-IT" b="1" i="1" dirty="0" err="1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risulta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essere più o meno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controverso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endParaRPr lang="it-IT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 misurare il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grado di controversia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della rete, viene utilizzata la funzione </a:t>
                </a:r>
              </a:p>
              <a:p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Random-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controversy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000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score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𝑅𝑊𝐶</m:t>
                    </m:r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𝐺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Calibri" panose="020F0502020204030204" pitchFamily="34" charset="0"/>
                      </a:rPr>
                      <m:t> ≝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i="1">
                                <a:latin typeface="Cambria Math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b="0" i="1" smtClean="0"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  <a:cs typeface="Calibri" panose="020F0502020204030204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B2DAE42D-6981-4258-A997-350AEC12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4784"/>
                <a:ext cx="7416824" cy="3013967"/>
              </a:xfrm>
              <a:prstGeom prst="rect">
                <a:avLst/>
              </a:prstGeom>
              <a:blipFill rotWithShape="1">
                <a:blip r:embed="rId2"/>
                <a:stretch>
                  <a:fillRect l="-905" t="-10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B0801A2-6519-4569-95A9-BB7590321AD9}"/>
              </a:ext>
            </a:extLst>
          </p:cNvPr>
          <p:cNvSpPr txBox="1"/>
          <p:nvPr/>
        </p:nvSpPr>
        <p:spPr>
          <a:xfrm>
            <a:off x="1619672" y="4531772"/>
            <a:ext cx="726474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Dove: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it-IT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un vettore di dimensione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(numero di vertici dell’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endorsement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) che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ha valore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nelle coordinate corrispondenti ai vertici di grado alto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endParaRPr lang="it-IT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altrove;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it-IT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è il vettore di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PageRank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personalizzato per un 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che parte </a:t>
            </a:r>
          </a:p>
          <a:p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dai nodi dell’</a:t>
            </a:r>
            <a:r>
              <a:rPr lang="it-IT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600" i="1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; similmente viene definito </a:t>
            </a:r>
            <a:r>
              <a:rPr lang="it-IT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b="1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xmlns="" id="{3E71D179-9BB9-40A9-B4D8-958D015E4F75}"/>
              </a:ext>
            </a:extLst>
          </p:cNvPr>
          <p:cNvCxnSpPr/>
          <p:nvPr/>
        </p:nvCxnSpPr>
        <p:spPr>
          <a:xfrm flipH="1" flipV="1">
            <a:off x="4283968" y="3861048"/>
            <a:ext cx="28803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xmlns="" id="{1BE3D6CD-BA35-49B2-B9E9-3F62FDBF378A}"/>
              </a:ext>
            </a:extLst>
          </p:cNvPr>
          <p:cNvCxnSpPr/>
          <p:nvPr/>
        </p:nvCxnSpPr>
        <p:spPr>
          <a:xfrm flipV="1">
            <a:off x="4860032" y="3861048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2C41119-C267-4F95-B13B-D175F8FAD467}"/>
              </a:ext>
            </a:extLst>
          </p:cNvPr>
          <p:cNvSpPr txBox="1"/>
          <p:nvPr/>
        </p:nvSpPr>
        <p:spPr>
          <a:xfrm>
            <a:off x="3419872" y="3584049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it-IT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7739B639-5ED7-46CE-8E1E-A9D9A3526EA0}"/>
              </a:ext>
            </a:extLst>
          </p:cNvPr>
          <p:cNvSpPr txBox="1"/>
          <p:nvPr/>
        </p:nvSpPr>
        <p:spPr>
          <a:xfrm>
            <a:off x="4860032" y="358404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echo-chamber</a:t>
            </a:r>
            <a:r>
              <a:rPr lang="it-IT" sz="1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endParaRPr lang="it-IT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xmlns="" id="{A34D05E0-D21E-4851-84DD-833555197E5F}"/>
                  </a:ext>
                </a:extLst>
              </p:cNvPr>
              <p:cNvSpPr/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RWC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è definito come 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differenza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della probabilità che un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parte da una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vi permanga e la probabilità </a:t>
                </a:r>
              </a:p>
              <a:p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 invece tale random 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all’equilibrio finisca nell’</a:t>
                </a:r>
                <a:r>
                  <a:rPr lang="it-IT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echo-chamber</a:t>
                </a:r>
                <a:r>
                  <a:rPr lang="it-IT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opposta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𝟐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MOLTO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𝑹𝑾𝑪</m:t>
                    </m:r>
                    <m:r>
                      <a:rPr lang="it-IT" b="0" i="1" smtClean="0">
                        <a:solidFill>
                          <a:srgbClr val="00B050"/>
                        </a:solidFill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it-IT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ARGOMENTO </a:t>
                </a:r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POCO CONTROVERSO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Valori alti di 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indicano che, all’equilibrio del 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random 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walk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è bassa </a:t>
                </a: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probabilità di essere nell’</a:t>
                </a:r>
                <a:r>
                  <a:rPr lang="it-IT" i="1" dirty="0" err="1">
                    <a:latin typeface="Calibri" pitchFamily="34" charset="0"/>
                    <a:cs typeface="Calibri" pitchFamily="34" charset="0"/>
                  </a:rPr>
                  <a:t>echo-chamber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opposta a quella di partenza.</a:t>
                </a: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La definizione dell’RWC è tratta dall’articolo «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Reducing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controversy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by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connecting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opposing</a:t>
                </a:r>
                <a:r>
                  <a:rPr lang="it-IT" sz="1200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200" u="sng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views</a:t>
                </a:r>
                <a:r>
                  <a:rPr lang="it-IT" sz="1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»</a:t>
                </a:r>
                <a:endParaRPr lang="it-IT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="" xmlns:a16="http://schemas.microsoft.com/office/drawing/2014/main" id="{A34D05E0-D21E-4851-84DD-833555197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484784"/>
                <a:ext cx="7416824" cy="5016758"/>
              </a:xfrm>
              <a:prstGeom prst="rect">
                <a:avLst/>
              </a:prstGeom>
              <a:blipFill rotWithShape="1">
                <a:blip r:embed="rId2"/>
                <a:stretch>
                  <a:fillRect l="-740" t="-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ttore 2 2"/>
          <p:cNvCxnSpPr/>
          <p:nvPr/>
        </p:nvCxnSpPr>
        <p:spPr>
          <a:xfrm>
            <a:off x="4898682" y="42930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ttangolo 3"/>
          <p:cNvSpPr/>
          <p:nvPr/>
        </p:nvSpPr>
        <p:spPr>
          <a:xfrm>
            <a:off x="3851920" y="4869160"/>
            <a:ext cx="2088232" cy="64807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it-IT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elevata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controversia</a:t>
            </a:r>
            <a:endParaRPr lang="it-IT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1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xmlns="" id="{189ECF77-714F-4D2C-9D4B-CC43534E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87"/>
            <a:ext cx="9144000" cy="1069514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Definizione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del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problema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b="1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Problema di ottimizzazione originario</a:t>
                </a:r>
                <a:r>
                  <a:rPr lang="it-IT" dirty="0"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trovare l’insieme di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k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b="1" dirty="0">
                    <a:latin typeface="Calibri" pitchFamily="34" charset="0"/>
                    <a:cs typeface="Calibri" pitchFamily="34" charset="0"/>
                  </a:rPr>
                  <a:t>archi diretti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, considerando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tutti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gli archi non ancora </a:t>
                </a:r>
              </a:p>
              <a:p>
                <a:r>
                  <a:rPr lang="it-IT" dirty="0">
                    <a:latin typeface="Calibri" pitchFamily="34" charset="0"/>
                    <a:cs typeface="Calibri" pitchFamily="34" charset="0"/>
                  </a:rPr>
                  <a:t>presenti nel grafo, che se si materializzassero </a:t>
                </a:r>
                <a:r>
                  <a:rPr lang="it-IT" b="1" i="1" dirty="0">
                    <a:latin typeface="Calibri" pitchFamily="34" charset="0"/>
                    <a:cs typeface="Calibri" pitchFamily="34" charset="0"/>
                  </a:rPr>
                  <a:t>minimizzerebbero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it-IT" dirty="0">
                    <a:latin typeface="Calibri" pitchFamily="34" charset="0"/>
                    <a:cs typeface="Calibri" pitchFamily="34" charset="0"/>
                  </a:rPr>
                  <a:t>l’</a:t>
                </a:r>
                <a:r>
                  <a:rPr lang="it-IT" b="1" i="1" dirty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RWC</a:t>
                </a:r>
                <a:r>
                  <a:rPr lang="it-IT" i="1" dirty="0">
                    <a:latin typeface="Calibri" pitchFamily="34" charset="0"/>
                    <a:cs typeface="Calibri" pitchFamily="34" charset="0"/>
                  </a:rPr>
                  <a:t>.</a:t>
                </a:r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Ossia: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…è un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edge-recommendation</a:t>
                </a:r>
                <a:r>
                  <a:rPr lang="it-IT" b="1" i="1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b="1" i="1" dirty="0" err="1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problem</a:t>
                </a:r>
                <a:r>
                  <a:rPr lang="it-IT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caratterizzato da una complessità</a:t>
                </a:r>
              </a:p>
              <a:p>
                <a:pPr algn="just"/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troppo elevata (i.e.</a:t>
                </a:r>
                <a:r>
                  <a:rPr lang="it-IT" b="1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O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(</m:t>
                    </m:r>
                    <m:d>
                      <m:dPr>
                        <m:ctrlPr>
                          <a:rPr lang="it-IT" b="1" i="1" smtClean="0">
                            <a:latin typeface="Cambria Math"/>
                            <a:cs typeface="Calibri" panose="020F050202020403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it-IT" b="1" i="1" smtClean="0">
                                    <a:latin typeface="Cambria Math"/>
                                    <a:cs typeface="Calibri" panose="020F0502020204030204" pitchFamily="34" charset="0"/>
                                    <a:sym typeface="Wingdings" panose="05000000000000000000" pitchFamily="2" charset="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it-IT" b="1" i="1" smtClean="0">
                                <a:latin typeface="Cambria Math"/>
                                <a:cs typeface="Calibri" panose="020F0502020204030204" pitchFamily="34" charset="0"/>
                                <a:sym typeface="Wingdings" panose="05000000000000000000" pitchFamily="2" charset="2"/>
                              </a:rPr>
                              <m:t>𝒌</m:t>
                            </m:r>
                          </m:den>
                        </m:f>
                      </m:e>
                    </m:d>
                    <m:r>
                      <a:rPr lang="it-IT" b="1" i="0" smtClean="0">
                        <a:latin typeface="Cambria Math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) per essere risolto in tempi accettabili.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algn="just"/>
                <a:r>
                  <a:rPr lang="it-IT" b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Soluzione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utilizzare un’</a:t>
                </a:r>
                <a:r>
                  <a:rPr lang="it-IT" b="1" i="1" u="sng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euristica</a:t>
                </a:r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per restringere il dominio degli archi </a:t>
                </a:r>
              </a:p>
              <a:p>
                <a:pPr algn="just"/>
                <a:r>
                  <a:rPr lang="it-IT" i="1" u="sng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considerati, consentendo di ottenere risultati che approssimino l’ottimo</a:t>
                </a:r>
                <a:r>
                  <a:rPr lang="it-IT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.</a:t>
                </a:r>
              </a:p>
              <a:p>
                <a:pPr algn="just"/>
                <a:endParaRPr lang="it-IT" dirty="0">
                  <a:latin typeface="Calibri" panose="020F0502020204030204" pitchFamily="34" charset="0"/>
                  <a:cs typeface="Calibri" panose="020F050202020403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340768"/>
                <a:ext cx="7416824" cy="4938853"/>
              </a:xfrm>
              <a:prstGeom prst="rect">
                <a:avLst/>
              </a:prstGeom>
              <a:blipFill rotWithShape="1">
                <a:blip r:embed="rId2"/>
                <a:stretch>
                  <a:fillRect l="-740" t="-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Hp\Desktop\UNIVERSITA' E CONCORSI\TESI\PRESENTAZIONE_TESI\problema_ottimizzazione_origin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564904"/>
            <a:ext cx="3240360" cy="9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2207</Words>
  <Application>Microsoft Office PowerPoint</Application>
  <PresentationFormat>Presentazione su schermo (4:3)</PresentationFormat>
  <Paragraphs>444</Paragraphs>
  <Slides>36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36</vt:i4>
      </vt:variant>
    </vt:vector>
  </HeadingPairs>
  <TitlesOfParts>
    <vt:vector size="38" baseType="lpstr">
      <vt:lpstr>Office Theme</vt:lpstr>
      <vt:lpstr>Custom Design</vt:lpstr>
      <vt:lpstr>Presentazione standard di PowerPoint</vt:lpstr>
      <vt:lpstr>Indice</vt:lpstr>
      <vt:lpstr>Introduzione</vt:lpstr>
      <vt:lpstr>Introduzione</vt:lpstr>
      <vt:lpstr>Introduzione</vt:lpstr>
      <vt:lpstr>Introduzione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Definizione del problema</vt:lpstr>
      <vt:lpstr>Tecnologie</vt:lpstr>
      <vt:lpstr>Implementazione</vt:lpstr>
      <vt:lpstr>1 - Raccolta dati</vt:lpstr>
      <vt:lpstr>1 - Raccolta dati</vt:lpstr>
      <vt:lpstr>1 - Raccolta dati</vt:lpstr>
      <vt:lpstr>1 - Raccolta dati</vt:lpstr>
      <vt:lpstr>1 - Raccolta dati</vt:lpstr>
      <vt:lpstr>2 – Endorsement graph</vt:lpstr>
      <vt:lpstr>3 – Individuazione  echo-chambers</vt:lpstr>
      <vt:lpstr>3 – Individuazione  echo-chambers</vt:lpstr>
      <vt:lpstr>4 – Implementazione algoritmi</vt:lpstr>
      <vt:lpstr>4 – Implementazione algoritmi</vt:lpstr>
      <vt:lpstr>4 – Implementazione algoritmi</vt:lpstr>
      <vt:lpstr>4 – Implementazione algoritmi</vt:lpstr>
      <vt:lpstr>5 – Tool visualizzazione</vt:lpstr>
      <vt:lpstr>Test</vt:lpstr>
      <vt:lpstr>Test</vt:lpstr>
      <vt:lpstr>Test</vt:lpstr>
      <vt:lpstr>Test</vt:lpstr>
      <vt:lpstr>Test</vt:lpstr>
      <vt:lpstr>Test</vt:lpstr>
      <vt:lpstr>Conclusioni</vt:lpstr>
      <vt:lpstr>Sviluppi futuri</vt:lpstr>
      <vt:lpstr>Presentazione standard di PowerPoint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Hp</cp:lastModifiedBy>
  <cp:revision>640</cp:revision>
  <dcterms:created xsi:type="dcterms:W3CDTF">2014-04-01T16:35:38Z</dcterms:created>
  <dcterms:modified xsi:type="dcterms:W3CDTF">2018-07-17T09:18:23Z</dcterms:modified>
</cp:coreProperties>
</file>