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107" d="100"/>
          <a:sy n="107" d="100"/>
        </p:scale>
        <p:origin x="-84" y="-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83"/>
            <a:ext cx="9144000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1707654"/>
            <a:ext cx="8229600" cy="27003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02136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951570"/>
            <a:ext cx="6563072" cy="3454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383618"/>
            <a:ext cx="6563072" cy="3110899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0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39702"/>
            <a:ext cx="1728192" cy="1498749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1707654"/>
            <a:ext cx="462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-20538"/>
            <a:ext cx="5328592" cy="132343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0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10864" y="3840599"/>
            <a:ext cx="2110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sz="1600" b="1" dirty="0">
              <a:solidFill>
                <a:schemeClr val="accent1"/>
              </a:solidFill>
            </a:endParaRP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20917" y="3905579"/>
            <a:ext cx="1806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sz="1600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possibili archi diretti, non presenti ancora nel grafo, che abbiano come  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  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3651871"/>
            <a:ext cx="1512168" cy="13545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3651870"/>
            <a:ext cx="1512168" cy="1354507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5" y="4329124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1" y="4073467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 ogni </a:t>
            </a:r>
            <a:r>
              <a:rPr lang="it-IT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it-IT" b="1" i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 dominio è associato il corrispondente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ossia il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decremento dell’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che si otterrebbe se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fosse aggiunto al grafo.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>
            <a:stCxn id="7" idx="6"/>
            <a:endCxn id="8" idx="0"/>
          </p:cNvCxnSpPr>
          <p:nvPr/>
        </p:nvCxnSpPr>
        <p:spPr>
          <a:xfrm>
            <a:off x="755576" y="1104477"/>
            <a:ext cx="609591" cy="58554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13305" y="1243360"/>
            <a:ext cx="68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4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4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467544" y="1009966"/>
            <a:ext cx="288032" cy="1890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1221151" y="1690022"/>
            <a:ext cx="288032" cy="189021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</a:t>
            </a:r>
            <a:endParaRPr lang="it-IT" u="sng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consentirebbero qualora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43558"/>
            <a:ext cx="2664296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3787"/>
            <a:ext cx="2209428" cy="11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2679762"/>
            <a:ext cx="3205163" cy="18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="" xmlns:a16="http://schemas.microsoft.com/office/drawing/2014/main" id="{AA4FCC27-C7D4-4343-B033-13B6C83DC905}"/>
              </a:ext>
            </a:extLst>
          </p:cNvPr>
          <p:cNvGrpSpPr/>
          <p:nvPr/>
        </p:nvGrpSpPr>
        <p:grpSpPr>
          <a:xfrm>
            <a:off x="1763688" y="2072948"/>
            <a:ext cx="6984776" cy="1055493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="" xmlns:a16="http://schemas.microsoft.com/office/drawing/2014/main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="" xmlns:a16="http://schemas.microsoft.com/office/drawing/2014/main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="" xmlns:a16="http://schemas.microsoft.com/office/drawing/2014/main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="" xmlns:a16="http://schemas.microsoft.com/office/drawing/2014/main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="" xmlns:a16="http://schemas.microsoft.com/office/drawing/2014/main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="" xmlns:a16="http://schemas.microsoft.com/office/drawing/2014/main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="" xmlns:a16="http://schemas.microsoft.com/office/drawing/2014/main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="" xmlns:a16="http://schemas.microsoft.com/office/drawing/2014/main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="" xmlns:a16="http://schemas.microsoft.com/office/drawing/2014/main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65" y="2318837"/>
            <a:ext cx="752475" cy="5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1" y="2241254"/>
            <a:ext cx="942975" cy="7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08308"/>
            <a:ext cx="720080" cy="4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61" y="2230037"/>
            <a:ext cx="870875" cy="6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86" y="2357585"/>
            <a:ext cx="663451" cy="4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24601" y="1586893"/>
            <a:ext cx="0" cy="486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879593" y="3128441"/>
            <a:ext cx="0" cy="4860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237475" y="1586893"/>
            <a:ext cx="0" cy="4860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08210" y="1586893"/>
            <a:ext cx="0" cy="48605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627992" y="3127977"/>
            <a:ext cx="0" cy="49667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79712" y="1113588"/>
            <a:ext cx="1080120" cy="47330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202581" y="3632233"/>
            <a:ext cx="1357882" cy="47330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564321" y="1113588"/>
            <a:ext cx="1350167" cy="473306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652120" y="3631959"/>
            <a:ext cx="1944216" cy="4733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164288" y="1113588"/>
            <a:ext cx="1656184" cy="4733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D808D5-ED83-4266-B4A6-F11548B6FDF4}"/>
              </a:ext>
            </a:extLst>
          </p:cNvPr>
          <p:cNvSpPr/>
          <p:nvPr/>
        </p:nvSpPr>
        <p:spPr>
          <a:xfrm>
            <a:off x="1619672" y="1014718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dagli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utenti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con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credenziali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 sviluppatore corrette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non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100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bloccate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un’ora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13544446-166C-4D47-9BAD-7D0BB734E8FC}"/>
              </a:ext>
            </a:extLst>
          </p:cNvPr>
          <p:cNvSpPr/>
          <p:nvPr/>
        </p:nvSpPr>
        <p:spPr>
          <a:xfrm>
            <a:off x="1619672" y="1014718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estisce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processo di autenticazione dello sviluppatore presso 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il server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che insorge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quando viene superata la soglia di traffico di 100 richieste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ogni 15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="" xmlns:a16="http://schemas.microsoft.com/office/drawing/2014/main" id="{CD2A3987-F483-4038-AA85-8FB867750F2A}"/>
              </a:ext>
            </a:extLst>
          </p:cNvPr>
          <p:cNvSpPr/>
          <p:nvPr/>
        </p:nvSpPr>
        <p:spPr>
          <a:xfrm>
            <a:off x="7884368" y="4353948"/>
            <a:ext cx="864096" cy="37804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05DEB8-2BFA-41BE-9967-84ECE44648DF}"/>
              </a:ext>
            </a:extLst>
          </p:cNvPr>
          <p:cNvSpPr/>
          <p:nvPr/>
        </p:nvSpPr>
        <p:spPr>
          <a:xfrm>
            <a:off x="1619672" y="1014718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Bisogna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per recuperare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una settimana, altrimenti è impossibile ottenere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di dimensioni sufficienti per un’analisi attendibile. 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mitare la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provider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ottengono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relativi all’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r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iesce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584176" y="1014718"/>
            <a:ext cx="75243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tali 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="" xmlns:a16="http://schemas.microsoft.com/office/drawing/2014/main" id="{10DFEC75-8F1A-438D-A7A3-11E66A8AAFF2}"/>
              </a:ext>
            </a:extLst>
          </p:cNvPr>
          <p:cNvCxnSpPr/>
          <p:nvPr/>
        </p:nvCxnSpPr>
        <p:spPr>
          <a:xfrm>
            <a:off x="5076056" y="2139702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5B792FA7-2F70-4FAF-B16E-10DA5390FCCA}"/>
              </a:ext>
            </a:extLst>
          </p:cNvPr>
          <p:cNvCxnSpPr/>
          <p:nvPr/>
        </p:nvCxnSpPr>
        <p:spPr>
          <a:xfrm>
            <a:off x="5076056" y="3255826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BD722D80-B984-47BA-BCEA-1550BF590A27}"/>
              </a:ext>
            </a:extLst>
          </p:cNvPr>
          <p:cNvCxnSpPr/>
          <p:nvPr/>
        </p:nvCxnSpPr>
        <p:spPr>
          <a:xfrm>
            <a:off x="5076056" y="408391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Parentesi graffa aperta 10">
            <a:extLst>
              <a:ext uri="{FF2B5EF4-FFF2-40B4-BE49-F238E27FC236}">
                <a16:creationId xmlns="" xmlns:a16="http://schemas.microsoft.com/office/drawing/2014/main" id="{4ED9291E-6287-4A3B-82B7-D09C06EE3A91}"/>
              </a:ext>
            </a:extLst>
          </p:cNvPr>
          <p:cNvSpPr/>
          <p:nvPr/>
        </p:nvSpPr>
        <p:spPr>
          <a:xfrm>
            <a:off x="1619673" y="2607754"/>
            <a:ext cx="504053" cy="7560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="" xmlns:a16="http://schemas.microsoft.com/office/drawing/2014/main" id="{9A10EE08-33EC-4F79-BE5F-8C8EC7C3BC50}"/>
              </a:ext>
            </a:extLst>
          </p:cNvPr>
          <p:cNvSpPr/>
          <p:nvPr/>
        </p:nvSpPr>
        <p:spPr>
          <a:xfrm>
            <a:off x="1907722" y="3579862"/>
            <a:ext cx="288015" cy="6480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3F838B8A-4711-4B54-9062-A9BE7F635107}"/>
              </a:ext>
            </a:extLst>
          </p:cNvPr>
          <p:cNvSpPr txBox="1"/>
          <p:nvPr/>
        </p:nvSpPr>
        <p:spPr>
          <a:xfrm>
            <a:off x="230382" y="2737252"/>
            <a:ext cx="1381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GetOldTweets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6075593A-FB72-4CCB-8CFA-16377A06B598}"/>
              </a:ext>
            </a:extLst>
          </p:cNvPr>
          <p:cNvSpPr txBox="1"/>
          <p:nvPr/>
        </p:nvSpPr>
        <p:spPr>
          <a:xfrm>
            <a:off x="689614" y="3571151"/>
            <a:ext cx="1218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r>
              <a:rPr lang="it-IT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endParaRPr lang="it-IT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60680"/>
            <a:ext cx="3384376" cy="3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93708"/>
            <a:ext cx="26003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2625757"/>
            <a:ext cx="1800200" cy="5940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181566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181566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1815666"/>
            <a:ext cx="216024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155391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154563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4836" y="1545636"/>
            <a:ext cx="1079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296590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843559"/>
            <a:ext cx="3058779" cy="4212468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5888152" y="1198718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1851670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5868144" y="252016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3169300"/>
            <a:ext cx="569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874068" y="381737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4470838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64" y="3241444"/>
            <a:ext cx="269646" cy="2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91" y="2566138"/>
            <a:ext cx="258618" cy="2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78" y="1228420"/>
            <a:ext cx="303739" cy="2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96" y="1923678"/>
            <a:ext cx="355981" cy="26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02" y="4542865"/>
            <a:ext cx="375970" cy="2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41" y="3888166"/>
            <a:ext cx="254699" cy="23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15666"/>
            <a:ext cx="2952327" cy="9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1937108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397048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099126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2772124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3395270"/>
            <a:ext cx="216024" cy="1620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478057"/>
            <a:ext cx="2016224" cy="54006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18296" y="1081643"/>
            <a:ext cx="104736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679273" y="1468018"/>
            <a:ext cx="754007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6119626" y="1927561"/>
            <a:ext cx="140088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88024" y="2139307"/>
            <a:ext cx="720080" cy="21498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1646679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5" y="1142623"/>
            <a:ext cx="902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6" y="1851670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2510775"/>
            <a:ext cx="90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300" y="3147814"/>
            <a:ext cx="691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1" y="94460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272617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773488" y="285382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8" y="2853825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972512" y="2283718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2" y="2283718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7238520" y="1707654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20" y="1707654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20067" y="1419622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7" y="1419622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3072828"/>
            <a:ext cx="1193376" cy="874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3327841"/>
                <a:ext cx="3096344" cy="1238001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389478"/>
                <a:ext cx="7524328" cy="370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e:</a:t>
                </a:r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sz="1400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sz="1400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89478"/>
                <a:ext cx="7524328" cy="3702552"/>
              </a:xfrm>
              <a:prstGeom prst="rect">
                <a:avLst/>
              </a:prstGeom>
              <a:blipFill rotWithShape="1">
                <a:blip r:embed="rId2"/>
                <a:stretch>
                  <a:fillRect l="-567" t="-824" b="-1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619672" y="1438930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queste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3723878"/>
            <a:ext cx="1512168" cy="1354507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3723878"/>
            <a:ext cx="1512168" cy="1354507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>
            <a:off x="4066684" y="4401132"/>
            <a:ext cx="2094183" cy="0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3966094"/>
            <a:ext cx="574804" cy="43503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03848" y="4401130"/>
            <a:ext cx="862836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19872" y="4401132"/>
            <a:ext cx="646812" cy="310329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8" y="3966095"/>
            <a:ext cx="643381" cy="435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8" y="4401131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8" y="4401132"/>
            <a:ext cx="751393" cy="267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691" y="4094951"/>
            <a:ext cx="121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52692" y="3872552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800310" y="3870884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059832" y="4353809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275856" y="4711461"/>
            <a:ext cx="144016" cy="108012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12261" y="4347124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1" y="4631373"/>
            <a:ext cx="144016" cy="108012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3" y="1430655"/>
            <a:ext cx="49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99987"/>
            <a:ext cx="5324224" cy="32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430656"/>
            <a:ext cx="6594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589376" y="1437625"/>
                <a:ext cx="717241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6" y="1437625"/>
                <a:ext cx="7172413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765" t="-893" b="-19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2643758"/>
            <a:ext cx="648072" cy="18989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461976"/>
            <a:ext cx="648072" cy="18989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4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494434" y="1429489"/>
                <a:ext cx="7686078" cy="3662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disequazione: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2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2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2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2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2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2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200" i="1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2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2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non tenendo conto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che ciascuno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stato attuale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 grafo.</a:t>
                </a:r>
              </a:p>
              <a:p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34" y="1429489"/>
                <a:ext cx="7686078" cy="3662541"/>
              </a:xfrm>
              <a:prstGeom prst="rect">
                <a:avLst/>
              </a:prstGeom>
              <a:blipFill rotWithShape="1">
                <a:blip r:embed="rId2"/>
                <a:stretch>
                  <a:fillRect l="-476" t="-832" b="-1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843558"/>
            <a:ext cx="71045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la visualizzazione dei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scelti dall’algoritmo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eseguito</a:t>
            </a:r>
            <a:r>
              <a:rPr lang="it-IT" dirty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Nodi estremi di tali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descritti dal corrispondente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it-IT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b="1" dirty="0" smtClean="0">
                <a:latin typeface="Calibri" pitchFamily="34" charset="0"/>
                <a:cs typeface="Calibri" pitchFamily="34" charset="0"/>
              </a:rPr>
              <a:t>Filtraggio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tutti i nodi del grafo che non sono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nessuno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di tali archi.</a:t>
            </a: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grafo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costituito da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tutti e soli i 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archi scelti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 dai loro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rientra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nella classe dei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grafi bipartiti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e, pertanto, è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bi-colorabile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coloring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associa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ogni nodo 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endpoint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all’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u="sng" dirty="0">
                <a:latin typeface="Calibri" pitchFamily="34" charset="0"/>
                <a:cs typeface="Calibri" pitchFamily="34" charset="0"/>
              </a:rPr>
              <a:t> </a:t>
            </a:r>
            <a:endParaRPr lang="it-IT" u="sng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     alla quale appartiene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52666"/>
              </p:ext>
            </p:extLst>
          </p:nvPr>
        </p:nvGraphicFramePr>
        <p:xfrm>
          <a:off x="1835696" y="1707654"/>
          <a:ext cx="6096000" cy="112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sz="140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|V|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|E|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1610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1978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2467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3143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2134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2951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900646" y="1131590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Caratteristiche degli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graphs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sottoposti ai </a:t>
            </a:r>
            <a:r>
              <a:rPr lang="it-IT" dirty="0" err="1" smtClean="0">
                <a:latin typeface="Calibri" pitchFamily="34" charset="0"/>
                <a:cs typeface="Calibri" pitchFamily="34" charset="0"/>
              </a:rPr>
              <a:t>tests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70143" y="3003798"/>
            <a:ext cx="52057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Parametri del sistema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impostati con i seguenti valori:</a:t>
            </a: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= 50.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51414" y="897564"/>
            <a:ext cx="523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Discesa dell’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RWC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p\Desktop\UNIVERSITA' E CONCORSI\TESI\PRESENTAZIONE_TESI\beefban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75606"/>
            <a:ext cx="6480720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520615" y="3651870"/>
                <a:ext cx="6894451" cy="1433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nota immediatamente che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400" b="0" dirty="0" smtClean="0">
                  <a:latin typeface="Calibri" pitchFamily="34" charset="0"/>
                  <a:ea typeface="Cambria Math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l’algoritmo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rivela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più efficace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dell’algoritmo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15" y="3651870"/>
                <a:ext cx="6894451" cy="1433598"/>
              </a:xfrm>
              <a:prstGeom prst="rect">
                <a:avLst/>
              </a:prstGeom>
              <a:blipFill rotWithShape="1">
                <a:blip r:embed="rId3"/>
                <a:stretch>
                  <a:fillRect l="-707" t="-2128" r="-88" b="-5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2583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47916" y="1329612"/>
            <a:ext cx="7384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la formazione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1215" y="897564"/>
            <a:ext cx="615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Qualità degli archi proposti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beefban_per_edge_de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7614"/>
            <a:ext cx="6264696" cy="256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1608348" y="3893621"/>
                <a:ext cx="584397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questo caso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4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4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4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48" y="3893621"/>
                <a:ext cx="5843972" cy="910377"/>
              </a:xfrm>
              <a:prstGeom prst="rect">
                <a:avLst/>
              </a:prstGeom>
              <a:blipFill rotWithShape="1">
                <a:blip r:embed="rId3"/>
                <a:stretch>
                  <a:fillRect l="-939" t="-3356" b="-6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Hp\Desktop\UNIVERSITA' E CONCORSI\TESI\PRESENTAZIONE_TESI\beefban_in_degree_greedy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422139"/>
            <a:ext cx="6840760" cy="35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522539" y="897565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539" y="897565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Hp\Desktop\UNIVERSITA' E CONCORSI\TESI\PRESENTAZIONE_TESI\beefban_in_degree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1630"/>
            <a:ext cx="6336705" cy="35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02714" y="939824"/>
            <a:ext cx="618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degli algoritmi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36598"/>
              </p:ext>
            </p:extLst>
          </p:nvPr>
        </p:nvGraphicFramePr>
        <p:xfrm>
          <a:off x="1835696" y="1513236"/>
          <a:ext cx="5616624" cy="112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2208"/>
                <a:gridCol w="1872208"/>
                <a:gridCol w="1872208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sz="1400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non-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7252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149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sz="1400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17580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352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sz="1400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12720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>
                          <a:latin typeface="Calibri" pitchFamily="34" charset="0"/>
                          <a:cs typeface="Calibri" pitchFamily="34" charset="0"/>
                        </a:rPr>
                        <a:t>253 sec</a:t>
                      </a:r>
                      <a:endParaRPr lang="it-IT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14" name="Connettore 4 13"/>
          <p:cNvCxnSpPr/>
          <p:nvPr/>
        </p:nvCxnSpPr>
        <p:spPr>
          <a:xfrm rot="5400000">
            <a:off x="3167844" y="2391730"/>
            <a:ext cx="1296144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 rot="5400000">
            <a:off x="5040052" y="2391730"/>
            <a:ext cx="1296144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419872" y="327382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7252</m:t>
                    </m:r>
                    <m:func>
                      <m:funcPr>
                        <m:ctrlPr>
                          <a:rPr lang="it-I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/>
                          </a:rPr>
                          <m:t>𝑠𝑒𝑐</m:t>
                        </m:r>
                      </m:fName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≅</m:t>
                        </m:r>
                      </m:e>
                    </m:func>
                    <m: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 ×149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273828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522174" y="3813889"/>
            <a:ext cx="647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Quindi 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tempo di esecuzione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dipende sia dal numero di archi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 di nodi del grafo che dall’algoritmo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utilizzato.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527966" y="951570"/>
            <a:ext cx="75085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La scelta dell’algoritmo da utilizzare deve essere dettata dalla particolare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esigenza che si desidera soddisfare: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r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equisiti sui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molto stringenti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privilegiare </a:t>
            </a:r>
            <a:r>
              <a:rPr lang="it-IT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il fattore efficacia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degli archi proposti 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er questo il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framework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implementato permette di specificare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 l’algoritmo da utilizzare in fase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Sviluppi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futuri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059582"/>
                <a:ext cx="752432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Introdurre la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probabilità di accettazione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degli archi proposti: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non sempre gli utenti approvano mediante </a:t>
                </a:r>
                <a:r>
                  <a:rPr lang="it-IT" i="1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retweet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contenuti</a:t>
                </a:r>
              </a:p>
              <a:p>
                <a:pPr lvl="1"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 che esprimono opinioni opposte alle proprie;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calcolare tale probabilità mediante un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opportuno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link </a:t>
                </a:r>
                <a:r>
                  <a:rPr lang="it-IT" b="1" i="1" u="sng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predictor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Gli algoritmi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recommendation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sceglierebbero i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k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archi in funzione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del decremento dell’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RWC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atteso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associato ad ognuno di essi, ossia:</a:t>
                </a:r>
              </a:p>
              <a:p>
                <a:endParaRPr lang="it-IT" b="1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𝑅𝑊𝐶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  <m:r>
                        <a:rPr lang="it-IT" b="0" i="1">
                          <a:latin typeface="Cambria Math"/>
                          <a:ea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𝛿</m:t>
                          </m:r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𝑅𝑊𝐶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Sarebbe possibile filtrare gli archi con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RWC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alto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ma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bassa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probabilità</a:t>
                </a:r>
              </a:p>
              <a:p>
                <a:pPr algn="just"/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   di accettazione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</a:t>
                </a:r>
                <a:r>
                  <a:rPr lang="it-IT" b="1" i="1" baseline="-25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59582"/>
                <a:ext cx="752432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67" t="-768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370297" y="1059582"/>
            <a:ext cx="573009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Grazie per </a:t>
            </a:r>
          </a:p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l’attenzione! </a:t>
            </a:r>
            <a:endParaRPr lang="it-IT" sz="8000" b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2583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2216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="" xmlns:a16="http://schemas.microsoft.com/office/drawing/2014/main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480"/>
            <a:ext cx="115212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34D4963A-74A1-4455-8FDA-78E85A45FA8B}"/>
              </a:ext>
            </a:extLst>
          </p:cNvPr>
          <p:cNvSpPr/>
          <p:nvPr/>
        </p:nvSpPr>
        <p:spPr>
          <a:xfrm>
            <a:off x="1763688" y="111358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3378398"/>
            <a:ext cx="1228725" cy="921544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="" xmlns:a16="http://schemas.microsoft.com/office/drawing/2014/main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730326"/>
            <a:ext cx="1228725" cy="92154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C240CA17-907D-48B7-9B44-F721E8F121F1}"/>
              </a:ext>
            </a:extLst>
          </p:cNvPr>
          <p:cNvSpPr txBox="1"/>
          <p:nvPr/>
        </p:nvSpPr>
        <p:spPr>
          <a:xfrm>
            <a:off x="2051721" y="428019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22FF84E-387F-42FF-8447-215229458BC0}"/>
              </a:ext>
            </a:extLst>
          </p:cNvPr>
          <p:cNvSpPr txBox="1"/>
          <p:nvPr/>
        </p:nvSpPr>
        <p:spPr>
          <a:xfrm>
            <a:off x="7090508" y="363561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="" xmlns:a16="http://schemas.microsoft.com/office/drawing/2014/main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2" y="3191098"/>
            <a:ext cx="3811835" cy="64807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0FA5EFC3-169A-4B11-BF0C-7BD04846D93B}"/>
              </a:ext>
            </a:extLst>
          </p:cNvPr>
          <p:cNvSpPr txBox="1"/>
          <p:nvPr/>
        </p:nvSpPr>
        <p:spPr>
          <a:xfrm rot="20984021">
            <a:off x="3905191" y="2843889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DECCD907-1491-4E0C-9EB6-42C0FED72813}"/>
              </a:ext>
            </a:extLst>
          </p:cNvPr>
          <p:cNvSpPr txBox="1"/>
          <p:nvPr/>
        </p:nvSpPr>
        <p:spPr>
          <a:xfrm>
            <a:off x="1835696" y="1059582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1365074"/>
            <a:ext cx="5328591" cy="29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422B22D0-A925-4E81-8629-21C4219E2051}"/>
              </a:ext>
            </a:extLst>
          </p:cNvPr>
          <p:cNvSpPr txBox="1"/>
          <p:nvPr/>
        </p:nvSpPr>
        <p:spPr>
          <a:xfrm>
            <a:off x="1835696" y="4273825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51720" y="2949793"/>
            <a:ext cx="1080120" cy="32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197F89FE-FC4A-44AD-9080-7EB17BA3B63C}"/>
              </a:ext>
            </a:extLst>
          </p:cNvPr>
          <p:cNvSpPr/>
          <p:nvPr/>
        </p:nvSpPr>
        <p:spPr>
          <a:xfrm>
            <a:off x="1187624" y="3273828"/>
            <a:ext cx="1728192" cy="5100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6434515A-0CE7-46E1-9E5D-42505E037869}"/>
              </a:ext>
            </a:extLst>
          </p:cNvPr>
          <p:cNvSpPr/>
          <p:nvPr/>
        </p:nvSpPr>
        <p:spPr>
          <a:xfrm>
            <a:off x="7020272" y="3417291"/>
            <a:ext cx="1728192" cy="51000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7020272" y="3093256"/>
            <a:ext cx="864096" cy="32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/>
              <p:nvPr/>
            </p:nvSpPr>
            <p:spPr>
              <a:xfrm>
                <a:off x="1619672" y="1113589"/>
                <a:ext cx="7416824" cy="2435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seconda del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numero di archi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collegano le due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echo-chambers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l’argomento della discussione, descritta dall’</a:t>
                </a:r>
                <a:r>
                  <a:rPr lang="it-IT" b="1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endorsement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risulta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essere più o meno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controverso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 misurare il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grado di controversia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della rete, viene utilizzata la funzione </a:t>
                </a:r>
              </a:p>
              <a:p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Random-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controversy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score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𝑅𝑊𝐶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𝐺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 ≝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DAE42D-6981-4258-A997-350AEC124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13589"/>
                <a:ext cx="7416824" cy="2435603"/>
              </a:xfrm>
              <a:prstGeom prst="rect">
                <a:avLst/>
              </a:prstGeom>
              <a:blipFill rotWithShape="1">
                <a:blip r:embed="rId2"/>
                <a:stretch>
                  <a:fillRect l="-905" t="-12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B0801A2-6519-4569-95A9-BB7590321AD9}"/>
              </a:ext>
            </a:extLst>
          </p:cNvPr>
          <p:cNvSpPr txBox="1"/>
          <p:nvPr/>
        </p:nvSpPr>
        <p:spPr>
          <a:xfrm>
            <a:off x="1619672" y="3532822"/>
            <a:ext cx="71988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numero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3E71D179-9BB9-40A9-B4D8-958D015E4F75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4353649" y="3009315"/>
            <a:ext cx="218351" cy="15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="" xmlns:a16="http://schemas.microsoft.com/office/drawing/2014/main" id="{1BE3D6CD-BA35-49B2-B9E9-3F62FDBF378A}"/>
              </a:ext>
            </a:extLst>
          </p:cNvPr>
          <p:cNvCxnSpPr>
            <a:endCxn id="15" idx="1"/>
          </p:cNvCxnSpPr>
          <p:nvPr/>
        </p:nvCxnSpPr>
        <p:spPr>
          <a:xfrm flipV="1">
            <a:off x="4860032" y="3009315"/>
            <a:ext cx="223160" cy="15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52C41119-C267-4F95-B13B-D175F8FAD467}"/>
              </a:ext>
            </a:extLst>
          </p:cNvPr>
          <p:cNvSpPr txBox="1"/>
          <p:nvPr/>
        </p:nvSpPr>
        <p:spPr>
          <a:xfrm>
            <a:off x="3131840" y="2870815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739B639-5ED7-46CE-8E1E-A9D9A3526EA0}"/>
              </a:ext>
            </a:extLst>
          </p:cNvPr>
          <p:cNvSpPr txBox="1"/>
          <p:nvPr/>
        </p:nvSpPr>
        <p:spPr>
          <a:xfrm>
            <a:off x="5083192" y="287081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/>
              <p:nvPr/>
            </p:nvSpPr>
            <p:spPr>
              <a:xfrm>
                <a:off x="1547664" y="1009054"/>
                <a:ext cx="7416824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RWC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è definito come 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differenza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della probabilità che un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parte da una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vi permanga e la probabilità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invece tale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finisca nell’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opposta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MOLTO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POCO CONTROVERSO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Valori alti di 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indicano che, all’equilibrio del 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random 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walk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è bassa 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probabilità di essere nell’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echo-chamber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opposta a quella di partenza.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definizione dell’RWC è tratta dall’articolo «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Reducing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controversy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by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connecting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opposing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views</a:t>
                </a:r>
                <a:r>
                  <a:rPr lang="it-IT" sz="1200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»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4D05E0-D21E-4851-84DD-83355519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009054"/>
                <a:ext cx="7416824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740" t="-734" b="-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/>
          <p:cNvCxnSpPr>
            <a:endCxn id="4" idx="0"/>
          </p:cNvCxnSpPr>
          <p:nvPr/>
        </p:nvCxnSpPr>
        <p:spPr>
          <a:xfrm>
            <a:off x="4885367" y="3507854"/>
            <a:ext cx="10669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851920" y="4011910"/>
            <a:ext cx="2088232" cy="48605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40"/>
            <a:ext cx="9144000" cy="8021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005576"/>
                <a:ext cx="7416824" cy="4112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05576"/>
                <a:ext cx="7416824" cy="4112408"/>
              </a:xfrm>
              <a:prstGeom prst="rect">
                <a:avLst/>
              </a:prstGeom>
              <a:blipFill rotWithShape="1">
                <a:blip r:embed="rId2"/>
                <a:stretch>
                  <a:fillRect l="-740" t="-7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9702"/>
            <a:ext cx="316835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2209</Words>
  <Application>Microsoft Office PowerPoint</Application>
  <PresentationFormat>Presentazione su schermo (16:9)</PresentationFormat>
  <Paragraphs>413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  <vt:lpstr>Test</vt:lpstr>
      <vt:lpstr>Test</vt:lpstr>
      <vt:lpstr>Test</vt:lpstr>
      <vt:lpstr>Test</vt:lpstr>
      <vt:lpstr>Test</vt:lpstr>
      <vt:lpstr>Test</vt:lpstr>
      <vt:lpstr>Conclusioni</vt:lpstr>
      <vt:lpstr>Sviluppi futuri</vt:lpstr>
      <vt:lpstr>Presentazione standard di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675</cp:revision>
  <dcterms:created xsi:type="dcterms:W3CDTF">2014-04-01T16:35:38Z</dcterms:created>
  <dcterms:modified xsi:type="dcterms:W3CDTF">2018-07-16T14:22:15Z</dcterms:modified>
</cp:coreProperties>
</file>