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107" d="100"/>
          <a:sy n="107" d="100"/>
        </p:scale>
        <p:origin x="-84" y="-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È</a:t>
            </a:r>
            <a:r>
              <a:rPr lang="it-IT" b="1" baseline="0" dirty="0" smtClean="0"/>
              <a:t> </a:t>
            </a:r>
            <a:r>
              <a:rPr lang="it-IT" b="1" dirty="0" smtClean="0"/>
              <a:t>opportuno parlare di </a:t>
            </a:r>
            <a:r>
              <a:rPr lang="it-IT" b="1" dirty="0" err="1" smtClean="0"/>
              <a:t>GetOldTweets</a:t>
            </a:r>
            <a:r>
              <a:rPr lang="it-IT" b="1" dirty="0" smtClean="0"/>
              <a:t>???? Valutarlo</a:t>
            </a:r>
            <a:r>
              <a:rPr lang="it-IT" b="1" baseline="0" dirty="0" smtClean="0"/>
              <a:t> alla fine…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3BF3-1CD2-4734-8816-53642893CFF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83"/>
            <a:ext cx="9144000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1707654"/>
            <a:ext cx="8229600" cy="27003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951570"/>
            <a:ext cx="6563072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383618"/>
            <a:ext cx="6563072" cy="3110899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0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39702"/>
            <a:ext cx="1728192" cy="1498749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1707654"/>
            <a:ext cx="462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-20538"/>
            <a:ext cx="5328592" cy="132343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Studio e sviluppo di strategie per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la riduzione del random-walk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controversy score tra echo-chambers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10864" y="3840599"/>
            <a:ext cx="2110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sz="1600" b="1" dirty="0">
              <a:solidFill>
                <a:schemeClr val="accent1"/>
              </a:solidFill>
            </a:endParaRP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820917" y="3905579"/>
            <a:ext cx="1806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>
                <a:latin typeface="Calibri" pitchFamily="34" charset="0"/>
                <a:cs typeface="Calibri" pitchFamily="34" charset="0"/>
              </a:rPr>
              <a:t>costruisce 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i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possibili archi diretti, non presenti ancora nel grafo, che abbiano come  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estremi un vertice dell’insieme </a:t>
            </a:r>
            <a:r>
              <a:rPr lang="it-IT" b="1" i="1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 e uno dell’insieme </a:t>
            </a:r>
            <a:r>
              <a:rPr lang="it-IT" b="1" i="1" u="sng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3651871"/>
            <a:ext cx="1512168" cy="13545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1</a:t>
            </a:r>
            <a:r>
              <a:rPr lang="it-IT" dirty="0"/>
              <a:t>⊆ X</a:t>
            </a:r>
          </a:p>
        </p:txBody>
      </p:sp>
      <p:sp>
        <p:nvSpPr>
          <p:cNvPr id="12" name="Nuvola 11"/>
          <p:cNvSpPr/>
          <p:nvPr/>
        </p:nvSpPr>
        <p:spPr>
          <a:xfrm>
            <a:off x="6156176" y="3651870"/>
            <a:ext cx="1512168" cy="1354507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2</a:t>
            </a:r>
            <a:r>
              <a:rPr lang="it-IT" dirty="0"/>
              <a:t>⊆ Y</a:t>
            </a:r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5" y="4329124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1" y="4073467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 ogni </a:t>
            </a:r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it-IT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dominio è associato il corrispondente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ossia il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decremento dell’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che si otterrebbe se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fosse aggiunto al grafo.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(ossia i migliori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del dominio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scelta più precisa dei restanti.</a:t>
            </a:r>
          </a:p>
        </p:txBody>
      </p:sp>
      <p:cxnSp>
        <p:nvCxnSpPr>
          <p:cNvPr id="3" name="Connettore 7 2"/>
          <p:cNvCxnSpPr>
            <a:stCxn id="7" idx="6"/>
            <a:endCxn id="8" idx="0"/>
          </p:cNvCxnSpPr>
          <p:nvPr/>
        </p:nvCxnSpPr>
        <p:spPr>
          <a:xfrm>
            <a:off x="755576" y="1104477"/>
            <a:ext cx="609591" cy="585545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13305" y="1243360"/>
            <a:ext cx="68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4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4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467544" y="1009966"/>
            <a:ext cx="288032" cy="1890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1221151" y="1690022"/>
            <a:ext cx="288032" cy="189021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</a:t>
            </a:r>
            <a:endParaRPr lang="it-IT" u="sng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consentirebbero qualora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materializzassero nel grafo.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43558"/>
            <a:ext cx="2664296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3787"/>
            <a:ext cx="2209428" cy="11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3" y="2679762"/>
            <a:ext cx="3205163" cy="18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:a16="http://schemas.microsoft.com/office/drawing/2014/main" xmlns="" id="{AA4FCC27-C7D4-4343-B033-13B6C83DC905}"/>
              </a:ext>
            </a:extLst>
          </p:cNvPr>
          <p:cNvGrpSpPr/>
          <p:nvPr/>
        </p:nvGrpSpPr>
        <p:grpSpPr>
          <a:xfrm>
            <a:off x="1763688" y="2072948"/>
            <a:ext cx="6984776" cy="1055493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:a16="http://schemas.microsoft.com/office/drawing/2014/main" xmlns="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:a16="http://schemas.microsoft.com/office/drawing/2014/main" xmlns="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:a16="http://schemas.microsoft.com/office/drawing/2014/main" xmlns="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:a16="http://schemas.microsoft.com/office/drawing/2014/main" xmlns="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:a16="http://schemas.microsoft.com/office/drawing/2014/main" xmlns="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:a16="http://schemas.microsoft.com/office/drawing/2014/main" xmlns="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:a16="http://schemas.microsoft.com/office/drawing/2014/main" xmlns="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:a16="http://schemas.microsoft.com/office/drawing/2014/main" xmlns="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:a16="http://schemas.microsoft.com/office/drawing/2014/main" xmlns="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65" y="2318837"/>
            <a:ext cx="752475" cy="5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1" y="2241254"/>
            <a:ext cx="942975" cy="7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:a16="http://schemas.microsoft.com/office/drawing/2014/main" xmlns="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08308"/>
            <a:ext cx="720080" cy="43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61" y="2230037"/>
            <a:ext cx="870875" cy="6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86" y="2357585"/>
            <a:ext cx="663451" cy="4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24601" y="1586893"/>
            <a:ext cx="0" cy="486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879593" y="3128441"/>
            <a:ext cx="0" cy="4860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237475" y="1586893"/>
            <a:ext cx="0" cy="4860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8008210" y="1586893"/>
            <a:ext cx="0" cy="48605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627992" y="3127977"/>
            <a:ext cx="0" cy="49667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79712" y="1113588"/>
            <a:ext cx="1080120" cy="473306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dati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3202581" y="3632233"/>
            <a:ext cx="1357882" cy="47330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ndorsement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564321" y="1113588"/>
            <a:ext cx="1350167" cy="47330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652120" y="3631959"/>
            <a:ext cx="1944216" cy="47330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algoritmi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7164288" y="1113588"/>
            <a:ext cx="1656184" cy="47330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AC6A7350-ED1C-43B0-B2CF-A496AF5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9D808D5-ED83-4266-B4A6-F11548B6FDF4}"/>
              </a:ext>
            </a:extLst>
          </p:cNvPr>
          <p:cNvSpPr/>
          <p:nvPr/>
        </p:nvSpPr>
        <p:spPr>
          <a:xfrm>
            <a:off x="1619672" y="1014718"/>
            <a:ext cx="75243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l’acquisizione dei dati pubblicati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dagli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utenti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Dati ottenuti via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streaming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dopo aver effettuato l’autenticazione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con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credenziali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 sviluppatore corrette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limita lo streaming dei dati da parte degli sviluppatori: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non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di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100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richieste ogni 15 minuti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altrimenti credenziali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bloccate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un’ora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Un’altra limitazione che impone 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riguarda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l’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impossibilità di ottenere </a:t>
            </a:r>
            <a:r>
              <a:rPr lang="it-IT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Questa limitazione è stata superata attraverso l’ausilio della libreria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GetOldTweets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3A78A980-0D2B-467E-B644-5D2D7E2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3544446-166C-4D47-9BAD-7D0BB734E8FC}"/>
              </a:ext>
            </a:extLst>
          </p:cNvPr>
          <p:cNvSpPr/>
          <p:nvPr/>
        </p:nvSpPr>
        <p:spPr>
          <a:xfrm>
            <a:off x="1619672" y="1014718"/>
            <a:ext cx="75243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della libreria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Tweepy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permette di accedere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agevolmente da codice alle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Gestisce il processo di autenticazione dello sviluppatore presso il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server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attraverso degli specifici metodi.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gestire vari tipi di errore tra cui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RateLimitError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che insorge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quando viene superata la soglia di traffico di 100 richieste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ogni 15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minuti,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 blocco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xmlns="" id="{CD2A3987-F483-4038-AA85-8FB867750F2A}"/>
              </a:ext>
            </a:extLst>
          </p:cNvPr>
          <p:cNvSpPr/>
          <p:nvPr/>
        </p:nvSpPr>
        <p:spPr>
          <a:xfrm>
            <a:off x="7884368" y="4353948"/>
            <a:ext cx="864096" cy="3780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FA269D4B-3754-4570-94B4-840809F1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905DEB8-2BFA-41BE-9967-84ECE44648DF}"/>
              </a:ext>
            </a:extLst>
          </p:cNvPr>
          <p:cNvSpPr/>
          <p:nvPr/>
        </p:nvSpPr>
        <p:spPr>
          <a:xfrm>
            <a:off x="1619672" y="1014718"/>
            <a:ext cx="75243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libreria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bypassare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e di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ottenere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Sfrutta la funzione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pagina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Tramite chiamate successive ad un provider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ottiene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relativi all’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hashtag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si sta cercando, via via più vecchi.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Riesce quindi ad evitare le limitazioni temporali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8861B7B-8A8E-4E0F-AC25-74535E87BCCE}"/>
              </a:ext>
            </a:extLst>
          </p:cNvPr>
          <p:cNvSpPr/>
          <p:nvPr/>
        </p:nvSpPr>
        <p:spPr>
          <a:xfrm>
            <a:off x="1584176" y="1014718"/>
            <a:ext cx="75243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Articolazione del processo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RACCOLTA DATI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Specificare i parametri di ricerca (i.e.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Since,Until,Hashtag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dal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soddisfano i 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parametri di ricerca specificati, insieme agli utenti che li hanno prodotti.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Recuperare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sono stati prodotti verso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tali 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Organizzare i dati ottenuti in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renderli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PERSISTENTI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xmlns="" id="{10DFEC75-8F1A-438D-A7A3-11E66A8AAFF2}"/>
              </a:ext>
            </a:extLst>
          </p:cNvPr>
          <p:cNvCxnSpPr/>
          <p:nvPr/>
        </p:nvCxnSpPr>
        <p:spPr>
          <a:xfrm>
            <a:off x="5076056" y="2139702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5B792FA7-2F70-4FAF-B16E-10DA5390FCCA}"/>
              </a:ext>
            </a:extLst>
          </p:cNvPr>
          <p:cNvCxnSpPr/>
          <p:nvPr/>
        </p:nvCxnSpPr>
        <p:spPr>
          <a:xfrm>
            <a:off x="5076056" y="3255826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xmlns="" id="{BD722D80-B984-47BA-BCEA-1550BF590A27}"/>
              </a:ext>
            </a:extLst>
          </p:cNvPr>
          <p:cNvCxnSpPr/>
          <p:nvPr/>
        </p:nvCxnSpPr>
        <p:spPr>
          <a:xfrm>
            <a:off x="5076056" y="408391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xmlns="" id="{4ED9291E-6287-4A3B-82B7-D09C06EE3A91}"/>
              </a:ext>
            </a:extLst>
          </p:cNvPr>
          <p:cNvSpPr/>
          <p:nvPr/>
        </p:nvSpPr>
        <p:spPr>
          <a:xfrm>
            <a:off x="1619673" y="2607754"/>
            <a:ext cx="504053" cy="7560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xmlns="" id="{9A10EE08-33EC-4F79-BE5F-8C8EC7C3BC50}"/>
              </a:ext>
            </a:extLst>
          </p:cNvPr>
          <p:cNvSpPr/>
          <p:nvPr/>
        </p:nvSpPr>
        <p:spPr>
          <a:xfrm>
            <a:off x="1907722" y="3579862"/>
            <a:ext cx="288015" cy="6480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3F838B8A-4711-4B54-9062-A9BE7F635107}"/>
              </a:ext>
            </a:extLst>
          </p:cNvPr>
          <p:cNvSpPr txBox="1"/>
          <p:nvPr/>
        </p:nvSpPr>
        <p:spPr>
          <a:xfrm>
            <a:off x="230382" y="2737252"/>
            <a:ext cx="1381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6075593A-FB72-4CCB-8CFA-16377A06B598}"/>
              </a:ext>
            </a:extLst>
          </p:cNvPr>
          <p:cNvSpPr txBox="1"/>
          <p:nvPr/>
        </p:nvSpPr>
        <p:spPr>
          <a:xfrm>
            <a:off x="689614" y="3571151"/>
            <a:ext cx="1218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esktop\UNIVERSITA' E CONCORSI\TESI\PRESENTAZIONE_TESI\raccolta_dati_te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60680"/>
            <a:ext cx="3384376" cy="3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93708"/>
            <a:ext cx="26003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7 6"/>
          <p:cNvCxnSpPr/>
          <p:nvPr/>
        </p:nvCxnSpPr>
        <p:spPr>
          <a:xfrm flipV="1">
            <a:off x="3995936" y="2625757"/>
            <a:ext cx="1800200" cy="59406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6660232" y="181566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7380312" y="181566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956376" y="1815666"/>
            <a:ext cx="216024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34236" y="155391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254316" y="154563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674836" y="1545636"/>
            <a:ext cx="1079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etweet</a:t>
            </a:r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count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27020" y="2965906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843559"/>
            <a:ext cx="3058779" cy="4212468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5888152" y="1198718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1851670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5868144" y="252016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3169300"/>
            <a:ext cx="569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5874068" y="381737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4470838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64" y="3241444"/>
            <a:ext cx="269646" cy="2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91" y="2566138"/>
            <a:ext cx="258618" cy="2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378" y="1228420"/>
            <a:ext cx="303739" cy="27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96" y="1923678"/>
            <a:ext cx="355981" cy="2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02" y="4542865"/>
            <a:ext cx="375970" cy="2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41" y="3888166"/>
            <a:ext cx="254699" cy="23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Endorsement graph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15666"/>
            <a:ext cx="2952327" cy="9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nettore 9"/>
          <p:cNvSpPr/>
          <p:nvPr/>
        </p:nvSpPr>
        <p:spPr>
          <a:xfrm>
            <a:off x="5940152" y="1937108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/>
          <p:cNvSpPr/>
          <p:nvPr/>
        </p:nvSpPr>
        <p:spPr>
          <a:xfrm>
            <a:off x="8172400" y="1397048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/>
          <p:cNvSpPr/>
          <p:nvPr/>
        </p:nvSpPr>
        <p:spPr>
          <a:xfrm>
            <a:off x="8216788" y="2099126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/>
          <p:cNvSpPr/>
          <p:nvPr/>
        </p:nvSpPr>
        <p:spPr>
          <a:xfrm>
            <a:off x="8064388" y="2772124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/>
          <p:cNvSpPr/>
          <p:nvPr/>
        </p:nvSpPr>
        <p:spPr>
          <a:xfrm>
            <a:off x="7668344" y="3395270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/>
          <p:cNvCxnSpPr>
            <a:stCxn id="10" idx="6"/>
            <a:endCxn id="11" idx="2"/>
          </p:cNvCxnSpPr>
          <p:nvPr/>
        </p:nvCxnSpPr>
        <p:spPr>
          <a:xfrm flipV="1">
            <a:off x="6156176" y="1478057"/>
            <a:ext cx="2016224" cy="54006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7 27"/>
          <p:cNvCxnSpPr>
            <a:stCxn id="10" idx="5"/>
            <a:endCxn id="12" idx="2"/>
          </p:cNvCxnSpPr>
          <p:nvPr/>
        </p:nvCxnSpPr>
        <p:spPr>
          <a:xfrm rot="16200000" flipH="1">
            <a:off x="7118296" y="1081643"/>
            <a:ext cx="104736" cy="20922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10" idx="4"/>
            <a:endCxn id="13" idx="2"/>
          </p:cNvCxnSpPr>
          <p:nvPr/>
        </p:nvCxnSpPr>
        <p:spPr>
          <a:xfrm rot="16200000" flipH="1">
            <a:off x="6679273" y="1468018"/>
            <a:ext cx="754007" cy="20162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7 31"/>
          <p:cNvCxnSpPr>
            <a:stCxn id="10" idx="3"/>
            <a:endCxn id="14" idx="2"/>
          </p:cNvCxnSpPr>
          <p:nvPr/>
        </p:nvCxnSpPr>
        <p:spPr>
          <a:xfrm rot="16200000" flipH="1">
            <a:off x="6119626" y="1927561"/>
            <a:ext cx="1400880" cy="1696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Freccia a destra 32"/>
          <p:cNvSpPr/>
          <p:nvPr/>
        </p:nvSpPr>
        <p:spPr>
          <a:xfrm>
            <a:off x="4788024" y="2139307"/>
            <a:ext cx="720080" cy="21498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5670207" y="1646679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karlfrisch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7850285" y="1142623"/>
            <a:ext cx="902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castonchris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828436" y="1851670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servantonice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706332" y="2510775"/>
            <a:ext cx="901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attieknuff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427300" y="3147814"/>
            <a:ext cx="691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dgjewel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691681" y="944601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.g.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#indiana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2937302" y="2726175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/>
              <p:cNvSpPr txBox="1"/>
              <p:nvPr/>
            </p:nvSpPr>
            <p:spPr>
              <a:xfrm>
                <a:off x="6773488" y="2853825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8" y="2853825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sellaDiTesto 46"/>
              <p:cNvSpPr txBox="1"/>
              <p:nvPr/>
            </p:nvSpPr>
            <p:spPr>
              <a:xfrm>
                <a:off x="6972512" y="2283718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12" y="2283718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sellaDiTesto 47"/>
              <p:cNvSpPr txBox="1"/>
              <p:nvPr/>
            </p:nvSpPr>
            <p:spPr>
              <a:xfrm>
                <a:off x="7238520" y="1707654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20" y="1707654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/>
              <p:cNvSpPr txBox="1"/>
              <p:nvPr/>
            </p:nvSpPr>
            <p:spPr>
              <a:xfrm>
                <a:off x="6820067" y="1419622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067" y="1419622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/>
          <p:cNvCxnSpPr>
            <a:stCxn id="43" idx="1"/>
            <a:endCxn id="52" idx="3"/>
          </p:cNvCxnSpPr>
          <p:nvPr/>
        </p:nvCxnSpPr>
        <p:spPr>
          <a:xfrm flipH="1">
            <a:off x="5580112" y="3072828"/>
            <a:ext cx="1193376" cy="874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arrotondato 51"/>
              <p:cNvSpPr/>
              <p:nvPr/>
            </p:nvSpPr>
            <p:spPr>
              <a:xfrm>
                <a:off x="2483768" y="3327841"/>
                <a:ext cx="3096344" cy="1238001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P(</a:t>
                </a:r>
                <a:r>
                  <a:rPr lang="it-IT" i="1" dirty="0" err="1" smtClean="0">
                    <a:latin typeface="Calibri" pitchFamily="34" charset="0"/>
                    <a:cs typeface="Calibri" pitchFamily="34" charset="0"/>
                  </a:rPr>
                  <a:t>x,y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𝑦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it-IT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Rettangolo arrotondat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389478"/>
                <a:ext cx="7524328" cy="370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Implementazione dell’algoritmo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Girvan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-Newman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Rimozione progressiva degli archi dal grafo originario.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Esecuzione arrestata quando vengono individuate due comunità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distinte che non comunicano, tali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⋃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it-IT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⋂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 ∅</m:t>
                    </m:r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metrica utilizzata per identificare l’arco da rimuovere ad ogni passo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è la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centrality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 Dato un arco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</a:t>
                </a:r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𝑏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≠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sz="1400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sz="1400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Ad ogni passo viene rimosso l’arco con </a:t>
                </a:r>
                <a:r>
                  <a:rPr lang="it-IT" b="1" i="1" u="sng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più alta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89478"/>
                <a:ext cx="7524328" cy="3702552"/>
              </a:xfrm>
              <a:prstGeom prst="rect">
                <a:avLst/>
              </a:prstGeom>
              <a:blipFill rotWithShape="1">
                <a:blip r:embed="rId2"/>
                <a:stretch>
                  <a:fillRect l="-567" t="-824" b="-1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8861B7B-8A8E-4E0F-AC25-74535E87BCCE}"/>
              </a:ext>
            </a:extLst>
          </p:cNvPr>
          <p:cNvSpPr/>
          <p:nvPr/>
        </p:nvSpPr>
        <p:spPr>
          <a:xfrm>
            <a:off x="1619672" y="1438930"/>
            <a:ext cx="7524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Perché proprio 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Girvan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-Newman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la struttura del grafo è caratterizzata da due comunità connesse tra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loro da pochissimi archi, allora tutti i percorsi di costo minimo tra 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queste due comunità dovranno passare attraverso tali archi.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gli archi tra le due comunità saranno caratterizzati da alta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betweenness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centrality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Nuvola 7"/>
          <p:cNvSpPr/>
          <p:nvPr/>
        </p:nvSpPr>
        <p:spPr>
          <a:xfrm>
            <a:off x="2555776" y="3723878"/>
            <a:ext cx="1512168" cy="1354507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Nuvola 8"/>
          <p:cNvSpPr/>
          <p:nvPr/>
        </p:nvSpPr>
        <p:spPr>
          <a:xfrm>
            <a:off x="6156176" y="3723878"/>
            <a:ext cx="1512168" cy="1354507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1 11"/>
          <p:cNvCxnSpPr>
            <a:stCxn id="8" idx="0"/>
            <a:endCxn id="9" idx="2"/>
          </p:cNvCxnSpPr>
          <p:nvPr/>
        </p:nvCxnSpPr>
        <p:spPr>
          <a:xfrm>
            <a:off x="4066684" y="4401132"/>
            <a:ext cx="2094183" cy="0"/>
          </a:xfrm>
          <a:prstGeom prst="line">
            <a:avLst/>
          </a:prstGeom>
          <a:ln w="889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8" idx="0"/>
          </p:cNvCxnSpPr>
          <p:nvPr/>
        </p:nvCxnSpPr>
        <p:spPr>
          <a:xfrm flipH="1" flipV="1">
            <a:off x="3491880" y="3966094"/>
            <a:ext cx="574804" cy="43503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8" idx="0"/>
          </p:cNvCxnSpPr>
          <p:nvPr/>
        </p:nvCxnSpPr>
        <p:spPr>
          <a:xfrm flipH="1" flipV="1">
            <a:off x="3203848" y="4401130"/>
            <a:ext cx="862836" cy="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8" idx="0"/>
          </p:cNvCxnSpPr>
          <p:nvPr/>
        </p:nvCxnSpPr>
        <p:spPr>
          <a:xfrm flipH="1">
            <a:off x="3419872" y="4401132"/>
            <a:ext cx="646812" cy="310329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9" idx="2"/>
          </p:cNvCxnSpPr>
          <p:nvPr/>
        </p:nvCxnSpPr>
        <p:spPr>
          <a:xfrm flipV="1">
            <a:off x="6160868" y="3966095"/>
            <a:ext cx="643381" cy="435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2"/>
          </p:cNvCxnSpPr>
          <p:nvPr/>
        </p:nvCxnSpPr>
        <p:spPr>
          <a:xfrm flipV="1">
            <a:off x="6160868" y="4401131"/>
            <a:ext cx="751393" cy="1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9" idx="2"/>
          </p:cNvCxnSpPr>
          <p:nvPr/>
        </p:nvCxnSpPr>
        <p:spPr>
          <a:xfrm>
            <a:off x="6160868" y="4401132"/>
            <a:ext cx="751393" cy="267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505691" y="4094951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Bottleneck</a:t>
            </a:r>
            <a:r>
              <a:rPr lang="it-IT" sz="1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edge</a:t>
            </a:r>
            <a:endParaRPr lang="it-IT" sz="12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onnettore 29"/>
          <p:cNvSpPr/>
          <p:nvPr/>
        </p:nvSpPr>
        <p:spPr>
          <a:xfrm>
            <a:off x="3352692" y="3872552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/>
          <p:cNvSpPr/>
          <p:nvPr/>
        </p:nvSpPr>
        <p:spPr>
          <a:xfrm>
            <a:off x="6800310" y="3870884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/>
          <p:cNvSpPr/>
          <p:nvPr/>
        </p:nvSpPr>
        <p:spPr>
          <a:xfrm>
            <a:off x="3059832" y="4353809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/>
          <p:cNvSpPr/>
          <p:nvPr/>
        </p:nvSpPr>
        <p:spPr>
          <a:xfrm>
            <a:off x="3275856" y="4711461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/>
          <p:cNvSpPr/>
          <p:nvPr/>
        </p:nvSpPr>
        <p:spPr>
          <a:xfrm>
            <a:off x="6912261" y="4347124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onnettore 39"/>
          <p:cNvSpPr/>
          <p:nvPr/>
        </p:nvSpPr>
        <p:spPr>
          <a:xfrm>
            <a:off x="6912261" y="4631373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3" y="1430655"/>
            <a:ext cx="49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alg_not_greedy_pseud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99987"/>
            <a:ext cx="5324224" cy="32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430656"/>
            <a:ext cx="6594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i="1" dirty="0" smtClean="0">
              <a:latin typeface="Calibri" pitchFamily="34" charset="0"/>
              <a:cs typeface="Calibri" pitchFamily="34" charset="0"/>
            </a:endParaRPr>
          </a:p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ceglie 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archi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esegue l’analogo dell’algoritmo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= 1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l’arco scelto ad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viene aggiunto al grafo;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ntuitivamente più lento rispetto alla versione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1589376" y="1437625"/>
                <a:ext cx="717241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Tempi di esecuzione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a parità di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endorsement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graph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input e del numero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di archi da consigliare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itchFamily="34" charset="0"/>
                      </a:rPr>
                      <m:t>𝑘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Il vantaggio dell’algoritmo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consiste nella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maggiore efficacia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degli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archi che propone…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76" y="1437625"/>
                <a:ext cx="7172413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765" t="-893" b="-19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/>
          <p:cNvSpPr/>
          <p:nvPr/>
        </p:nvSpPr>
        <p:spPr>
          <a:xfrm>
            <a:off x="4390097" y="2643758"/>
            <a:ext cx="648072" cy="18989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4390097" y="3461976"/>
            <a:ext cx="648072" cy="18989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1494434" y="1429489"/>
                <a:ext cx="7686078" cy="3662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…ed infatti, per la funzione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vale la seguente disequazione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: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2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≥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2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𝑉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𝑋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𝑌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it-IT" sz="1200" i="1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sSup>
                        <m:sSupPr>
                          <m:ctrlP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⊇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,∀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𝑒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∈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∖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′</m:t>
                      </m:r>
                    </m:oMath>
                  </m:oMathPara>
                </a14:m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La 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sceglie i </a:t>
                </a:r>
                <a:r>
                  <a:rPr lang="it-IT" b="1" i="1" dirty="0" smtClean="0">
                    <a:latin typeface="Calibri" pitchFamily="34" charset="0"/>
                    <a:cs typeface="Calibri" pitchFamily="34" charset="0"/>
                  </a:rPr>
                  <a:t>k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archi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non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tenendo conto che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che ciascuno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effettivamente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consente dipende dallo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stato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attuale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 grafo.</a:t>
                </a:r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u="sng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Ciò fa sì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effettivamente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apportato da ogni arco scelto da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sia 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minore o uguale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atteso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Al contrario, per la 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vale l’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uguaglianza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cosa che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ne </a:t>
                </a:r>
              </a:p>
              <a:p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determina la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maggiore efficacia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434" y="1429489"/>
                <a:ext cx="7686078" cy="3662541"/>
              </a:xfrm>
              <a:prstGeom prst="rect">
                <a:avLst/>
              </a:prstGeom>
              <a:blipFill rotWithShape="1">
                <a:blip r:embed="rId2"/>
                <a:stretch>
                  <a:fillRect l="-476" t="-832" b="-1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visualizzazione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19672" y="843558"/>
            <a:ext cx="71045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la visualizzazione dei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scelti dall’algoritmo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eseguito</a:t>
            </a:r>
            <a:r>
              <a:rPr lang="it-IT" dirty="0">
                <a:latin typeface="Calibri" pitchFamily="34" charset="0"/>
                <a:cs typeface="Calibri" pitchFamily="34" charset="0"/>
              </a:rPr>
              <a:t>: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Nodi estremi di tali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descritti dal corrispondente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</a:t>
            </a:r>
            <a:r>
              <a:rPr lang="it-IT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out-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degree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b="1" dirty="0" smtClean="0">
                <a:latin typeface="Calibri" pitchFamily="34" charset="0"/>
                <a:cs typeface="Calibri" pitchFamily="34" charset="0"/>
              </a:rPr>
              <a:t>Filtraggio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tutti i nodi del grafo che non sono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nessuno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di tali archi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grafo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costituito da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tutti e soli i 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archi scelti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 dai loro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rientra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nella classe dei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grafi bipartiti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e, pertanto, è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bi-colorabile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coloring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associa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ogni nodo 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endpoint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all’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u="sng" dirty="0">
                <a:latin typeface="Calibri" pitchFamily="34" charset="0"/>
                <a:cs typeface="Calibri" pitchFamily="34" charset="0"/>
              </a:rPr>
              <a:t> </a:t>
            </a:r>
            <a:endParaRPr lang="it-IT" u="sng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     alla quale appartiene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52666"/>
              </p:ext>
            </p:extLst>
          </p:nvPr>
        </p:nvGraphicFramePr>
        <p:xfrm>
          <a:off x="1835696" y="1707654"/>
          <a:ext cx="6096000" cy="112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sz="1400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|V|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|E|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1610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1978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2467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3143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2134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2951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900646" y="1131590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latin typeface="Calibri" pitchFamily="34" charset="0"/>
                <a:cs typeface="Calibri" pitchFamily="34" charset="0"/>
              </a:rPr>
              <a:t>Caratteristiche degli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graphs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sottoposti ai </a:t>
            </a:r>
            <a:r>
              <a:rPr lang="it-IT" dirty="0" err="1" smtClean="0">
                <a:latin typeface="Calibri" pitchFamily="34" charset="0"/>
                <a:cs typeface="Calibri" pitchFamily="34" charset="0"/>
              </a:rPr>
              <a:t>tests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970143" y="3003798"/>
            <a:ext cx="52057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Parametri del sistema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impostati con i seguenti valori:</a:t>
            </a: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= 50.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51414" y="897564"/>
            <a:ext cx="523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Discesa dell’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RWC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Hp\Desktop\UNIVERSITA' E CONCORSI\TESI\PRESENTAZIONE_TESI\beefban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75606"/>
            <a:ext cx="6480720" cy="23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1520615" y="3651870"/>
                <a:ext cx="6894451" cy="1433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nota immediatamente che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400" b="0" dirty="0" smtClean="0">
                  <a:latin typeface="Calibri" pitchFamily="34" charset="0"/>
                  <a:ea typeface="Cambria Math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l’algoritmo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rivela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più efficace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dell’algoritmo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15" y="3651870"/>
                <a:ext cx="6894451" cy="1433598"/>
              </a:xfrm>
              <a:prstGeom prst="rect">
                <a:avLst/>
              </a:prstGeom>
              <a:blipFill rotWithShape="1">
                <a:blip r:embed="rId3"/>
                <a:stretch>
                  <a:fillRect l="-707" t="-2128" r="-88" b="-59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2583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47916" y="1329612"/>
            <a:ext cx="73849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la formazione </a:t>
            </a:r>
            <a:r>
              <a:rPr lang="it-IT" dirty="0">
                <a:latin typeface="Calibri" pitchFamily="34" charset="0"/>
                <a:cs typeface="Calibri" pitchFamily="34" charset="0"/>
              </a:rPr>
              <a:t>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lo stesso parere e che rafforzano la propria opinione in modo reciproco,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1215" y="897564"/>
            <a:ext cx="615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Qualità degli archi proposti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beefban_per_edge_del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7614"/>
            <a:ext cx="6264696" cy="256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/>
              <p:cNvSpPr txBox="1"/>
              <p:nvPr/>
            </p:nvSpPr>
            <p:spPr>
              <a:xfrm>
                <a:off x="1608348" y="3893621"/>
                <a:ext cx="584397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questo caso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48" y="3893621"/>
                <a:ext cx="5843972" cy="910377"/>
              </a:xfrm>
              <a:prstGeom prst="rect">
                <a:avLst/>
              </a:prstGeom>
              <a:blipFill rotWithShape="1">
                <a:blip r:embed="rId3"/>
                <a:stretch>
                  <a:fillRect l="-939" t="-3356" b="-6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Hp\Desktop\UNIVERSITA' E CONCORSI\TESI\PRESENTAZIONE_TESI\beefban_in_degree_greedy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422139"/>
            <a:ext cx="6840760" cy="35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522539" y="897565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539" y="897565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Hp\Desktop\UNIVERSITA' E CONCORSI\TESI\PRESENTAZIONE_TESI\beefban_in_degree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91630"/>
            <a:ext cx="6336705" cy="35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02714" y="939824"/>
            <a:ext cx="618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degli algoritmi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36598"/>
              </p:ext>
            </p:extLst>
          </p:nvPr>
        </p:nvGraphicFramePr>
        <p:xfrm>
          <a:off x="1835696" y="1513236"/>
          <a:ext cx="5616624" cy="112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2208"/>
                <a:gridCol w="1872208"/>
                <a:gridCol w="1872208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sz="1400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non-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7252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149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17580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352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12720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253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14" name="Connettore 4 13"/>
          <p:cNvCxnSpPr/>
          <p:nvPr/>
        </p:nvCxnSpPr>
        <p:spPr>
          <a:xfrm rot="5400000">
            <a:off x="3167844" y="2391730"/>
            <a:ext cx="1296144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/>
          <p:nvPr/>
        </p:nvCxnSpPr>
        <p:spPr>
          <a:xfrm rot="5400000">
            <a:off x="5040052" y="2391730"/>
            <a:ext cx="1296144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/>
              <p:cNvSpPr txBox="1"/>
              <p:nvPr/>
            </p:nvSpPr>
            <p:spPr>
              <a:xfrm>
                <a:off x="3419872" y="3273828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7252</m:t>
                    </m:r>
                    <m:func>
                      <m:funcPr>
                        <m:ctrlPr>
                          <a:rPr lang="it-IT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/>
                          </a:rPr>
                          <m:t>𝑠𝑒𝑐</m:t>
                        </m:r>
                      </m:fName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≅</m:t>
                        </m:r>
                      </m:e>
                    </m:func>
                    <m:r>
                      <a:rPr lang="it-IT" b="0" i="1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 ×149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273828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1522174" y="3813889"/>
            <a:ext cx="647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Quindi 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tempo di esecuzione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dipende sia dal numero di archi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 di nodi del grafo che dall’algoritmo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utilizzato.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Conclusioni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527966" y="951570"/>
            <a:ext cx="75085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La scelta dell’algoritmo da utilizzare deve essere dettata dalla particolare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esigenza che si desidera soddisfare: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r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equisiti sui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molto stringenti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privilegiare </a:t>
            </a:r>
            <a:r>
              <a:rPr lang="it-IT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il fattore efficacia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degli archi proposti 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er questo il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framework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implementato permette di specificare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 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l’algoritmo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da utilizzare in fase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Sviluppi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futuri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059582"/>
                <a:ext cx="752432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Introdurre la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probabilità di accettazione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degli archi proposti: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non sempre gli utenti approvano mediante </a:t>
                </a:r>
                <a:r>
                  <a:rPr lang="it-IT" i="1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retweet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contenuti</a:t>
                </a:r>
              </a:p>
              <a:p>
                <a:pPr lvl="1"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che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esprimono opinioni opposte alle proprie;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calcolare tale probabilità mediante un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opportuno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link </a:t>
                </a:r>
                <a:r>
                  <a:rPr lang="it-IT" b="1" i="1" u="sng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predictor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lvl="1"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Gli algoritmi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recommendation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sceglierebbero i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k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archi in funzione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del decremento dell’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RWC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atteso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associato ad ognuno di essi, ossia:</a:t>
                </a:r>
              </a:p>
              <a:p>
                <a:endParaRPr lang="it-IT" b="1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𝑅𝑊𝐶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  <m:r>
                        <a:rPr lang="it-IT" b="0" i="1">
                          <a:latin typeface="Cambria Math"/>
                          <a:ea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×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𝛿</m:t>
                          </m:r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𝑅𝑊𝐶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Sarebbe possibile filtrare gli archi con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RWC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alto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ma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bassa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probabilità</a:t>
                </a:r>
              </a:p>
              <a:p>
                <a:pPr algn="just"/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   di accettazione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</a:t>
                </a:r>
                <a:r>
                  <a:rPr lang="it-IT" b="1" i="1" baseline="-25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059582"/>
                <a:ext cx="7524328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567" t="-768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370297" y="1462376"/>
            <a:ext cx="5730095" cy="255454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Grazie per </a:t>
            </a:r>
          </a:p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l’attenzione! </a:t>
            </a:r>
            <a:endParaRPr lang="it-IT" sz="8000" b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2583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2216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:a16="http://schemas.microsoft.com/office/drawing/2014/main" xmlns="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480"/>
            <a:ext cx="115212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34D4963A-74A1-4455-8FDA-78E85A45FA8B}"/>
              </a:ext>
            </a:extLst>
          </p:cNvPr>
          <p:cNvSpPr/>
          <p:nvPr/>
        </p:nvSpPr>
        <p:spPr>
          <a:xfrm>
            <a:off x="1763688" y="111358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it-IT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3378398"/>
            <a:ext cx="1228725" cy="921544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:a16="http://schemas.microsoft.com/office/drawing/2014/main" xmlns="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730326"/>
            <a:ext cx="1228725" cy="92154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C240CA17-907D-48B7-9B44-F721E8F121F1}"/>
              </a:ext>
            </a:extLst>
          </p:cNvPr>
          <p:cNvSpPr txBox="1"/>
          <p:nvPr/>
        </p:nvSpPr>
        <p:spPr>
          <a:xfrm>
            <a:off x="2051721" y="42801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122FF84E-387F-42FF-8447-215229458BC0}"/>
              </a:ext>
            </a:extLst>
          </p:cNvPr>
          <p:cNvSpPr txBox="1"/>
          <p:nvPr/>
        </p:nvSpPr>
        <p:spPr>
          <a:xfrm>
            <a:off x="7090508" y="3635611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xmlns="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2" y="3191098"/>
            <a:ext cx="3811835" cy="64807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0FA5EFC3-169A-4B11-BF0C-7BD04846D93B}"/>
              </a:ext>
            </a:extLst>
          </p:cNvPr>
          <p:cNvSpPr txBox="1"/>
          <p:nvPr/>
        </p:nvSpPr>
        <p:spPr>
          <a:xfrm rot="20984021">
            <a:off x="3905191" y="2843889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ECCD907-1491-4E0C-9EB6-42C0FED72813}"/>
              </a:ext>
            </a:extLst>
          </p:cNvPr>
          <p:cNvSpPr txBox="1"/>
          <p:nvPr/>
        </p:nvSpPr>
        <p:spPr>
          <a:xfrm>
            <a:off x="1835696" y="1059582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xmlns="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1365074"/>
            <a:ext cx="5328591" cy="29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422B22D0-A925-4E81-8629-21C4219E2051}"/>
              </a:ext>
            </a:extLst>
          </p:cNvPr>
          <p:cNvSpPr txBox="1"/>
          <p:nvPr/>
        </p:nvSpPr>
        <p:spPr>
          <a:xfrm>
            <a:off x="1835696" y="4273825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51720" y="2949793"/>
            <a:ext cx="1080120" cy="3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197F89FE-FC4A-44AD-9080-7EB17BA3B63C}"/>
              </a:ext>
            </a:extLst>
          </p:cNvPr>
          <p:cNvSpPr/>
          <p:nvPr/>
        </p:nvSpPr>
        <p:spPr>
          <a:xfrm>
            <a:off x="1187624" y="3273828"/>
            <a:ext cx="1728192" cy="5100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6434515A-0CE7-46E1-9E5D-42505E037869}"/>
              </a:ext>
            </a:extLst>
          </p:cNvPr>
          <p:cNvSpPr/>
          <p:nvPr/>
        </p:nvSpPr>
        <p:spPr>
          <a:xfrm>
            <a:off x="7020272" y="3417291"/>
            <a:ext cx="1728192" cy="51000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xmlns="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7020272" y="3093256"/>
            <a:ext cx="864096" cy="324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id="{B2DAE42D-6981-4258-A997-350AEC1248D1}"/>
                  </a:ext>
                </a:extLst>
              </p:cNvPr>
              <p:cNvSpPr/>
              <p:nvPr/>
            </p:nvSpPr>
            <p:spPr>
              <a:xfrm>
                <a:off x="1619672" y="1113589"/>
                <a:ext cx="7416824" cy="2435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seconda del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numero di archi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collegano le due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echo-chambers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l’argomento della discussione, descritta dall’</a:t>
                </a:r>
                <a:r>
                  <a:rPr lang="it-IT" b="1" i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endorsement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risulta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essere più o meno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controverso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 misurare il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grado di controversia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della rete, viene utilizzata la funzione </a:t>
                </a:r>
              </a:p>
              <a:p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Random-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controversy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score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𝑅𝑊𝐶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𝐺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 ≝</m:t>
                    </m:r>
                    <m:sSup>
                      <m:sSup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2DAE42D-6981-4258-A997-350AEC124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13589"/>
                <a:ext cx="7416824" cy="2435603"/>
              </a:xfrm>
              <a:prstGeom prst="rect">
                <a:avLst/>
              </a:prstGeom>
              <a:blipFill rotWithShape="1">
                <a:blip r:embed="rId2"/>
                <a:stretch>
                  <a:fillRect l="-905" t="-12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B0801A2-6519-4569-95A9-BB7590321AD9}"/>
              </a:ext>
            </a:extLst>
          </p:cNvPr>
          <p:cNvSpPr txBox="1"/>
          <p:nvPr/>
        </p:nvSpPr>
        <p:spPr>
          <a:xfrm>
            <a:off x="1619672" y="3532822"/>
            <a:ext cx="71988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numero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xmlns="" id="{3E71D179-9BB9-40A9-B4D8-958D015E4F75}"/>
              </a:ext>
            </a:extLst>
          </p:cNvPr>
          <p:cNvCxnSpPr/>
          <p:nvPr/>
        </p:nvCxnSpPr>
        <p:spPr>
          <a:xfrm flipH="1" flipV="1">
            <a:off x="4283968" y="3003798"/>
            <a:ext cx="288032" cy="16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1BE3D6CD-BA35-49B2-B9E9-3F62FDBF378A}"/>
              </a:ext>
            </a:extLst>
          </p:cNvPr>
          <p:cNvCxnSpPr/>
          <p:nvPr/>
        </p:nvCxnSpPr>
        <p:spPr>
          <a:xfrm flipV="1">
            <a:off x="4860032" y="3003798"/>
            <a:ext cx="216024" cy="16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52C41119-C267-4F95-B13B-D175F8FAD467}"/>
              </a:ext>
            </a:extLst>
          </p:cNvPr>
          <p:cNvSpPr txBox="1"/>
          <p:nvPr/>
        </p:nvSpPr>
        <p:spPr>
          <a:xfrm>
            <a:off x="3635897" y="2787774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7739B639-5ED7-46CE-8E1E-A9D9A3526EA0}"/>
              </a:ext>
            </a:extLst>
          </p:cNvPr>
          <p:cNvSpPr txBox="1"/>
          <p:nvPr/>
        </p:nvSpPr>
        <p:spPr>
          <a:xfrm>
            <a:off x="4788025" y="279880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id="{A34D05E0-D21E-4851-84DD-833555197E5F}"/>
                  </a:ext>
                </a:extLst>
              </p:cNvPr>
              <p:cNvSpPr/>
              <p:nvPr/>
            </p:nvSpPr>
            <p:spPr>
              <a:xfrm>
                <a:off x="1547664" y="1009054"/>
                <a:ext cx="7416824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RWC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è definito come 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differenza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della probabilità che un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parte da una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vi permanga e la probabilità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invece tale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finisca nell’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opposta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MOLTO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CONTROVERSO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POCO CONTROVERSO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Valori alti di 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indicano che, all’equilibrio del 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random 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walk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è bassa 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probabilità di essere nell’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echo-chamber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opposta a quella di partenza.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definizione dell’RWC è tratta dall’articolo «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Reducing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controversy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by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connecting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opposing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views</a:t>
                </a:r>
                <a:r>
                  <a:rPr lang="it-IT" sz="1200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»</a:t>
                </a: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4D05E0-D21E-4851-84DD-833555197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009054"/>
                <a:ext cx="7416824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740" t="-734" b="-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/>
          <p:cNvCxnSpPr>
            <a:endCxn id="4" idx="0"/>
          </p:cNvCxnSpPr>
          <p:nvPr/>
        </p:nvCxnSpPr>
        <p:spPr>
          <a:xfrm>
            <a:off x="4885367" y="3507854"/>
            <a:ext cx="10669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851920" y="4011910"/>
            <a:ext cx="2088232" cy="4860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elevata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/>
              <p:nvPr/>
            </p:nvSpPr>
            <p:spPr>
              <a:xfrm>
                <a:off x="1619672" y="1005576"/>
                <a:ext cx="7416824" cy="4112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(i.e.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 per essere risolto in tempi accettabili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considerati, consentendo di ottenere risultati che approssimino l’ottimo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005576"/>
                <a:ext cx="7416824" cy="4112408"/>
              </a:xfrm>
              <a:prstGeom prst="rect">
                <a:avLst/>
              </a:prstGeom>
              <a:blipFill rotWithShape="1">
                <a:blip r:embed="rId2"/>
                <a:stretch>
                  <a:fillRect l="-740" t="-7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9702"/>
            <a:ext cx="316835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2210</Words>
  <Application>Microsoft Office PowerPoint</Application>
  <PresentationFormat>Presentazione su schermo (16:9)</PresentationFormat>
  <Paragraphs>414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38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  <vt:lpstr>1 - Raccolta dati</vt:lpstr>
      <vt:lpstr>1 - Raccolta dati</vt:lpstr>
      <vt:lpstr>1 - Raccolta dati</vt:lpstr>
      <vt:lpstr>1 - Raccolta dati</vt:lpstr>
      <vt:lpstr>1 - Raccolta dati</vt:lpstr>
      <vt:lpstr>2 – Endorsement graph</vt:lpstr>
      <vt:lpstr>3 – Individuazione  echo-chambers</vt:lpstr>
      <vt:lpstr>3 – Individuazione  echo-chambers</vt:lpstr>
      <vt:lpstr>4 – Implementazione algoritmi</vt:lpstr>
      <vt:lpstr>4 – Implementazione algoritmi</vt:lpstr>
      <vt:lpstr>4 – Implementazione algoritmi</vt:lpstr>
      <vt:lpstr>4 – Implementazione algoritmi</vt:lpstr>
      <vt:lpstr>5 – Tool visualizzazione</vt:lpstr>
      <vt:lpstr>Test</vt:lpstr>
      <vt:lpstr>Test</vt:lpstr>
      <vt:lpstr>Test</vt:lpstr>
      <vt:lpstr>Test</vt:lpstr>
      <vt:lpstr>Test</vt:lpstr>
      <vt:lpstr>Test</vt:lpstr>
      <vt:lpstr>Conclusioni</vt:lpstr>
      <vt:lpstr>Sviluppi futuri</vt:lpstr>
      <vt:lpstr>Presentazione standard di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666</cp:revision>
  <dcterms:created xsi:type="dcterms:W3CDTF">2014-04-01T16:35:38Z</dcterms:created>
  <dcterms:modified xsi:type="dcterms:W3CDTF">2018-07-16T10:28:13Z</dcterms:modified>
</cp:coreProperties>
</file>