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66573F5-CC87-496E-AC4D-C536C15CB85A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8136-BDF3-4CD5-9A25-953B69557AFC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BF3-1CD2-4734-8816-53642893C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0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6" y="2710037"/>
            <a:ext cx="1998332" cy="1998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12304" y="2276872"/>
            <a:ext cx="4626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Tesi di Laurea Magistrale in Ingegneria Informatica </a:t>
            </a:r>
          </a:p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A.A. 2017/2018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835696" y="188640"/>
            <a:ext cx="5328592" cy="144655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Studio e sviluppo di strategie per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la riduzione del random-walk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controversy score tra echo-chambers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dei social networks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87594" y="5192032"/>
            <a:ext cx="23569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Giuseppe F. Italiano</a:t>
            </a:r>
          </a:p>
          <a:p>
            <a:pPr algn="ctr"/>
            <a:endParaRPr lang="it-IT" b="1" dirty="0">
              <a:solidFill>
                <a:schemeClr val="accent1"/>
              </a:solidFill>
            </a:endParaRP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Correlatore: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Nikos Parotsidis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717939" y="5207438"/>
            <a:ext cx="20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Candidato: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Stefano Agostini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euristica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utilizzata opera in questo modo: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considera 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it-IT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i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it-IT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ossia considera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solo in nodi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leader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ciascuna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 startAt="2"/>
            </a:pPr>
            <a:r>
              <a:rPr lang="it-IT" dirty="0">
                <a:latin typeface="Calibri" pitchFamily="34" charset="0"/>
                <a:cs typeface="Calibri" pitchFamily="34" charset="0"/>
              </a:rPr>
              <a:t>costruisce il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dominio degli archi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considerati come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l’insieme di tutti i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  possibili archi diretti, non presenti ancora nel grafo, che abbiano come  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  estremi un vertice dell’insieme </a:t>
            </a:r>
            <a:r>
              <a:rPr lang="it-IT" b="1" i="1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 e uno dell’insieme </a:t>
            </a:r>
            <a:r>
              <a:rPr lang="it-IT" b="1" i="1" u="sng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it-IT" dirty="0">
                <a:latin typeface="Calibri" pitchFamily="34" charset="0"/>
                <a:cs typeface="Calibri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Nuvola 10"/>
          <p:cNvSpPr/>
          <p:nvPr/>
        </p:nvSpPr>
        <p:spPr>
          <a:xfrm>
            <a:off x="2555776" y="4143271"/>
            <a:ext cx="1512168" cy="1806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1</a:t>
            </a:r>
            <a:r>
              <a:rPr lang="it-IT" dirty="0"/>
              <a:t>⊆ X</a:t>
            </a:r>
          </a:p>
        </p:txBody>
      </p:sp>
      <p:sp>
        <p:nvSpPr>
          <p:cNvPr id="12" name="Nuvola 11"/>
          <p:cNvSpPr/>
          <p:nvPr/>
        </p:nvSpPr>
        <p:spPr>
          <a:xfrm>
            <a:off x="6156176" y="4143270"/>
            <a:ext cx="1512168" cy="1806009"/>
          </a:xfrm>
          <a:prstGeom prst="cloud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2</a:t>
            </a:r>
            <a:r>
              <a:rPr lang="it-IT" dirty="0"/>
              <a:t>⊆ Y</a:t>
            </a:r>
          </a:p>
        </p:txBody>
      </p:sp>
      <p:cxnSp>
        <p:nvCxnSpPr>
          <p:cNvPr id="38" name="Connettore 2 37"/>
          <p:cNvCxnSpPr>
            <a:stCxn id="11" idx="0"/>
            <a:endCxn id="12" idx="2"/>
          </p:cNvCxnSpPr>
          <p:nvPr/>
        </p:nvCxnSpPr>
        <p:spPr>
          <a:xfrm flipV="1">
            <a:off x="4066684" y="5046275"/>
            <a:ext cx="2094183" cy="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4705650" y="4705399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Bridging</a:t>
            </a:r>
            <a:endParaRPr lang="it-IT" sz="1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 ogni </a:t>
            </a:r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it-IT" b="1" i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 dominio è associato il corrispondente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ossia il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decremento dell’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che si otterrebbe se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fosse aggiunto al grafo.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Sono stati implementati due algoritmi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alternativi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la scelta dei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non-</a:t>
            </a:r>
            <a:r>
              <a:rPr lang="it-IT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ordina gli archi del dominio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restituisce 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top 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(ossia i migliori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 termini del proprio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impiega 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passi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in ognuno dei quali ordina i restanti archi del dominio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aggiunge alla soluzione attuale il migliore tra loro. 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L’arco scelto ad ogni passo viene aggiunto al grafo per consentire una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scelta più precisa dei restanti.</a:t>
            </a:r>
          </a:p>
        </p:txBody>
      </p:sp>
      <p:cxnSp>
        <p:nvCxnSpPr>
          <p:cNvPr id="3" name="Connettore 7 2"/>
          <p:cNvCxnSpPr/>
          <p:nvPr/>
        </p:nvCxnSpPr>
        <p:spPr>
          <a:xfrm>
            <a:off x="4211960" y="2348880"/>
            <a:ext cx="1584176" cy="5040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4788024" y="2179603"/>
            <a:ext cx="756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6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600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nettore 6"/>
          <p:cNvSpPr/>
          <p:nvPr/>
        </p:nvSpPr>
        <p:spPr>
          <a:xfrm>
            <a:off x="3923928" y="2222866"/>
            <a:ext cx="288032" cy="2520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8" name="Connettore 7"/>
          <p:cNvSpPr/>
          <p:nvPr/>
        </p:nvSpPr>
        <p:spPr>
          <a:xfrm>
            <a:off x="5790709" y="2726922"/>
            <a:ext cx="288032" cy="252028"/>
          </a:xfrm>
          <a:prstGeom prst="flowChartConnector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5503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 due algoritmi, a parità 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differiscono tra loro per: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Tempi di esecuzione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della soluzione restituita;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intende: 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decremento dell’</a:t>
            </a:r>
            <a:r>
              <a:rPr lang="it-IT" b="1" i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che, 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effettivamente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 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 proposti consentirebbero </a:t>
            </a: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qualora si materializzassero nel grafo.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197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Tecnologie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UNIVERSITA' E CONCORSI\TESI\PRESENTAZIONE_TESI\logo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24744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logo_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85048"/>
            <a:ext cx="2569468" cy="15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network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73016"/>
            <a:ext cx="3205163" cy="240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1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Group 623">
            <a:extLst>
              <a:ext uri="{FF2B5EF4-FFF2-40B4-BE49-F238E27FC236}">
                <a16:creationId xmlns:a16="http://schemas.microsoft.com/office/drawing/2014/main" id="{AA4FCC27-C7D4-4343-B033-13B6C83DC905}"/>
              </a:ext>
            </a:extLst>
          </p:cNvPr>
          <p:cNvGrpSpPr/>
          <p:nvPr/>
        </p:nvGrpSpPr>
        <p:grpSpPr>
          <a:xfrm>
            <a:off x="1835696" y="2763930"/>
            <a:ext cx="6984776" cy="1407324"/>
            <a:chOff x="2408381" y="3473362"/>
            <a:chExt cx="5748793" cy="1090648"/>
          </a:xfrm>
        </p:grpSpPr>
        <p:sp>
          <p:nvSpPr>
            <p:cNvPr id="7" name="Freeform 538">
              <a:extLst>
                <a:ext uri="{FF2B5EF4-FFF2-40B4-BE49-F238E27FC236}">
                  <a16:creationId xmlns:a16="http://schemas.microsoft.com/office/drawing/2014/main" id="{3776C4DA-4E41-4098-AEDB-2C371B14E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" name="Freeform 542">
              <a:extLst>
                <a:ext uri="{FF2B5EF4-FFF2-40B4-BE49-F238E27FC236}">
                  <a16:creationId xmlns:a16="http://schemas.microsoft.com/office/drawing/2014/main" id="{BBD90813-EA96-440A-94D3-CB2D6F89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968" y="3530068"/>
              <a:ext cx="1114425" cy="965200"/>
            </a:xfrm>
            <a:custGeom>
              <a:avLst/>
              <a:gdLst>
                <a:gd name="T0" fmla="*/ 526 w 702"/>
                <a:gd name="T1" fmla="*/ 0 h 608"/>
                <a:gd name="T2" fmla="*/ 175 w 702"/>
                <a:gd name="T3" fmla="*/ 0 h 608"/>
                <a:gd name="T4" fmla="*/ 0 w 702"/>
                <a:gd name="T5" fmla="*/ 304 h 608"/>
                <a:gd name="T6" fmla="*/ 175 w 702"/>
                <a:gd name="T7" fmla="*/ 608 h 608"/>
                <a:gd name="T8" fmla="*/ 526 w 702"/>
                <a:gd name="T9" fmla="*/ 608 h 608"/>
                <a:gd name="T10" fmla="*/ 702 w 702"/>
                <a:gd name="T11" fmla="*/ 304 h 608"/>
                <a:gd name="T12" fmla="*/ 526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6" y="0"/>
                  </a:moveTo>
                  <a:lnTo>
                    <a:pt x="175" y="0"/>
                  </a:lnTo>
                  <a:lnTo>
                    <a:pt x="0" y="304"/>
                  </a:lnTo>
                  <a:lnTo>
                    <a:pt x="175" y="608"/>
                  </a:lnTo>
                  <a:lnTo>
                    <a:pt x="526" y="608"/>
                  </a:lnTo>
                  <a:lnTo>
                    <a:pt x="702" y="30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" name="Freeform: Shape 616">
              <a:extLst>
                <a:ext uri="{FF2B5EF4-FFF2-40B4-BE49-F238E27FC236}">
                  <a16:creationId xmlns:a16="http://schemas.microsoft.com/office/drawing/2014/main" id="{284E245F-3566-43D1-B56C-8CC7026A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074" y="3473362"/>
              <a:ext cx="2263100" cy="1090648"/>
            </a:xfrm>
            <a:custGeom>
              <a:avLst/>
              <a:gdLst>
                <a:gd name="connsiteX0" fmla="*/ 1362928 w 2263100"/>
                <a:gd name="connsiteY0" fmla="*/ 0 h 1090648"/>
                <a:gd name="connsiteX1" fmla="*/ 1922668 w 2263100"/>
                <a:gd name="connsiteY1" fmla="*/ 0 h 1090648"/>
                <a:gd name="connsiteX2" fmla="*/ 1975293 w 2263100"/>
                <a:gd name="connsiteY2" fmla="*/ 30441 h 1090648"/>
                <a:gd name="connsiteX3" fmla="*/ 2254946 w 2263100"/>
                <a:gd name="connsiteY3" fmla="*/ 514884 h 1090648"/>
                <a:gd name="connsiteX4" fmla="*/ 2254946 w 2263100"/>
                <a:gd name="connsiteY4" fmla="*/ 575765 h 1090648"/>
                <a:gd name="connsiteX5" fmla="*/ 1975293 w 2263100"/>
                <a:gd name="connsiteY5" fmla="*/ 1060207 h 1090648"/>
                <a:gd name="connsiteX6" fmla="*/ 1922668 w 2263100"/>
                <a:gd name="connsiteY6" fmla="*/ 1090648 h 1090648"/>
                <a:gd name="connsiteX7" fmla="*/ 1362928 w 2263100"/>
                <a:gd name="connsiteY7" fmla="*/ 1090648 h 1090648"/>
                <a:gd name="connsiteX8" fmla="*/ 1310302 w 2263100"/>
                <a:gd name="connsiteY8" fmla="*/ 1060207 h 1090648"/>
                <a:gd name="connsiteX9" fmla="*/ 1127636 w 2263100"/>
                <a:gd name="connsiteY9" fmla="*/ 744059 h 1090648"/>
                <a:gd name="connsiteX10" fmla="*/ 1127636 w 2263100"/>
                <a:gd name="connsiteY10" fmla="*/ 683177 h 1090648"/>
                <a:gd name="connsiteX11" fmla="*/ 1232887 w 2263100"/>
                <a:gd name="connsiteY11" fmla="*/ 683177 h 1090648"/>
                <a:gd name="connsiteX12" fmla="*/ 1380759 w 2263100"/>
                <a:gd name="connsiteY12" fmla="*/ 938444 h 1090648"/>
                <a:gd name="connsiteX13" fmla="*/ 1433384 w 2263100"/>
                <a:gd name="connsiteY13" fmla="*/ 968885 h 1090648"/>
                <a:gd name="connsiteX14" fmla="*/ 1852211 w 2263100"/>
                <a:gd name="connsiteY14" fmla="*/ 968885 h 1090648"/>
                <a:gd name="connsiteX15" fmla="*/ 1904836 w 2263100"/>
                <a:gd name="connsiteY15" fmla="*/ 938444 h 1090648"/>
                <a:gd name="connsiteX16" fmla="*/ 2114467 w 2263100"/>
                <a:gd name="connsiteY16" fmla="*/ 575765 h 1090648"/>
                <a:gd name="connsiteX17" fmla="*/ 2114467 w 2263100"/>
                <a:gd name="connsiteY17" fmla="*/ 514884 h 1090648"/>
                <a:gd name="connsiteX18" fmla="*/ 1904836 w 2263100"/>
                <a:gd name="connsiteY18" fmla="*/ 152204 h 1090648"/>
                <a:gd name="connsiteX19" fmla="*/ 1852211 w 2263100"/>
                <a:gd name="connsiteY19" fmla="*/ 121763 h 1090648"/>
                <a:gd name="connsiteX20" fmla="*/ 1433384 w 2263100"/>
                <a:gd name="connsiteY20" fmla="*/ 121763 h 1090648"/>
                <a:gd name="connsiteX21" fmla="*/ 1380759 w 2263100"/>
                <a:gd name="connsiteY21" fmla="*/ 152204 h 1090648"/>
                <a:gd name="connsiteX22" fmla="*/ 856247 w 2263100"/>
                <a:gd name="connsiteY22" fmla="*/ 1060207 h 1090648"/>
                <a:gd name="connsiteX23" fmla="*/ 803622 w 2263100"/>
                <a:gd name="connsiteY23" fmla="*/ 1090648 h 1090648"/>
                <a:gd name="connsiteX24" fmla="*/ 244316 w 2263100"/>
                <a:gd name="connsiteY24" fmla="*/ 1090648 h 1090648"/>
                <a:gd name="connsiteX25" fmla="*/ 191256 w 2263100"/>
                <a:gd name="connsiteY25" fmla="*/ 1060207 h 1090648"/>
                <a:gd name="connsiteX26" fmla="*/ 8155 w 2263100"/>
                <a:gd name="connsiteY26" fmla="*/ 743189 h 1090648"/>
                <a:gd name="connsiteX27" fmla="*/ 8155 w 2263100"/>
                <a:gd name="connsiteY27" fmla="*/ 682307 h 1090648"/>
                <a:gd name="connsiteX28" fmla="*/ 113841 w 2263100"/>
                <a:gd name="connsiteY28" fmla="*/ 682307 h 1090648"/>
                <a:gd name="connsiteX29" fmla="*/ 261713 w 2263100"/>
                <a:gd name="connsiteY29" fmla="*/ 938444 h 1090648"/>
                <a:gd name="connsiteX30" fmla="*/ 314338 w 2263100"/>
                <a:gd name="connsiteY30" fmla="*/ 968885 h 1090648"/>
                <a:gd name="connsiteX31" fmla="*/ 733600 w 2263100"/>
                <a:gd name="connsiteY31" fmla="*/ 968885 h 1090648"/>
                <a:gd name="connsiteX32" fmla="*/ 786225 w 2263100"/>
                <a:gd name="connsiteY32" fmla="*/ 938444 h 1090648"/>
                <a:gd name="connsiteX33" fmla="*/ 1310302 w 2263100"/>
                <a:gd name="connsiteY33" fmla="*/ 30441 h 1090648"/>
                <a:gd name="connsiteX34" fmla="*/ 1362928 w 2263100"/>
                <a:gd name="connsiteY34" fmla="*/ 0 h 109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63100" h="1090648">
                  <a:moveTo>
                    <a:pt x="1362928" y="0"/>
                  </a:moveTo>
                  <a:lnTo>
                    <a:pt x="1922668" y="0"/>
                  </a:lnTo>
                  <a:cubicBezTo>
                    <a:pt x="1944414" y="0"/>
                    <a:pt x="1964420" y="11742"/>
                    <a:pt x="1975293" y="30441"/>
                  </a:cubicBezTo>
                  <a:lnTo>
                    <a:pt x="2254946" y="514884"/>
                  </a:lnTo>
                  <a:cubicBezTo>
                    <a:pt x="2265819" y="534018"/>
                    <a:pt x="2265819" y="557066"/>
                    <a:pt x="2254946" y="575765"/>
                  </a:cubicBezTo>
                  <a:lnTo>
                    <a:pt x="1975293" y="1060207"/>
                  </a:lnTo>
                  <a:cubicBezTo>
                    <a:pt x="1964420" y="1079341"/>
                    <a:pt x="1944414" y="1090648"/>
                    <a:pt x="1922668" y="1090648"/>
                  </a:cubicBezTo>
                  <a:lnTo>
                    <a:pt x="1362928" y="1090648"/>
                  </a:lnTo>
                  <a:cubicBezTo>
                    <a:pt x="1341182" y="1090648"/>
                    <a:pt x="1321175" y="1079341"/>
                    <a:pt x="1310302" y="1060207"/>
                  </a:cubicBezTo>
                  <a:lnTo>
                    <a:pt x="1127636" y="744059"/>
                  </a:lnTo>
                  <a:cubicBezTo>
                    <a:pt x="1116763" y="724924"/>
                    <a:pt x="1116763" y="701877"/>
                    <a:pt x="1127636" y="683177"/>
                  </a:cubicBezTo>
                  <a:cubicBezTo>
                    <a:pt x="1151122" y="642300"/>
                    <a:pt x="1209836" y="642300"/>
                    <a:pt x="1232887" y="683177"/>
                  </a:cubicBezTo>
                  <a:lnTo>
                    <a:pt x="1380759" y="938444"/>
                  </a:lnTo>
                  <a:cubicBezTo>
                    <a:pt x="1391632" y="957579"/>
                    <a:pt x="1411638" y="968885"/>
                    <a:pt x="1433384" y="968885"/>
                  </a:cubicBezTo>
                  <a:lnTo>
                    <a:pt x="1852211" y="968885"/>
                  </a:lnTo>
                  <a:cubicBezTo>
                    <a:pt x="1873957" y="968885"/>
                    <a:pt x="1893964" y="957579"/>
                    <a:pt x="1904836" y="938444"/>
                  </a:cubicBezTo>
                  <a:lnTo>
                    <a:pt x="2114467" y="575765"/>
                  </a:lnTo>
                  <a:cubicBezTo>
                    <a:pt x="2125340" y="557066"/>
                    <a:pt x="2125340" y="534018"/>
                    <a:pt x="2114467" y="514884"/>
                  </a:cubicBezTo>
                  <a:lnTo>
                    <a:pt x="1904836" y="152204"/>
                  </a:lnTo>
                  <a:cubicBezTo>
                    <a:pt x="1893964" y="133505"/>
                    <a:pt x="1873957" y="121763"/>
                    <a:pt x="1852211" y="121763"/>
                  </a:cubicBezTo>
                  <a:lnTo>
                    <a:pt x="1433384" y="121763"/>
                  </a:lnTo>
                  <a:cubicBezTo>
                    <a:pt x="1411638" y="121763"/>
                    <a:pt x="1391632" y="133505"/>
                    <a:pt x="1380759" y="152204"/>
                  </a:cubicBezTo>
                  <a:cubicBezTo>
                    <a:pt x="1110240" y="620121"/>
                    <a:pt x="1201138" y="463569"/>
                    <a:pt x="856247" y="1060207"/>
                  </a:cubicBezTo>
                  <a:cubicBezTo>
                    <a:pt x="845374" y="1079341"/>
                    <a:pt x="825368" y="1090648"/>
                    <a:pt x="803622" y="1090648"/>
                  </a:cubicBezTo>
                  <a:lnTo>
                    <a:pt x="244316" y="1090648"/>
                  </a:lnTo>
                  <a:cubicBezTo>
                    <a:pt x="222570" y="1090648"/>
                    <a:pt x="202129" y="1079341"/>
                    <a:pt x="191256" y="1060207"/>
                  </a:cubicBezTo>
                  <a:lnTo>
                    <a:pt x="8155" y="743189"/>
                  </a:lnTo>
                  <a:cubicBezTo>
                    <a:pt x="-2718" y="724490"/>
                    <a:pt x="-2718" y="701442"/>
                    <a:pt x="8155" y="682307"/>
                  </a:cubicBezTo>
                  <a:cubicBezTo>
                    <a:pt x="31641" y="641865"/>
                    <a:pt x="90355" y="641430"/>
                    <a:pt x="113841" y="682307"/>
                  </a:cubicBezTo>
                  <a:lnTo>
                    <a:pt x="261713" y="938444"/>
                  </a:lnTo>
                  <a:cubicBezTo>
                    <a:pt x="272586" y="957579"/>
                    <a:pt x="292592" y="968885"/>
                    <a:pt x="314338" y="968885"/>
                  </a:cubicBezTo>
                  <a:lnTo>
                    <a:pt x="733600" y="968885"/>
                  </a:lnTo>
                  <a:cubicBezTo>
                    <a:pt x="754911" y="968885"/>
                    <a:pt x="775352" y="957579"/>
                    <a:pt x="786225" y="938444"/>
                  </a:cubicBezTo>
                  <a:cubicBezTo>
                    <a:pt x="1462089" y="-232219"/>
                    <a:pt x="98183" y="2129981"/>
                    <a:pt x="1310302" y="30441"/>
                  </a:cubicBezTo>
                  <a:cubicBezTo>
                    <a:pt x="1321175" y="11742"/>
                    <a:pt x="1341182" y="0"/>
                    <a:pt x="1362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0" name="Freeform 551">
              <a:extLst>
                <a:ext uri="{FF2B5EF4-FFF2-40B4-BE49-F238E27FC236}">
                  <a16:creationId xmlns:a16="http://schemas.microsoft.com/office/drawing/2014/main" id="{112FAF63-149F-4078-92F8-E980CF79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2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1" name="Freeform 554">
              <a:extLst>
                <a:ext uri="{FF2B5EF4-FFF2-40B4-BE49-F238E27FC236}">
                  <a16:creationId xmlns:a16="http://schemas.microsoft.com/office/drawing/2014/main" id="{3A764CCA-B3FA-43EA-B2A1-38E0C4023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118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7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2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7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2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1816" y="2152"/>
                    <a:pt x="3014" y="76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80" y="1563"/>
                    <a:pt x="1974" y="24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2" name="Freeform 555">
              <a:extLst>
                <a:ext uri="{FF2B5EF4-FFF2-40B4-BE49-F238E27FC236}">
                  <a16:creationId xmlns:a16="http://schemas.microsoft.com/office/drawing/2014/main" id="{50B0CAB1-1A8A-4809-B0FA-4DD1006E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3" name="Freeform 557">
              <a:extLst>
                <a:ext uri="{FF2B5EF4-FFF2-40B4-BE49-F238E27FC236}">
                  <a16:creationId xmlns:a16="http://schemas.microsoft.com/office/drawing/2014/main" id="{7B4680AF-0DA9-4C5B-AB71-A42778FC1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406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6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1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6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1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2302" y="1309"/>
                    <a:pt x="2490" y="984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52" y="1611"/>
                    <a:pt x="1974" y="2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4" name="Freeform 558">
              <a:extLst>
                <a:ext uri="{FF2B5EF4-FFF2-40B4-BE49-F238E27FC236}">
                  <a16:creationId xmlns:a16="http://schemas.microsoft.com/office/drawing/2014/main" id="{6974A587-E447-4EC3-9B72-2BFC27A2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643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5" name="Freeform 560">
              <a:extLst>
                <a:ext uri="{FF2B5EF4-FFF2-40B4-BE49-F238E27FC236}">
                  <a16:creationId xmlns:a16="http://schemas.microsoft.com/office/drawing/2014/main" id="{A696F24D-3A6B-4107-B6F2-9A3F2F0D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81" y="3474505"/>
              <a:ext cx="2268537" cy="1089025"/>
            </a:xfrm>
            <a:custGeom>
              <a:avLst/>
              <a:gdLst>
                <a:gd name="T0" fmla="*/ 3402 w 5215"/>
                <a:gd name="T1" fmla="*/ 350 h 2508"/>
                <a:gd name="T2" fmla="*/ 3523 w 5215"/>
                <a:gd name="T3" fmla="*/ 280 h 2508"/>
                <a:gd name="T4" fmla="*/ 4486 w 5215"/>
                <a:gd name="T5" fmla="*/ 280 h 2508"/>
                <a:gd name="T6" fmla="*/ 4608 w 5215"/>
                <a:gd name="T7" fmla="*/ 350 h 2508"/>
                <a:gd name="T8" fmla="*/ 4948 w 5215"/>
                <a:gd name="T9" fmla="*/ 940 h 2508"/>
                <a:gd name="T10" fmla="*/ 5190 w 5215"/>
                <a:gd name="T11" fmla="*/ 939 h 2508"/>
                <a:gd name="T12" fmla="*/ 5191 w 5215"/>
                <a:gd name="T13" fmla="*/ 939 h 2508"/>
                <a:gd name="T14" fmla="*/ 5190 w 5215"/>
                <a:gd name="T15" fmla="*/ 800 h 2508"/>
                <a:gd name="T16" fmla="*/ 4769 w 5215"/>
                <a:gd name="T17" fmla="*/ 70 h 2508"/>
                <a:gd name="T18" fmla="*/ 4648 w 5215"/>
                <a:gd name="T19" fmla="*/ 0 h 2508"/>
                <a:gd name="T20" fmla="*/ 3362 w 5215"/>
                <a:gd name="T21" fmla="*/ 0 h 2508"/>
                <a:gd name="T22" fmla="*/ 3240 w 5215"/>
                <a:gd name="T23" fmla="*/ 70 h 2508"/>
                <a:gd name="T24" fmla="*/ 2035 w 5215"/>
                <a:gd name="T25" fmla="*/ 2158 h 2508"/>
                <a:gd name="T26" fmla="*/ 1914 w 5215"/>
                <a:gd name="T27" fmla="*/ 2228 h 2508"/>
                <a:gd name="T28" fmla="*/ 951 w 5215"/>
                <a:gd name="T29" fmla="*/ 2228 h 2508"/>
                <a:gd name="T30" fmla="*/ 829 w 5215"/>
                <a:gd name="T31" fmla="*/ 2158 h 2508"/>
                <a:gd name="T32" fmla="*/ 348 w 5215"/>
                <a:gd name="T33" fmla="*/ 1324 h 2508"/>
                <a:gd name="T34" fmla="*/ 348 w 5215"/>
                <a:gd name="T35" fmla="*/ 1184 h 2508"/>
                <a:gd name="T36" fmla="*/ 829 w 5215"/>
                <a:gd name="T37" fmla="*/ 350 h 2508"/>
                <a:gd name="T38" fmla="*/ 951 w 5215"/>
                <a:gd name="T39" fmla="*/ 280 h 2508"/>
                <a:gd name="T40" fmla="*/ 1914 w 5215"/>
                <a:gd name="T41" fmla="*/ 280 h 2508"/>
                <a:gd name="T42" fmla="*/ 2035 w 5215"/>
                <a:gd name="T43" fmla="*/ 350 h 2508"/>
                <a:gd name="T44" fmla="*/ 2374 w 5215"/>
                <a:gd name="T45" fmla="*/ 938 h 2508"/>
                <a:gd name="T46" fmla="*/ 2617 w 5215"/>
                <a:gd name="T47" fmla="*/ 938 h 2508"/>
                <a:gd name="T48" fmla="*/ 2617 w 5215"/>
                <a:gd name="T49" fmla="*/ 937 h 2508"/>
                <a:gd name="T50" fmla="*/ 2617 w 5215"/>
                <a:gd name="T51" fmla="*/ 798 h 2508"/>
                <a:gd name="T52" fmla="*/ 2197 w 5215"/>
                <a:gd name="T53" fmla="*/ 70 h 2508"/>
                <a:gd name="T54" fmla="*/ 2075 w 5215"/>
                <a:gd name="T55" fmla="*/ 0 h 2508"/>
                <a:gd name="T56" fmla="*/ 789 w 5215"/>
                <a:gd name="T57" fmla="*/ 0 h 2508"/>
                <a:gd name="T58" fmla="*/ 668 w 5215"/>
                <a:gd name="T59" fmla="*/ 70 h 2508"/>
                <a:gd name="T60" fmla="*/ 25 w 5215"/>
                <a:gd name="T61" fmla="*/ 1184 h 2508"/>
                <a:gd name="T62" fmla="*/ 25 w 5215"/>
                <a:gd name="T63" fmla="*/ 1324 h 2508"/>
                <a:gd name="T64" fmla="*/ 668 w 5215"/>
                <a:gd name="T65" fmla="*/ 2438 h 2508"/>
                <a:gd name="T66" fmla="*/ 789 w 5215"/>
                <a:gd name="T67" fmla="*/ 2508 h 2508"/>
                <a:gd name="T68" fmla="*/ 2075 w 5215"/>
                <a:gd name="T69" fmla="*/ 2508 h 2508"/>
                <a:gd name="T70" fmla="*/ 2197 w 5215"/>
                <a:gd name="T71" fmla="*/ 2438 h 2508"/>
                <a:gd name="T72" fmla="*/ 3402 w 5215"/>
                <a:gd name="T73" fmla="*/ 350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15" h="2508">
                  <a:moveTo>
                    <a:pt x="3402" y="350"/>
                  </a:moveTo>
                  <a:cubicBezTo>
                    <a:pt x="3427" y="307"/>
                    <a:pt x="3473" y="280"/>
                    <a:pt x="3523" y="280"/>
                  </a:cubicBezTo>
                  <a:lnTo>
                    <a:pt x="4486" y="280"/>
                  </a:lnTo>
                  <a:cubicBezTo>
                    <a:pt x="4536" y="280"/>
                    <a:pt x="4583" y="307"/>
                    <a:pt x="4608" y="350"/>
                  </a:cubicBezTo>
                  <a:lnTo>
                    <a:pt x="4948" y="940"/>
                  </a:lnTo>
                  <a:cubicBezTo>
                    <a:pt x="5002" y="1033"/>
                    <a:pt x="5137" y="1033"/>
                    <a:pt x="5190" y="939"/>
                  </a:cubicBezTo>
                  <a:lnTo>
                    <a:pt x="5191" y="939"/>
                  </a:lnTo>
                  <a:cubicBezTo>
                    <a:pt x="5215" y="896"/>
                    <a:pt x="5215" y="843"/>
                    <a:pt x="5190" y="800"/>
                  </a:cubicBezTo>
                  <a:lnTo>
                    <a:pt x="4769" y="70"/>
                  </a:lnTo>
                  <a:cubicBezTo>
                    <a:pt x="4744" y="27"/>
                    <a:pt x="4698" y="0"/>
                    <a:pt x="4648" y="0"/>
                  </a:cubicBezTo>
                  <a:lnTo>
                    <a:pt x="3362" y="0"/>
                  </a:lnTo>
                  <a:cubicBezTo>
                    <a:pt x="3312" y="0"/>
                    <a:pt x="3265" y="27"/>
                    <a:pt x="3240" y="70"/>
                  </a:cubicBezTo>
                  <a:cubicBezTo>
                    <a:pt x="3240" y="70"/>
                    <a:pt x="2320" y="1664"/>
                    <a:pt x="2035" y="2158"/>
                  </a:cubicBezTo>
                  <a:cubicBezTo>
                    <a:pt x="2010" y="2202"/>
                    <a:pt x="1964" y="2228"/>
                    <a:pt x="1914" y="2228"/>
                  </a:cubicBezTo>
                  <a:lnTo>
                    <a:pt x="951" y="2228"/>
                  </a:lnTo>
                  <a:cubicBezTo>
                    <a:pt x="901" y="2228"/>
                    <a:pt x="854" y="2202"/>
                    <a:pt x="829" y="2158"/>
                  </a:cubicBezTo>
                  <a:lnTo>
                    <a:pt x="348" y="1324"/>
                  </a:lnTo>
                  <a:cubicBezTo>
                    <a:pt x="323" y="1281"/>
                    <a:pt x="323" y="1228"/>
                    <a:pt x="348" y="1184"/>
                  </a:cubicBezTo>
                  <a:lnTo>
                    <a:pt x="829" y="350"/>
                  </a:lnTo>
                  <a:cubicBezTo>
                    <a:pt x="854" y="307"/>
                    <a:pt x="901" y="280"/>
                    <a:pt x="951" y="280"/>
                  </a:cubicBezTo>
                  <a:lnTo>
                    <a:pt x="1914" y="280"/>
                  </a:lnTo>
                  <a:cubicBezTo>
                    <a:pt x="1964" y="280"/>
                    <a:pt x="2010" y="307"/>
                    <a:pt x="2035" y="350"/>
                  </a:cubicBezTo>
                  <a:lnTo>
                    <a:pt x="2374" y="938"/>
                  </a:lnTo>
                  <a:cubicBezTo>
                    <a:pt x="2428" y="1031"/>
                    <a:pt x="2563" y="1031"/>
                    <a:pt x="2617" y="938"/>
                  </a:cubicBezTo>
                  <a:lnTo>
                    <a:pt x="2617" y="937"/>
                  </a:lnTo>
                  <a:cubicBezTo>
                    <a:pt x="2642" y="894"/>
                    <a:pt x="2642" y="841"/>
                    <a:pt x="2617" y="798"/>
                  </a:cubicBezTo>
                  <a:lnTo>
                    <a:pt x="2197" y="70"/>
                  </a:lnTo>
                  <a:cubicBezTo>
                    <a:pt x="2172" y="27"/>
                    <a:pt x="2125" y="0"/>
                    <a:pt x="2075" y="0"/>
                  </a:cubicBezTo>
                  <a:lnTo>
                    <a:pt x="789" y="0"/>
                  </a:lnTo>
                  <a:cubicBezTo>
                    <a:pt x="739" y="0"/>
                    <a:pt x="693" y="27"/>
                    <a:pt x="668" y="70"/>
                  </a:cubicBezTo>
                  <a:lnTo>
                    <a:pt x="25" y="1184"/>
                  </a:lnTo>
                  <a:cubicBezTo>
                    <a:pt x="0" y="1228"/>
                    <a:pt x="0" y="1281"/>
                    <a:pt x="25" y="1324"/>
                  </a:cubicBezTo>
                  <a:lnTo>
                    <a:pt x="668" y="2438"/>
                  </a:lnTo>
                  <a:cubicBezTo>
                    <a:pt x="693" y="2482"/>
                    <a:pt x="739" y="2508"/>
                    <a:pt x="789" y="2508"/>
                  </a:cubicBezTo>
                  <a:lnTo>
                    <a:pt x="2075" y="2508"/>
                  </a:lnTo>
                  <a:cubicBezTo>
                    <a:pt x="2125" y="2508"/>
                    <a:pt x="2172" y="2482"/>
                    <a:pt x="2197" y="2438"/>
                  </a:cubicBezTo>
                  <a:cubicBezTo>
                    <a:pt x="2328" y="2211"/>
                    <a:pt x="2438" y="2021"/>
                    <a:pt x="3402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pic>
        <p:nvPicPr>
          <p:cNvPr id="1026" name="Picture 2" descr="C:\Users\Hp\Desktop\UNIVERSITA' E CONCORSI\TESI\PRESENTAZIONE_TESI\raccolta_da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72" y="3091782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2988338"/>
            <a:ext cx="942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magine correlata">
            <a:extLst>
              <a:ext uri="{FF2B5EF4-FFF2-40B4-BE49-F238E27FC236}">
                <a16:creationId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11077"/>
            <a:ext cx="720080" cy="5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8" y="2973382"/>
            <a:ext cx="870875" cy="87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to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93" y="3143446"/>
            <a:ext cx="663451" cy="66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2 21"/>
          <p:cNvCxnSpPr/>
          <p:nvPr/>
        </p:nvCxnSpPr>
        <p:spPr>
          <a:xfrm flipV="1">
            <a:off x="2596609" y="211585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951601" y="4171254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5309483" y="2115858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8080218" y="2115858"/>
            <a:ext cx="0" cy="64807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6700000" y="4184800"/>
            <a:ext cx="0" cy="64807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2051720" y="1484784"/>
            <a:ext cx="1080120" cy="63107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Raccolta 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dati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3274589" y="4842978"/>
            <a:ext cx="1357882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Creazione </a:t>
            </a:r>
          </a:p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graph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4636328" y="1484784"/>
            <a:ext cx="1350167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Individuazione </a:t>
            </a:r>
            <a:r>
              <a:rPr lang="it-IT" sz="1400" dirty="0" err="1">
                <a:latin typeface="Calibri" pitchFamily="34" charset="0"/>
                <a:cs typeface="Calibri" pitchFamily="34" charset="0"/>
              </a:rPr>
              <a:t>echo-chambers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724128" y="4842612"/>
            <a:ext cx="1944216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Implementazione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 algoritmi di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err="1">
                <a:latin typeface="Calibri" pitchFamily="34" charset="0"/>
                <a:cs typeface="Calibri" pitchFamily="34" charset="0"/>
              </a:rPr>
              <a:t>recommendation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7236296" y="1484784"/>
            <a:ext cx="1656184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 err="1">
                <a:latin typeface="Calibri" pitchFamily="34" charset="0"/>
                <a:cs typeface="Calibri" pitchFamily="34" charset="0"/>
              </a:rPr>
              <a:t>Tool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 visualizzazione</a:t>
            </a:r>
          </a:p>
        </p:txBody>
      </p:sp>
    </p:spTree>
    <p:extLst>
      <p:ext uri="{BB962C8B-B14F-4D97-AF65-F5344CB8AC3E}">
        <p14:creationId xmlns:p14="http://schemas.microsoft.com/office/powerpoint/2010/main" val="96433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AC6A7350-ED1C-43B0-B2CF-A496AF50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9D808D5-ED83-4266-B4A6-F11548B6FDF4}"/>
              </a:ext>
            </a:extLst>
          </p:cNvPr>
          <p:cNvSpPr/>
          <p:nvPr/>
        </p:nvSpPr>
        <p:spPr>
          <a:xfrm>
            <a:off x="1619672" y="1352957"/>
            <a:ext cx="75243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l’acquisizione dei dati pubblicati dagli utenti.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Dati ottenuti via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streaming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dopo aver effettuato l’autenticazione con le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credenziali da sviluppatore corrette.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limita lo streaming dei dati da parte degli sviluppatori: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 più di </a:t>
            </a: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100 richieste ogni 15 minuti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altrimenti credenziali bloccate per un’ora.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Un’altra limitazione che impone 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riguarda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l’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impossibilità di ottenere </a:t>
            </a:r>
            <a:r>
              <a:rPr lang="it-IT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Questa limitazione è stata superata attraverso l’ausilio della libreria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GetOldTweets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75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A78A980-0D2B-467E-B644-5D2D7E2C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3544446-166C-4D47-9BAD-7D0BB734E8FC}"/>
              </a:ext>
            </a:extLst>
          </p:cNvPr>
          <p:cNvSpPr/>
          <p:nvPr/>
        </p:nvSpPr>
        <p:spPr>
          <a:xfrm>
            <a:off x="1619672" y="1352957"/>
            <a:ext cx="75243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della libreria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Python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Tweepy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permette di accedere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agevolmente da codice alle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Gestisce il processo di autenticazione dello sviluppatore presso il server di </a:t>
            </a:r>
          </a:p>
          <a:p>
            <a:pPr algn="just"/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attraverso degli specifici metodi.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gestire vari tipi di errore tra cui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RateLimitError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che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insorge quando viene superata la soglia di traffico di 100 richieste ogni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15 minuti, gestendo l’eccezione in un blocco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CD2A3987-F483-4038-AA85-8FB867750F2A}"/>
              </a:ext>
            </a:extLst>
          </p:cNvPr>
          <p:cNvSpPr/>
          <p:nvPr/>
        </p:nvSpPr>
        <p:spPr>
          <a:xfrm>
            <a:off x="7884368" y="5805264"/>
            <a:ext cx="86409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575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FA269D4B-3754-4570-94B4-840809F1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905DEB8-2BFA-41BE-9967-84ECE44648DF}"/>
              </a:ext>
            </a:extLst>
          </p:cNvPr>
          <p:cNvSpPr/>
          <p:nvPr/>
        </p:nvSpPr>
        <p:spPr>
          <a:xfrm>
            <a:off x="1619672" y="1352957"/>
            <a:ext cx="75243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libreria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GetOldTweets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bypassare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e di ottenere 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Sfrutta la funzione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scroll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pagina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Tramite chiamate successive ad un provider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JSON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ottiene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relativi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all’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hashtag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che si sta cercando, via via più vecchi.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Riesce quindi ad evitare le limitazioni temporali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5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8861B7B-8A8E-4E0F-AC25-74535E87BCCE}"/>
              </a:ext>
            </a:extLst>
          </p:cNvPr>
          <p:cNvSpPr/>
          <p:nvPr/>
        </p:nvSpPr>
        <p:spPr>
          <a:xfrm>
            <a:off x="1619672" y="1352957"/>
            <a:ext cx="75243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Articolazione del processo 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RACCOLTA DATI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Specificare i parametri di ricerca (i.e.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Since,Until,Hashtag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Recuperare dal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soddisfano i 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parametri di ricerca specificati, insieme agli utenti che li hanno prodotti.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Recuperare tutti i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sono stati prodotti verso i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recuperati.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Organizzare i dati ottenuti in un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 renderli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PERSISTENTI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0DFEC75-8F1A-438D-A7A3-11E66A8AAFF2}"/>
              </a:ext>
            </a:extLst>
          </p:cNvPr>
          <p:cNvCxnSpPr/>
          <p:nvPr/>
        </p:nvCxnSpPr>
        <p:spPr>
          <a:xfrm>
            <a:off x="5076056" y="256490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B792FA7-2F70-4FAF-B16E-10DA5390FCCA}"/>
              </a:ext>
            </a:extLst>
          </p:cNvPr>
          <p:cNvCxnSpPr/>
          <p:nvPr/>
        </p:nvCxnSpPr>
        <p:spPr>
          <a:xfrm>
            <a:off x="5076056" y="3933056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D722D80-B984-47BA-BCEA-1550BF590A27}"/>
              </a:ext>
            </a:extLst>
          </p:cNvPr>
          <p:cNvCxnSpPr/>
          <p:nvPr/>
        </p:nvCxnSpPr>
        <p:spPr>
          <a:xfrm>
            <a:off x="5071330" y="508518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4ED9291E-6287-4A3B-82B7-D09C06EE3A91}"/>
              </a:ext>
            </a:extLst>
          </p:cNvPr>
          <p:cNvSpPr/>
          <p:nvPr/>
        </p:nvSpPr>
        <p:spPr>
          <a:xfrm>
            <a:off x="1619672" y="3140968"/>
            <a:ext cx="504053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9A10EE08-33EC-4F79-BE5F-8C8EC7C3BC50}"/>
              </a:ext>
            </a:extLst>
          </p:cNvPr>
          <p:cNvSpPr/>
          <p:nvPr/>
        </p:nvSpPr>
        <p:spPr>
          <a:xfrm>
            <a:off x="1547681" y="4509120"/>
            <a:ext cx="288015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F838B8A-4711-4B54-9062-A9BE7F635107}"/>
              </a:ext>
            </a:extLst>
          </p:cNvPr>
          <p:cNvSpPr txBox="1"/>
          <p:nvPr/>
        </p:nvSpPr>
        <p:spPr>
          <a:xfrm>
            <a:off x="230381" y="3429000"/>
            <a:ext cx="138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GetOldTweets</a:t>
            </a:r>
            <a:endParaRPr lang="it-IT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75593A-FB72-4CCB-8CFA-16377A06B598}"/>
              </a:ext>
            </a:extLst>
          </p:cNvPr>
          <p:cNvSpPr txBox="1"/>
          <p:nvPr/>
        </p:nvSpPr>
        <p:spPr>
          <a:xfrm>
            <a:off x="347334" y="4725144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API Twitter</a:t>
            </a:r>
          </a:p>
        </p:txBody>
      </p:sp>
    </p:spTree>
    <p:extLst>
      <p:ext uri="{BB962C8B-B14F-4D97-AF65-F5344CB8AC3E}">
        <p14:creationId xmlns:p14="http://schemas.microsoft.com/office/powerpoint/2010/main" val="389585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Indice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2771800" y="1124745"/>
            <a:ext cx="3240360" cy="5616624"/>
            <a:chOff x="4546600" y="455613"/>
            <a:chExt cx="3054351" cy="551497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0"/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81"/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82"/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83"/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84"/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87"/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88"/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89"/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90"/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91"/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94"/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95"/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96"/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7"/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98"/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01"/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02"/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03"/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04"/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05"/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09"/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10"/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11"/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12"/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13"/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018086" y="1654717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116329" y="2535922"/>
            <a:ext cx="265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Definizione del problema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6018086" y="341940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2166326" y="4298277"/>
            <a:ext cx="569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6012160" y="517521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Conclusioni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1187624" y="6057154"/>
            <a:ext cx="15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Sviluppi futuri</a:t>
            </a:r>
          </a:p>
        </p:txBody>
      </p:sp>
      <p:pic>
        <p:nvPicPr>
          <p:cNvPr id="1026" name="Picture 2" descr="C:\Users\Hp\Desktop\UNIVERSITA' E CONCORSI\TESI\PRESENTAZIONE_TESI\test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06" y="4279362"/>
            <a:ext cx="337272" cy="3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implementazione_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32" y="3431079"/>
            <a:ext cx="310618" cy="3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introduzion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54" y="1637892"/>
            <a:ext cx="372203" cy="3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direct_graph_symbo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59" y="2562897"/>
            <a:ext cx="386860" cy="3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UNIVERSITA' E CONCORSI\TESI\PRESENTAZIONE_TESI\sivuluppi_futuri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94" y="6053877"/>
            <a:ext cx="353190" cy="3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UNIVERSITA' E CONCORSI\TESI\PRESENTAZIONE_TESI\conclusioni_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91" y="5184221"/>
            <a:ext cx="310617" cy="31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80654" y="1772816"/>
            <a:ext cx="75194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 social networks si affermano sempre più come piattaforme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scambio di opinioni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riguardo ad argomenti di natura politica e sociale;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particolari argomenti, detti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</a:t>
            </a:r>
            <a:r>
              <a:rPr lang="it-IT" dirty="0">
                <a:latin typeface="Calibri" pitchFamily="34" charset="0"/>
                <a:cs typeface="Calibri" pitchFamily="34" charset="0"/>
              </a:rPr>
              <a:t> fanno sì che la popolazione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si divida in gruppi con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punti di vista opposti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a riguardo;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nel caso di argomenti particolarmente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it-IT" dirty="0">
                <a:latin typeface="Calibri" pitchFamily="34" charset="0"/>
                <a:cs typeface="Calibri" pitchFamily="34" charset="0"/>
              </a:rPr>
              <a:t>è possibile osservare la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formazione di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echo-chambers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ossia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gruppi di individui che condividono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lo stesso parere e che rafforzano la propria opinione in modo reciproco,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non essendo però esposti a punti di vista diversi dal proprio</a:t>
            </a:r>
            <a:r>
              <a:rPr lang="it-IT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19672" y="1628800"/>
            <a:ext cx="726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L’ambiente in cui opera il sistema implementato è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cui: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argomenti delle discussioni sono identificati tramite gli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(#)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utenti possono esprimere le proprie opinioni a riguardo con brevi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enunciati di al massimo 140 caratteri, ovvero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un utente desidera approvare quanto asserito da un altro può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avvalersi dello strumento del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isultati immagini per twitter vector logo">
            <a:extLst>
              <a:ext uri="{FF2B5EF4-FFF2-40B4-BE49-F238E27FC236}">
                <a16:creationId xmlns:a16="http://schemas.microsoft.com/office/drawing/2014/main" id="{D889CC7C-9C8B-4FC7-BEA6-94A9A901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B902CC3-75DB-41C6-B4AA-1F2B71CA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4D4963A-74A1-4455-8FDA-78E85A45FA8B}"/>
              </a:ext>
            </a:extLst>
          </p:cNvPr>
          <p:cNvSpPr/>
          <p:nvPr/>
        </p:nvSpPr>
        <p:spPr>
          <a:xfrm>
            <a:off x="1763688" y="148478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discussione riguardo ad un particolare argomento nell’ambiente 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può essere descritta mediante un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ossia un </a:t>
            </a:r>
          </a:p>
          <a:p>
            <a:pPr algn="just"/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grafo diretto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cui nodi sono gli utenti che hanno espresso almeno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un’opinione mediante un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ed i cui archi rappresentano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3703D5-DAD7-460C-ADBE-3A301D9A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85355"/>
            <a:ext cx="1228725" cy="1228725"/>
          </a:xfrm>
          <a:prstGeom prst="rect">
            <a:avLst/>
          </a:prstGeom>
        </p:spPr>
      </p:pic>
      <p:pic>
        <p:nvPicPr>
          <p:cNvPr id="8" name="Immagine 7" descr="Immagine che contiene clipart&#10;&#10;Descrizione generata con affidabilità elevata">
            <a:extLst>
              <a:ext uri="{FF2B5EF4-FFF2-40B4-BE49-F238E27FC236}">
                <a16:creationId xmlns:a16="http://schemas.microsoft.com/office/drawing/2014/main" id="{8B09EFF9-4415-439B-9132-80DBE3EA3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12976"/>
            <a:ext cx="1228725" cy="12287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240CA17-907D-48B7-9B44-F721E8F121F1}"/>
              </a:ext>
            </a:extLst>
          </p:cNvPr>
          <p:cNvSpPr txBox="1"/>
          <p:nvPr/>
        </p:nvSpPr>
        <p:spPr>
          <a:xfrm>
            <a:off x="2051720" y="5445224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22FF84E-387F-42FF-8447-215229458BC0}"/>
              </a:ext>
            </a:extLst>
          </p:cNvPr>
          <p:cNvSpPr txBox="1"/>
          <p:nvPr/>
        </p:nvSpPr>
        <p:spPr>
          <a:xfrm>
            <a:off x="7090508" y="443711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40377C1-CB13-43A4-8F95-EB652CADEE6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4421" y="3827339"/>
            <a:ext cx="3811835" cy="97237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FA5EFC3-169A-4B11-BF0C-7BD04846D93B}"/>
              </a:ext>
            </a:extLst>
          </p:cNvPr>
          <p:cNvSpPr txBox="1"/>
          <p:nvPr/>
        </p:nvSpPr>
        <p:spPr>
          <a:xfrm rot="20646097">
            <a:off x="3905191" y="3553935"/>
            <a:ext cx="1633076" cy="12311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RETWEETTED Y</a:t>
            </a:r>
          </a:p>
          <a:p>
            <a:pPr algn="ctr"/>
            <a:r>
              <a:rPr lang="it-IT" sz="2800" b="1" dirty="0"/>
              <a:t>=</a:t>
            </a:r>
          </a:p>
          <a:p>
            <a:pPr algn="ctr"/>
            <a:endParaRPr lang="it-IT" sz="1400" dirty="0"/>
          </a:p>
          <a:p>
            <a:pPr algn="ctr"/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ENDORSES Y</a:t>
            </a:r>
          </a:p>
        </p:txBody>
      </p:sp>
    </p:spTree>
    <p:extLst>
      <p:ext uri="{BB962C8B-B14F-4D97-AF65-F5344CB8AC3E}">
        <p14:creationId xmlns:p14="http://schemas.microsoft.com/office/powerpoint/2010/main" val="334911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96E5434-7A74-4C64-89EF-6B1922B7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CCD907-1491-4E0C-9EB6-42C0FED72813}"/>
              </a:ext>
            </a:extLst>
          </p:cNvPr>
          <p:cNvSpPr txBox="1"/>
          <p:nvPr/>
        </p:nvSpPr>
        <p:spPr>
          <a:xfrm>
            <a:off x="1835696" y="1412776"/>
            <a:ext cx="581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Come appaiono gli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TWITTER…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20098"/>
            <a:ext cx="5328591" cy="387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2B22D0-A925-4E81-8629-21C4219E2051}"/>
              </a:ext>
            </a:extLst>
          </p:cNvPr>
          <p:cNvSpPr txBox="1"/>
          <p:nvPr/>
        </p:nvSpPr>
        <p:spPr>
          <a:xfrm>
            <a:off x="1835696" y="5698433"/>
            <a:ext cx="41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…nel caso di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3EBC103-C224-4D98-B09E-EF0B1BD22D6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51720" y="3933056"/>
            <a:ext cx="1080120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197F89FE-FC4A-44AD-9080-7EB17BA3B63C}"/>
              </a:ext>
            </a:extLst>
          </p:cNvPr>
          <p:cNvSpPr/>
          <p:nvPr/>
        </p:nvSpPr>
        <p:spPr>
          <a:xfrm>
            <a:off x="1187624" y="4365103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434515A-0CE7-46E1-9E5D-42505E037869}"/>
              </a:ext>
            </a:extLst>
          </p:cNvPr>
          <p:cNvSpPr/>
          <p:nvPr/>
        </p:nvSpPr>
        <p:spPr>
          <a:xfrm>
            <a:off x="7236296" y="4365103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9BFB39E-1B50-4D9F-B143-7E9CC03FDDCB}"/>
              </a:ext>
            </a:extLst>
          </p:cNvPr>
          <p:cNvCxnSpPr>
            <a:endCxn id="15" idx="0"/>
          </p:cNvCxnSpPr>
          <p:nvPr/>
        </p:nvCxnSpPr>
        <p:spPr>
          <a:xfrm>
            <a:off x="7236296" y="3933056"/>
            <a:ext cx="864096" cy="4320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F4F459AA-9D70-4285-920E-38B99324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2DAE42D-6981-4258-A997-350AEC1248D1}"/>
              </a:ext>
            </a:extLst>
          </p:cNvPr>
          <p:cNvSpPr/>
          <p:nvPr/>
        </p:nvSpPr>
        <p:spPr>
          <a:xfrm>
            <a:off x="1763688" y="1484784"/>
            <a:ext cx="74168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 seconda del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numero di archi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collegano le due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l’argomento della discussione, descritta dall’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risulta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essere più o meno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controverso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misurare il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grado di controversia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rete, viene utilizzata la funzione </a:t>
            </a:r>
          </a:p>
          <a:p>
            <a:r>
              <a:rPr lang="it-IT" sz="2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Random-</a:t>
            </a:r>
            <a:r>
              <a:rPr lang="it-IT" sz="20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2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RWC(G,X,Y) = (c</a:t>
            </a:r>
            <a:r>
              <a:rPr lang="fr-F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0801A2-6519-4569-95A9-BB7590321AD9}"/>
              </a:ext>
            </a:extLst>
          </p:cNvPr>
          <p:cNvSpPr txBox="1"/>
          <p:nvPr/>
        </p:nvSpPr>
        <p:spPr>
          <a:xfrm>
            <a:off x="1907704" y="4531772"/>
            <a:ext cx="726474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Dove: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un vettore di dimensione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(numero di vertici dell’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 che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ha valore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nelle coordinate corrispondenti ai vertici di grado alto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endParaRPr lang="it-IT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altrove;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il vettore di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personalizzato per un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che parte 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dai nodi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E71D179-9BB9-40A9-B4D8-958D015E4F75}"/>
              </a:ext>
            </a:extLst>
          </p:cNvPr>
          <p:cNvCxnSpPr/>
          <p:nvPr/>
        </p:nvCxnSpPr>
        <p:spPr>
          <a:xfrm flipH="1" flipV="1">
            <a:off x="4427984" y="3861048"/>
            <a:ext cx="2880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BE3D6CD-BA35-49B2-B9E9-3F62FDBF378A}"/>
              </a:ext>
            </a:extLst>
          </p:cNvPr>
          <p:cNvCxnSpPr/>
          <p:nvPr/>
        </p:nvCxnSpPr>
        <p:spPr>
          <a:xfrm flipV="1">
            <a:off x="5004048" y="3861048"/>
            <a:ext cx="21602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2C41119-C267-4F95-B13B-D175F8FAD467}"/>
              </a:ext>
            </a:extLst>
          </p:cNvPr>
          <p:cNvSpPr txBox="1"/>
          <p:nvPr/>
        </p:nvSpPr>
        <p:spPr>
          <a:xfrm>
            <a:off x="3727864" y="3584049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it-IT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39B639-5ED7-46CE-8E1E-A9D9A3526EA0}"/>
              </a:ext>
            </a:extLst>
          </p:cNvPr>
          <p:cNvSpPr txBox="1"/>
          <p:nvPr/>
        </p:nvSpPr>
        <p:spPr>
          <a:xfrm>
            <a:off x="4929172" y="3584048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endParaRPr lang="it-IT" sz="1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3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34D05E0-D21E-4851-84DD-833555197E5F}"/>
              </a:ext>
            </a:extLst>
          </p:cNvPr>
          <p:cNvSpPr/>
          <p:nvPr/>
        </p:nvSpPr>
        <p:spPr>
          <a:xfrm>
            <a:off x="1763688" y="1484784"/>
            <a:ext cx="74168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RWC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definito come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differenza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della probabilità che un random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che parte da 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all’equilibrio vi permanga e la probabilità 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che invece tale random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all’equilibrio finisca nell’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opposta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ALTA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ARGOMENTO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MOLTO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CONTROVERSO</a:t>
            </a:r>
          </a:p>
          <a:p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BASSA  ARGOMENTO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POCO CONTROVERSO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dirty="0">
                <a:latin typeface="Calibri" pitchFamily="34" charset="0"/>
                <a:cs typeface="Calibri" pitchFamily="34" charset="0"/>
              </a:rPr>
              <a:t>Valori alti di </a:t>
            </a:r>
            <a:r>
              <a:rPr lang="it-IT" b="1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RWC</a:t>
            </a:r>
            <a:r>
              <a:rPr lang="it-IT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indicano che, all’equilibrio del 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random </a:t>
            </a:r>
            <a:r>
              <a:rPr lang="it-IT" i="1" dirty="0" err="1">
                <a:latin typeface="Calibri" pitchFamily="34" charset="0"/>
                <a:cs typeface="Calibri" pitchFamily="34" charset="0"/>
              </a:rPr>
              <a:t>walk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è bassa </a:t>
            </a:r>
          </a:p>
          <a:p>
            <a:r>
              <a:rPr lang="it-IT" dirty="0">
                <a:latin typeface="Calibri" pitchFamily="34" charset="0"/>
                <a:cs typeface="Calibri" pitchFamily="34" charset="0"/>
              </a:rPr>
              <a:t>la probabilità di essere nell’</a:t>
            </a:r>
            <a:r>
              <a:rPr lang="it-IT" i="1" dirty="0" err="1">
                <a:latin typeface="Calibri" pitchFamily="34" charset="0"/>
                <a:cs typeface="Calibri" pitchFamily="34" charset="0"/>
              </a:rPr>
              <a:t>echo-chamber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opposta a quella di partenza.</a:t>
            </a:r>
          </a:p>
          <a:p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 definizione dell’RWC è tratta dall’articolo «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Reducing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controversy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by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connecting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opposing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views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»</a:t>
            </a: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Connettore 2 2"/>
          <p:cNvCxnSpPr/>
          <p:nvPr/>
        </p:nvCxnSpPr>
        <p:spPr>
          <a:xfrm>
            <a:off x="5040052" y="42930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3995936" y="4869160"/>
            <a:ext cx="2088232" cy="64807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elevata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i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controversia</a:t>
            </a:r>
            <a:endParaRPr lang="it-IT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11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/>
              <p:cNvSpPr/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b="1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Problema di ottimizzazione originario</a:t>
                </a:r>
                <a:r>
                  <a:rPr lang="it-IT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trovare l’insieme di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dirty="0">
                    <a:latin typeface="Calibri" pitchFamily="34" charset="0"/>
                    <a:cs typeface="Calibri" pitchFamily="34" charset="0"/>
                  </a:rPr>
                  <a:t>archi diretti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, considerando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tutti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gli archi non ancora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presenti nel grafo, che se si materializzassero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minimizzerebbero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Ossia: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…è un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edge-recommendation</a:t>
                </a:r>
                <a:r>
                  <a:rPr lang="it-IT" b="1" i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</a:t>
                </a:r>
                <a:r>
                  <a:rPr lang="it-IT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caratterizzato da una complessità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troppo elevata (i.e.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O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it-IT" b="1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) per essere risolto in tempi accettabili.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Soluzione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utilizzare un’</a:t>
                </a:r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euristica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per restringere il dominio degli archi </a:t>
                </a:r>
              </a:p>
              <a:p>
                <a:pPr algn="just"/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considerati, consentendo di ottenere risultati che approssimino l’ottimo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  <a:blipFill>
                <a:blip r:embed="rId2"/>
                <a:stretch>
                  <a:fillRect l="-7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Hp\Desktop\UNIVERSITA' E CONCORSI\TESI\PRESENTAZIONE_TESI\problema_ottimizzazione_origina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64904"/>
            <a:ext cx="3240360" cy="9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5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1205</Words>
  <Application>Microsoft Office PowerPoint</Application>
  <PresentationFormat>Presentazione su schermo (4:3)</PresentationFormat>
  <Paragraphs>240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맑은 고딕</vt:lpstr>
      <vt:lpstr>Arial</vt:lpstr>
      <vt:lpstr>Calibri</vt:lpstr>
      <vt:lpstr>Cambria Math</vt:lpstr>
      <vt:lpstr>Symbol</vt:lpstr>
      <vt:lpstr>Wingdings</vt:lpstr>
      <vt:lpstr>Office Theme</vt:lpstr>
      <vt:lpstr>Custom Design</vt:lpstr>
      <vt:lpstr>Presentazione standard di PowerPoint</vt:lpstr>
      <vt:lpstr>Indice</vt:lpstr>
      <vt:lpstr>Introduzione</vt:lpstr>
      <vt:lpstr>Introduzione</vt:lpstr>
      <vt:lpstr>Introduzione</vt:lpstr>
      <vt:lpstr>Introduzione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Tecnologie</vt:lpstr>
      <vt:lpstr>Implementazione</vt:lpstr>
      <vt:lpstr>1 - Raccolta dati</vt:lpstr>
      <vt:lpstr>1 - Raccolta dati</vt:lpstr>
      <vt:lpstr>1 - Raccolta dati</vt:lpstr>
      <vt:lpstr>1 - Raccolta dati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Denise Campana</cp:lastModifiedBy>
  <cp:revision>328</cp:revision>
  <dcterms:created xsi:type="dcterms:W3CDTF">2014-04-01T16:35:38Z</dcterms:created>
  <dcterms:modified xsi:type="dcterms:W3CDTF">2018-07-12T17:25:23Z</dcterms:modified>
</cp:coreProperties>
</file>