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9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566573F5-CC87-496E-AC4D-C536C15CB85A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D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599" autoAdjust="0"/>
  </p:normalViewPr>
  <p:slideViewPr>
    <p:cSldViewPr>
      <p:cViewPr varScale="1">
        <p:scale>
          <a:sx n="107" d="100"/>
          <a:sy n="107" d="100"/>
        </p:scale>
        <p:origin x="-84" y="-6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98136-BDF3-4CD5-9A25-953B69557AFC}" type="datetimeFigureOut">
              <a:rPr lang="it-IT" smtClean="0"/>
              <a:t>18/07/2018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53BF3-1CD2-4734-8816-53642893CF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860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 smtClean="0"/>
              <a:t>È</a:t>
            </a:r>
            <a:r>
              <a:rPr lang="it-IT" b="1" baseline="0" dirty="0" smtClean="0"/>
              <a:t> </a:t>
            </a:r>
            <a:r>
              <a:rPr lang="it-IT" b="1" dirty="0" smtClean="0"/>
              <a:t>opportuno parlare di </a:t>
            </a:r>
            <a:r>
              <a:rPr lang="it-IT" b="1" dirty="0" err="1" smtClean="0"/>
              <a:t>GetOldTweets</a:t>
            </a:r>
            <a:r>
              <a:rPr lang="it-IT" b="1" dirty="0" smtClean="0"/>
              <a:t>???? Valutarlo</a:t>
            </a:r>
            <a:r>
              <a:rPr lang="it-IT" b="1" baseline="0" dirty="0" smtClean="0"/>
              <a:t> alla fine…</a:t>
            </a:r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53BF3-1CD2-4734-8816-53642893CFF4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037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2583"/>
            <a:ext cx="9144000" cy="802136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454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1707654"/>
            <a:ext cx="8229600" cy="27003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02136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951570"/>
            <a:ext cx="6563072" cy="3454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383618"/>
            <a:ext cx="6563072" cy="3110899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0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A1106E1C-ABC5-4AA2-A6C2-B115CAA959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139702"/>
            <a:ext cx="1728192" cy="1498749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4412304" y="1707654"/>
            <a:ext cx="4626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b="1" dirty="0">
                <a:solidFill>
                  <a:schemeClr val="accent5">
                    <a:lumMod val="75000"/>
                  </a:schemeClr>
                </a:solidFill>
              </a:rPr>
              <a:t>Tesi di Laurea Magistrale in Ingegneria Informatica </a:t>
            </a:r>
          </a:p>
          <a:p>
            <a:pPr algn="ctr"/>
            <a:r>
              <a:rPr lang="it-IT" sz="1400" b="1" dirty="0">
                <a:solidFill>
                  <a:schemeClr val="accent5">
                    <a:lumMod val="75000"/>
                  </a:schemeClr>
                </a:solidFill>
              </a:rPr>
              <a:t>A.A. 2017/2018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835696" y="-20538"/>
            <a:ext cx="5328592" cy="1323439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n>
                  <a:solidFill>
                    <a:srgbClr val="002060"/>
                  </a:solidFill>
                </a:ln>
                <a:solidFill>
                  <a:srgbClr val="C00000"/>
                </a:solidFill>
              </a:rPr>
              <a:t>Studio e sviluppo di strategie per </a:t>
            </a:r>
          </a:p>
          <a:p>
            <a:pPr algn="ctr"/>
            <a:r>
              <a:rPr lang="it-IT" sz="2000" b="1" dirty="0">
                <a:ln>
                  <a:solidFill>
                    <a:srgbClr val="002060"/>
                  </a:solidFill>
                </a:ln>
                <a:solidFill>
                  <a:srgbClr val="C00000"/>
                </a:solidFill>
              </a:rPr>
              <a:t>la riduzione del random-walk </a:t>
            </a:r>
          </a:p>
          <a:p>
            <a:pPr algn="ctr"/>
            <a:r>
              <a:rPr lang="it-IT" sz="2000" b="1" dirty="0">
                <a:ln>
                  <a:solidFill>
                    <a:srgbClr val="002060"/>
                  </a:solidFill>
                </a:ln>
                <a:solidFill>
                  <a:srgbClr val="C00000"/>
                </a:solidFill>
              </a:rPr>
              <a:t>controversy score tra echo-chambers </a:t>
            </a:r>
          </a:p>
          <a:p>
            <a:pPr algn="ctr"/>
            <a:r>
              <a:rPr lang="it-IT" sz="2000" b="1" dirty="0">
                <a:ln>
                  <a:solidFill>
                    <a:srgbClr val="002060"/>
                  </a:solidFill>
                </a:ln>
                <a:solidFill>
                  <a:srgbClr val="C00000"/>
                </a:solidFill>
              </a:rPr>
              <a:t>dei social networks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310864" y="3840599"/>
            <a:ext cx="21103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1"/>
                </a:solidFill>
              </a:rPr>
              <a:t>Relatore: </a:t>
            </a:r>
          </a:p>
          <a:p>
            <a:pPr algn="ctr"/>
            <a:r>
              <a:rPr lang="it-IT" sz="1600" b="1" dirty="0">
                <a:solidFill>
                  <a:schemeClr val="accent1"/>
                </a:solidFill>
              </a:rPr>
              <a:t>Giuseppe F. Italiano</a:t>
            </a:r>
          </a:p>
          <a:p>
            <a:pPr algn="ctr"/>
            <a:endParaRPr lang="it-IT" sz="1600" b="1" dirty="0">
              <a:solidFill>
                <a:schemeClr val="accent1"/>
              </a:solidFill>
            </a:endParaRPr>
          </a:p>
          <a:p>
            <a:pPr algn="ctr"/>
            <a:r>
              <a:rPr lang="it-IT" sz="1600" b="1" dirty="0">
                <a:solidFill>
                  <a:schemeClr val="accent1"/>
                </a:solidFill>
              </a:rPr>
              <a:t>Correlatore: </a:t>
            </a:r>
          </a:p>
          <a:p>
            <a:pPr algn="ctr"/>
            <a:r>
              <a:rPr lang="it-IT" sz="1600" b="1" dirty="0">
                <a:solidFill>
                  <a:schemeClr val="accent1"/>
                </a:solidFill>
              </a:rPr>
              <a:t>Nikos Parotsidis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6820917" y="3905579"/>
            <a:ext cx="1806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1"/>
                </a:solidFill>
              </a:rPr>
              <a:t>Candidato: </a:t>
            </a:r>
          </a:p>
          <a:p>
            <a:pPr algn="ctr"/>
            <a:r>
              <a:rPr lang="it-IT" sz="1600" b="1" dirty="0">
                <a:solidFill>
                  <a:schemeClr val="accent1"/>
                </a:solidFill>
              </a:rPr>
              <a:t>Stefano Agostini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619672" y="1014718"/>
            <a:ext cx="75243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…l’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euristica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utilizzata opera in questo modo: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considera 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b="1" i="1" baseline="-25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1</a:t>
            </a:r>
            <a:r>
              <a:rPr lang="it-IT" baseline="-25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vertici con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in-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degree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più alto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dell’</a:t>
            </a: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echo-chamber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X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ed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 i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b="1" i="1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2</a:t>
            </a:r>
            <a:r>
              <a:rPr lang="it-IT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vertici con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in-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degree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più alto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dell’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echo-chamber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Y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ossia considera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 solo in nodi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leader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 ciascuna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echo-chamber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;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AutoNum type="arabicPeriod" startAt="2"/>
            </a:pPr>
            <a:r>
              <a:rPr lang="it-IT" dirty="0">
                <a:latin typeface="Calibri" pitchFamily="34" charset="0"/>
                <a:cs typeface="Calibri" pitchFamily="34" charset="0"/>
              </a:rPr>
              <a:t>costruisce il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dominio degli archi </a:t>
            </a:r>
            <a:r>
              <a:rPr lang="it-IT" dirty="0">
                <a:latin typeface="Calibri" pitchFamily="34" charset="0"/>
                <a:cs typeface="Calibri" pitchFamily="34" charset="0"/>
              </a:rPr>
              <a:t>considerati come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l’insieme di tutti i</a:t>
            </a:r>
          </a:p>
          <a:p>
            <a:pPr algn="just"/>
            <a:r>
              <a:rPr lang="it-IT" i="1" dirty="0">
                <a:latin typeface="Calibri" pitchFamily="34" charset="0"/>
                <a:cs typeface="Calibri" pitchFamily="34" charset="0"/>
              </a:rPr>
              <a:t>      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possibili archi diretti, non presenti ancora nel grafo, che abbiano come   </a:t>
            </a:r>
          </a:p>
          <a:p>
            <a:pPr algn="just"/>
            <a:r>
              <a:rPr lang="it-IT" i="1" dirty="0">
                <a:latin typeface="Calibri" pitchFamily="34" charset="0"/>
                <a:cs typeface="Calibri" pitchFamily="34" charset="0"/>
              </a:rPr>
              <a:t>      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estremi un vertice dell’insieme </a:t>
            </a:r>
            <a:r>
              <a:rPr lang="it-IT" b="1" i="1" u="sng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u="sng" baseline="-2500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 e uno dell’insieme </a:t>
            </a:r>
            <a:r>
              <a:rPr lang="it-IT" b="1" i="1" u="sng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u="sng" baseline="-250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it-IT" dirty="0">
                <a:latin typeface="Calibri" pitchFamily="34" charset="0"/>
                <a:cs typeface="Calibri" pitchFamily="34" charset="0"/>
              </a:rPr>
              <a:t>;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1" name="Nuvola 10"/>
          <p:cNvSpPr/>
          <p:nvPr/>
        </p:nvSpPr>
        <p:spPr>
          <a:xfrm>
            <a:off x="2555776" y="3651871"/>
            <a:ext cx="1512168" cy="135450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K</a:t>
            </a:r>
            <a:r>
              <a:rPr lang="it-IT" baseline="-25000" dirty="0"/>
              <a:t>1</a:t>
            </a:r>
            <a:r>
              <a:rPr lang="it-IT" dirty="0"/>
              <a:t>⊆ X</a:t>
            </a:r>
          </a:p>
        </p:txBody>
      </p:sp>
      <p:sp>
        <p:nvSpPr>
          <p:cNvPr id="12" name="Nuvola 11"/>
          <p:cNvSpPr/>
          <p:nvPr/>
        </p:nvSpPr>
        <p:spPr>
          <a:xfrm>
            <a:off x="6156176" y="3651870"/>
            <a:ext cx="1512168" cy="1354507"/>
          </a:xfrm>
          <a:prstGeom prst="cloud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K</a:t>
            </a:r>
            <a:r>
              <a:rPr lang="it-IT" baseline="-25000" dirty="0"/>
              <a:t>2</a:t>
            </a:r>
            <a:r>
              <a:rPr lang="it-IT" dirty="0"/>
              <a:t>⊆ Y</a:t>
            </a:r>
          </a:p>
        </p:txBody>
      </p:sp>
      <p:cxnSp>
        <p:nvCxnSpPr>
          <p:cNvPr id="38" name="Connettore 2 37"/>
          <p:cNvCxnSpPr>
            <a:stCxn id="11" idx="0"/>
            <a:endCxn id="12" idx="2"/>
          </p:cNvCxnSpPr>
          <p:nvPr/>
        </p:nvCxnSpPr>
        <p:spPr>
          <a:xfrm flipV="1">
            <a:off x="4066685" y="4329124"/>
            <a:ext cx="2094183" cy="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4705651" y="4073467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b="1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Bridging</a:t>
            </a:r>
            <a:endParaRPr lang="it-IT" sz="1400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619672" y="1014718"/>
            <a:ext cx="75243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Sono stati implementati due algoritmi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alternativi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per la scelta dei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archi: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Versione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non-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greedy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ordina gli archi del dominio in base al loro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RWC</a:t>
            </a:r>
            <a:r>
              <a:rPr lang="it-IT" b="1" i="1" baseline="-25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restituisce 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top k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(ossia i migliori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 termini del proprio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RWC</a:t>
            </a:r>
            <a:r>
              <a:rPr lang="it-IT" b="1" i="1" baseline="-25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Versione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greedy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impiega </a:t>
            </a:r>
            <a:r>
              <a:rPr lang="it-IT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passi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in ognuno dei quali ordina i restanti archi del dominio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in base al loro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RWC</a:t>
            </a:r>
            <a:r>
              <a:rPr lang="it-IT" b="1" i="1" baseline="-25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aggiunge alla soluzione attuale il migliore tra loro. 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L’arco scelto ad ogni passo viene aggiunto al grafo per consentire una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scelta più precisa dei restanti.</a:t>
            </a:r>
          </a:p>
        </p:txBody>
      </p:sp>
      <p:cxnSp>
        <p:nvCxnSpPr>
          <p:cNvPr id="3" name="Connettore 7 2"/>
          <p:cNvCxnSpPr>
            <a:stCxn id="7" idx="6"/>
            <a:endCxn id="8" idx="2"/>
          </p:cNvCxnSpPr>
          <p:nvPr/>
        </p:nvCxnSpPr>
        <p:spPr>
          <a:xfrm>
            <a:off x="2389065" y="1322216"/>
            <a:ext cx="1439180" cy="21079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2843808" y="1073816"/>
            <a:ext cx="686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</a:t>
            </a:r>
            <a:r>
              <a:rPr lang="it-IT" sz="1400" b="1" i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RWC</a:t>
            </a:r>
            <a:r>
              <a:rPr lang="it-IT" sz="1400" b="1" i="1" baseline="-250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onnettore 6"/>
          <p:cNvSpPr/>
          <p:nvPr/>
        </p:nvSpPr>
        <p:spPr>
          <a:xfrm>
            <a:off x="2101033" y="1227705"/>
            <a:ext cx="288032" cy="1890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Calibri" pitchFamily="34" charset="0"/>
                <a:cs typeface="Calibri" pitchFamily="34" charset="0"/>
              </a:rPr>
              <a:t>x</a:t>
            </a:r>
          </a:p>
        </p:txBody>
      </p:sp>
      <p:sp>
        <p:nvSpPr>
          <p:cNvPr id="8" name="Connettore 7"/>
          <p:cNvSpPr/>
          <p:nvPr/>
        </p:nvSpPr>
        <p:spPr>
          <a:xfrm>
            <a:off x="3828245" y="1438499"/>
            <a:ext cx="288032" cy="189021"/>
          </a:xfrm>
          <a:prstGeom prst="flowChartConnector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Calibri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16" name="Freccia a destra 15"/>
          <p:cNvSpPr/>
          <p:nvPr/>
        </p:nvSpPr>
        <p:spPr>
          <a:xfrm>
            <a:off x="4355976" y="1203598"/>
            <a:ext cx="504056" cy="21312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/>
          <p:cNvSpPr txBox="1"/>
          <p:nvPr/>
        </p:nvSpPr>
        <p:spPr>
          <a:xfrm>
            <a:off x="5076055" y="978863"/>
            <a:ext cx="3797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latin typeface="Calibri" pitchFamily="34" charset="0"/>
                <a:cs typeface="Calibri" pitchFamily="34" charset="0"/>
              </a:rPr>
              <a:t>Ad ogni arco </a:t>
            </a:r>
            <a:r>
              <a:rPr lang="it-IT" sz="1600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it-IT" sz="1600" dirty="0" smtClean="0">
                <a:latin typeface="Calibri" pitchFamily="34" charset="0"/>
                <a:cs typeface="Calibri" pitchFamily="34" charset="0"/>
              </a:rPr>
              <a:t> è associato il corrispondente</a:t>
            </a:r>
          </a:p>
          <a:p>
            <a:r>
              <a:rPr lang="it-IT" sz="16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</a:t>
            </a:r>
            <a:r>
              <a:rPr lang="it-IT" sz="1600" b="1" i="1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RWC</a:t>
            </a:r>
            <a:r>
              <a:rPr lang="it-IT" sz="1600" b="1" i="1" baseline="-25000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it-IT" sz="1600" dirty="0" smtClean="0">
                <a:latin typeface="Calibri" pitchFamily="34" charset="0"/>
                <a:cs typeface="Calibri" pitchFamily="34" charset="0"/>
                <a:sym typeface="Symbol"/>
              </a:rPr>
              <a:t>.</a:t>
            </a:r>
            <a:endParaRPr lang="it-IT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5076055" y="915566"/>
            <a:ext cx="3744417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50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619672" y="1014718"/>
            <a:ext cx="75243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 due algoritmi, a parità di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differiscono tra loro per: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Tempi di esecuzione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;</a:t>
            </a:r>
          </a:p>
          <a:p>
            <a:pPr marL="342900" indent="-342900" algn="just">
              <a:buFont typeface="+mj-lt"/>
              <a:buAutoNum type="arabicPeriod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Efficacia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della soluzione restituita;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Per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efficacia</a:t>
            </a:r>
            <a:r>
              <a:rPr lang="it-IT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 intende: 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decremento dell’</a:t>
            </a:r>
            <a:r>
              <a:rPr lang="it-IT" b="1" i="1" u="sn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RWC</a:t>
            </a:r>
            <a:r>
              <a:rPr lang="it-IT" b="1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che, </a:t>
            </a:r>
            <a:r>
              <a:rPr lang="it-IT" b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effettivamente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i </a:t>
            </a:r>
            <a:r>
              <a:rPr lang="it-IT" b="1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archi proposti </a:t>
            </a:r>
            <a:endParaRPr lang="it-IT" u="sng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u="sng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consentirebbero qualora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 materializzassero nel grafo.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0197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Tecnologie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Hp\Desktop\UNIVERSITA' E CONCORSI\TESI\PRESENTAZIONE_TESI\logo_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843558"/>
            <a:ext cx="2664296" cy="210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UNIVERSITA' E CONCORSI\TESI\PRESENTAZIONE_TESI\logo_twit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63787"/>
            <a:ext cx="2209428" cy="114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UNIVERSITA' E CONCORSI\TESI\PRESENTAZIONE_TESI\networkx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3" y="2679762"/>
            <a:ext cx="3205163" cy="180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3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6" name="Group 623">
            <a:extLst>
              <a:ext uri="{FF2B5EF4-FFF2-40B4-BE49-F238E27FC236}">
                <a16:creationId xmlns="" xmlns:a16="http://schemas.microsoft.com/office/drawing/2014/main" id="{AA4FCC27-C7D4-4343-B033-13B6C83DC905}"/>
              </a:ext>
            </a:extLst>
          </p:cNvPr>
          <p:cNvGrpSpPr/>
          <p:nvPr/>
        </p:nvGrpSpPr>
        <p:grpSpPr>
          <a:xfrm>
            <a:off x="1844916" y="2072948"/>
            <a:ext cx="6699265" cy="1055493"/>
            <a:chOff x="2408381" y="3473362"/>
            <a:chExt cx="5748793" cy="1090648"/>
          </a:xfrm>
        </p:grpSpPr>
        <p:sp>
          <p:nvSpPr>
            <p:cNvPr id="7" name="Freeform 538">
              <a:extLst>
                <a:ext uri="{FF2B5EF4-FFF2-40B4-BE49-F238E27FC236}">
                  <a16:creationId xmlns="" xmlns:a16="http://schemas.microsoft.com/office/drawing/2014/main" id="{3776C4DA-4E41-4098-AEDB-2C371B14E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9906" y="3530068"/>
              <a:ext cx="1116012" cy="965200"/>
            </a:xfrm>
            <a:custGeom>
              <a:avLst/>
              <a:gdLst>
                <a:gd name="T0" fmla="*/ 527 w 703"/>
                <a:gd name="T1" fmla="*/ 0 h 608"/>
                <a:gd name="T2" fmla="*/ 176 w 703"/>
                <a:gd name="T3" fmla="*/ 0 h 608"/>
                <a:gd name="T4" fmla="*/ 0 w 703"/>
                <a:gd name="T5" fmla="*/ 304 h 608"/>
                <a:gd name="T6" fmla="*/ 176 w 703"/>
                <a:gd name="T7" fmla="*/ 608 h 608"/>
                <a:gd name="T8" fmla="*/ 527 w 703"/>
                <a:gd name="T9" fmla="*/ 608 h 608"/>
                <a:gd name="T10" fmla="*/ 703 w 703"/>
                <a:gd name="T11" fmla="*/ 304 h 608"/>
                <a:gd name="T12" fmla="*/ 527 w 703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3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3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8" name="Freeform 542">
              <a:extLst>
                <a:ext uri="{FF2B5EF4-FFF2-40B4-BE49-F238E27FC236}">
                  <a16:creationId xmlns="" xmlns:a16="http://schemas.microsoft.com/office/drawing/2014/main" id="{BBD90813-EA96-440A-94D3-CB2D6F892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8968" y="3530068"/>
              <a:ext cx="1114425" cy="965200"/>
            </a:xfrm>
            <a:custGeom>
              <a:avLst/>
              <a:gdLst>
                <a:gd name="T0" fmla="*/ 526 w 702"/>
                <a:gd name="T1" fmla="*/ 0 h 608"/>
                <a:gd name="T2" fmla="*/ 175 w 702"/>
                <a:gd name="T3" fmla="*/ 0 h 608"/>
                <a:gd name="T4" fmla="*/ 0 w 702"/>
                <a:gd name="T5" fmla="*/ 304 h 608"/>
                <a:gd name="T6" fmla="*/ 175 w 702"/>
                <a:gd name="T7" fmla="*/ 608 h 608"/>
                <a:gd name="T8" fmla="*/ 526 w 702"/>
                <a:gd name="T9" fmla="*/ 608 h 608"/>
                <a:gd name="T10" fmla="*/ 702 w 702"/>
                <a:gd name="T11" fmla="*/ 304 h 608"/>
                <a:gd name="T12" fmla="*/ 526 w 702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" h="608">
                  <a:moveTo>
                    <a:pt x="526" y="0"/>
                  </a:moveTo>
                  <a:lnTo>
                    <a:pt x="175" y="0"/>
                  </a:lnTo>
                  <a:lnTo>
                    <a:pt x="0" y="304"/>
                  </a:lnTo>
                  <a:lnTo>
                    <a:pt x="175" y="608"/>
                  </a:lnTo>
                  <a:lnTo>
                    <a:pt x="526" y="608"/>
                  </a:lnTo>
                  <a:lnTo>
                    <a:pt x="702" y="30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9" name="Freeform: Shape 616">
              <a:extLst>
                <a:ext uri="{FF2B5EF4-FFF2-40B4-BE49-F238E27FC236}">
                  <a16:creationId xmlns="" xmlns:a16="http://schemas.microsoft.com/office/drawing/2014/main" id="{284E245F-3566-43D1-B56C-8CC7026A0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074" y="3473362"/>
              <a:ext cx="2263100" cy="1090648"/>
            </a:xfrm>
            <a:custGeom>
              <a:avLst/>
              <a:gdLst>
                <a:gd name="connsiteX0" fmla="*/ 1362928 w 2263100"/>
                <a:gd name="connsiteY0" fmla="*/ 0 h 1090648"/>
                <a:gd name="connsiteX1" fmla="*/ 1922668 w 2263100"/>
                <a:gd name="connsiteY1" fmla="*/ 0 h 1090648"/>
                <a:gd name="connsiteX2" fmla="*/ 1975293 w 2263100"/>
                <a:gd name="connsiteY2" fmla="*/ 30441 h 1090648"/>
                <a:gd name="connsiteX3" fmla="*/ 2254946 w 2263100"/>
                <a:gd name="connsiteY3" fmla="*/ 514884 h 1090648"/>
                <a:gd name="connsiteX4" fmla="*/ 2254946 w 2263100"/>
                <a:gd name="connsiteY4" fmla="*/ 575765 h 1090648"/>
                <a:gd name="connsiteX5" fmla="*/ 1975293 w 2263100"/>
                <a:gd name="connsiteY5" fmla="*/ 1060207 h 1090648"/>
                <a:gd name="connsiteX6" fmla="*/ 1922668 w 2263100"/>
                <a:gd name="connsiteY6" fmla="*/ 1090648 h 1090648"/>
                <a:gd name="connsiteX7" fmla="*/ 1362928 w 2263100"/>
                <a:gd name="connsiteY7" fmla="*/ 1090648 h 1090648"/>
                <a:gd name="connsiteX8" fmla="*/ 1310302 w 2263100"/>
                <a:gd name="connsiteY8" fmla="*/ 1060207 h 1090648"/>
                <a:gd name="connsiteX9" fmla="*/ 1127636 w 2263100"/>
                <a:gd name="connsiteY9" fmla="*/ 744059 h 1090648"/>
                <a:gd name="connsiteX10" fmla="*/ 1127636 w 2263100"/>
                <a:gd name="connsiteY10" fmla="*/ 683177 h 1090648"/>
                <a:gd name="connsiteX11" fmla="*/ 1232887 w 2263100"/>
                <a:gd name="connsiteY11" fmla="*/ 683177 h 1090648"/>
                <a:gd name="connsiteX12" fmla="*/ 1380759 w 2263100"/>
                <a:gd name="connsiteY12" fmla="*/ 938444 h 1090648"/>
                <a:gd name="connsiteX13" fmla="*/ 1433384 w 2263100"/>
                <a:gd name="connsiteY13" fmla="*/ 968885 h 1090648"/>
                <a:gd name="connsiteX14" fmla="*/ 1852211 w 2263100"/>
                <a:gd name="connsiteY14" fmla="*/ 968885 h 1090648"/>
                <a:gd name="connsiteX15" fmla="*/ 1904836 w 2263100"/>
                <a:gd name="connsiteY15" fmla="*/ 938444 h 1090648"/>
                <a:gd name="connsiteX16" fmla="*/ 2114467 w 2263100"/>
                <a:gd name="connsiteY16" fmla="*/ 575765 h 1090648"/>
                <a:gd name="connsiteX17" fmla="*/ 2114467 w 2263100"/>
                <a:gd name="connsiteY17" fmla="*/ 514884 h 1090648"/>
                <a:gd name="connsiteX18" fmla="*/ 1904836 w 2263100"/>
                <a:gd name="connsiteY18" fmla="*/ 152204 h 1090648"/>
                <a:gd name="connsiteX19" fmla="*/ 1852211 w 2263100"/>
                <a:gd name="connsiteY19" fmla="*/ 121763 h 1090648"/>
                <a:gd name="connsiteX20" fmla="*/ 1433384 w 2263100"/>
                <a:gd name="connsiteY20" fmla="*/ 121763 h 1090648"/>
                <a:gd name="connsiteX21" fmla="*/ 1380759 w 2263100"/>
                <a:gd name="connsiteY21" fmla="*/ 152204 h 1090648"/>
                <a:gd name="connsiteX22" fmla="*/ 856247 w 2263100"/>
                <a:gd name="connsiteY22" fmla="*/ 1060207 h 1090648"/>
                <a:gd name="connsiteX23" fmla="*/ 803622 w 2263100"/>
                <a:gd name="connsiteY23" fmla="*/ 1090648 h 1090648"/>
                <a:gd name="connsiteX24" fmla="*/ 244316 w 2263100"/>
                <a:gd name="connsiteY24" fmla="*/ 1090648 h 1090648"/>
                <a:gd name="connsiteX25" fmla="*/ 191256 w 2263100"/>
                <a:gd name="connsiteY25" fmla="*/ 1060207 h 1090648"/>
                <a:gd name="connsiteX26" fmla="*/ 8155 w 2263100"/>
                <a:gd name="connsiteY26" fmla="*/ 743189 h 1090648"/>
                <a:gd name="connsiteX27" fmla="*/ 8155 w 2263100"/>
                <a:gd name="connsiteY27" fmla="*/ 682307 h 1090648"/>
                <a:gd name="connsiteX28" fmla="*/ 113841 w 2263100"/>
                <a:gd name="connsiteY28" fmla="*/ 682307 h 1090648"/>
                <a:gd name="connsiteX29" fmla="*/ 261713 w 2263100"/>
                <a:gd name="connsiteY29" fmla="*/ 938444 h 1090648"/>
                <a:gd name="connsiteX30" fmla="*/ 314338 w 2263100"/>
                <a:gd name="connsiteY30" fmla="*/ 968885 h 1090648"/>
                <a:gd name="connsiteX31" fmla="*/ 733600 w 2263100"/>
                <a:gd name="connsiteY31" fmla="*/ 968885 h 1090648"/>
                <a:gd name="connsiteX32" fmla="*/ 786225 w 2263100"/>
                <a:gd name="connsiteY32" fmla="*/ 938444 h 1090648"/>
                <a:gd name="connsiteX33" fmla="*/ 1310302 w 2263100"/>
                <a:gd name="connsiteY33" fmla="*/ 30441 h 1090648"/>
                <a:gd name="connsiteX34" fmla="*/ 1362928 w 2263100"/>
                <a:gd name="connsiteY34" fmla="*/ 0 h 1090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63100" h="1090648">
                  <a:moveTo>
                    <a:pt x="1362928" y="0"/>
                  </a:moveTo>
                  <a:lnTo>
                    <a:pt x="1922668" y="0"/>
                  </a:lnTo>
                  <a:cubicBezTo>
                    <a:pt x="1944414" y="0"/>
                    <a:pt x="1964420" y="11742"/>
                    <a:pt x="1975293" y="30441"/>
                  </a:cubicBezTo>
                  <a:lnTo>
                    <a:pt x="2254946" y="514884"/>
                  </a:lnTo>
                  <a:cubicBezTo>
                    <a:pt x="2265819" y="534018"/>
                    <a:pt x="2265819" y="557066"/>
                    <a:pt x="2254946" y="575765"/>
                  </a:cubicBezTo>
                  <a:lnTo>
                    <a:pt x="1975293" y="1060207"/>
                  </a:lnTo>
                  <a:cubicBezTo>
                    <a:pt x="1964420" y="1079341"/>
                    <a:pt x="1944414" y="1090648"/>
                    <a:pt x="1922668" y="1090648"/>
                  </a:cubicBezTo>
                  <a:lnTo>
                    <a:pt x="1362928" y="1090648"/>
                  </a:lnTo>
                  <a:cubicBezTo>
                    <a:pt x="1341182" y="1090648"/>
                    <a:pt x="1321175" y="1079341"/>
                    <a:pt x="1310302" y="1060207"/>
                  </a:cubicBezTo>
                  <a:lnTo>
                    <a:pt x="1127636" y="744059"/>
                  </a:lnTo>
                  <a:cubicBezTo>
                    <a:pt x="1116763" y="724924"/>
                    <a:pt x="1116763" y="701877"/>
                    <a:pt x="1127636" y="683177"/>
                  </a:cubicBezTo>
                  <a:cubicBezTo>
                    <a:pt x="1151122" y="642300"/>
                    <a:pt x="1209836" y="642300"/>
                    <a:pt x="1232887" y="683177"/>
                  </a:cubicBezTo>
                  <a:lnTo>
                    <a:pt x="1380759" y="938444"/>
                  </a:lnTo>
                  <a:cubicBezTo>
                    <a:pt x="1391632" y="957579"/>
                    <a:pt x="1411638" y="968885"/>
                    <a:pt x="1433384" y="968885"/>
                  </a:cubicBezTo>
                  <a:lnTo>
                    <a:pt x="1852211" y="968885"/>
                  </a:lnTo>
                  <a:cubicBezTo>
                    <a:pt x="1873957" y="968885"/>
                    <a:pt x="1893964" y="957579"/>
                    <a:pt x="1904836" y="938444"/>
                  </a:cubicBezTo>
                  <a:lnTo>
                    <a:pt x="2114467" y="575765"/>
                  </a:lnTo>
                  <a:cubicBezTo>
                    <a:pt x="2125340" y="557066"/>
                    <a:pt x="2125340" y="534018"/>
                    <a:pt x="2114467" y="514884"/>
                  </a:cubicBezTo>
                  <a:lnTo>
                    <a:pt x="1904836" y="152204"/>
                  </a:lnTo>
                  <a:cubicBezTo>
                    <a:pt x="1893964" y="133505"/>
                    <a:pt x="1873957" y="121763"/>
                    <a:pt x="1852211" y="121763"/>
                  </a:cubicBezTo>
                  <a:lnTo>
                    <a:pt x="1433384" y="121763"/>
                  </a:lnTo>
                  <a:cubicBezTo>
                    <a:pt x="1411638" y="121763"/>
                    <a:pt x="1391632" y="133505"/>
                    <a:pt x="1380759" y="152204"/>
                  </a:cubicBezTo>
                  <a:cubicBezTo>
                    <a:pt x="1110240" y="620121"/>
                    <a:pt x="1201138" y="463569"/>
                    <a:pt x="856247" y="1060207"/>
                  </a:cubicBezTo>
                  <a:cubicBezTo>
                    <a:pt x="845374" y="1079341"/>
                    <a:pt x="825368" y="1090648"/>
                    <a:pt x="803622" y="1090648"/>
                  </a:cubicBezTo>
                  <a:lnTo>
                    <a:pt x="244316" y="1090648"/>
                  </a:lnTo>
                  <a:cubicBezTo>
                    <a:pt x="222570" y="1090648"/>
                    <a:pt x="202129" y="1079341"/>
                    <a:pt x="191256" y="1060207"/>
                  </a:cubicBezTo>
                  <a:lnTo>
                    <a:pt x="8155" y="743189"/>
                  </a:lnTo>
                  <a:cubicBezTo>
                    <a:pt x="-2718" y="724490"/>
                    <a:pt x="-2718" y="701442"/>
                    <a:pt x="8155" y="682307"/>
                  </a:cubicBezTo>
                  <a:cubicBezTo>
                    <a:pt x="31641" y="641865"/>
                    <a:pt x="90355" y="641430"/>
                    <a:pt x="113841" y="682307"/>
                  </a:cubicBezTo>
                  <a:lnTo>
                    <a:pt x="261713" y="938444"/>
                  </a:lnTo>
                  <a:cubicBezTo>
                    <a:pt x="272586" y="957579"/>
                    <a:pt x="292592" y="968885"/>
                    <a:pt x="314338" y="968885"/>
                  </a:cubicBezTo>
                  <a:lnTo>
                    <a:pt x="733600" y="968885"/>
                  </a:lnTo>
                  <a:cubicBezTo>
                    <a:pt x="754911" y="968885"/>
                    <a:pt x="775352" y="957579"/>
                    <a:pt x="786225" y="938444"/>
                  </a:cubicBezTo>
                  <a:cubicBezTo>
                    <a:pt x="1462089" y="-232219"/>
                    <a:pt x="98183" y="2129981"/>
                    <a:pt x="1310302" y="30441"/>
                  </a:cubicBezTo>
                  <a:cubicBezTo>
                    <a:pt x="1321175" y="11742"/>
                    <a:pt x="1341182" y="0"/>
                    <a:pt x="1362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0" name="Freeform 551">
              <a:extLst>
                <a:ext uri="{FF2B5EF4-FFF2-40B4-BE49-F238E27FC236}">
                  <a16:creationId xmlns="" xmlns:a16="http://schemas.microsoft.com/office/drawing/2014/main" id="{112FAF63-149F-4078-92F8-E980CF799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0256" y="3530068"/>
              <a:ext cx="1114425" cy="965200"/>
            </a:xfrm>
            <a:custGeom>
              <a:avLst/>
              <a:gdLst>
                <a:gd name="T0" fmla="*/ 527 w 702"/>
                <a:gd name="T1" fmla="*/ 0 h 608"/>
                <a:gd name="T2" fmla="*/ 176 w 702"/>
                <a:gd name="T3" fmla="*/ 0 h 608"/>
                <a:gd name="T4" fmla="*/ 0 w 702"/>
                <a:gd name="T5" fmla="*/ 304 h 608"/>
                <a:gd name="T6" fmla="*/ 176 w 702"/>
                <a:gd name="T7" fmla="*/ 608 h 608"/>
                <a:gd name="T8" fmla="*/ 527 w 702"/>
                <a:gd name="T9" fmla="*/ 608 h 608"/>
                <a:gd name="T10" fmla="*/ 702 w 702"/>
                <a:gd name="T11" fmla="*/ 304 h 608"/>
                <a:gd name="T12" fmla="*/ 527 w 702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2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1" name="Freeform 554">
              <a:extLst>
                <a:ext uri="{FF2B5EF4-FFF2-40B4-BE49-F238E27FC236}">
                  <a16:creationId xmlns="" xmlns:a16="http://schemas.microsoft.com/office/drawing/2014/main" id="{3A764CCA-B3FA-43EA-B2A1-38E0C4023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3118" y="3474505"/>
              <a:ext cx="2178050" cy="1089025"/>
            </a:xfrm>
            <a:custGeom>
              <a:avLst/>
              <a:gdLst>
                <a:gd name="T0" fmla="*/ 1974 w 5010"/>
                <a:gd name="T1" fmla="*/ 2438 h 2508"/>
                <a:gd name="T2" fmla="*/ 1853 w 5010"/>
                <a:gd name="T3" fmla="*/ 2508 h 2508"/>
                <a:gd name="T4" fmla="*/ 567 w 5010"/>
                <a:gd name="T5" fmla="*/ 2508 h 2508"/>
                <a:gd name="T6" fmla="*/ 445 w 5010"/>
                <a:gd name="T7" fmla="*/ 2438 h 2508"/>
                <a:gd name="T8" fmla="*/ 25 w 5010"/>
                <a:gd name="T9" fmla="*/ 1709 h 2508"/>
                <a:gd name="T10" fmla="*/ 25 w 5010"/>
                <a:gd name="T11" fmla="*/ 1569 h 2508"/>
                <a:gd name="T12" fmla="*/ 25 w 5010"/>
                <a:gd name="T13" fmla="*/ 1569 h 2508"/>
                <a:gd name="T14" fmla="*/ 267 w 5010"/>
                <a:gd name="T15" fmla="*/ 1569 h 2508"/>
                <a:gd name="T16" fmla="*/ 607 w 5010"/>
                <a:gd name="T17" fmla="*/ 2158 h 2508"/>
                <a:gd name="T18" fmla="*/ 728 w 5010"/>
                <a:gd name="T19" fmla="*/ 2228 h 2508"/>
                <a:gd name="T20" fmla="*/ 1692 w 5010"/>
                <a:gd name="T21" fmla="*/ 2228 h 2508"/>
                <a:gd name="T22" fmla="*/ 1813 w 5010"/>
                <a:gd name="T23" fmla="*/ 2158 h 2508"/>
                <a:gd name="T24" fmla="*/ 3018 w 5010"/>
                <a:gd name="T25" fmla="*/ 70 h 2508"/>
                <a:gd name="T26" fmla="*/ 3139 w 5010"/>
                <a:gd name="T27" fmla="*/ 0 h 2508"/>
                <a:gd name="T28" fmla="*/ 4425 w 5010"/>
                <a:gd name="T29" fmla="*/ 0 h 2508"/>
                <a:gd name="T30" fmla="*/ 4546 w 5010"/>
                <a:gd name="T31" fmla="*/ 70 h 2508"/>
                <a:gd name="T32" fmla="*/ 4971 w 5010"/>
                <a:gd name="T33" fmla="*/ 805 h 2508"/>
                <a:gd name="T34" fmla="*/ 4917 w 5010"/>
                <a:gd name="T35" fmla="*/ 998 h 2508"/>
                <a:gd name="T36" fmla="*/ 4917 w 5010"/>
                <a:gd name="T37" fmla="*/ 998 h 2508"/>
                <a:gd name="T38" fmla="*/ 4728 w 5010"/>
                <a:gd name="T39" fmla="*/ 945 h 2508"/>
                <a:gd name="T40" fmla="*/ 4385 w 5010"/>
                <a:gd name="T41" fmla="*/ 350 h 2508"/>
                <a:gd name="T42" fmla="*/ 4264 w 5010"/>
                <a:gd name="T43" fmla="*/ 280 h 2508"/>
                <a:gd name="T44" fmla="*/ 3300 w 5010"/>
                <a:gd name="T45" fmla="*/ 280 h 2508"/>
                <a:gd name="T46" fmla="*/ 3179 w 5010"/>
                <a:gd name="T47" fmla="*/ 350 h 2508"/>
                <a:gd name="T48" fmla="*/ 1974 w 5010"/>
                <a:gd name="T49" fmla="*/ 2438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10" h="2508">
                  <a:moveTo>
                    <a:pt x="1974" y="2438"/>
                  </a:moveTo>
                  <a:cubicBezTo>
                    <a:pt x="1949" y="2482"/>
                    <a:pt x="1903" y="2508"/>
                    <a:pt x="1853" y="2508"/>
                  </a:cubicBezTo>
                  <a:lnTo>
                    <a:pt x="567" y="2508"/>
                  </a:lnTo>
                  <a:cubicBezTo>
                    <a:pt x="517" y="2508"/>
                    <a:pt x="470" y="2482"/>
                    <a:pt x="445" y="2438"/>
                  </a:cubicBezTo>
                  <a:lnTo>
                    <a:pt x="25" y="1709"/>
                  </a:lnTo>
                  <a:cubicBezTo>
                    <a:pt x="0" y="1666"/>
                    <a:pt x="0" y="1613"/>
                    <a:pt x="25" y="1569"/>
                  </a:cubicBezTo>
                  <a:lnTo>
                    <a:pt x="25" y="1569"/>
                  </a:lnTo>
                  <a:cubicBezTo>
                    <a:pt x="78" y="1476"/>
                    <a:pt x="213" y="1476"/>
                    <a:pt x="267" y="1569"/>
                  </a:cubicBezTo>
                  <a:lnTo>
                    <a:pt x="607" y="2158"/>
                  </a:lnTo>
                  <a:cubicBezTo>
                    <a:pt x="632" y="2202"/>
                    <a:pt x="678" y="2228"/>
                    <a:pt x="728" y="2228"/>
                  </a:cubicBezTo>
                  <a:lnTo>
                    <a:pt x="1692" y="2228"/>
                  </a:lnTo>
                  <a:cubicBezTo>
                    <a:pt x="1741" y="2228"/>
                    <a:pt x="1788" y="2202"/>
                    <a:pt x="1813" y="2158"/>
                  </a:cubicBezTo>
                  <a:cubicBezTo>
                    <a:pt x="1816" y="2152"/>
                    <a:pt x="3014" y="76"/>
                    <a:pt x="3018" y="70"/>
                  </a:cubicBezTo>
                  <a:cubicBezTo>
                    <a:pt x="3043" y="27"/>
                    <a:pt x="3089" y="0"/>
                    <a:pt x="3139" y="0"/>
                  </a:cubicBezTo>
                  <a:lnTo>
                    <a:pt x="4425" y="0"/>
                  </a:lnTo>
                  <a:cubicBezTo>
                    <a:pt x="4475" y="0"/>
                    <a:pt x="4521" y="27"/>
                    <a:pt x="4546" y="70"/>
                  </a:cubicBezTo>
                  <a:lnTo>
                    <a:pt x="4971" y="805"/>
                  </a:lnTo>
                  <a:cubicBezTo>
                    <a:pt x="5010" y="873"/>
                    <a:pt x="4986" y="960"/>
                    <a:pt x="4917" y="998"/>
                  </a:cubicBezTo>
                  <a:lnTo>
                    <a:pt x="4917" y="998"/>
                  </a:lnTo>
                  <a:cubicBezTo>
                    <a:pt x="4850" y="1034"/>
                    <a:pt x="4766" y="1011"/>
                    <a:pt x="4728" y="945"/>
                  </a:cubicBezTo>
                  <a:lnTo>
                    <a:pt x="4385" y="350"/>
                  </a:lnTo>
                  <a:cubicBezTo>
                    <a:pt x="4360" y="307"/>
                    <a:pt x="4314" y="280"/>
                    <a:pt x="4264" y="280"/>
                  </a:cubicBezTo>
                  <a:lnTo>
                    <a:pt x="3300" y="280"/>
                  </a:lnTo>
                  <a:cubicBezTo>
                    <a:pt x="3250" y="280"/>
                    <a:pt x="3204" y="307"/>
                    <a:pt x="3179" y="350"/>
                  </a:cubicBezTo>
                  <a:cubicBezTo>
                    <a:pt x="3179" y="350"/>
                    <a:pt x="2480" y="1563"/>
                    <a:pt x="1974" y="243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2" name="Freeform 555">
              <a:extLst>
                <a:ext uri="{FF2B5EF4-FFF2-40B4-BE49-F238E27FC236}">
                  <a16:creationId xmlns="" xmlns:a16="http://schemas.microsoft.com/office/drawing/2014/main" id="{50B0CAB1-1A8A-4809-B0FA-4DD1006EC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56" y="3530068"/>
              <a:ext cx="1114425" cy="965200"/>
            </a:xfrm>
            <a:custGeom>
              <a:avLst/>
              <a:gdLst>
                <a:gd name="T0" fmla="*/ 527 w 702"/>
                <a:gd name="T1" fmla="*/ 0 h 608"/>
                <a:gd name="T2" fmla="*/ 176 w 702"/>
                <a:gd name="T3" fmla="*/ 0 h 608"/>
                <a:gd name="T4" fmla="*/ 0 w 702"/>
                <a:gd name="T5" fmla="*/ 304 h 608"/>
                <a:gd name="T6" fmla="*/ 176 w 702"/>
                <a:gd name="T7" fmla="*/ 608 h 608"/>
                <a:gd name="T8" fmla="*/ 527 w 702"/>
                <a:gd name="T9" fmla="*/ 608 h 608"/>
                <a:gd name="T10" fmla="*/ 702 w 702"/>
                <a:gd name="T11" fmla="*/ 304 h 608"/>
                <a:gd name="T12" fmla="*/ 527 w 702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2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3" name="Freeform 557">
              <a:extLst>
                <a:ext uri="{FF2B5EF4-FFF2-40B4-BE49-F238E27FC236}">
                  <a16:creationId xmlns="" xmlns:a16="http://schemas.microsoft.com/office/drawing/2014/main" id="{7B4680AF-0DA9-4C5B-AB71-A42778FC1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406" y="3474505"/>
              <a:ext cx="2178050" cy="1089025"/>
            </a:xfrm>
            <a:custGeom>
              <a:avLst/>
              <a:gdLst>
                <a:gd name="T0" fmla="*/ 1974 w 5010"/>
                <a:gd name="T1" fmla="*/ 2438 h 2508"/>
                <a:gd name="T2" fmla="*/ 1853 w 5010"/>
                <a:gd name="T3" fmla="*/ 2508 h 2508"/>
                <a:gd name="T4" fmla="*/ 566 w 5010"/>
                <a:gd name="T5" fmla="*/ 2508 h 2508"/>
                <a:gd name="T6" fmla="*/ 445 w 5010"/>
                <a:gd name="T7" fmla="*/ 2438 h 2508"/>
                <a:gd name="T8" fmla="*/ 25 w 5010"/>
                <a:gd name="T9" fmla="*/ 1709 h 2508"/>
                <a:gd name="T10" fmla="*/ 25 w 5010"/>
                <a:gd name="T11" fmla="*/ 1569 h 2508"/>
                <a:gd name="T12" fmla="*/ 25 w 5010"/>
                <a:gd name="T13" fmla="*/ 1569 h 2508"/>
                <a:gd name="T14" fmla="*/ 267 w 5010"/>
                <a:gd name="T15" fmla="*/ 1569 h 2508"/>
                <a:gd name="T16" fmla="*/ 607 w 5010"/>
                <a:gd name="T17" fmla="*/ 2158 h 2508"/>
                <a:gd name="T18" fmla="*/ 728 w 5010"/>
                <a:gd name="T19" fmla="*/ 2228 h 2508"/>
                <a:gd name="T20" fmla="*/ 1691 w 5010"/>
                <a:gd name="T21" fmla="*/ 2228 h 2508"/>
                <a:gd name="T22" fmla="*/ 1813 w 5010"/>
                <a:gd name="T23" fmla="*/ 2158 h 2508"/>
                <a:gd name="T24" fmla="*/ 3018 w 5010"/>
                <a:gd name="T25" fmla="*/ 70 h 2508"/>
                <a:gd name="T26" fmla="*/ 3139 w 5010"/>
                <a:gd name="T27" fmla="*/ 0 h 2508"/>
                <a:gd name="T28" fmla="*/ 4425 w 5010"/>
                <a:gd name="T29" fmla="*/ 0 h 2508"/>
                <a:gd name="T30" fmla="*/ 4546 w 5010"/>
                <a:gd name="T31" fmla="*/ 70 h 2508"/>
                <a:gd name="T32" fmla="*/ 4971 w 5010"/>
                <a:gd name="T33" fmla="*/ 805 h 2508"/>
                <a:gd name="T34" fmla="*/ 4917 w 5010"/>
                <a:gd name="T35" fmla="*/ 998 h 2508"/>
                <a:gd name="T36" fmla="*/ 4917 w 5010"/>
                <a:gd name="T37" fmla="*/ 998 h 2508"/>
                <a:gd name="T38" fmla="*/ 4728 w 5010"/>
                <a:gd name="T39" fmla="*/ 945 h 2508"/>
                <a:gd name="T40" fmla="*/ 4385 w 5010"/>
                <a:gd name="T41" fmla="*/ 350 h 2508"/>
                <a:gd name="T42" fmla="*/ 4264 w 5010"/>
                <a:gd name="T43" fmla="*/ 280 h 2508"/>
                <a:gd name="T44" fmla="*/ 3300 w 5010"/>
                <a:gd name="T45" fmla="*/ 280 h 2508"/>
                <a:gd name="T46" fmla="*/ 3179 w 5010"/>
                <a:gd name="T47" fmla="*/ 350 h 2508"/>
                <a:gd name="T48" fmla="*/ 1974 w 5010"/>
                <a:gd name="T49" fmla="*/ 2438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10" h="2508">
                  <a:moveTo>
                    <a:pt x="1974" y="2438"/>
                  </a:moveTo>
                  <a:cubicBezTo>
                    <a:pt x="1949" y="2482"/>
                    <a:pt x="1903" y="2508"/>
                    <a:pt x="1853" y="2508"/>
                  </a:cubicBezTo>
                  <a:lnTo>
                    <a:pt x="566" y="2508"/>
                  </a:lnTo>
                  <a:cubicBezTo>
                    <a:pt x="517" y="2508"/>
                    <a:pt x="470" y="2482"/>
                    <a:pt x="445" y="2438"/>
                  </a:cubicBezTo>
                  <a:lnTo>
                    <a:pt x="25" y="1709"/>
                  </a:lnTo>
                  <a:cubicBezTo>
                    <a:pt x="0" y="1666"/>
                    <a:pt x="0" y="1613"/>
                    <a:pt x="25" y="1569"/>
                  </a:cubicBezTo>
                  <a:lnTo>
                    <a:pt x="25" y="1569"/>
                  </a:lnTo>
                  <a:cubicBezTo>
                    <a:pt x="78" y="1476"/>
                    <a:pt x="213" y="1476"/>
                    <a:pt x="267" y="1569"/>
                  </a:cubicBezTo>
                  <a:lnTo>
                    <a:pt x="607" y="2158"/>
                  </a:lnTo>
                  <a:cubicBezTo>
                    <a:pt x="632" y="2202"/>
                    <a:pt x="678" y="2228"/>
                    <a:pt x="728" y="2228"/>
                  </a:cubicBezTo>
                  <a:lnTo>
                    <a:pt x="1691" y="2228"/>
                  </a:lnTo>
                  <a:cubicBezTo>
                    <a:pt x="1741" y="2228"/>
                    <a:pt x="1788" y="2202"/>
                    <a:pt x="1813" y="2158"/>
                  </a:cubicBezTo>
                  <a:cubicBezTo>
                    <a:pt x="2302" y="1309"/>
                    <a:pt x="2490" y="984"/>
                    <a:pt x="3018" y="70"/>
                  </a:cubicBezTo>
                  <a:cubicBezTo>
                    <a:pt x="3043" y="27"/>
                    <a:pt x="3089" y="0"/>
                    <a:pt x="3139" y="0"/>
                  </a:cubicBezTo>
                  <a:lnTo>
                    <a:pt x="4425" y="0"/>
                  </a:lnTo>
                  <a:cubicBezTo>
                    <a:pt x="4475" y="0"/>
                    <a:pt x="4521" y="27"/>
                    <a:pt x="4546" y="70"/>
                  </a:cubicBezTo>
                  <a:lnTo>
                    <a:pt x="4971" y="805"/>
                  </a:lnTo>
                  <a:cubicBezTo>
                    <a:pt x="5010" y="873"/>
                    <a:pt x="4986" y="960"/>
                    <a:pt x="4917" y="998"/>
                  </a:cubicBezTo>
                  <a:lnTo>
                    <a:pt x="4917" y="998"/>
                  </a:lnTo>
                  <a:cubicBezTo>
                    <a:pt x="4850" y="1034"/>
                    <a:pt x="4766" y="1011"/>
                    <a:pt x="4728" y="945"/>
                  </a:cubicBezTo>
                  <a:lnTo>
                    <a:pt x="4385" y="350"/>
                  </a:lnTo>
                  <a:cubicBezTo>
                    <a:pt x="4360" y="307"/>
                    <a:pt x="4314" y="280"/>
                    <a:pt x="4264" y="280"/>
                  </a:cubicBezTo>
                  <a:lnTo>
                    <a:pt x="3300" y="280"/>
                  </a:lnTo>
                  <a:cubicBezTo>
                    <a:pt x="3250" y="280"/>
                    <a:pt x="3204" y="307"/>
                    <a:pt x="3179" y="350"/>
                  </a:cubicBezTo>
                  <a:cubicBezTo>
                    <a:pt x="3179" y="350"/>
                    <a:pt x="2452" y="1611"/>
                    <a:pt x="1974" y="243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4" name="Freeform 558">
              <a:extLst>
                <a:ext uri="{FF2B5EF4-FFF2-40B4-BE49-F238E27FC236}">
                  <a16:creationId xmlns="" xmlns:a16="http://schemas.microsoft.com/office/drawing/2014/main" id="{6974A587-E447-4EC3-9B72-2BFC27A28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643" y="3530068"/>
              <a:ext cx="1116012" cy="965200"/>
            </a:xfrm>
            <a:custGeom>
              <a:avLst/>
              <a:gdLst>
                <a:gd name="T0" fmla="*/ 527 w 703"/>
                <a:gd name="T1" fmla="*/ 0 h 608"/>
                <a:gd name="T2" fmla="*/ 176 w 703"/>
                <a:gd name="T3" fmla="*/ 0 h 608"/>
                <a:gd name="T4" fmla="*/ 0 w 703"/>
                <a:gd name="T5" fmla="*/ 304 h 608"/>
                <a:gd name="T6" fmla="*/ 176 w 703"/>
                <a:gd name="T7" fmla="*/ 608 h 608"/>
                <a:gd name="T8" fmla="*/ 527 w 703"/>
                <a:gd name="T9" fmla="*/ 608 h 608"/>
                <a:gd name="T10" fmla="*/ 703 w 703"/>
                <a:gd name="T11" fmla="*/ 304 h 608"/>
                <a:gd name="T12" fmla="*/ 527 w 703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3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3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5" name="Freeform 560">
              <a:extLst>
                <a:ext uri="{FF2B5EF4-FFF2-40B4-BE49-F238E27FC236}">
                  <a16:creationId xmlns="" xmlns:a16="http://schemas.microsoft.com/office/drawing/2014/main" id="{A696F24D-3A6B-4107-B6F2-9A3F2F0D1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81" y="3474505"/>
              <a:ext cx="2268537" cy="1089025"/>
            </a:xfrm>
            <a:custGeom>
              <a:avLst/>
              <a:gdLst>
                <a:gd name="T0" fmla="*/ 3402 w 5215"/>
                <a:gd name="T1" fmla="*/ 350 h 2508"/>
                <a:gd name="T2" fmla="*/ 3523 w 5215"/>
                <a:gd name="T3" fmla="*/ 280 h 2508"/>
                <a:gd name="T4" fmla="*/ 4486 w 5215"/>
                <a:gd name="T5" fmla="*/ 280 h 2508"/>
                <a:gd name="T6" fmla="*/ 4608 w 5215"/>
                <a:gd name="T7" fmla="*/ 350 h 2508"/>
                <a:gd name="T8" fmla="*/ 4948 w 5215"/>
                <a:gd name="T9" fmla="*/ 940 h 2508"/>
                <a:gd name="T10" fmla="*/ 5190 w 5215"/>
                <a:gd name="T11" fmla="*/ 939 h 2508"/>
                <a:gd name="T12" fmla="*/ 5191 w 5215"/>
                <a:gd name="T13" fmla="*/ 939 h 2508"/>
                <a:gd name="T14" fmla="*/ 5190 w 5215"/>
                <a:gd name="T15" fmla="*/ 800 h 2508"/>
                <a:gd name="T16" fmla="*/ 4769 w 5215"/>
                <a:gd name="T17" fmla="*/ 70 h 2508"/>
                <a:gd name="T18" fmla="*/ 4648 w 5215"/>
                <a:gd name="T19" fmla="*/ 0 h 2508"/>
                <a:gd name="T20" fmla="*/ 3362 w 5215"/>
                <a:gd name="T21" fmla="*/ 0 h 2508"/>
                <a:gd name="T22" fmla="*/ 3240 w 5215"/>
                <a:gd name="T23" fmla="*/ 70 h 2508"/>
                <a:gd name="T24" fmla="*/ 2035 w 5215"/>
                <a:gd name="T25" fmla="*/ 2158 h 2508"/>
                <a:gd name="T26" fmla="*/ 1914 w 5215"/>
                <a:gd name="T27" fmla="*/ 2228 h 2508"/>
                <a:gd name="T28" fmla="*/ 951 w 5215"/>
                <a:gd name="T29" fmla="*/ 2228 h 2508"/>
                <a:gd name="T30" fmla="*/ 829 w 5215"/>
                <a:gd name="T31" fmla="*/ 2158 h 2508"/>
                <a:gd name="T32" fmla="*/ 348 w 5215"/>
                <a:gd name="T33" fmla="*/ 1324 h 2508"/>
                <a:gd name="T34" fmla="*/ 348 w 5215"/>
                <a:gd name="T35" fmla="*/ 1184 h 2508"/>
                <a:gd name="T36" fmla="*/ 829 w 5215"/>
                <a:gd name="T37" fmla="*/ 350 h 2508"/>
                <a:gd name="T38" fmla="*/ 951 w 5215"/>
                <a:gd name="T39" fmla="*/ 280 h 2508"/>
                <a:gd name="T40" fmla="*/ 1914 w 5215"/>
                <a:gd name="T41" fmla="*/ 280 h 2508"/>
                <a:gd name="T42" fmla="*/ 2035 w 5215"/>
                <a:gd name="T43" fmla="*/ 350 h 2508"/>
                <a:gd name="T44" fmla="*/ 2374 w 5215"/>
                <a:gd name="T45" fmla="*/ 938 h 2508"/>
                <a:gd name="T46" fmla="*/ 2617 w 5215"/>
                <a:gd name="T47" fmla="*/ 938 h 2508"/>
                <a:gd name="T48" fmla="*/ 2617 w 5215"/>
                <a:gd name="T49" fmla="*/ 937 h 2508"/>
                <a:gd name="T50" fmla="*/ 2617 w 5215"/>
                <a:gd name="T51" fmla="*/ 798 h 2508"/>
                <a:gd name="T52" fmla="*/ 2197 w 5215"/>
                <a:gd name="T53" fmla="*/ 70 h 2508"/>
                <a:gd name="T54" fmla="*/ 2075 w 5215"/>
                <a:gd name="T55" fmla="*/ 0 h 2508"/>
                <a:gd name="T56" fmla="*/ 789 w 5215"/>
                <a:gd name="T57" fmla="*/ 0 h 2508"/>
                <a:gd name="T58" fmla="*/ 668 w 5215"/>
                <a:gd name="T59" fmla="*/ 70 h 2508"/>
                <a:gd name="T60" fmla="*/ 25 w 5215"/>
                <a:gd name="T61" fmla="*/ 1184 h 2508"/>
                <a:gd name="T62" fmla="*/ 25 w 5215"/>
                <a:gd name="T63" fmla="*/ 1324 h 2508"/>
                <a:gd name="T64" fmla="*/ 668 w 5215"/>
                <a:gd name="T65" fmla="*/ 2438 h 2508"/>
                <a:gd name="T66" fmla="*/ 789 w 5215"/>
                <a:gd name="T67" fmla="*/ 2508 h 2508"/>
                <a:gd name="T68" fmla="*/ 2075 w 5215"/>
                <a:gd name="T69" fmla="*/ 2508 h 2508"/>
                <a:gd name="T70" fmla="*/ 2197 w 5215"/>
                <a:gd name="T71" fmla="*/ 2438 h 2508"/>
                <a:gd name="T72" fmla="*/ 3402 w 5215"/>
                <a:gd name="T73" fmla="*/ 350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15" h="2508">
                  <a:moveTo>
                    <a:pt x="3402" y="350"/>
                  </a:moveTo>
                  <a:cubicBezTo>
                    <a:pt x="3427" y="307"/>
                    <a:pt x="3473" y="280"/>
                    <a:pt x="3523" y="280"/>
                  </a:cubicBezTo>
                  <a:lnTo>
                    <a:pt x="4486" y="280"/>
                  </a:lnTo>
                  <a:cubicBezTo>
                    <a:pt x="4536" y="280"/>
                    <a:pt x="4583" y="307"/>
                    <a:pt x="4608" y="350"/>
                  </a:cubicBezTo>
                  <a:lnTo>
                    <a:pt x="4948" y="940"/>
                  </a:lnTo>
                  <a:cubicBezTo>
                    <a:pt x="5002" y="1033"/>
                    <a:pt x="5137" y="1033"/>
                    <a:pt x="5190" y="939"/>
                  </a:cubicBezTo>
                  <a:lnTo>
                    <a:pt x="5191" y="939"/>
                  </a:lnTo>
                  <a:cubicBezTo>
                    <a:pt x="5215" y="896"/>
                    <a:pt x="5215" y="843"/>
                    <a:pt x="5190" y="800"/>
                  </a:cubicBezTo>
                  <a:lnTo>
                    <a:pt x="4769" y="70"/>
                  </a:lnTo>
                  <a:cubicBezTo>
                    <a:pt x="4744" y="27"/>
                    <a:pt x="4698" y="0"/>
                    <a:pt x="4648" y="0"/>
                  </a:cubicBezTo>
                  <a:lnTo>
                    <a:pt x="3362" y="0"/>
                  </a:lnTo>
                  <a:cubicBezTo>
                    <a:pt x="3312" y="0"/>
                    <a:pt x="3265" y="27"/>
                    <a:pt x="3240" y="70"/>
                  </a:cubicBezTo>
                  <a:cubicBezTo>
                    <a:pt x="3240" y="70"/>
                    <a:pt x="2320" y="1664"/>
                    <a:pt x="2035" y="2158"/>
                  </a:cubicBezTo>
                  <a:cubicBezTo>
                    <a:pt x="2010" y="2202"/>
                    <a:pt x="1964" y="2228"/>
                    <a:pt x="1914" y="2228"/>
                  </a:cubicBezTo>
                  <a:lnTo>
                    <a:pt x="951" y="2228"/>
                  </a:lnTo>
                  <a:cubicBezTo>
                    <a:pt x="901" y="2228"/>
                    <a:pt x="854" y="2202"/>
                    <a:pt x="829" y="2158"/>
                  </a:cubicBezTo>
                  <a:lnTo>
                    <a:pt x="348" y="1324"/>
                  </a:lnTo>
                  <a:cubicBezTo>
                    <a:pt x="323" y="1281"/>
                    <a:pt x="323" y="1228"/>
                    <a:pt x="348" y="1184"/>
                  </a:cubicBezTo>
                  <a:lnTo>
                    <a:pt x="829" y="350"/>
                  </a:lnTo>
                  <a:cubicBezTo>
                    <a:pt x="854" y="307"/>
                    <a:pt x="901" y="280"/>
                    <a:pt x="951" y="280"/>
                  </a:cubicBezTo>
                  <a:lnTo>
                    <a:pt x="1914" y="280"/>
                  </a:lnTo>
                  <a:cubicBezTo>
                    <a:pt x="1964" y="280"/>
                    <a:pt x="2010" y="307"/>
                    <a:pt x="2035" y="350"/>
                  </a:cubicBezTo>
                  <a:lnTo>
                    <a:pt x="2374" y="938"/>
                  </a:lnTo>
                  <a:cubicBezTo>
                    <a:pt x="2428" y="1031"/>
                    <a:pt x="2563" y="1031"/>
                    <a:pt x="2617" y="938"/>
                  </a:cubicBezTo>
                  <a:lnTo>
                    <a:pt x="2617" y="937"/>
                  </a:lnTo>
                  <a:cubicBezTo>
                    <a:pt x="2642" y="894"/>
                    <a:pt x="2642" y="841"/>
                    <a:pt x="2617" y="798"/>
                  </a:cubicBezTo>
                  <a:lnTo>
                    <a:pt x="2197" y="70"/>
                  </a:lnTo>
                  <a:cubicBezTo>
                    <a:pt x="2172" y="27"/>
                    <a:pt x="2125" y="0"/>
                    <a:pt x="2075" y="0"/>
                  </a:cubicBezTo>
                  <a:lnTo>
                    <a:pt x="789" y="0"/>
                  </a:lnTo>
                  <a:cubicBezTo>
                    <a:pt x="739" y="0"/>
                    <a:pt x="693" y="27"/>
                    <a:pt x="668" y="70"/>
                  </a:cubicBezTo>
                  <a:lnTo>
                    <a:pt x="25" y="1184"/>
                  </a:lnTo>
                  <a:cubicBezTo>
                    <a:pt x="0" y="1228"/>
                    <a:pt x="0" y="1281"/>
                    <a:pt x="25" y="1324"/>
                  </a:cubicBezTo>
                  <a:lnTo>
                    <a:pt x="668" y="2438"/>
                  </a:lnTo>
                  <a:cubicBezTo>
                    <a:pt x="693" y="2482"/>
                    <a:pt x="739" y="2508"/>
                    <a:pt x="789" y="2508"/>
                  </a:cubicBezTo>
                  <a:lnTo>
                    <a:pt x="2075" y="2508"/>
                  </a:lnTo>
                  <a:cubicBezTo>
                    <a:pt x="2125" y="2508"/>
                    <a:pt x="2172" y="2482"/>
                    <a:pt x="2197" y="2438"/>
                  </a:cubicBezTo>
                  <a:cubicBezTo>
                    <a:pt x="2328" y="2211"/>
                    <a:pt x="2438" y="2021"/>
                    <a:pt x="3402" y="35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</p:grpSp>
      <p:pic>
        <p:nvPicPr>
          <p:cNvPr id="1026" name="Picture 2" descr="C:\Users\Hp\Desktop\UNIVERSITA' E CONCORSI\TESI\PRESENTAZIONE_TESI\raccolta_da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349" y="2318837"/>
            <a:ext cx="680467" cy="56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UNIVERSITA' E CONCORSI\TESI\PRESENTAZIONE_TESI\retweet_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9" y="2241254"/>
            <a:ext cx="840679" cy="70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magine correlata">
            <a:extLst>
              <a:ext uri="{FF2B5EF4-FFF2-40B4-BE49-F238E27FC236}">
                <a16:creationId xmlns="" xmlns:a16="http://schemas.microsoft.com/office/drawing/2014/main" id="{4DEEC977-158D-4FF8-A634-FED5C0A1F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408308"/>
            <a:ext cx="720080" cy="43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UNIVERSITA' E CONCORSI\TESI\PRESENTAZIONE_TESI\algorith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230037"/>
            <a:ext cx="798867" cy="65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UNIVERSITA' E CONCORSI\TESI\PRESENTAZIONE_TESI\too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357585"/>
            <a:ext cx="576064" cy="49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2 21"/>
          <p:cNvCxnSpPr/>
          <p:nvPr/>
        </p:nvCxnSpPr>
        <p:spPr>
          <a:xfrm flipV="1">
            <a:off x="2555776" y="1586893"/>
            <a:ext cx="0" cy="4860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nettore 2 28"/>
          <p:cNvCxnSpPr/>
          <p:nvPr/>
        </p:nvCxnSpPr>
        <p:spPr>
          <a:xfrm>
            <a:off x="3863628" y="3128441"/>
            <a:ext cx="0" cy="48605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V="1">
            <a:off x="5176709" y="1586893"/>
            <a:ext cx="0" cy="48605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 flipV="1">
            <a:off x="7821617" y="1586893"/>
            <a:ext cx="0" cy="486054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ttore 2 34"/>
          <p:cNvCxnSpPr/>
          <p:nvPr/>
        </p:nvCxnSpPr>
        <p:spPr>
          <a:xfrm>
            <a:off x="6516216" y="3128441"/>
            <a:ext cx="0" cy="496678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ttangolo 29"/>
          <p:cNvSpPr/>
          <p:nvPr/>
        </p:nvSpPr>
        <p:spPr>
          <a:xfrm>
            <a:off x="2015716" y="1113588"/>
            <a:ext cx="1080120" cy="473306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Raccolta </a:t>
            </a:r>
          </a:p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dati</a:t>
            </a:r>
          </a:p>
        </p:txBody>
      </p:sp>
      <p:sp>
        <p:nvSpPr>
          <p:cNvPr id="38" name="Rettangolo 37"/>
          <p:cNvSpPr/>
          <p:nvPr/>
        </p:nvSpPr>
        <p:spPr>
          <a:xfrm>
            <a:off x="3184687" y="3633516"/>
            <a:ext cx="1357882" cy="473306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atin typeface="Calibri" pitchFamily="34" charset="0"/>
                <a:cs typeface="Calibri" pitchFamily="34" charset="0"/>
              </a:rPr>
              <a:t>E</a:t>
            </a:r>
            <a:r>
              <a:rPr lang="it-IT" sz="1400" dirty="0" err="1" smtClean="0">
                <a:latin typeface="Calibri" pitchFamily="34" charset="0"/>
                <a:cs typeface="Calibri" pitchFamily="34" charset="0"/>
              </a:rPr>
              <a:t>ndorsement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it-IT" sz="1400" dirty="0" err="1">
                <a:latin typeface="Calibri" pitchFamily="34" charset="0"/>
                <a:cs typeface="Calibri" pitchFamily="34" charset="0"/>
              </a:rPr>
              <a:t>graph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ttangolo 38"/>
          <p:cNvSpPr/>
          <p:nvPr/>
        </p:nvSpPr>
        <p:spPr>
          <a:xfrm>
            <a:off x="4501625" y="1113588"/>
            <a:ext cx="1350167" cy="473306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Individuazione </a:t>
            </a:r>
            <a:r>
              <a:rPr lang="it-IT" sz="1400" dirty="0" err="1">
                <a:latin typeface="Calibri" pitchFamily="34" charset="0"/>
                <a:cs typeface="Calibri" pitchFamily="34" charset="0"/>
              </a:rPr>
              <a:t>echo-chambers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Rettangolo 39"/>
          <p:cNvSpPr/>
          <p:nvPr/>
        </p:nvSpPr>
        <p:spPr>
          <a:xfrm>
            <a:off x="5544108" y="3631959"/>
            <a:ext cx="1944216" cy="47330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Implementazione</a:t>
            </a:r>
          </a:p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algoritmi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ttangolo 40"/>
          <p:cNvSpPr/>
          <p:nvPr/>
        </p:nvSpPr>
        <p:spPr>
          <a:xfrm>
            <a:off x="6993525" y="1113588"/>
            <a:ext cx="1656184" cy="47330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i="1" dirty="0" err="1">
                <a:latin typeface="Calibri" pitchFamily="34" charset="0"/>
                <a:cs typeface="Calibri" pitchFamily="34" charset="0"/>
              </a:rPr>
              <a:t>Tool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  visualizzazione</a:t>
            </a:r>
          </a:p>
        </p:txBody>
      </p:sp>
    </p:spTree>
    <p:extLst>
      <p:ext uri="{BB962C8B-B14F-4D97-AF65-F5344CB8AC3E}">
        <p14:creationId xmlns:p14="http://schemas.microsoft.com/office/powerpoint/2010/main" val="9643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AC6A7350-ED1C-43B0-B2CF-A496AF50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E9D808D5-ED83-4266-B4A6-F11548B6FDF4}"/>
              </a:ext>
            </a:extLst>
          </p:cNvPr>
          <p:cNvSpPr/>
          <p:nvPr/>
        </p:nvSpPr>
        <p:spPr>
          <a:xfrm>
            <a:off x="1619672" y="1014718"/>
            <a:ext cx="75243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Utilizzo delle 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per l’acquisizione dei dati pubblicati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dagli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utenti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Dati ottenuti via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streaming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dopo aver effettuato l’autenticazione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con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le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credenziali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 sviluppatore corrette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limita lo streaming dei dati da parte degli sviluppatori: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non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più di </a:t>
            </a:r>
            <a:r>
              <a:rPr lang="it-IT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100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richieste ogni 15 minuti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altrimenti credenziali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bloccate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per un’ora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Un’altra limitazione che impone l’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ufficiale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riguarda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 l’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</a:rPr>
              <a:t>impossibilità di ottenere </a:t>
            </a:r>
            <a:r>
              <a:rPr lang="it-IT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</a:rPr>
              <a:t>più vecchi di una settimana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717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3A78A980-0D2B-467E-B644-5D2D7E2C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13544446-166C-4D47-9BAD-7D0BB734E8FC}"/>
              </a:ext>
            </a:extLst>
          </p:cNvPr>
          <p:cNvSpPr/>
          <p:nvPr/>
        </p:nvSpPr>
        <p:spPr>
          <a:xfrm>
            <a:off x="1619672" y="1014718"/>
            <a:ext cx="75243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Utilizzo della libreria </a:t>
            </a: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Python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Tweepy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che permette di accedere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agevolmente da codice alle 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API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i="1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Tweepy</a:t>
            </a:r>
            <a:r>
              <a:rPr lang="it-IT" b="1" i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estisce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il processo di autenticazione dello sviluppatore presso </a:t>
            </a:r>
          </a:p>
          <a:p>
            <a:pPr algn="just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il server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it-IT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streaming</a:t>
            </a:r>
            <a:r>
              <a:rPr lang="it-IT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attraverso degli specifici metodi.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Tweepy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permette di gestire vari tipi di errore tra cui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RateLimitError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   che insorge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quando viene superata la soglia di traffico di 100 richieste </a:t>
            </a:r>
          </a:p>
          <a:p>
            <a:pPr algn="just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ogni 15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minuti,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mediante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 blocco </a:t>
            </a:r>
            <a:r>
              <a:rPr lang="it-IT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it-IT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7" name="Freccia a destra 6">
            <a:extLst>
              <a:ext uri="{FF2B5EF4-FFF2-40B4-BE49-F238E27FC236}">
                <a16:creationId xmlns="" xmlns:a16="http://schemas.microsoft.com/office/drawing/2014/main" id="{CD2A3987-F483-4038-AA85-8FB867750F2A}"/>
              </a:ext>
            </a:extLst>
          </p:cNvPr>
          <p:cNvSpPr/>
          <p:nvPr/>
        </p:nvSpPr>
        <p:spPr>
          <a:xfrm>
            <a:off x="7884368" y="4353948"/>
            <a:ext cx="864096" cy="37804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575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FA269D4B-3754-4570-94B4-840809F1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E905DEB8-2BFA-41BE-9967-84ECE44648DF}"/>
              </a:ext>
            </a:extLst>
          </p:cNvPr>
          <p:cNvSpPr/>
          <p:nvPr/>
        </p:nvSpPr>
        <p:spPr>
          <a:xfrm>
            <a:off x="1619672" y="1014718"/>
            <a:ext cx="75243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Bisogna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bypassare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l’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ufficiale per recuperare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più vecchi di 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 una settimana, altrimenti è impossibile ottenere </a:t>
            </a:r>
            <a:r>
              <a:rPr lang="it-IT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endorsement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graphs</a:t>
            </a:r>
            <a:endParaRPr lang="it-IT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di dimensioni sufficienti per un’analisi attendibile.  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mitare la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funzione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scroll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della pagina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Tramite chiamate successive ad un provider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JSON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 ottengono </a:t>
            </a: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tweets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relativi all’</a:t>
            </a:r>
            <a:r>
              <a:rPr lang="it-IT" b="1" i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hashtag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che si sta cercando, via via più vecchi.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 riesce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quindi ad evitare le limitazioni temporali delle 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API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83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E8861B7B-8A8E-4E0F-AC25-74535E87BCCE}"/>
              </a:ext>
            </a:extLst>
          </p:cNvPr>
          <p:cNvSpPr/>
          <p:nvPr/>
        </p:nvSpPr>
        <p:spPr>
          <a:xfrm>
            <a:off x="1584176" y="1014718"/>
            <a:ext cx="75243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Articolazione del processo di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RACCOLTA DATI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Specificare i parametri di ricerca (i.e. </a:t>
            </a:r>
            <a:r>
              <a:rPr lang="it-IT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Since,Until,Hashtag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Recuperare dal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social network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tutti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che soddisfano i </a:t>
            </a: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parametri di ricerca specificati, insieme agli utenti che li hanno prodotti.</a:t>
            </a: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Recuperare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tutti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che sono stati prodotti verso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tali </a:t>
            </a:r>
            <a:r>
              <a:rPr lang="it-IT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Organizzare i dati ottenuti in un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e renderli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PERSISTENTI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cxnSp>
        <p:nvCxnSpPr>
          <p:cNvPr id="8" name="Connettore 2 7">
            <a:extLst>
              <a:ext uri="{FF2B5EF4-FFF2-40B4-BE49-F238E27FC236}">
                <a16:creationId xmlns="" xmlns:a16="http://schemas.microsoft.com/office/drawing/2014/main" id="{10DFEC75-8F1A-438D-A7A3-11E66A8AAFF2}"/>
              </a:ext>
            </a:extLst>
          </p:cNvPr>
          <p:cNvCxnSpPr/>
          <p:nvPr/>
        </p:nvCxnSpPr>
        <p:spPr>
          <a:xfrm>
            <a:off x="5076056" y="2139702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="" xmlns:a16="http://schemas.microsoft.com/office/drawing/2014/main" id="{5B792FA7-2F70-4FAF-B16E-10DA5390FCCA}"/>
              </a:ext>
            </a:extLst>
          </p:cNvPr>
          <p:cNvCxnSpPr/>
          <p:nvPr/>
        </p:nvCxnSpPr>
        <p:spPr>
          <a:xfrm>
            <a:off x="5076056" y="3255826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="" xmlns:a16="http://schemas.microsoft.com/office/drawing/2014/main" id="{BD722D80-B984-47BA-BCEA-1550BF590A27}"/>
              </a:ext>
            </a:extLst>
          </p:cNvPr>
          <p:cNvCxnSpPr/>
          <p:nvPr/>
        </p:nvCxnSpPr>
        <p:spPr>
          <a:xfrm>
            <a:off x="5076056" y="4083918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85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Hp\Desktop\UNIVERSITA' E CONCORSI\TESI\PRESENTAZIONE_TESI\raccolta_dati_tes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60680"/>
            <a:ext cx="3384376" cy="329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UNIVERSITA' E CONCORSI\TESI\PRESENTAZIONE_TESI\retweet_input_f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193708"/>
            <a:ext cx="26003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ttore 7 6"/>
          <p:cNvCxnSpPr/>
          <p:nvPr/>
        </p:nvCxnSpPr>
        <p:spPr>
          <a:xfrm flipV="1">
            <a:off x="3995936" y="2625757"/>
            <a:ext cx="1800200" cy="59406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 flipV="1">
            <a:off x="6660232" y="1815666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V="1">
            <a:off x="7380312" y="1815666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V="1">
            <a:off x="7956376" y="1815666"/>
            <a:ext cx="216024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6534236" y="1553911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x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7254316" y="1545637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y</a:t>
            </a:r>
            <a:endParaRPr lang="it-IT" sz="1200" b="1" i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7674836" y="1545636"/>
            <a:ext cx="1079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it-IT" sz="1200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etweet</a:t>
            </a:r>
            <a:r>
              <a:rPr lang="it-IT" sz="1200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sz="1200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count</a:t>
            </a:r>
            <a:endParaRPr lang="it-IT" sz="1200" b="1" i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6927020" y="2965906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latin typeface="Calibri" pitchFamily="34" charset="0"/>
                <a:cs typeface="Calibri" pitchFamily="34" charset="0"/>
              </a:rPr>
              <a:t>…</a:t>
            </a:r>
            <a:endParaRPr lang="it-IT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05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Indice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0" name="Group 1"/>
          <p:cNvGrpSpPr/>
          <p:nvPr/>
        </p:nvGrpSpPr>
        <p:grpSpPr>
          <a:xfrm>
            <a:off x="2771800" y="843559"/>
            <a:ext cx="3058779" cy="4212468"/>
            <a:chOff x="4546600" y="455613"/>
            <a:chExt cx="3054351" cy="5514975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5399088" y="455613"/>
              <a:ext cx="1358900" cy="5514975"/>
            </a:xfrm>
            <a:custGeom>
              <a:avLst/>
              <a:gdLst>
                <a:gd name="T0" fmla="*/ 2436 w 3426"/>
                <a:gd name="T1" fmla="*/ 13451 h 13893"/>
                <a:gd name="T2" fmla="*/ 2944 w 3426"/>
                <a:gd name="T3" fmla="*/ 13006 h 13893"/>
                <a:gd name="T4" fmla="*/ 3015 w 3426"/>
                <a:gd name="T5" fmla="*/ 12405 h 13893"/>
                <a:gd name="T6" fmla="*/ 2681 w 3426"/>
                <a:gd name="T7" fmla="*/ 11897 h 13893"/>
                <a:gd name="T8" fmla="*/ 1299 w 3426"/>
                <a:gd name="T9" fmla="*/ 11718 h 13893"/>
                <a:gd name="T10" fmla="*/ 435 w 3426"/>
                <a:gd name="T11" fmla="*/ 11391 h 13893"/>
                <a:gd name="T12" fmla="*/ 2 w 3426"/>
                <a:gd name="T13" fmla="*/ 10523 h 13893"/>
                <a:gd name="T14" fmla="*/ 243 w 3426"/>
                <a:gd name="T15" fmla="*/ 9684 h 13893"/>
                <a:gd name="T16" fmla="*/ 965 w 3426"/>
                <a:gd name="T17" fmla="*/ 9194 h 13893"/>
                <a:gd name="T18" fmla="*/ 2436 w 3426"/>
                <a:gd name="T19" fmla="*/ 9102 h 13893"/>
                <a:gd name="T20" fmla="*/ 2944 w 3426"/>
                <a:gd name="T21" fmla="*/ 8658 h 13893"/>
                <a:gd name="T22" fmla="*/ 3015 w 3426"/>
                <a:gd name="T23" fmla="*/ 8056 h 13893"/>
                <a:gd name="T24" fmla="*/ 2681 w 3426"/>
                <a:gd name="T25" fmla="*/ 7548 h 13893"/>
                <a:gd name="T26" fmla="*/ 1299 w 3426"/>
                <a:gd name="T27" fmla="*/ 7369 h 13893"/>
                <a:gd name="T28" fmla="*/ 435 w 3426"/>
                <a:gd name="T29" fmla="*/ 7043 h 13893"/>
                <a:gd name="T30" fmla="*/ 2 w 3426"/>
                <a:gd name="T31" fmla="*/ 6174 h 13893"/>
                <a:gd name="T32" fmla="*/ 243 w 3426"/>
                <a:gd name="T33" fmla="*/ 5336 h 13893"/>
                <a:gd name="T34" fmla="*/ 965 w 3426"/>
                <a:gd name="T35" fmla="*/ 4846 h 13893"/>
                <a:gd name="T36" fmla="*/ 2436 w 3426"/>
                <a:gd name="T37" fmla="*/ 4754 h 13893"/>
                <a:gd name="T38" fmla="*/ 2944 w 3426"/>
                <a:gd name="T39" fmla="*/ 4309 h 13893"/>
                <a:gd name="T40" fmla="*/ 3015 w 3426"/>
                <a:gd name="T41" fmla="*/ 3708 h 13893"/>
                <a:gd name="T42" fmla="*/ 2681 w 3426"/>
                <a:gd name="T43" fmla="*/ 3200 h 13893"/>
                <a:gd name="T44" fmla="*/ 1299 w 3426"/>
                <a:gd name="T45" fmla="*/ 3021 h 13893"/>
                <a:gd name="T46" fmla="*/ 435 w 3426"/>
                <a:gd name="T47" fmla="*/ 2694 h 13893"/>
                <a:gd name="T48" fmla="*/ 2 w 3426"/>
                <a:gd name="T49" fmla="*/ 1826 h 13893"/>
                <a:gd name="T50" fmla="*/ 243 w 3426"/>
                <a:gd name="T51" fmla="*/ 987 h 13893"/>
                <a:gd name="T52" fmla="*/ 965 w 3426"/>
                <a:gd name="T53" fmla="*/ 497 h 13893"/>
                <a:gd name="T54" fmla="*/ 1864 w 3426"/>
                <a:gd name="T55" fmla="*/ 404 h 13893"/>
                <a:gd name="T56" fmla="*/ 2340 w 3426"/>
                <a:gd name="T57" fmla="*/ 220 h 13893"/>
                <a:gd name="T58" fmla="*/ 2012 w 3426"/>
                <a:gd name="T59" fmla="*/ 772 h 13893"/>
                <a:gd name="T60" fmla="*/ 1148 w 3426"/>
                <a:gd name="T61" fmla="*/ 856 h 13893"/>
                <a:gd name="T62" fmla="*/ 614 w 3426"/>
                <a:gd name="T63" fmla="*/ 1147 h 13893"/>
                <a:gd name="T64" fmla="*/ 389 w 3426"/>
                <a:gd name="T65" fmla="*/ 1755 h 13893"/>
                <a:gd name="T66" fmla="*/ 632 w 3426"/>
                <a:gd name="T67" fmla="*/ 2344 h 13893"/>
                <a:gd name="T68" fmla="*/ 1254 w 3426"/>
                <a:gd name="T69" fmla="*/ 2632 h 13893"/>
                <a:gd name="T70" fmla="*/ 2809 w 3426"/>
                <a:gd name="T71" fmla="*/ 2816 h 13893"/>
                <a:gd name="T72" fmla="*/ 3359 w 3426"/>
                <a:gd name="T73" fmla="*/ 3497 h 13893"/>
                <a:gd name="T74" fmla="*/ 3342 w 3426"/>
                <a:gd name="T75" fmla="*/ 4369 h 13893"/>
                <a:gd name="T76" fmla="*/ 2683 w 3426"/>
                <a:gd name="T77" fmla="*/ 5071 h 13893"/>
                <a:gd name="T78" fmla="*/ 1148 w 3426"/>
                <a:gd name="T79" fmla="*/ 5205 h 13893"/>
                <a:gd name="T80" fmla="*/ 614 w 3426"/>
                <a:gd name="T81" fmla="*/ 5495 h 13893"/>
                <a:gd name="T82" fmla="*/ 389 w 3426"/>
                <a:gd name="T83" fmla="*/ 6103 h 13893"/>
                <a:gd name="T84" fmla="*/ 632 w 3426"/>
                <a:gd name="T85" fmla="*/ 6693 h 13893"/>
                <a:gd name="T86" fmla="*/ 1254 w 3426"/>
                <a:gd name="T87" fmla="*/ 6981 h 13893"/>
                <a:gd name="T88" fmla="*/ 2809 w 3426"/>
                <a:gd name="T89" fmla="*/ 7165 h 13893"/>
                <a:gd name="T90" fmla="*/ 3359 w 3426"/>
                <a:gd name="T91" fmla="*/ 7845 h 13893"/>
                <a:gd name="T92" fmla="*/ 3342 w 3426"/>
                <a:gd name="T93" fmla="*/ 8717 h 13893"/>
                <a:gd name="T94" fmla="*/ 2683 w 3426"/>
                <a:gd name="T95" fmla="*/ 9420 h 13893"/>
                <a:gd name="T96" fmla="*/ 1148 w 3426"/>
                <a:gd name="T97" fmla="*/ 9553 h 13893"/>
                <a:gd name="T98" fmla="*/ 614 w 3426"/>
                <a:gd name="T99" fmla="*/ 9844 h 13893"/>
                <a:gd name="T100" fmla="*/ 389 w 3426"/>
                <a:gd name="T101" fmla="*/ 10452 h 13893"/>
                <a:gd name="T102" fmla="*/ 632 w 3426"/>
                <a:gd name="T103" fmla="*/ 11041 h 13893"/>
                <a:gd name="T104" fmla="*/ 1254 w 3426"/>
                <a:gd name="T105" fmla="*/ 11329 h 13893"/>
                <a:gd name="T106" fmla="*/ 2809 w 3426"/>
                <a:gd name="T107" fmla="*/ 11513 h 13893"/>
                <a:gd name="T108" fmla="*/ 3359 w 3426"/>
                <a:gd name="T109" fmla="*/ 12194 h 13893"/>
                <a:gd name="T110" fmla="*/ 3342 w 3426"/>
                <a:gd name="T111" fmla="*/ 13066 h 13893"/>
                <a:gd name="T112" fmla="*/ 2683 w 3426"/>
                <a:gd name="T113" fmla="*/ 13768 h 13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26" h="13893">
                  <a:moveTo>
                    <a:pt x="2127" y="13893"/>
                  </a:moveTo>
                  <a:lnTo>
                    <a:pt x="1281" y="13893"/>
                  </a:lnTo>
                  <a:lnTo>
                    <a:pt x="1281" y="13504"/>
                  </a:lnTo>
                  <a:lnTo>
                    <a:pt x="2127" y="13504"/>
                  </a:lnTo>
                  <a:lnTo>
                    <a:pt x="2174" y="13503"/>
                  </a:lnTo>
                  <a:lnTo>
                    <a:pt x="2263" y="13494"/>
                  </a:lnTo>
                  <a:lnTo>
                    <a:pt x="2352" y="13477"/>
                  </a:lnTo>
                  <a:lnTo>
                    <a:pt x="2436" y="13451"/>
                  </a:lnTo>
                  <a:lnTo>
                    <a:pt x="2518" y="13417"/>
                  </a:lnTo>
                  <a:lnTo>
                    <a:pt x="2594" y="13377"/>
                  </a:lnTo>
                  <a:lnTo>
                    <a:pt x="2667" y="13329"/>
                  </a:lnTo>
                  <a:lnTo>
                    <a:pt x="2734" y="13276"/>
                  </a:lnTo>
                  <a:lnTo>
                    <a:pt x="2795" y="13216"/>
                  </a:lnTo>
                  <a:lnTo>
                    <a:pt x="2851" y="13151"/>
                  </a:lnTo>
                  <a:lnTo>
                    <a:pt x="2901" y="13082"/>
                  </a:lnTo>
                  <a:lnTo>
                    <a:pt x="2944" y="13006"/>
                  </a:lnTo>
                  <a:lnTo>
                    <a:pt x="2979" y="12929"/>
                  </a:lnTo>
                  <a:lnTo>
                    <a:pt x="3006" y="12846"/>
                  </a:lnTo>
                  <a:lnTo>
                    <a:pt x="3026" y="12760"/>
                  </a:lnTo>
                  <a:lnTo>
                    <a:pt x="3036" y="12672"/>
                  </a:lnTo>
                  <a:lnTo>
                    <a:pt x="3037" y="12627"/>
                  </a:lnTo>
                  <a:lnTo>
                    <a:pt x="3039" y="12581"/>
                  </a:lnTo>
                  <a:lnTo>
                    <a:pt x="3031" y="12492"/>
                  </a:lnTo>
                  <a:lnTo>
                    <a:pt x="3015" y="12405"/>
                  </a:lnTo>
                  <a:lnTo>
                    <a:pt x="2991" y="12321"/>
                  </a:lnTo>
                  <a:lnTo>
                    <a:pt x="2958" y="12239"/>
                  </a:lnTo>
                  <a:lnTo>
                    <a:pt x="2917" y="12161"/>
                  </a:lnTo>
                  <a:lnTo>
                    <a:pt x="2869" y="12087"/>
                  </a:lnTo>
                  <a:lnTo>
                    <a:pt x="2813" y="12017"/>
                  </a:lnTo>
                  <a:lnTo>
                    <a:pt x="2782" y="11985"/>
                  </a:lnTo>
                  <a:lnTo>
                    <a:pt x="2750" y="11954"/>
                  </a:lnTo>
                  <a:lnTo>
                    <a:pt x="2681" y="11897"/>
                  </a:lnTo>
                  <a:lnTo>
                    <a:pt x="2608" y="11846"/>
                  </a:lnTo>
                  <a:lnTo>
                    <a:pt x="2530" y="11805"/>
                  </a:lnTo>
                  <a:lnTo>
                    <a:pt x="2450" y="11771"/>
                  </a:lnTo>
                  <a:lnTo>
                    <a:pt x="2366" y="11745"/>
                  </a:lnTo>
                  <a:lnTo>
                    <a:pt x="2279" y="11728"/>
                  </a:lnTo>
                  <a:lnTo>
                    <a:pt x="2191" y="11719"/>
                  </a:lnTo>
                  <a:lnTo>
                    <a:pt x="2146" y="11718"/>
                  </a:lnTo>
                  <a:lnTo>
                    <a:pt x="1299" y="11718"/>
                  </a:lnTo>
                  <a:lnTo>
                    <a:pt x="1233" y="11717"/>
                  </a:lnTo>
                  <a:lnTo>
                    <a:pt x="1105" y="11704"/>
                  </a:lnTo>
                  <a:lnTo>
                    <a:pt x="979" y="11679"/>
                  </a:lnTo>
                  <a:lnTo>
                    <a:pt x="858" y="11643"/>
                  </a:lnTo>
                  <a:lnTo>
                    <a:pt x="743" y="11595"/>
                  </a:lnTo>
                  <a:lnTo>
                    <a:pt x="634" y="11537"/>
                  </a:lnTo>
                  <a:lnTo>
                    <a:pt x="531" y="11468"/>
                  </a:lnTo>
                  <a:lnTo>
                    <a:pt x="435" y="11391"/>
                  </a:lnTo>
                  <a:lnTo>
                    <a:pt x="347" y="11306"/>
                  </a:lnTo>
                  <a:lnTo>
                    <a:pt x="266" y="11212"/>
                  </a:lnTo>
                  <a:lnTo>
                    <a:pt x="196" y="11111"/>
                  </a:lnTo>
                  <a:lnTo>
                    <a:pt x="135" y="11005"/>
                  </a:lnTo>
                  <a:lnTo>
                    <a:pt x="85" y="10891"/>
                  </a:lnTo>
                  <a:lnTo>
                    <a:pt x="46" y="10773"/>
                  </a:lnTo>
                  <a:lnTo>
                    <a:pt x="17" y="10650"/>
                  </a:lnTo>
                  <a:lnTo>
                    <a:pt x="2" y="10523"/>
                  </a:lnTo>
                  <a:lnTo>
                    <a:pt x="0" y="10458"/>
                  </a:lnTo>
                  <a:lnTo>
                    <a:pt x="0" y="10393"/>
                  </a:lnTo>
                  <a:lnTo>
                    <a:pt x="11" y="10266"/>
                  </a:lnTo>
                  <a:lnTo>
                    <a:pt x="33" y="10141"/>
                  </a:lnTo>
                  <a:lnTo>
                    <a:pt x="68" y="10020"/>
                  </a:lnTo>
                  <a:lnTo>
                    <a:pt x="115" y="9903"/>
                  </a:lnTo>
                  <a:lnTo>
                    <a:pt x="173" y="9791"/>
                  </a:lnTo>
                  <a:lnTo>
                    <a:pt x="243" y="9684"/>
                  </a:lnTo>
                  <a:lnTo>
                    <a:pt x="323" y="9586"/>
                  </a:lnTo>
                  <a:lnTo>
                    <a:pt x="367" y="9538"/>
                  </a:lnTo>
                  <a:lnTo>
                    <a:pt x="414" y="9493"/>
                  </a:lnTo>
                  <a:lnTo>
                    <a:pt x="512" y="9411"/>
                  </a:lnTo>
                  <a:lnTo>
                    <a:pt x="617" y="9340"/>
                  </a:lnTo>
                  <a:lnTo>
                    <a:pt x="728" y="9280"/>
                  </a:lnTo>
                  <a:lnTo>
                    <a:pt x="844" y="9231"/>
                  </a:lnTo>
                  <a:lnTo>
                    <a:pt x="965" y="9194"/>
                  </a:lnTo>
                  <a:lnTo>
                    <a:pt x="1089" y="9168"/>
                  </a:lnTo>
                  <a:lnTo>
                    <a:pt x="1216" y="9157"/>
                  </a:lnTo>
                  <a:lnTo>
                    <a:pt x="1281" y="9156"/>
                  </a:lnTo>
                  <a:lnTo>
                    <a:pt x="2127" y="9156"/>
                  </a:lnTo>
                  <a:lnTo>
                    <a:pt x="2174" y="9154"/>
                  </a:lnTo>
                  <a:lnTo>
                    <a:pt x="2263" y="9145"/>
                  </a:lnTo>
                  <a:lnTo>
                    <a:pt x="2352" y="9128"/>
                  </a:lnTo>
                  <a:lnTo>
                    <a:pt x="2436" y="9102"/>
                  </a:lnTo>
                  <a:lnTo>
                    <a:pt x="2518" y="9069"/>
                  </a:lnTo>
                  <a:lnTo>
                    <a:pt x="2594" y="9029"/>
                  </a:lnTo>
                  <a:lnTo>
                    <a:pt x="2667" y="8981"/>
                  </a:lnTo>
                  <a:lnTo>
                    <a:pt x="2734" y="8927"/>
                  </a:lnTo>
                  <a:lnTo>
                    <a:pt x="2795" y="8868"/>
                  </a:lnTo>
                  <a:lnTo>
                    <a:pt x="2851" y="8803"/>
                  </a:lnTo>
                  <a:lnTo>
                    <a:pt x="2901" y="8733"/>
                  </a:lnTo>
                  <a:lnTo>
                    <a:pt x="2944" y="8658"/>
                  </a:lnTo>
                  <a:lnTo>
                    <a:pt x="2979" y="8580"/>
                  </a:lnTo>
                  <a:lnTo>
                    <a:pt x="3006" y="8497"/>
                  </a:lnTo>
                  <a:lnTo>
                    <a:pt x="3026" y="8412"/>
                  </a:lnTo>
                  <a:lnTo>
                    <a:pt x="3036" y="8323"/>
                  </a:lnTo>
                  <a:lnTo>
                    <a:pt x="3037" y="8278"/>
                  </a:lnTo>
                  <a:lnTo>
                    <a:pt x="3039" y="8233"/>
                  </a:lnTo>
                  <a:lnTo>
                    <a:pt x="3031" y="8143"/>
                  </a:lnTo>
                  <a:lnTo>
                    <a:pt x="3015" y="8056"/>
                  </a:lnTo>
                  <a:lnTo>
                    <a:pt x="2991" y="7972"/>
                  </a:lnTo>
                  <a:lnTo>
                    <a:pt x="2958" y="7891"/>
                  </a:lnTo>
                  <a:lnTo>
                    <a:pt x="2917" y="7813"/>
                  </a:lnTo>
                  <a:lnTo>
                    <a:pt x="2869" y="7739"/>
                  </a:lnTo>
                  <a:lnTo>
                    <a:pt x="2813" y="7669"/>
                  </a:lnTo>
                  <a:lnTo>
                    <a:pt x="2782" y="7636"/>
                  </a:lnTo>
                  <a:lnTo>
                    <a:pt x="2750" y="7605"/>
                  </a:lnTo>
                  <a:lnTo>
                    <a:pt x="2681" y="7548"/>
                  </a:lnTo>
                  <a:lnTo>
                    <a:pt x="2608" y="7498"/>
                  </a:lnTo>
                  <a:lnTo>
                    <a:pt x="2530" y="7456"/>
                  </a:lnTo>
                  <a:lnTo>
                    <a:pt x="2450" y="7423"/>
                  </a:lnTo>
                  <a:lnTo>
                    <a:pt x="2366" y="7397"/>
                  </a:lnTo>
                  <a:lnTo>
                    <a:pt x="2279" y="7380"/>
                  </a:lnTo>
                  <a:lnTo>
                    <a:pt x="2191" y="7371"/>
                  </a:lnTo>
                  <a:lnTo>
                    <a:pt x="2146" y="7369"/>
                  </a:lnTo>
                  <a:lnTo>
                    <a:pt x="1299" y="7369"/>
                  </a:lnTo>
                  <a:lnTo>
                    <a:pt x="1233" y="7368"/>
                  </a:lnTo>
                  <a:lnTo>
                    <a:pt x="1105" y="7355"/>
                  </a:lnTo>
                  <a:lnTo>
                    <a:pt x="979" y="7331"/>
                  </a:lnTo>
                  <a:lnTo>
                    <a:pt x="858" y="7294"/>
                  </a:lnTo>
                  <a:lnTo>
                    <a:pt x="743" y="7246"/>
                  </a:lnTo>
                  <a:lnTo>
                    <a:pt x="634" y="7188"/>
                  </a:lnTo>
                  <a:lnTo>
                    <a:pt x="531" y="7119"/>
                  </a:lnTo>
                  <a:lnTo>
                    <a:pt x="435" y="7043"/>
                  </a:lnTo>
                  <a:lnTo>
                    <a:pt x="347" y="6957"/>
                  </a:lnTo>
                  <a:lnTo>
                    <a:pt x="266" y="6864"/>
                  </a:lnTo>
                  <a:lnTo>
                    <a:pt x="196" y="6763"/>
                  </a:lnTo>
                  <a:lnTo>
                    <a:pt x="135" y="6657"/>
                  </a:lnTo>
                  <a:lnTo>
                    <a:pt x="85" y="6543"/>
                  </a:lnTo>
                  <a:lnTo>
                    <a:pt x="46" y="6425"/>
                  </a:lnTo>
                  <a:lnTo>
                    <a:pt x="17" y="6301"/>
                  </a:lnTo>
                  <a:lnTo>
                    <a:pt x="2" y="6174"/>
                  </a:lnTo>
                  <a:lnTo>
                    <a:pt x="0" y="6110"/>
                  </a:lnTo>
                  <a:lnTo>
                    <a:pt x="0" y="6045"/>
                  </a:lnTo>
                  <a:lnTo>
                    <a:pt x="11" y="5918"/>
                  </a:lnTo>
                  <a:lnTo>
                    <a:pt x="33" y="5792"/>
                  </a:lnTo>
                  <a:lnTo>
                    <a:pt x="68" y="5672"/>
                  </a:lnTo>
                  <a:lnTo>
                    <a:pt x="115" y="5555"/>
                  </a:lnTo>
                  <a:lnTo>
                    <a:pt x="173" y="5442"/>
                  </a:lnTo>
                  <a:lnTo>
                    <a:pt x="243" y="5336"/>
                  </a:lnTo>
                  <a:lnTo>
                    <a:pt x="323" y="5236"/>
                  </a:lnTo>
                  <a:lnTo>
                    <a:pt x="367" y="5189"/>
                  </a:lnTo>
                  <a:lnTo>
                    <a:pt x="414" y="5144"/>
                  </a:lnTo>
                  <a:lnTo>
                    <a:pt x="512" y="5062"/>
                  </a:lnTo>
                  <a:lnTo>
                    <a:pt x="617" y="4991"/>
                  </a:lnTo>
                  <a:lnTo>
                    <a:pt x="728" y="4931"/>
                  </a:lnTo>
                  <a:lnTo>
                    <a:pt x="844" y="4882"/>
                  </a:lnTo>
                  <a:lnTo>
                    <a:pt x="965" y="4846"/>
                  </a:lnTo>
                  <a:lnTo>
                    <a:pt x="1089" y="4820"/>
                  </a:lnTo>
                  <a:lnTo>
                    <a:pt x="1216" y="4808"/>
                  </a:lnTo>
                  <a:lnTo>
                    <a:pt x="1281" y="4807"/>
                  </a:lnTo>
                  <a:lnTo>
                    <a:pt x="2127" y="4807"/>
                  </a:lnTo>
                  <a:lnTo>
                    <a:pt x="2174" y="4806"/>
                  </a:lnTo>
                  <a:lnTo>
                    <a:pt x="2263" y="4797"/>
                  </a:lnTo>
                  <a:lnTo>
                    <a:pt x="2352" y="4780"/>
                  </a:lnTo>
                  <a:lnTo>
                    <a:pt x="2436" y="4754"/>
                  </a:lnTo>
                  <a:lnTo>
                    <a:pt x="2518" y="4720"/>
                  </a:lnTo>
                  <a:lnTo>
                    <a:pt x="2594" y="4680"/>
                  </a:lnTo>
                  <a:lnTo>
                    <a:pt x="2667" y="4632"/>
                  </a:lnTo>
                  <a:lnTo>
                    <a:pt x="2734" y="4579"/>
                  </a:lnTo>
                  <a:lnTo>
                    <a:pt x="2795" y="4519"/>
                  </a:lnTo>
                  <a:lnTo>
                    <a:pt x="2851" y="4454"/>
                  </a:lnTo>
                  <a:lnTo>
                    <a:pt x="2901" y="4384"/>
                  </a:lnTo>
                  <a:lnTo>
                    <a:pt x="2944" y="4309"/>
                  </a:lnTo>
                  <a:lnTo>
                    <a:pt x="2979" y="4230"/>
                  </a:lnTo>
                  <a:lnTo>
                    <a:pt x="3006" y="4149"/>
                  </a:lnTo>
                  <a:lnTo>
                    <a:pt x="3026" y="4063"/>
                  </a:lnTo>
                  <a:lnTo>
                    <a:pt x="3036" y="3975"/>
                  </a:lnTo>
                  <a:lnTo>
                    <a:pt x="3037" y="3930"/>
                  </a:lnTo>
                  <a:lnTo>
                    <a:pt x="3039" y="3884"/>
                  </a:lnTo>
                  <a:lnTo>
                    <a:pt x="3031" y="3795"/>
                  </a:lnTo>
                  <a:lnTo>
                    <a:pt x="3015" y="3708"/>
                  </a:lnTo>
                  <a:lnTo>
                    <a:pt x="2991" y="3624"/>
                  </a:lnTo>
                  <a:lnTo>
                    <a:pt x="2958" y="3542"/>
                  </a:lnTo>
                  <a:lnTo>
                    <a:pt x="2917" y="3464"/>
                  </a:lnTo>
                  <a:lnTo>
                    <a:pt x="2869" y="3390"/>
                  </a:lnTo>
                  <a:lnTo>
                    <a:pt x="2813" y="3320"/>
                  </a:lnTo>
                  <a:lnTo>
                    <a:pt x="2782" y="3288"/>
                  </a:lnTo>
                  <a:lnTo>
                    <a:pt x="2750" y="3257"/>
                  </a:lnTo>
                  <a:lnTo>
                    <a:pt x="2681" y="3200"/>
                  </a:lnTo>
                  <a:lnTo>
                    <a:pt x="2608" y="3149"/>
                  </a:lnTo>
                  <a:lnTo>
                    <a:pt x="2530" y="3108"/>
                  </a:lnTo>
                  <a:lnTo>
                    <a:pt x="2450" y="3074"/>
                  </a:lnTo>
                  <a:lnTo>
                    <a:pt x="2366" y="3048"/>
                  </a:lnTo>
                  <a:lnTo>
                    <a:pt x="2279" y="3031"/>
                  </a:lnTo>
                  <a:lnTo>
                    <a:pt x="2191" y="3022"/>
                  </a:lnTo>
                  <a:lnTo>
                    <a:pt x="2146" y="3021"/>
                  </a:lnTo>
                  <a:lnTo>
                    <a:pt x="1299" y="3021"/>
                  </a:lnTo>
                  <a:lnTo>
                    <a:pt x="1233" y="3020"/>
                  </a:lnTo>
                  <a:lnTo>
                    <a:pt x="1105" y="3007"/>
                  </a:lnTo>
                  <a:lnTo>
                    <a:pt x="979" y="2982"/>
                  </a:lnTo>
                  <a:lnTo>
                    <a:pt x="858" y="2946"/>
                  </a:lnTo>
                  <a:lnTo>
                    <a:pt x="743" y="2898"/>
                  </a:lnTo>
                  <a:lnTo>
                    <a:pt x="634" y="2839"/>
                  </a:lnTo>
                  <a:lnTo>
                    <a:pt x="531" y="2771"/>
                  </a:lnTo>
                  <a:lnTo>
                    <a:pt x="435" y="2694"/>
                  </a:lnTo>
                  <a:lnTo>
                    <a:pt x="347" y="2609"/>
                  </a:lnTo>
                  <a:lnTo>
                    <a:pt x="266" y="2515"/>
                  </a:lnTo>
                  <a:lnTo>
                    <a:pt x="196" y="2414"/>
                  </a:lnTo>
                  <a:lnTo>
                    <a:pt x="135" y="2308"/>
                  </a:lnTo>
                  <a:lnTo>
                    <a:pt x="85" y="2194"/>
                  </a:lnTo>
                  <a:lnTo>
                    <a:pt x="46" y="2076"/>
                  </a:lnTo>
                  <a:lnTo>
                    <a:pt x="17" y="1953"/>
                  </a:lnTo>
                  <a:lnTo>
                    <a:pt x="2" y="1826"/>
                  </a:lnTo>
                  <a:lnTo>
                    <a:pt x="0" y="1761"/>
                  </a:lnTo>
                  <a:lnTo>
                    <a:pt x="0" y="1696"/>
                  </a:lnTo>
                  <a:lnTo>
                    <a:pt x="11" y="1569"/>
                  </a:lnTo>
                  <a:lnTo>
                    <a:pt x="33" y="1444"/>
                  </a:lnTo>
                  <a:lnTo>
                    <a:pt x="68" y="1323"/>
                  </a:lnTo>
                  <a:lnTo>
                    <a:pt x="115" y="1206"/>
                  </a:lnTo>
                  <a:lnTo>
                    <a:pt x="173" y="1094"/>
                  </a:lnTo>
                  <a:lnTo>
                    <a:pt x="243" y="987"/>
                  </a:lnTo>
                  <a:lnTo>
                    <a:pt x="323" y="888"/>
                  </a:lnTo>
                  <a:lnTo>
                    <a:pt x="367" y="841"/>
                  </a:lnTo>
                  <a:lnTo>
                    <a:pt x="414" y="795"/>
                  </a:lnTo>
                  <a:lnTo>
                    <a:pt x="512" y="714"/>
                  </a:lnTo>
                  <a:lnTo>
                    <a:pt x="617" y="643"/>
                  </a:lnTo>
                  <a:lnTo>
                    <a:pt x="728" y="583"/>
                  </a:lnTo>
                  <a:lnTo>
                    <a:pt x="844" y="534"/>
                  </a:lnTo>
                  <a:lnTo>
                    <a:pt x="965" y="497"/>
                  </a:lnTo>
                  <a:lnTo>
                    <a:pt x="1089" y="471"/>
                  </a:lnTo>
                  <a:lnTo>
                    <a:pt x="1216" y="460"/>
                  </a:lnTo>
                  <a:lnTo>
                    <a:pt x="1281" y="458"/>
                  </a:lnTo>
                  <a:lnTo>
                    <a:pt x="1714" y="458"/>
                  </a:lnTo>
                  <a:lnTo>
                    <a:pt x="1737" y="457"/>
                  </a:lnTo>
                  <a:lnTo>
                    <a:pt x="1784" y="448"/>
                  </a:lnTo>
                  <a:lnTo>
                    <a:pt x="1827" y="430"/>
                  </a:lnTo>
                  <a:lnTo>
                    <a:pt x="1864" y="404"/>
                  </a:lnTo>
                  <a:lnTo>
                    <a:pt x="1897" y="372"/>
                  </a:lnTo>
                  <a:lnTo>
                    <a:pt x="1923" y="334"/>
                  </a:lnTo>
                  <a:lnTo>
                    <a:pt x="1941" y="291"/>
                  </a:lnTo>
                  <a:lnTo>
                    <a:pt x="1950" y="245"/>
                  </a:lnTo>
                  <a:lnTo>
                    <a:pt x="1951" y="220"/>
                  </a:lnTo>
                  <a:lnTo>
                    <a:pt x="1951" y="0"/>
                  </a:lnTo>
                  <a:lnTo>
                    <a:pt x="2340" y="0"/>
                  </a:lnTo>
                  <a:lnTo>
                    <a:pt x="2340" y="220"/>
                  </a:lnTo>
                  <a:lnTo>
                    <a:pt x="2339" y="252"/>
                  </a:lnTo>
                  <a:lnTo>
                    <a:pt x="2332" y="316"/>
                  </a:lnTo>
                  <a:lnTo>
                    <a:pt x="2321" y="377"/>
                  </a:lnTo>
                  <a:lnTo>
                    <a:pt x="2302" y="436"/>
                  </a:lnTo>
                  <a:lnTo>
                    <a:pt x="2265" y="519"/>
                  </a:lnTo>
                  <a:lnTo>
                    <a:pt x="2197" y="619"/>
                  </a:lnTo>
                  <a:lnTo>
                    <a:pt x="2112" y="705"/>
                  </a:lnTo>
                  <a:lnTo>
                    <a:pt x="2012" y="772"/>
                  </a:lnTo>
                  <a:lnTo>
                    <a:pt x="1929" y="810"/>
                  </a:lnTo>
                  <a:lnTo>
                    <a:pt x="1869" y="828"/>
                  </a:lnTo>
                  <a:lnTo>
                    <a:pt x="1809" y="840"/>
                  </a:lnTo>
                  <a:lnTo>
                    <a:pt x="1745" y="846"/>
                  </a:lnTo>
                  <a:lnTo>
                    <a:pt x="1714" y="847"/>
                  </a:lnTo>
                  <a:lnTo>
                    <a:pt x="1281" y="847"/>
                  </a:lnTo>
                  <a:lnTo>
                    <a:pt x="1237" y="847"/>
                  </a:lnTo>
                  <a:lnTo>
                    <a:pt x="1148" y="856"/>
                  </a:lnTo>
                  <a:lnTo>
                    <a:pt x="1061" y="873"/>
                  </a:lnTo>
                  <a:lnTo>
                    <a:pt x="976" y="899"/>
                  </a:lnTo>
                  <a:lnTo>
                    <a:pt x="896" y="933"/>
                  </a:lnTo>
                  <a:lnTo>
                    <a:pt x="818" y="976"/>
                  </a:lnTo>
                  <a:lnTo>
                    <a:pt x="746" y="1025"/>
                  </a:lnTo>
                  <a:lnTo>
                    <a:pt x="677" y="1082"/>
                  </a:lnTo>
                  <a:lnTo>
                    <a:pt x="645" y="1114"/>
                  </a:lnTo>
                  <a:lnTo>
                    <a:pt x="614" y="1147"/>
                  </a:lnTo>
                  <a:lnTo>
                    <a:pt x="558" y="1215"/>
                  </a:lnTo>
                  <a:lnTo>
                    <a:pt x="510" y="1289"/>
                  </a:lnTo>
                  <a:lnTo>
                    <a:pt x="468" y="1368"/>
                  </a:lnTo>
                  <a:lnTo>
                    <a:pt x="436" y="1449"/>
                  </a:lnTo>
                  <a:lnTo>
                    <a:pt x="413" y="1534"/>
                  </a:lnTo>
                  <a:lnTo>
                    <a:pt x="396" y="1621"/>
                  </a:lnTo>
                  <a:lnTo>
                    <a:pt x="389" y="1709"/>
                  </a:lnTo>
                  <a:lnTo>
                    <a:pt x="389" y="1755"/>
                  </a:lnTo>
                  <a:lnTo>
                    <a:pt x="391" y="1800"/>
                  </a:lnTo>
                  <a:lnTo>
                    <a:pt x="401" y="1888"/>
                  </a:lnTo>
                  <a:lnTo>
                    <a:pt x="420" y="1974"/>
                  </a:lnTo>
                  <a:lnTo>
                    <a:pt x="448" y="2057"/>
                  </a:lnTo>
                  <a:lnTo>
                    <a:pt x="484" y="2136"/>
                  </a:lnTo>
                  <a:lnTo>
                    <a:pt x="527" y="2210"/>
                  </a:lnTo>
                  <a:lnTo>
                    <a:pt x="576" y="2280"/>
                  </a:lnTo>
                  <a:lnTo>
                    <a:pt x="632" y="2344"/>
                  </a:lnTo>
                  <a:lnTo>
                    <a:pt x="694" y="2404"/>
                  </a:lnTo>
                  <a:lnTo>
                    <a:pt x="760" y="2458"/>
                  </a:lnTo>
                  <a:lnTo>
                    <a:pt x="833" y="2505"/>
                  </a:lnTo>
                  <a:lnTo>
                    <a:pt x="910" y="2547"/>
                  </a:lnTo>
                  <a:lnTo>
                    <a:pt x="991" y="2579"/>
                  </a:lnTo>
                  <a:lnTo>
                    <a:pt x="1075" y="2605"/>
                  </a:lnTo>
                  <a:lnTo>
                    <a:pt x="1163" y="2623"/>
                  </a:lnTo>
                  <a:lnTo>
                    <a:pt x="1254" y="2632"/>
                  </a:lnTo>
                  <a:lnTo>
                    <a:pt x="1299" y="2632"/>
                  </a:lnTo>
                  <a:lnTo>
                    <a:pt x="2146" y="2632"/>
                  </a:lnTo>
                  <a:lnTo>
                    <a:pt x="2210" y="2633"/>
                  </a:lnTo>
                  <a:lnTo>
                    <a:pt x="2337" y="2646"/>
                  </a:lnTo>
                  <a:lnTo>
                    <a:pt x="2462" y="2671"/>
                  </a:lnTo>
                  <a:lnTo>
                    <a:pt x="2582" y="2709"/>
                  </a:lnTo>
                  <a:lnTo>
                    <a:pt x="2699" y="2757"/>
                  </a:lnTo>
                  <a:lnTo>
                    <a:pt x="2809" y="2816"/>
                  </a:lnTo>
                  <a:lnTo>
                    <a:pt x="2914" y="2887"/>
                  </a:lnTo>
                  <a:lnTo>
                    <a:pt x="3013" y="2970"/>
                  </a:lnTo>
                  <a:lnTo>
                    <a:pt x="3059" y="3016"/>
                  </a:lnTo>
                  <a:lnTo>
                    <a:pt x="3103" y="3062"/>
                  </a:lnTo>
                  <a:lnTo>
                    <a:pt x="3184" y="3162"/>
                  </a:lnTo>
                  <a:lnTo>
                    <a:pt x="3254" y="3269"/>
                  </a:lnTo>
                  <a:lnTo>
                    <a:pt x="3312" y="3380"/>
                  </a:lnTo>
                  <a:lnTo>
                    <a:pt x="3359" y="3497"/>
                  </a:lnTo>
                  <a:lnTo>
                    <a:pt x="3394" y="3618"/>
                  </a:lnTo>
                  <a:lnTo>
                    <a:pt x="3416" y="3743"/>
                  </a:lnTo>
                  <a:lnTo>
                    <a:pt x="3426" y="3871"/>
                  </a:lnTo>
                  <a:lnTo>
                    <a:pt x="3426" y="3936"/>
                  </a:lnTo>
                  <a:lnTo>
                    <a:pt x="3425" y="4001"/>
                  </a:lnTo>
                  <a:lnTo>
                    <a:pt x="3409" y="4128"/>
                  </a:lnTo>
                  <a:lnTo>
                    <a:pt x="3382" y="4251"/>
                  </a:lnTo>
                  <a:lnTo>
                    <a:pt x="3342" y="4369"/>
                  </a:lnTo>
                  <a:lnTo>
                    <a:pt x="3291" y="4482"/>
                  </a:lnTo>
                  <a:lnTo>
                    <a:pt x="3230" y="4589"/>
                  </a:lnTo>
                  <a:lnTo>
                    <a:pt x="3160" y="4689"/>
                  </a:lnTo>
                  <a:lnTo>
                    <a:pt x="3080" y="4782"/>
                  </a:lnTo>
                  <a:lnTo>
                    <a:pt x="2992" y="4868"/>
                  </a:lnTo>
                  <a:lnTo>
                    <a:pt x="2896" y="4946"/>
                  </a:lnTo>
                  <a:lnTo>
                    <a:pt x="2794" y="5013"/>
                  </a:lnTo>
                  <a:lnTo>
                    <a:pt x="2683" y="5071"/>
                  </a:lnTo>
                  <a:lnTo>
                    <a:pt x="2568" y="5119"/>
                  </a:lnTo>
                  <a:lnTo>
                    <a:pt x="2448" y="5156"/>
                  </a:lnTo>
                  <a:lnTo>
                    <a:pt x="2322" y="5182"/>
                  </a:lnTo>
                  <a:lnTo>
                    <a:pt x="2193" y="5195"/>
                  </a:lnTo>
                  <a:lnTo>
                    <a:pt x="2127" y="5196"/>
                  </a:lnTo>
                  <a:lnTo>
                    <a:pt x="1281" y="5196"/>
                  </a:lnTo>
                  <a:lnTo>
                    <a:pt x="1237" y="5196"/>
                  </a:lnTo>
                  <a:lnTo>
                    <a:pt x="1148" y="5205"/>
                  </a:lnTo>
                  <a:lnTo>
                    <a:pt x="1061" y="5223"/>
                  </a:lnTo>
                  <a:lnTo>
                    <a:pt x="976" y="5248"/>
                  </a:lnTo>
                  <a:lnTo>
                    <a:pt x="896" y="5283"/>
                  </a:lnTo>
                  <a:lnTo>
                    <a:pt x="818" y="5324"/>
                  </a:lnTo>
                  <a:lnTo>
                    <a:pt x="746" y="5373"/>
                  </a:lnTo>
                  <a:lnTo>
                    <a:pt x="677" y="5430"/>
                  </a:lnTo>
                  <a:lnTo>
                    <a:pt x="645" y="5463"/>
                  </a:lnTo>
                  <a:lnTo>
                    <a:pt x="614" y="5495"/>
                  </a:lnTo>
                  <a:lnTo>
                    <a:pt x="558" y="5564"/>
                  </a:lnTo>
                  <a:lnTo>
                    <a:pt x="510" y="5639"/>
                  </a:lnTo>
                  <a:lnTo>
                    <a:pt x="468" y="5717"/>
                  </a:lnTo>
                  <a:lnTo>
                    <a:pt x="436" y="5799"/>
                  </a:lnTo>
                  <a:lnTo>
                    <a:pt x="413" y="5883"/>
                  </a:lnTo>
                  <a:lnTo>
                    <a:pt x="396" y="5970"/>
                  </a:lnTo>
                  <a:lnTo>
                    <a:pt x="389" y="6059"/>
                  </a:lnTo>
                  <a:lnTo>
                    <a:pt x="389" y="6103"/>
                  </a:lnTo>
                  <a:lnTo>
                    <a:pt x="391" y="6149"/>
                  </a:lnTo>
                  <a:lnTo>
                    <a:pt x="401" y="6237"/>
                  </a:lnTo>
                  <a:lnTo>
                    <a:pt x="420" y="6322"/>
                  </a:lnTo>
                  <a:lnTo>
                    <a:pt x="448" y="6405"/>
                  </a:lnTo>
                  <a:lnTo>
                    <a:pt x="484" y="6484"/>
                  </a:lnTo>
                  <a:lnTo>
                    <a:pt x="527" y="6558"/>
                  </a:lnTo>
                  <a:lnTo>
                    <a:pt x="576" y="6628"/>
                  </a:lnTo>
                  <a:lnTo>
                    <a:pt x="632" y="6693"/>
                  </a:lnTo>
                  <a:lnTo>
                    <a:pt x="694" y="6753"/>
                  </a:lnTo>
                  <a:lnTo>
                    <a:pt x="760" y="6807"/>
                  </a:lnTo>
                  <a:lnTo>
                    <a:pt x="833" y="6854"/>
                  </a:lnTo>
                  <a:lnTo>
                    <a:pt x="910" y="6895"/>
                  </a:lnTo>
                  <a:lnTo>
                    <a:pt x="991" y="6927"/>
                  </a:lnTo>
                  <a:lnTo>
                    <a:pt x="1075" y="6953"/>
                  </a:lnTo>
                  <a:lnTo>
                    <a:pt x="1163" y="6972"/>
                  </a:lnTo>
                  <a:lnTo>
                    <a:pt x="1254" y="6981"/>
                  </a:lnTo>
                  <a:lnTo>
                    <a:pt x="1299" y="6981"/>
                  </a:lnTo>
                  <a:lnTo>
                    <a:pt x="2146" y="6981"/>
                  </a:lnTo>
                  <a:lnTo>
                    <a:pt x="2210" y="6982"/>
                  </a:lnTo>
                  <a:lnTo>
                    <a:pt x="2337" y="6995"/>
                  </a:lnTo>
                  <a:lnTo>
                    <a:pt x="2462" y="7020"/>
                  </a:lnTo>
                  <a:lnTo>
                    <a:pt x="2582" y="7057"/>
                  </a:lnTo>
                  <a:lnTo>
                    <a:pt x="2699" y="7105"/>
                  </a:lnTo>
                  <a:lnTo>
                    <a:pt x="2809" y="7165"/>
                  </a:lnTo>
                  <a:lnTo>
                    <a:pt x="2914" y="7236"/>
                  </a:lnTo>
                  <a:lnTo>
                    <a:pt x="3013" y="7319"/>
                  </a:lnTo>
                  <a:lnTo>
                    <a:pt x="3059" y="7364"/>
                  </a:lnTo>
                  <a:lnTo>
                    <a:pt x="3103" y="7411"/>
                  </a:lnTo>
                  <a:lnTo>
                    <a:pt x="3184" y="7511"/>
                  </a:lnTo>
                  <a:lnTo>
                    <a:pt x="3254" y="7617"/>
                  </a:lnTo>
                  <a:lnTo>
                    <a:pt x="3312" y="7728"/>
                  </a:lnTo>
                  <a:lnTo>
                    <a:pt x="3359" y="7845"/>
                  </a:lnTo>
                  <a:lnTo>
                    <a:pt x="3394" y="7967"/>
                  </a:lnTo>
                  <a:lnTo>
                    <a:pt x="3416" y="8091"/>
                  </a:lnTo>
                  <a:lnTo>
                    <a:pt x="3426" y="8220"/>
                  </a:lnTo>
                  <a:lnTo>
                    <a:pt x="3426" y="8285"/>
                  </a:lnTo>
                  <a:lnTo>
                    <a:pt x="3425" y="8349"/>
                  </a:lnTo>
                  <a:lnTo>
                    <a:pt x="3409" y="8476"/>
                  </a:lnTo>
                  <a:lnTo>
                    <a:pt x="3382" y="8599"/>
                  </a:lnTo>
                  <a:lnTo>
                    <a:pt x="3342" y="8717"/>
                  </a:lnTo>
                  <a:lnTo>
                    <a:pt x="3291" y="8830"/>
                  </a:lnTo>
                  <a:lnTo>
                    <a:pt x="3230" y="8938"/>
                  </a:lnTo>
                  <a:lnTo>
                    <a:pt x="3160" y="9038"/>
                  </a:lnTo>
                  <a:lnTo>
                    <a:pt x="3080" y="9131"/>
                  </a:lnTo>
                  <a:lnTo>
                    <a:pt x="2992" y="9216"/>
                  </a:lnTo>
                  <a:lnTo>
                    <a:pt x="2896" y="9294"/>
                  </a:lnTo>
                  <a:lnTo>
                    <a:pt x="2794" y="9362"/>
                  </a:lnTo>
                  <a:lnTo>
                    <a:pt x="2683" y="9420"/>
                  </a:lnTo>
                  <a:lnTo>
                    <a:pt x="2568" y="9468"/>
                  </a:lnTo>
                  <a:lnTo>
                    <a:pt x="2448" y="9505"/>
                  </a:lnTo>
                  <a:lnTo>
                    <a:pt x="2322" y="9530"/>
                  </a:lnTo>
                  <a:lnTo>
                    <a:pt x="2193" y="9543"/>
                  </a:lnTo>
                  <a:lnTo>
                    <a:pt x="2127" y="9544"/>
                  </a:lnTo>
                  <a:lnTo>
                    <a:pt x="1281" y="9544"/>
                  </a:lnTo>
                  <a:lnTo>
                    <a:pt x="1237" y="9544"/>
                  </a:lnTo>
                  <a:lnTo>
                    <a:pt x="1148" y="9553"/>
                  </a:lnTo>
                  <a:lnTo>
                    <a:pt x="1061" y="9572"/>
                  </a:lnTo>
                  <a:lnTo>
                    <a:pt x="976" y="9596"/>
                  </a:lnTo>
                  <a:lnTo>
                    <a:pt x="896" y="9631"/>
                  </a:lnTo>
                  <a:lnTo>
                    <a:pt x="818" y="9673"/>
                  </a:lnTo>
                  <a:lnTo>
                    <a:pt x="746" y="9722"/>
                  </a:lnTo>
                  <a:lnTo>
                    <a:pt x="677" y="9779"/>
                  </a:lnTo>
                  <a:lnTo>
                    <a:pt x="645" y="9811"/>
                  </a:lnTo>
                  <a:lnTo>
                    <a:pt x="614" y="9844"/>
                  </a:lnTo>
                  <a:lnTo>
                    <a:pt x="558" y="9912"/>
                  </a:lnTo>
                  <a:lnTo>
                    <a:pt x="510" y="9988"/>
                  </a:lnTo>
                  <a:lnTo>
                    <a:pt x="468" y="10065"/>
                  </a:lnTo>
                  <a:lnTo>
                    <a:pt x="436" y="10147"/>
                  </a:lnTo>
                  <a:lnTo>
                    <a:pt x="413" y="10231"/>
                  </a:lnTo>
                  <a:lnTo>
                    <a:pt x="396" y="10318"/>
                  </a:lnTo>
                  <a:lnTo>
                    <a:pt x="389" y="10408"/>
                  </a:lnTo>
                  <a:lnTo>
                    <a:pt x="389" y="10452"/>
                  </a:lnTo>
                  <a:lnTo>
                    <a:pt x="391" y="10497"/>
                  </a:lnTo>
                  <a:lnTo>
                    <a:pt x="401" y="10585"/>
                  </a:lnTo>
                  <a:lnTo>
                    <a:pt x="420" y="10671"/>
                  </a:lnTo>
                  <a:lnTo>
                    <a:pt x="448" y="10754"/>
                  </a:lnTo>
                  <a:lnTo>
                    <a:pt x="484" y="10833"/>
                  </a:lnTo>
                  <a:lnTo>
                    <a:pt x="527" y="10907"/>
                  </a:lnTo>
                  <a:lnTo>
                    <a:pt x="576" y="10977"/>
                  </a:lnTo>
                  <a:lnTo>
                    <a:pt x="632" y="11041"/>
                  </a:lnTo>
                  <a:lnTo>
                    <a:pt x="694" y="11101"/>
                  </a:lnTo>
                  <a:lnTo>
                    <a:pt x="760" y="11155"/>
                  </a:lnTo>
                  <a:lnTo>
                    <a:pt x="833" y="11202"/>
                  </a:lnTo>
                  <a:lnTo>
                    <a:pt x="910" y="11244"/>
                  </a:lnTo>
                  <a:lnTo>
                    <a:pt x="991" y="11276"/>
                  </a:lnTo>
                  <a:lnTo>
                    <a:pt x="1075" y="11302"/>
                  </a:lnTo>
                  <a:lnTo>
                    <a:pt x="1163" y="11320"/>
                  </a:lnTo>
                  <a:lnTo>
                    <a:pt x="1254" y="11329"/>
                  </a:lnTo>
                  <a:lnTo>
                    <a:pt x="1299" y="11329"/>
                  </a:lnTo>
                  <a:lnTo>
                    <a:pt x="2146" y="11329"/>
                  </a:lnTo>
                  <a:lnTo>
                    <a:pt x="2210" y="11330"/>
                  </a:lnTo>
                  <a:lnTo>
                    <a:pt x="2337" y="11343"/>
                  </a:lnTo>
                  <a:lnTo>
                    <a:pt x="2462" y="11368"/>
                  </a:lnTo>
                  <a:lnTo>
                    <a:pt x="2582" y="11406"/>
                  </a:lnTo>
                  <a:lnTo>
                    <a:pt x="2699" y="11454"/>
                  </a:lnTo>
                  <a:lnTo>
                    <a:pt x="2809" y="11513"/>
                  </a:lnTo>
                  <a:lnTo>
                    <a:pt x="2914" y="11584"/>
                  </a:lnTo>
                  <a:lnTo>
                    <a:pt x="3013" y="11667"/>
                  </a:lnTo>
                  <a:lnTo>
                    <a:pt x="3059" y="11713"/>
                  </a:lnTo>
                  <a:lnTo>
                    <a:pt x="3103" y="11759"/>
                  </a:lnTo>
                  <a:lnTo>
                    <a:pt x="3184" y="11859"/>
                  </a:lnTo>
                  <a:lnTo>
                    <a:pt x="3254" y="11966"/>
                  </a:lnTo>
                  <a:lnTo>
                    <a:pt x="3312" y="12077"/>
                  </a:lnTo>
                  <a:lnTo>
                    <a:pt x="3359" y="12194"/>
                  </a:lnTo>
                  <a:lnTo>
                    <a:pt x="3394" y="12315"/>
                  </a:lnTo>
                  <a:lnTo>
                    <a:pt x="3416" y="12440"/>
                  </a:lnTo>
                  <a:lnTo>
                    <a:pt x="3426" y="12568"/>
                  </a:lnTo>
                  <a:lnTo>
                    <a:pt x="3426" y="12633"/>
                  </a:lnTo>
                  <a:lnTo>
                    <a:pt x="3425" y="12698"/>
                  </a:lnTo>
                  <a:lnTo>
                    <a:pt x="3409" y="12825"/>
                  </a:lnTo>
                  <a:lnTo>
                    <a:pt x="3382" y="12948"/>
                  </a:lnTo>
                  <a:lnTo>
                    <a:pt x="3342" y="13066"/>
                  </a:lnTo>
                  <a:lnTo>
                    <a:pt x="3291" y="13179"/>
                  </a:lnTo>
                  <a:lnTo>
                    <a:pt x="3230" y="13286"/>
                  </a:lnTo>
                  <a:lnTo>
                    <a:pt x="3160" y="13386"/>
                  </a:lnTo>
                  <a:lnTo>
                    <a:pt x="3080" y="13479"/>
                  </a:lnTo>
                  <a:lnTo>
                    <a:pt x="2992" y="13565"/>
                  </a:lnTo>
                  <a:lnTo>
                    <a:pt x="2896" y="13643"/>
                  </a:lnTo>
                  <a:lnTo>
                    <a:pt x="2794" y="13710"/>
                  </a:lnTo>
                  <a:lnTo>
                    <a:pt x="2683" y="13768"/>
                  </a:lnTo>
                  <a:lnTo>
                    <a:pt x="2568" y="13816"/>
                  </a:lnTo>
                  <a:lnTo>
                    <a:pt x="2448" y="13854"/>
                  </a:lnTo>
                  <a:lnTo>
                    <a:pt x="2322" y="13879"/>
                  </a:lnTo>
                  <a:lnTo>
                    <a:pt x="2193" y="13892"/>
                  </a:lnTo>
                  <a:lnTo>
                    <a:pt x="2127" y="13893"/>
                  </a:lnTo>
                  <a:close/>
                </a:path>
              </a:pathLst>
            </a:custGeom>
            <a:solidFill>
              <a:srgbClr val="DED9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6138863" y="2767013"/>
              <a:ext cx="1462088" cy="217488"/>
            </a:xfrm>
            <a:custGeom>
              <a:avLst/>
              <a:gdLst>
                <a:gd name="T0" fmla="*/ 0 w 3683"/>
                <a:gd name="T1" fmla="*/ 328 h 548"/>
                <a:gd name="T2" fmla="*/ 2997 w 3683"/>
                <a:gd name="T3" fmla="*/ 328 h 548"/>
                <a:gd name="T4" fmla="*/ 3024 w 3683"/>
                <a:gd name="T5" fmla="*/ 329 h 548"/>
                <a:gd name="T6" fmla="*/ 3077 w 3683"/>
                <a:gd name="T7" fmla="*/ 342 h 548"/>
                <a:gd name="T8" fmla="*/ 3126 w 3683"/>
                <a:gd name="T9" fmla="*/ 368 h 548"/>
                <a:gd name="T10" fmla="*/ 3166 w 3683"/>
                <a:gd name="T11" fmla="*/ 404 h 548"/>
                <a:gd name="T12" fmla="*/ 3183 w 3683"/>
                <a:gd name="T13" fmla="*/ 426 h 548"/>
                <a:gd name="T14" fmla="*/ 3203 w 3683"/>
                <a:gd name="T15" fmla="*/ 453 h 548"/>
                <a:gd name="T16" fmla="*/ 3253 w 3683"/>
                <a:gd name="T17" fmla="*/ 499 h 548"/>
                <a:gd name="T18" fmla="*/ 3314 w 3683"/>
                <a:gd name="T19" fmla="*/ 531 h 548"/>
                <a:gd name="T20" fmla="*/ 3381 w 3683"/>
                <a:gd name="T21" fmla="*/ 547 h 548"/>
                <a:gd name="T22" fmla="*/ 3418 w 3683"/>
                <a:gd name="T23" fmla="*/ 548 h 548"/>
                <a:gd name="T24" fmla="*/ 3444 w 3683"/>
                <a:gd name="T25" fmla="*/ 545 h 548"/>
                <a:gd name="T26" fmla="*/ 3494 w 3683"/>
                <a:gd name="T27" fmla="*/ 534 h 548"/>
                <a:gd name="T28" fmla="*/ 3541 w 3683"/>
                <a:gd name="T29" fmla="*/ 514 h 548"/>
                <a:gd name="T30" fmla="*/ 3584 w 3683"/>
                <a:gd name="T31" fmla="*/ 486 h 548"/>
                <a:gd name="T32" fmla="*/ 3619 w 3683"/>
                <a:gd name="T33" fmla="*/ 449 h 548"/>
                <a:gd name="T34" fmla="*/ 3648 w 3683"/>
                <a:gd name="T35" fmla="*/ 408 h 548"/>
                <a:gd name="T36" fmla="*/ 3669 w 3683"/>
                <a:gd name="T37" fmla="*/ 361 h 548"/>
                <a:gd name="T38" fmla="*/ 3682 w 3683"/>
                <a:gd name="T39" fmla="*/ 312 h 548"/>
                <a:gd name="T40" fmla="*/ 3683 w 3683"/>
                <a:gd name="T41" fmla="*/ 285 h 548"/>
                <a:gd name="T42" fmla="*/ 3683 w 3683"/>
                <a:gd name="T43" fmla="*/ 256 h 548"/>
                <a:gd name="T44" fmla="*/ 3674 w 3683"/>
                <a:gd name="T45" fmla="*/ 200 h 548"/>
                <a:gd name="T46" fmla="*/ 3655 w 3683"/>
                <a:gd name="T47" fmla="*/ 150 h 548"/>
                <a:gd name="T48" fmla="*/ 3625 w 3683"/>
                <a:gd name="T49" fmla="*/ 103 h 548"/>
                <a:gd name="T50" fmla="*/ 3588 w 3683"/>
                <a:gd name="T51" fmla="*/ 64 h 548"/>
                <a:gd name="T52" fmla="*/ 3543 w 3683"/>
                <a:gd name="T53" fmla="*/ 35 h 548"/>
                <a:gd name="T54" fmla="*/ 3494 w 3683"/>
                <a:gd name="T55" fmla="*/ 13 h 548"/>
                <a:gd name="T56" fmla="*/ 3439 w 3683"/>
                <a:gd name="T57" fmla="*/ 1 h 548"/>
                <a:gd name="T58" fmla="*/ 3410 w 3683"/>
                <a:gd name="T59" fmla="*/ 0 h 548"/>
                <a:gd name="T60" fmla="*/ 3375 w 3683"/>
                <a:gd name="T61" fmla="*/ 1 h 548"/>
                <a:gd name="T62" fmla="*/ 3311 w 3683"/>
                <a:gd name="T63" fmla="*/ 18 h 548"/>
                <a:gd name="T64" fmla="*/ 3253 w 3683"/>
                <a:gd name="T65" fmla="*/ 49 h 548"/>
                <a:gd name="T66" fmla="*/ 3205 w 3683"/>
                <a:gd name="T67" fmla="*/ 92 h 548"/>
                <a:gd name="T68" fmla="*/ 3186 w 3683"/>
                <a:gd name="T69" fmla="*/ 116 h 548"/>
                <a:gd name="T70" fmla="*/ 3169 w 3683"/>
                <a:gd name="T71" fmla="*/ 140 h 548"/>
                <a:gd name="T72" fmla="*/ 3127 w 3683"/>
                <a:gd name="T73" fmla="*/ 177 h 548"/>
                <a:gd name="T74" fmla="*/ 3078 w 3683"/>
                <a:gd name="T75" fmla="*/ 204 h 548"/>
                <a:gd name="T76" fmla="*/ 3025 w 3683"/>
                <a:gd name="T77" fmla="*/ 219 h 548"/>
                <a:gd name="T78" fmla="*/ 2997 w 3683"/>
                <a:gd name="T79" fmla="*/ 220 h 548"/>
                <a:gd name="T80" fmla="*/ 0 w 3683"/>
                <a:gd name="T81" fmla="*/ 220 h 548"/>
                <a:gd name="T82" fmla="*/ 0 w 3683"/>
                <a:gd name="T83" fmla="*/ 328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8">
                  <a:moveTo>
                    <a:pt x="0" y="328"/>
                  </a:moveTo>
                  <a:lnTo>
                    <a:pt x="2997" y="328"/>
                  </a:lnTo>
                  <a:lnTo>
                    <a:pt x="3024" y="329"/>
                  </a:lnTo>
                  <a:lnTo>
                    <a:pt x="3077" y="342"/>
                  </a:lnTo>
                  <a:lnTo>
                    <a:pt x="3126" y="368"/>
                  </a:lnTo>
                  <a:lnTo>
                    <a:pt x="3166" y="404"/>
                  </a:lnTo>
                  <a:lnTo>
                    <a:pt x="3183" y="426"/>
                  </a:lnTo>
                  <a:lnTo>
                    <a:pt x="3203" y="453"/>
                  </a:lnTo>
                  <a:lnTo>
                    <a:pt x="3253" y="499"/>
                  </a:lnTo>
                  <a:lnTo>
                    <a:pt x="3314" y="531"/>
                  </a:lnTo>
                  <a:lnTo>
                    <a:pt x="3381" y="547"/>
                  </a:lnTo>
                  <a:lnTo>
                    <a:pt x="3418" y="548"/>
                  </a:lnTo>
                  <a:lnTo>
                    <a:pt x="3444" y="545"/>
                  </a:lnTo>
                  <a:lnTo>
                    <a:pt x="3494" y="534"/>
                  </a:lnTo>
                  <a:lnTo>
                    <a:pt x="3541" y="514"/>
                  </a:lnTo>
                  <a:lnTo>
                    <a:pt x="3584" y="486"/>
                  </a:lnTo>
                  <a:lnTo>
                    <a:pt x="3619" y="449"/>
                  </a:lnTo>
                  <a:lnTo>
                    <a:pt x="3648" y="408"/>
                  </a:lnTo>
                  <a:lnTo>
                    <a:pt x="3669" y="361"/>
                  </a:lnTo>
                  <a:lnTo>
                    <a:pt x="3682" y="312"/>
                  </a:lnTo>
                  <a:lnTo>
                    <a:pt x="3683" y="285"/>
                  </a:lnTo>
                  <a:lnTo>
                    <a:pt x="3683" y="256"/>
                  </a:lnTo>
                  <a:lnTo>
                    <a:pt x="3674" y="200"/>
                  </a:lnTo>
                  <a:lnTo>
                    <a:pt x="3655" y="150"/>
                  </a:lnTo>
                  <a:lnTo>
                    <a:pt x="3625" y="103"/>
                  </a:lnTo>
                  <a:lnTo>
                    <a:pt x="3588" y="64"/>
                  </a:lnTo>
                  <a:lnTo>
                    <a:pt x="3543" y="35"/>
                  </a:lnTo>
                  <a:lnTo>
                    <a:pt x="3494" y="13"/>
                  </a:lnTo>
                  <a:lnTo>
                    <a:pt x="3439" y="1"/>
                  </a:lnTo>
                  <a:lnTo>
                    <a:pt x="3410" y="0"/>
                  </a:lnTo>
                  <a:lnTo>
                    <a:pt x="3375" y="1"/>
                  </a:lnTo>
                  <a:lnTo>
                    <a:pt x="3311" y="18"/>
                  </a:lnTo>
                  <a:lnTo>
                    <a:pt x="3253" y="49"/>
                  </a:lnTo>
                  <a:lnTo>
                    <a:pt x="3205" y="92"/>
                  </a:lnTo>
                  <a:lnTo>
                    <a:pt x="3186" y="116"/>
                  </a:lnTo>
                  <a:lnTo>
                    <a:pt x="3169" y="140"/>
                  </a:lnTo>
                  <a:lnTo>
                    <a:pt x="3127" y="177"/>
                  </a:lnTo>
                  <a:lnTo>
                    <a:pt x="3078" y="204"/>
                  </a:lnTo>
                  <a:lnTo>
                    <a:pt x="3025" y="219"/>
                  </a:lnTo>
                  <a:lnTo>
                    <a:pt x="2997" y="220"/>
                  </a:lnTo>
                  <a:lnTo>
                    <a:pt x="0" y="220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rgbClr val="F36F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7454900" y="2835275"/>
              <a:ext cx="79375" cy="79375"/>
            </a:xfrm>
            <a:custGeom>
              <a:avLst/>
              <a:gdLst>
                <a:gd name="T0" fmla="*/ 200 w 200"/>
                <a:gd name="T1" fmla="*/ 68 h 201"/>
                <a:gd name="T2" fmla="*/ 132 w 200"/>
                <a:gd name="T3" fmla="*/ 68 h 201"/>
                <a:gd name="T4" fmla="*/ 132 w 200"/>
                <a:gd name="T5" fmla="*/ 0 h 201"/>
                <a:gd name="T6" fmla="*/ 67 w 200"/>
                <a:gd name="T7" fmla="*/ 0 h 201"/>
                <a:gd name="T8" fmla="*/ 67 w 200"/>
                <a:gd name="T9" fmla="*/ 68 h 201"/>
                <a:gd name="T10" fmla="*/ 0 w 200"/>
                <a:gd name="T11" fmla="*/ 68 h 201"/>
                <a:gd name="T12" fmla="*/ 0 w 200"/>
                <a:gd name="T13" fmla="*/ 132 h 201"/>
                <a:gd name="T14" fmla="*/ 67 w 200"/>
                <a:gd name="T15" fmla="*/ 132 h 201"/>
                <a:gd name="T16" fmla="*/ 67 w 200"/>
                <a:gd name="T17" fmla="*/ 201 h 201"/>
                <a:gd name="T18" fmla="*/ 132 w 200"/>
                <a:gd name="T19" fmla="*/ 201 h 201"/>
                <a:gd name="T20" fmla="*/ 132 w 200"/>
                <a:gd name="T21" fmla="*/ 132 h 201"/>
                <a:gd name="T22" fmla="*/ 200 w 200"/>
                <a:gd name="T23" fmla="*/ 132 h 201"/>
                <a:gd name="T24" fmla="*/ 200 w 200"/>
                <a:gd name="T25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1">
                  <a:moveTo>
                    <a:pt x="200" y="68"/>
                  </a:moveTo>
                  <a:lnTo>
                    <a:pt x="132" y="68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8"/>
                  </a:lnTo>
                  <a:lnTo>
                    <a:pt x="0" y="68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1"/>
                  </a:lnTo>
                  <a:lnTo>
                    <a:pt x="132" y="201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622925" y="2565400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1 w 1562"/>
                <a:gd name="T3" fmla="*/ 396 h 1562"/>
                <a:gd name="T4" fmla="*/ 1525 w 1562"/>
                <a:gd name="T5" fmla="*/ 545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9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6 h 1562"/>
                <a:gd name="T18" fmla="*/ 1306 w 1562"/>
                <a:gd name="T19" fmla="*/ 1359 h 1562"/>
                <a:gd name="T20" fmla="*/ 1190 w 1562"/>
                <a:gd name="T21" fmla="*/ 1446 h 1562"/>
                <a:gd name="T22" fmla="*/ 1063 w 1562"/>
                <a:gd name="T23" fmla="*/ 1510 h 1562"/>
                <a:gd name="T24" fmla="*/ 928 w 1562"/>
                <a:gd name="T25" fmla="*/ 1547 h 1562"/>
                <a:gd name="T26" fmla="*/ 825 w 1562"/>
                <a:gd name="T27" fmla="*/ 1560 h 1562"/>
                <a:gd name="T28" fmla="*/ 704 w 1562"/>
                <a:gd name="T29" fmla="*/ 1558 h 1562"/>
                <a:gd name="T30" fmla="*/ 546 w 1562"/>
                <a:gd name="T31" fmla="*/ 1527 h 1562"/>
                <a:gd name="T32" fmla="*/ 396 w 1562"/>
                <a:gd name="T33" fmla="*/ 1461 h 1562"/>
                <a:gd name="T34" fmla="*/ 259 w 1562"/>
                <a:gd name="T35" fmla="*/ 1363 h 1562"/>
                <a:gd name="T36" fmla="*/ 201 w 1562"/>
                <a:gd name="T37" fmla="*/ 1304 h 1562"/>
                <a:gd name="T38" fmla="*/ 107 w 1562"/>
                <a:gd name="T39" fmla="*/ 1178 h 1562"/>
                <a:gd name="T40" fmla="*/ 43 w 1562"/>
                <a:gd name="T41" fmla="*/ 1039 h 1562"/>
                <a:gd name="T42" fmla="*/ 8 w 1562"/>
                <a:gd name="T43" fmla="*/ 893 h 1562"/>
                <a:gd name="T44" fmla="*/ 0 w 1562"/>
                <a:gd name="T45" fmla="*/ 744 h 1562"/>
                <a:gd name="T46" fmla="*/ 22 w 1562"/>
                <a:gd name="T47" fmla="*/ 595 h 1562"/>
                <a:gd name="T48" fmla="*/ 71 w 1562"/>
                <a:gd name="T49" fmla="*/ 452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2 h 1562"/>
                <a:gd name="T58" fmla="*/ 595 w 1562"/>
                <a:gd name="T59" fmla="*/ 22 h 1562"/>
                <a:gd name="T60" fmla="*/ 743 w 1562"/>
                <a:gd name="T61" fmla="*/ 0 h 1562"/>
                <a:gd name="T62" fmla="*/ 893 w 1562"/>
                <a:gd name="T63" fmla="*/ 8 h 1562"/>
                <a:gd name="T64" fmla="*/ 1039 w 1562"/>
                <a:gd name="T65" fmla="*/ 44 h 1562"/>
                <a:gd name="T66" fmla="*/ 1177 w 1562"/>
                <a:gd name="T67" fmla="*/ 107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5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9" y="1063"/>
                  </a:lnTo>
                  <a:lnTo>
                    <a:pt x="1480" y="1127"/>
                  </a:lnTo>
                  <a:lnTo>
                    <a:pt x="1446" y="1190"/>
                  </a:lnTo>
                  <a:lnTo>
                    <a:pt x="1405" y="1249"/>
                  </a:lnTo>
                  <a:lnTo>
                    <a:pt x="1358" y="1306"/>
                  </a:lnTo>
                  <a:lnTo>
                    <a:pt x="1332" y="1334"/>
                  </a:lnTo>
                  <a:lnTo>
                    <a:pt x="1306" y="1359"/>
                  </a:lnTo>
                  <a:lnTo>
                    <a:pt x="1249" y="1406"/>
                  </a:lnTo>
                  <a:lnTo>
                    <a:pt x="1190" y="1446"/>
                  </a:lnTo>
                  <a:lnTo>
                    <a:pt x="1127" y="1481"/>
                  </a:lnTo>
                  <a:lnTo>
                    <a:pt x="1063" y="1510"/>
                  </a:lnTo>
                  <a:lnTo>
                    <a:pt x="997" y="1532"/>
                  </a:lnTo>
                  <a:lnTo>
                    <a:pt x="928" y="1547"/>
                  </a:lnTo>
                  <a:lnTo>
                    <a:pt x="859" y="1558"/>
                  </a:lnTo>
                  <a:lnTo>
                    <a:pt x="825" y="1560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5" y="1546"/>
                  </a:lnTo>
                  <a:lnTo>
                    <a:pt x="546" y="1527"/>
                  </a:lnTo>
                  <a:lnTo>
                    <a:pt x="469" y="1498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4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8"/>
                  </a:lnTo>
                  <a:lnTo>
                    <a:pt x="71" y="1109"/>
                  </a:lnTo>
                  <a:lnTo>
                    <a:pt x="43" y="1039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4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2"/>
                  </a:lnTo>
                  <a:lnTo>
                    <a:pt x="107" y="383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8"/>
                  </a:lnTo>
                  <a:lnTo>
                    <a:pt x="258" y="201"/>
                  </a:lnTo>
                  <a:lnTo>
                    <a:pt x="319" y="150"/>
                  </a:lnTo>
                  <a:lnTo>
                    <a:pt x="384" y="107"/>
                  </a:lnTo>
                  <a:lnTo>
                    <a:pt x="451" y="72"/>
                  </a:lnTo>
                  <a:lnTo>
                    <a:pt x="522" y="44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4"/>
                  </a:lnTo>
                  <a:lnTo>
                    <a:pt x="1109" y="72"/>
                  </a:lnTo>
                  <a:lnTo>
                    <a:pt x="1177" y="107"/>
                  </a:lnTo>
                  <a:lnTo>
                    <a:pt x="1243" y="150"/>
                  </a:lnTo>
                  <a:lnTo>
                    <a:pt x="1304" y="201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F36F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797550" y="2728913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6 h 1147"/>
                <a:gd name="T6" fmla="*/ 1134 w 1147"/>
                <a:gd name="T7" fmla="*/ 515 h 1147"/>
                <a:gd name="T8" fmla="*/ 1119 w 1147"/>
                <a:gd name="T9" fmla="*/ 584 h 1147"/>
                <a:gd name="T10" fmla="*/ 1096 w 1147"/>
                <a:gd name="T11" fmla="*/ 650 h 1147"/>
                <a:gd name="T12" fmla="*/ 1067 w 1147"/>
                <a:gd name="T13" fmla="*/ 714 h 1147"/>
                <a:gd name="T14" fmla="*/ 1033 w 1147"/>
                <a:gd name="T15" fmla="*/ 777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21 h 1147"/>
                <a:gd name="T22" fmla="*/ 893 w 1147"/>
                <a:gd name="T23" fmla="*/ 946 h 1147"/>
                <a:gd name="T24" fmla="*/ 836 w 1147"/>
                <a:gd name="T25" fmla="*/ 993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7 h 1147"/>
                <a:gd name="T32" fmla="*/ 584 w 1147"/>
                <a:gd name="T33" fmla="*/ 1119 h 1147"/>
                <a:gd name="T34" fmla="*/ 515 w 1147"/>
                <a:gd name="T35" fmla="*/ 1134 h 1147"/>
                <a:gd name="T36" fmla="*/ 446 w 1147"/>
                <a:gd name="T37" fmla="*/ 1145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6"/>
                  </a:lnTo>
                  <a:lnTo>
                    <a:pt x="1134" y="515"/>
                  </a:lnTo>
                  <a:lnTo>
                    <a:pt x="1119" y="584"/>
                  </a:lnTo>
                  <a:lnTo>
                    <a:pt x="1096" y="650"/>
                  </a:lnTo>
                  <a:lnTo>
                    <a:pt x="1067" y="714"/>
                  </a:lnTo>
                  <a:lnTo>
                    <a:pt x="1033" y="777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21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4" y="1119"/>
                  </a:lnTo>
                  <a:lnTo>
                    <a:pt x="515" y="1134"/>
                  </a:lnTo>
                  <a:lnTo>
                    <a:pt x="446" y="1145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727700" y="2668588"/>
              <a:ext cx="411163" cy="412750"/>
            </a:xfrm>
            <a:custGeom>
              <a:avLst/>
              <a:gdLst>
                <a:gd name="T0" fmla="*/ 151 w 1037"/>
                <a:gd name="T1" fmla="*/ 153 h 1039"/>
                <a:gd name="T2" fmla="*/ 115 w 1037"/>
                <a:gd name="T3" fmla="*/ 192 h 1039"/>
                <a:gd name="T4" fmla="*/ 57 w 1037"/>
                <a:gd name="T5" fmla="*/ 279 h 1039"/>
                <a:gd name="T6" fmla="*/ 19 w 1037"/>
                <a:gd name="T7" fmla="*/ 372 h 1039"/>
                <a:gd name="T8" fmla="*/ 0 w 1037"/>
                <a:gd name="T9" fmla="*/ 471 h 1039"/>
                <a:gd name="T10" fmla="*/ 0 w 1037"/>
                <a:gd name="T11" fmla="*/ 571 h 1039"/>
                <a:gd name="T12" fmla="*/ 19 w 1037"/>
                <a:gd name="T13" fmla="*/ 669 h 1039"/>
                <a:gd name="T14" fmla="*/ 57 w 1037"/>
                <a:gd name="T15" fmla="*/ 762 h 1039"/>
                <a:gd name="T16" fmla="*/ 115 w 1037"/>
                <a:gd name="T17" fmla="*/ 849 h 1039"/>
                <a:gd name="T18" fmla="*/ 151 w 1037"/>
                <a:gd name="T19" fmla="*/ 888 h 1039"/>
                <a:gd name="T20" fmla="*/ 151 w 1037"/>
                <a:gd name="T21" fmla="*/ 888 h 1039"/>
                <a:gd name="T22" fmla="*/ 190 w 1037"/>
                <a:gd name="T23" fmla="*/ 924 h 1039"/>
                <a:gd name="T24" fmla="*/ 277 w 1037"/>
                <a:gd name="T25" fmla="*/ 981 h 1039"/>
                <a:gd name="T26" fmla="*/ 370 w 1037"/>
                <a:gd name="T27" fmla="*/ 1020 h 1039"/>
                <a:gd name="T28" fmla="*/ 469 w 1037"/>
                <a:gd name="T29" fmla="*/ 1039 h 1039"/>
                <a:gd name="T30" fmla="*/ 569 w 1037"/>
                <a:gd name="T31" fmla="*/ 1039 h 1039"/>
                <a:gd name="T32" fmla="*/ 667 w 1037"/>
                <a:gd name="T33" fmla="*/ 1020 h 1039"/>
                <a:gd name="T34" fmla="*/ 761 w 1037"/>
                <a:gd name="T35" fmla="*/ 981 h 1039"/>
                <a:gd name="T36" fmla="*/ 847 w 1037"/>
                <a:gd name="T37" fmla="*/ 924 h 1039"/>
                <a:gd name="T38" fmla="*/ 886 w 1037"/>
                <a:gd name="T39" fmla="*/ 888 h 1039"/>
                <a:gd name="T40" fmla="*/ 886 w 1037"/>
                <a:gd name="T41" fmla="*/ 888 h 1039"/>
                <a:gd name="T42" fmla="*/ 923 w 1037"/>
                <a:gd name="T43" fmla="*/ 849 h 1039"/>
                <a:gd name="T44" fmla="*/ 980 w 1037"/>
                <a:gd name="T45" fmla="*/ 762 h 1039"/>
                <a:gd name="T46" fmla="*/ 1017 w 1037"/>
                <a:gd name="T47" fmla="*/ 669 h 1039"/>
                <a:gd name="T48" fmla="*/ 1037 w 1037"/>
                <a:gd name="T49" fmla="*/ 571 h 1039"/>
                <a:gd name="T50" fmla="*/ 1037 w 1037"/>
                <a:gd name="T51" fmla="*/ 471 h 1039"/>
                <a:gd name="T52" fmla="*/ 1017 w 1037"/>
                <a:gd name="T53" fmla="*/ 372 h 1039"/>
                <a:gd name="T54" fmla="*/ 980 w 1037"/>
                <a:gd name="T55" fmla="*/ 279 h 1039"/>
                <a:gd name="T56" fmla="*/ 923 w 1037"/>
                <a:gd name="T57" fmla="*/ 192 h 1039"/>
                <a:gd name="T58" fmla="*/ 886 w 1037"/>
                <a:gd name="T59" fmla="*/ 153 h 1039"/>
                <a:gd name="T60" fmla="*/ 886 w 1037"/>
                <a:gd name="T61" fmla="*/ 153 h 1039"/>
                <a:gd name="T62" fmla="*/ 847 w 1037"/>
                <a:gd name="T63" fmla="*/ 117 h 1039"/>
                <a:gd name="T64" fmla="*/ 761 w 1037"/>
                <a:gd name="T65" fmla="*/ 60 h 1039"/>
                <a:gd name="T66" fmla="*/ 667 w 1037"/>
                <a:gd name="T67" fmla="*/ 21 h 1039"/>
                <a:gd name="T68" fmla="*/ 569 w 1037"/>
                <a:gd name="T69" fmla="*/ 3 h 1039"/>
                <a:gd name="T70" fmla="*/ 518 w 1037"/>
                <a:gd name="T71" fmla="*/ 0 h 1039"/>
                <a:gd name="T72" fmla="*/ 518 w 1037"/>
                <a:gd name="T73" fmla="*/ 0 h 1039"/>
                <a:gd name="T74" fmla="*/ 469 w 1037"/>
                <a:gd name="T75" fmla="*/ 3 h 1039"/>
                <a:gd name="T76" fmla="*/ 370 w 1037"/>
                <a:gd name="T77" fmla="*/ 21 h 1039"/>
                <a:gd name="T78" fmla="*/ 277 w 1037"/>
                <a:gd name="T79" fmla="*/ 60 h 1039"/>
                <a:gd name="T80" fmla="*/ 190 w 1037"/>
                <a:gd name="T81" fmla="*/ 117 h 1039"/>
                <a:gd name="T82" fmla="*/ 151 w 1037"/>
                <a:gd name="T83" fmla="*/ 153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9">
                  <a:moveTo>
                    <a:pt x="151" y="153"/>
                  </a:moveTo>
                  <a:lnTo>
                    <a:pt x="115" y="192"/>
                  </a:lnTo>
                  <a:lnTo>
                    <a:pt x="57" y="279"/>
                  </a:lnTo>
                  <a:lnTo>
                    <a:pt x="19" y="372"/>
                  </a:lnTo>
                  <a:lnTo>
                    <a:pt x="0" y="471"/>
                  </a:lnTo>
                  <a:lnTo>
                    <a:pt x="0" y="571"/>
                  </a:lnTo>
                  <a:lnTo>
                    <a:pt x="19" y="669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20"/>
                  </a:lnTo>
                  <a:lnTo>
                    <a:pt x="469" y="1039"/>
                  </a:lnTo>
                  <a:lnTo>
                    <a:pt x="569" y="1039"/>
                  </a:lnTo>
                  <a:lnTo>
                    <a:pt x="667" y="1020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3" y="849"/>
                  </a:lnTo>
                  <a:lnTo>
                    <a:pt x="980" y="762"/>
                  </a:lnTo>
                  <a:lnTo>
                    <a:pt x="1017" y="669"/>
                  </a:lnTo>
                  <a:lnTo>
                    <a:pt x="1037" y="571"/>
                  </a:lnTo>
                  <a:lnTo>
                    <a:pt x="1037" y="471"/>
                  </a:lnTo>
                  <a:lnTo>
                    <a:pt x="1017" y="372"/>
                  </a:lnTo>
                  <a:lnTo>
                    <a:pt x="980" y="279"/>
                  </a:lnTo>
                  <a:lnTo>
                    <a:pt x="923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7"/>
                  </a:lnTo>
                  <a:lnTo>
                    <a:pt x="761" y="60"/>
                  </a:lnTo>
                  <a:lnTo>
                    <a:pt x="667" y="21"/>
                  </a:lnTo>
                  <a:lnTo>
                    <a:pt x="569" y="3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3"/>
                  </a:lnTo>
                  <a:lnTo>
                    <a:pt x="370" y="21"/>
                  </a:lnTo>
                  <a:lnTo>
                    <a:pt x="277" y="60"/>
                  </a:lnTo>
                  <a:lnTo>
                    <a:pt x="190" y="117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580"/>
            <p:cNvSpPr>
              <a:spLocks/>
            </p:cNvSpPr>
            <p:nvPr/>
          </p:nvSpPr>
          <p:spPr bwMode="auto">
            <a:xfrm>
              <a:off x="6138863" y="1033463"/>
              <a:ext cx="1462088" cy="217488"/>
            </a:xfrm>
            <a:custGeom>
              <a:avLst/>
              <a:gdLst>
                <a:gd name="T0" fmla="*/ 0 w 3683"/>
                <a:gd name="T1" fmla="*/ 328 h 547"/>
                <a:gd name="T2" fmla="*/ 2997 w 3683"/>
                <a:gd name="T3" fmla="*/ 328 h 547"/>
                <a:gd name="T4" fmla="*/ 3024 w 3683"/>
                <a:gd name="T5" fmla="*/ 329 h 547"/>
                <a:gd name="T6" fmla="*/ 3077 w 3683"/>
                <a:gd name="T7" fmla="*/ 342 h 547"/>
                <a:gd name="T8" fmla="*/ 3126 w 3683"/>
                <a:gd name="T9" fmla="*/ 368 h 547"/>
                <a:gd name="T10" fmla="*/ 3166 w 3683"/>
                <a:gd name="T11" fmla="*/ 405 h 547"/>
                <a:gd name="T12" fmla="*/ 3183 w 3683"/>
                <a:gd name="T13" fmla="*/ 427 h 547"/>
                <a:gd name="T14" fmla="*/ 3203 w 3683"/>
                <a:gd name="T15" fmla="*/ 454 h 547"/>
                <a:gd name="T16" fmla="*/ 3253 w 3683"/>
                <a:gd name="T17" fmla="*/ 499 h 547"/>
                <a:gd name="T18" fmla="*/ 3314 w 3683"/>
                <a:gd name="T19" fmla="*/ 530 h 547"/>
                <a:gd name="T20" fmla="*/ 3381 w 3683"/>
                <a:gd name="T21" fmla="*/ 547 h 547"/>
                <a:gd name="T22" fmla="*/ 3418 w 3683"/>
                <a:gd name="T23" fmla="*/ 547 h 547"/>
                <a:gd name="T24" fmla="*/ 3444 w 3683"/>
                <a:gd name="T25" fmla="*/ 546 h 547"/>
                <a:gd name="T26" fmla="*/ 3494 w 3683"/>
                <a:gd name="T27" fmla="*/ 534 h 547"/>
                <a:gd name="T28" fmla="*/ 3541 w 3683"/>
                <a:gd name="T29" fmla="*/ 513 h 547"/>
                <a:gd name="T30" fmla="*/ 3584 w 3683"/>
                <a:gd name="T31" fmla="*/ 485 h 547"/>
                <a:gd name="T32" fmla="*/ 3619 w 3683"/>
                <a:gd name="T33" fmla="*/ 450 h 547"/>
                <a:gd name="T34" fmla="*/ 3648 w 3683"/>
                <a:gd name="T35" fmla="*/ 409 h 547"/>
                <a:gd name="T36" fmla="*/ 3669 w 3683"/>
                <a:gd name="T37" fmla="*/ 362 h 547"/>
                <a:gd name="T38" fmla="*/ 3682 w 3683"/>
                <a:gd name="T39" fmla="*/ 311 h 547"/>
                <a:gd name="T40" fmla="*/ 3683 w 3683"/>
                <a:gd name="T41" fmla="*/ 285 h 547"/>
                <a:gd name="T42" fmla="*/ 3683 w 3683"/>
                <a:gd name="T43" fmla="*/ 257 h 547"/>
                <a:gd name="T44" fmla="*/ 3674 w 3683"/>
                <a:gd name="T45" fmla="*/ 201 h 547"/>
                <a:gd name="T46" fmla="*/ 3655 w 3683"/>
                <a:gd name="T47" fmla="*/ 149 h 547"/>
                <a:gd name="T48" fmla="*/ 3625 w 3683"/>
                <a:gd name="T49" fmla="*/ 104 h 547"/>
                <a:gd name="T50" fmla="*/ 3588 w 3683"/>
                <a:gd name="T51" fmla="*/ 65 h 547"/>
                <a:gd name="T52" fmla="*/ 3543 w 3683"/>
                <a:gd name="T53" fmla="*/ 34 h 547"/>
                <a:gd name="T54" fmla="*/ 3494 w 3683"/>
                <a:gd name="T55" fmla="*/ 13 h 547"/>
                <a:gd name="T56" fmla="*/ 3439 w 3683"/>
                <a:gd name="T57" fmla="*/ 2 h 547"/>
                <a:gd name="T58" fmla="*/ 3410 w 3683"/>
                <a:gd name="T59" fmla="*/ 0 h 547"/>
                <a:gd name="T60" fmla="*/ 3375 w 3683"/>
                <a:gd name="T61" fmla="*/ 2 h 547"/>
                <a:gd name="T62" fmla="*/ 3311 w 3683"/>
                <a:gd name="T63" fmla="*/ 18 h 547"/>
                <a:gd name="T64" fmla="*/ 3253 w 3683"/>
                <a:gd name="T65" fmla="*/ 48 h 547"/>
                <a:gd name="T66" fmla="*/ 3205 w 3683"/>
                <a:gd name="T67" fmla="*/ 91 h 547"/>
                <a:gd name="T68" fmla="*/ 3186 w 3683"/>
                <a:gd name="T69" fmla="*/ 117 h 547"/>
                <a:gd name="T70" fmla="*/ 3169 w 3683"/>
                <a:gd name="T71" fmla="*/ 140 h 547"/>
                <a:gd name="T72" fmla="*/ 3127 w 3683"/>
                <a:gd name="T73" fmla="*/ 178 h 547"/>
                <a:gd name="T74" fmla="*/ 3078 w 3683"/>
                <a:gd name="T75" fmla="*/ 205 h 547"/>
                <a:gd name="T76" fmla="*/ 3025 w 3683"/>
                <a:gd name="T77" fmla="*/ 219 h 547"/>
                <a:gd name="T78" fmla="*/ 2997 w 3683"/>
                <a:gd name="T79" fmla="*/ 221 h 547"/>
                <a:gd name="T80" fmla="*/ 0 w 3683"/>
                <a:gd name="T81" fmla="*/ 221 h 547"/>
                <a:gd name="T82" fmla="*/ 0 w 3683"/>
                <a:gd name="T83" fmla="*/ 328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7">
                  <a:moveTo>
                    <a:pt x="0" y="328"/>
                  </a:moveTo>
                  <a:lnTo>
                    <a:pt x="2997" y="328"/>
                  </a:lnTo>
                  <a:lnTo>
                    <a:pt x="3024" y="329"/>
                  </a:lnTo>
                  <a:lnTo>
                    <a:pt x="3077" y="342"/>
                  </a:lnTo>
                  <a:lnTo>
                    <a:pt x="3126" y="368"/>
                  </a:lnTo>
                  <a:lnTo>
                    <a:pt x="3166" y="405"/>
                  </a:lnTo>
                  <a:lnTo>
                    <a:pt x="3183" y="427"/>
                  </a:lnTo>
                  <a:lnTo>
                    <a:pt x="3203" y="454"/>
                  </a:lnTo>
                  <a:lnTo>
                    <a:pt x="3253" y="499"/>
                  </a:lnTo>
                  <a:lnTo>
                    <a:pt x="3314" y="530"/>
                  </a:lnTo>
                  <a:lnTo>
                    <a:pt x="3381" y="547"/>
                  </a:lnTo>
                  <a:lnTo>
                    <a:pt x="3418" y="547"/>
                  </a:lnTo>
                  <a:lnTo>
                    <a:pt x="3444" y="546"/>
                  </a:lnTo>
                  <a:lnTo>
                    <a:pt x="3494" y="534"/>
                  </a:lnTo>
                  <a:lnTo>
                    <a:pt x="3541" y="513"/>
                  </a:lnTo>
                  <a:lnTo>
                    <a:pt x="3584" y="485"/>
                  </a:lnTo>
                  <a:lnTo>
                    <a:pt x="3619" y="450"/>
                  </a:lnTo>
                  <a:lnTo>
                    <a:pt x="3648" y="409"/>
                  </a:lnTo>
                  <a:lnTo>
                    <a:pt x="3669" y="362"/>
                  </a:lnTo>
                  <a:lnTo>
                    <a:pt x="3682" y="311"/>
                  </a:lnTo>
                  <a:lnTo>
                    <a:pt x="3683" y="285"/>
                  </a:lnTo>
                  <a:lnTo>
                    <a:pt x="3683" y="257"/>
                  </a:lnTo>
                  <a:lnTo>
                    <a:pt x="3674" y="201"/>
                  </a:lnTo>
                  <a:lnTo>
                    <a:pt x="3655" y="149"/>
                  </a:lnTo>
                  <a:lnTo>
                    <a:pt x="3625" y="104"/>
                  </a:lnTo>
                  <a:lnTo>
                    <a:pt x="3588" y="65"/>
                  </a:lnTo>
                  <a:lnTo>
                    <a:pt x="3543" y="34"/>
                  </a:lnTo>
                  <a:lnTo>
                    <a:pt x="3494" y="13"/>
                  </a:lnTo>
                  <a:lnTo>
                    <a:pt x="3439" y="2"/>
                  </a:lnTo>
                  <a:lnTo>
                    <a:pt x="3410" y="0"/>
                  </a:lnTo>
                  <a:lnTo>
                    <a:pt x="3375" y="2"/>
                  </a:lnTo>
                  <a:lnTo>
                    <a:pt x="3311" y="18"/>
                  </a:lnTo>
                  <a:lnTo>
                    <a:pt x="3253" y="48"/>
                  </a:lnTo>
                  <a:lnTo>
                    <a:pt x="3205" y="91"/>
                  </a:lnTo>
                  <a:lnTo>
                    <a:pt x="3186" y="117"/>
                  </a:lnTo>
                  <a:lnTo>
                    <a:pt x="3169" y="140"/>
                  </a:lnTo>
                  <a:lnTo>
                    <a:pt x="3127" y="178"/>
                  </a:lnTo>
                  <a:lnTo>
                    <a:pt x="3078" y="205"/>
                  </a:lnTo>
                  <a:lnTo>
                    <a:pt x="3025" y="219"/>
                  </a:lnTo>
                  <a:lnTo>
                    <a:pt x="2997" y="221"/>
                  </a:lnTo>
                  <a:lnTo>
                    <a:pt x="0" y="221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rgbClr val="C13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581"/>
            <p:cNvSpPr>
              <a:spLocks/>
            </p:cNvSpPr>
            <p:nvPr/>
          </p:nvSpPr>
          <p:spPr bwMode="auto">
            <a:xfrm>
              <a:off x="7454900" y="1103313"/>
              <a:ext cx="79375" cy="79375"/>
            </a:xfrm>
            <a:custGeom>
              <a:avLst/>
              <a:gdLst>
                <a:gd name="T0" fmla="*/ 200 w 200"/>
                <a:gd name="T1" fmla="*/ 67 h 200"/>
                <a:gd name="T2" fmla="*/ 132 w 200"/>
                <a:gd name="T3" fmla="*/ 67 h 200"/>
                <a:gd name="T4" fmla="*/ 132 w 200"/>
                <a:gd name="T5" fmla="*/ 0 h 200"/>
                <a:gd name="T6" fmla="*/ 67 w 200"/>
                <a:gd name="T7" fmla="*/ 0 h 200"/>
                <a:gd name="T8" fmla="*/ 67 w 200"/>
                <a:gd name="T9" fmla="*/ 67 h 200"/>
                <a:gd name="T10" fmla="*/ 0 w 200"/>
                <a:gd name="T11" fmla="*/ 67 h 200"/>
                <a:gd name="T12" fmla="*/ 0 w 200"/>
                <a:gd name="T13" fmla="*/ 132 h 200"/>
                <a:gd name="T14" fmla="*/ 67 w 200"/>
                <a:gd name="T15" fmla="*/ 132 h 200"/>
                <a:gd name="T16" fmla="*/ 67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582"/>
            <p:cNvSpPr>
              <a:spLocks/>
            </p:cNvSpPr>
            <p:nvPr/>
          </p:nvSpPr>
          <p:spPr bwMode="auto">
            <a:xfrm>
              <a:off x="5622925" y="833438"/>
              <a:ext cx="620713" cy="619125"/>
            </a:xfrm>
            <a:custGeom>
              <a:avLst/>
              <a:gdLst>
                <a:gd name="T0" fmla="*/ 1362 w 1562"/>
                <a:gd name="T1" fmla="*/ 260 h 1562"/>
                <a:gd name="T2" fmla="*/ 1461 w 1562"/>
                <a:gd name="T3" fmla="*/ 396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9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7 h 1562"/>
                <a:gd name="T18" fmla="*/ 1306 w 1562"/>
                <a:gd name="T19" fmla="*/ 1359 h 1562"/>
                <a:gd name="T20" fmla="*/ 1190 w 1562"/>
                <a:gd name="T21" fmla="*/ 1447 h 1562"/>
                <a:gd name="T22" fmla="*/ 1063 w 1562"/>
                <a:gd name="T23" fmla="*/ 1509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6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3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40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9 h 1562"/>
                <a:gd name="T54" fmla="*/ 319 w 1562"/>
                <a:gd name="T55" fmla="*/ 151 h 1562"/>
                <a:gd name="T56" fmla="*/ 451 w 1562"/>
                <a:gd name="T57" fmla="*/ 72 h 1562"/>
                <a:gd name="T58" fmla="*/ 595 w 1562"/>
                <a:gd name="T59" fmla="*/ 22 h 1562"/>
                <a:gd name="T60" fmla="*/ 743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9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7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5"/>
                  </a:lnTo>
                  <a:lnTo>
                    <a:pt x="1190" y="1447"/>
                  </a:lnTo>
                  <a:lnTo>
                    <a:pt x="1127" y="1481"/>
                  </a:lnTo>
                  <a:lnTo>
                    <a:pt x="1063" y="1509"/>
                  </a:lnTo>
                  <a:lnTo>
                    <a:pt x="997" y="1532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5" y="1547"/>
                  </a:lnTo>
                  <a:lnTo>
                    <a:pt x="546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40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3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9"/>
                  </a:lnTo>
                  <a:lnTo>
                    <a:pt x="258" y="201"/>
                  </a:lnTo>
                  <a:lnTo>
                    <a:pt x="319" y="151"/>
                  </a:lnTo>
                  <a:lnTo>
                    <a:pt x="384" y="108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8"/>
                  </a:lnTo>
                  <a:lnTo>
                    <a:pt x="1243" y="151"/>
                  </a:lnTo>
                  <a:lnTo>
                    <a:pt x="1304" y="201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C13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583"/>
            <p:cNvSpPr>
              <a:spLocks/>
            </p:cNvSpPr>
            <p:nvPr/>
          </p:nvSpPr>
          <p:spPr bwMode="auto">
            <a:xfrm>
              <a:off x="5797550" y="996951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1 h 1147"/>
                <a:gd name="T4" fmla="*/ 1145 w 1147"/>
                <a:gd name="T5" fmla="*/ 446 h 1147"/>
                <a:gd name="T6" fmla="*/ 1134 w 1147"/>
                <a:gd name="T7" fmla="*/ 514 h 1147"/>
                <a:gd name="T8" fmla="*/ 1119 w 1147"/>
                <a:gd name="T9" fmla="*/ 583 h 1147"/>
                <a:gd name="T10" fmla="*/ 1096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6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19 h 1147"/>
                <a:gd name="T22" fmla="*/ 893 w 1147"/>
                <a:gd name="T23" fmla="*/ 945 h 1147"/>
                <a:gd name="T24" fmla="*/ 836 w 1147"/>
                <a:gd name="T25" fmla="*/ 991 h 1147"/>
                <a:gd name="T26" fmla="*/ 777 w 1147"/>
                <a:gd name="T27" fmla="*/ 1033 h 1147"/>
                <a:gd name="T28" fmla="*/ 714 w 1147"/>
                <a:gd name="T29" fmla="*/ 1067 h 1147"/>
                <a:gd name="T30" fmla="*/ 650 w 1147"/>
                <a:gd name="T31" fmla="*/ 1095 h 1147"/>
                <a:gd name="T32" fmla="*/ 584 w 1147"/>
                <a:gd name="T33" fmla="*/ 1118 h 1147"/>
                <a:gd name="T34" fmla="*/ 515 w 1147"/>
                <a:gd name="T35" fmla="*/ 1134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1"/>
                  </a:lnTo>
                  <a:lnTo>
                    <a:pt x="1145" y="446"/>
                  </a:lnTo>
                  <a:lnTo>
                    <a:pt x="1134" y="514"/>
                  </a:lnTo>
                  <a:lnTo>
                    <a:pt x="1119" y="583"/>
                  </a:lnTo>
                  <a:lnTo>
                    <a:pt x="1096" y="649"/>
                  </a:lnTo>
                  <a:lnTo>
                    <a:pt x="1067" y="714"/>
                  </a:lnTo>
                  <a:lnTo>
                    <a:pt x="1033" y="776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19"/>
                  </a:lnTo>
                  <a:lnTo>
                    <a:pt x="893" y="945"/>
                  </a:lnTo>
                  <a:lnTo>
                    <a:pt x="836" y="991"/>
                  </a:lnTo>
                  <a:lnTo>
                    <a:pt x="777" y="1033"/>
                  </a:lnTo>
                  <a:lnTo>
                    <a:pt x="714" y="1067"/>
                  </a:lnTo>
                  <a:lnTo>
                    <a:pt x="650" y="1095"/>
                  </a:lnTo>
                  <a:lnTo>
                    <a:pt x="584" y="1118"/>
                  </a:lnTo>
                  <a:lnTo>
                    <a:pt x="515" y="1134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584"/>
            <p:cNvSpPr>
              <a:spLocks/>
            </p:cNvSpPr>
            <p:nvPr/>
          </p:nvSpPr>
          <p:spPr bwMode="auto">
            <a:xfrm>
              <a:off x="5727700" y="936626"/>
              <a:ext cx="411163" cy="411163"/>
            </a:xfrm>
            <a:custGeom>
              <a:avLst/>
              <a:gdLst>
                <a:gd name="T0" fmla="*/ 151 w 1037"/>
                <a:gd name="T1" fmla="*/ 153 h 1038"/>
                <a:gd name="T2" fmla="*/ 115 w 1037"/>
                <a:gd name="T3" fmla="*/ 192 h 1038"/>
                <a:gd name="T4" fmla="*/ 57 w 1037"/>
                <a:gd name="T5" fmla="*/ 277 h 1038"/>
                <a:gd name="T6" fmla="*/ 19 w 1037"/>
                <a:gd name="T7" fmla="*/ 372 h 1038"/>
                <a:gd name="T8" fmla="*/ 0 w 1037"/>
                <a:gd name="T9" fmla="*/ 470 h 1038"/>
                <a:gd name="T10" fmla="*/ 0 w 1037"/>
                <a:gd name="T11" fmla="*/ 570 h 1038"/>
                <a:gd name="T12" fmla="*/ 19 w 1037"/>
                <a:gd name="T13" fmla="*/ 667 h 1038"/>
                <a:gd name="T14" fmla="*/ 57 w 1037"/>
                <a:gd name="T15" fmla="*/ 762 h 1038"/>
                <a:gd name="T16" fmla="*/ 115 w 1037"/>
                <a:gd name="T17" fmla="*/ 849 h 1038"/>
                <a:gd name="T18" fmla="*/ 151 w 1037"/>
                <a:gd name="T19" fmla="*/ 888 h 1038"/>
                <a:gd name="T20" fmla="*/ 151 w 1037"/>
                <a:gd name="T21" fmla="*/ 888 h 1038"/>
                <a:gd name="T22" fmla="*/ 190 w 1037"/>
                <a:gd name="T23" fmla="*/ 924 h 1038"/>
                <a:gd name="T24" fmla="*/ 277 w 1037"/>
                <a:gd name="T25" fmla="*/ 981 h 1038"/>
                <a:gd name="T26" fmla="*/ 370 w 1037"/>
                <a:gd name="T27" fmla="*/ 1019 h 1038"/>
                <a:gd name="T28" fmla="*/ 469 w 1037"/>
                <a:gd name="T29" fmla="*/ 1038 h 1038"/>
                <a:gd name="T30" fmla="*/ 569 w 1037"/>
                <a:gd name="T31" fmla="*/ 1038 h 1038"/>
                <a:gd name="T32" fmla="*/ 667 w 1037"/>
                <a:gd name="T33" fmla="*/ 1019 h 1038"/>
                <a:gd name="T34" fmla="*/ 761 w 1037"/>
                <a:gd name="T35" fmla="*/ 981 h 1038"/>
                <a:gd name="T36" fmla="*/ 847 w 1037"/>
                <a:gd name="T37" fmla="*/ 924 h 1038"/>
                <a:gd name="T38" fmla="*/ 886 w 1037"/>
                <a:gd name="T39" fmla="*/ 888 h 1038"/>
                <a:gd name="T40" fmla="*/ 886 w 1037"/>
                <a:gd name="T41" fmla="*/ 888 h 1038"/>
                <a:gd name="T42" fmla="*/ 923 w 1037"/>
                <a:gd name="T43" fmla="*/ 849 h 1038"/>
                <a:gd name="T44" fmla="*/ 980 w 1037"/>
                <a:gd name="T45" fmla="*/ 762 h 1038"/>
                <a:gd name="T46" fmla="*/ 1017 w 1037"/>
                <a:gd name="T47" fmla="*/ 667 h 1038"/>
                <a:gd name="T48" fmla="*/ 1037 w 1037"/>
                <a:gd name="T49" fmla="*/ 570 h 1038"/>
                <a:gd name="T50" fmla="*/ 1037 w 1037"/>
                <a:gd name="T51" fmla="*/ 470 h 1038"/>
                <a:gd name="T52" fmla="*/ 1017 w 1037"/>
                <a:gd name="T53" fmla="*/ 372 h 1038"/>
                <a:gd name="T54" fmla="*/ 980 w 1037"/>
                <a:gd name="T55" fmla="*/ 277 h 1038"/>
                <a:gd name="T56" fmla="*/ 923 w 1037"/>
                <a:gd name="T57" fmla="*/ 192 h 1038"/>
                <a:gd name="T58" fmla="*/ 886 w 1037"/>
                <a:gd name="T59" fmla="*/ 153 h 1038"/>
                <a:gd name="T60" fmla="*/ 886 w 1037"/>
                <a:gd name="T61" fmla="*/ 153 h 1038"/>
                <a:gd name="T62" fmla="*/ 847 w 1037"/>
                <a:gd name="T63" fmla="*/ 115 h 1038"/>
                <a:gd name="T64" fmla="*/ 761 w 1037"/>
                <a:gd name="T65" fmla="*/ 58 h 1038"/>
                <a:gd name="T66" fmla="*/ 667 w 1037"/>
                <a:gd name="T67" fmla="*/ 21 h 1038"/>
                <a:gd name="T68" fmla="*/ 569 w 1037"/>
                <a:gd name="T69" fmla="*/ 1 h 1038"/>
                <a:gd name="T70" fmla="*/ 518 w 1037"/>
                <a:gd name="T71" fmla="*/ 0 h 1038"/>
                <a:gd name="T72" fmla="*/ 518 w 1037"/>
                <a:gd name="T73" fmla="*/ 0 h 1038"/>
                <a:gd name="T74" fmla="*/ 469 w 1037"/>
                <a:gd name="T75" fmla="*/ 1 h 1038"/>
                <a:gd name="T76" fmla="*/ 370 w 1037"/>
                <a:gd name="T77" fmla="*/ 21 h 1038"/>
                <a:gd name="T78" fmla="*/ 277 w 1037"/>
                <a:gd name="T79" fmla="*/ 58 h 1038"/>
                <a:gd name="T80" fmla="*/ 190 w 1037"/>
                <a:gd name="T81" fmla="*/ 115 h 1038"/>
                <a:gd name="T82" fmla="*/ 151 w 1037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8">
                  <a:moveTo>
                    <a:pt x="151" y="153"/>
                  </a:moveTo>
                  <a:lnTo>
                    <a:pt x="115" y="192"/>
                  </a:lnTo>
                  <a:lnTo>
                    <a:pt x="57" y="277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9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9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3" y="849"/>
                  </a:lnTo>
                  <a:lnTo>
                    <a:pt x="980" y="762"/>
                  </a:lnTo>
                  <a:lnTo>
                    <a:pt x="1017" y="667"/>
                  </a:lnTo>
                  <a:lnTo>
                    <a:pt x="1037" y="570"/>
                  </a:lnTo>
                  <a:lnTo>
                    <a:pt x="1037" y="470"/>
                  </a:lnTo>
                  <a:lnTo>
                    <a:pt x="1017" y="372"/>
                  </a:lnTo>
                  <a:lnTo>
                    <a:pt x="980" y="277"/>
                  </a:lnTo>
                  <a:lnTo>
                    <a:pt x="923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5"/>
                  </a:lnTo>
                  <a:lnTo>
                    <a:pt x="761" y="58"/>
                  </a:lnTo>
                  <a:lnTo>
                    <a:pt x="667" y="21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1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587"/>
            <p:cNvSpPr>
              <a:spLocks/>
            </p:cNvSpPr>
            <p:nvPr/>
          </p:nvSpPr>
          <p:spPr bwMode="auto">
            <a:xfrm>
              <a:off x="4546600" y="1900238"/>
              <a:ext cx="1462088" cy="217488"/>
            </a:xfrm>
            <a:custGeom>
              <a:avLst/>
              <a:gdLst>
                <a:gd name="T0" fmla="*/ 3684 w 3684"/>
                <a:gd name="T1" fmla="*/ 221 h 548"/>
                <a:gd name="T2" fmla="*/ 687 w 3684"/>
                <a:gd name="T3" fmla="*/ 221 h 548"/>
                <a:gd name="T4" fmla="*/ 658 w 3684"/>
                <a:gd name="T5" fmla="*/ 219 h 548"/>
                <a:gd name="T6" fmla="*/ 605 w 3684"/>
                <a:gd name="T7" fmla="*/ 206 h 548"/>
                <a:gd name="T8" fmla="*/ 557 w 3684"/>
                <a:gd name="T9" fmla="*/ 180 h 548"/>
                <a:gd name="T10" fmla="*/ 517 w 3684"/>
                <a:gd name="T11" fmla="*/ 144 h 548"/>
                <a:gd name="T12" fmla="*/ 500 w 3684"/>
                <a:gd name="T13" fmla="*/ 122 h 548"/>
                <a:gd name="T14" fmla="*/ 481 w 3684"/>
                <a:gd name="T15" fmla="*/ 94 h 548"/>
                <a:gd name="T16" fmla="*/ 430 w 3684"/>
                <a:gd name="T17" fmla="*/ 49 h 548"/>
                <a:gd name="T18" fmla="*/ 369 w 3684"/>
                <a:gd name="T19" fmla="*/ 17 h 548"/>
                <a:gd name="T20" fmla="*/ 302 w 3684"/>
                <a:gd name="T21" fmla="*/ 1 h 548"/>
                <a:gd name="T22" fmla="*/ 266 w 3684"/>
                <a:gd name="T23" fmla="*/ 0 h 548"/>
                <a:gd name="T24" fmla="*/ 239 w 3684"/>
                <a:gd name="T25" fmla="*/ 1 h 548"/>
                <a:gd name="T26" fmla="*/ 188 w 3684"/>
                <a:gd name="T27" fmla="*/ 13 h 548"/>
                <a:gd name="T28" fmla="*/ 141 w 3684"/>
                <a:gd name="T29" fmla="*/ 34 h 548"/>
                <a:gd name="T30" fmla="*/ 100 w 3684"/>
                <a:gd name="T31" fmla="*/ 62 h 548"/>
                <a:gd name="T32" fmla="*/ 64 w 3684"/>
                <a:gd name="T33" fmla="*/ 99 h 548"/>
                <a:gd name="T34" fmla="*/ 35 w 3684"/>
                <a:gd name="T35" fmla="*/ 140 h 548"/>
                <a:gd name="T36" fmla="*/ 14 w 3684"/>
                <a:gd name="T37" fmla="*/ 186 h 548"/>
                <a:gd name="T38" fmla="*/ 1 w 3684"/>
                <a:gd name="T39" fmla="*/ 236 h 548"/>
                <a:gd name="T40" fmla="*/ 0 w 3684"/>
                <a:gd name="T41" fmla="*/ 262 h 548"/>
                <a:gd name="T42" fmla="*/ 0 w 3684"/>
                <a:gd name="T43" fmla="*/ 292 h 548"/>
                <a:gd name="T44" fmla="*/ 9 w 3684"/>
                <a:gd name="T45" fmla="*/ 348 h 548"/>
                <a:gd name="T46" fmla="*/ 29 w 3684"/>
                <a:gd name="T47" fmla="*/ 398 h 548"/>
                <a:gd name="T48" fmla="*/ 58 w 3684"/>
                <a:gd name="T49" fmla="*/ 443 h 548"/>
                <a:gd name="T50" fmla="*/ 95 w 3684"/>
                <a:gd name="T51" fmla="*/ 482 h 548"/>
                <a:gd name="T52" fmla="*/ 140 w 3684"/>
                <a:gd name="T53" fmla="*/ 513 h 548"/>
                <a:gd name="T54" fmla="*/ 189 w 3684"/>
                <a:gd name="T55" fmla="*/ 536 h 548"/>
                <a:gd name="T56" fmla="*/ 245 w 3684"/>
                <a:gd name="T57" fmla="*/ 547 h 548"/>
                <a:gd name="T58" fmla="*/ 274 w 3684"/>
                <a:gd name="T59" fmla="*/ 548 h 548"/>
                <a:gd name="T60" fmla="*/ 307 w 3684"/>
                <a:gd name="T61" fmla="*/ 546 h 548"/>
                <a:gd name="T62" fmla="*/ 372 w 3684"/>
                <a:gd name="T63" fmla="*/ 530 h 548"/>
                <a:gd name="T64" fmla="*/ 430 w 3684"/>
                <a:gd name="T65" fmla="*/ 499 h 548"/>
                <a:gd name="T66" fmla="*/ 478 w 3684"/>
                <a:gd name="T67" fmla="*/ 456 h 548"/>
                <a:gd name="T68" fmla="*/ 498 w 3684"/>
                <a:gd name="T69" fmla="*/ 431 h 548"/>
                <a:gd name="T70" fmla="*/ 515 w 3684"/>
                <a:gd name="T71" fmla="*/ 408 h 548"/>
                <a:gd name="T72" fmla="*/ 556 w 3684"/>
                <a:gd name="T73" fmla="*/ 371 h 548"/>
                <a:gd name="T74" fmla="*/ 605 w 3684"/>
                <a:gd name="T75" fmla="*/ 344 h 548"/>
                <a:gd name="T76" fmla="*/ 658 w 3684"/>
                <a:gd name="T77" fmla="*/ 329 h 548"/>
                <a:gd name="T78" fmla="*/ 687 w 3684"/>
                <a:gd name="T79" fmla="*/ 328 h 548"/>
                <a:gd name="T80" fmla="*/ 3684 w 3684"/>
                <a:gd name="T81" fmla="*/ 328 h 548"/>
                <a:gd name="T82" fmla="*/ 3684 w 3684"/>
                <a:gd name="T83" fmla="*/ 221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8">
                  <a:moveTo>
                    <a:pt x="3684" y="221"/>
                  </a:moveTo>
                  <a:lnTo>
                    <a:pt x="687" y="221"/>
                  </a:lnTo>
                  <a:lnTo>
                    <a:pt x="658" y="219"/>
                  </a:lnTo>
                  <a:lnTo>
                    <a:pt x="605" y="206"/>
                  </a:lnTo>
                  <a:lnTo>
                    <a:pt x="557" y="180"/>
                  </a:lnTo>
                  <a:lnTo>
                    <a:pt x="517" y="144"/>
                  </a:lnTo>
                  <a:lnTo>
                    <a:pt x="500" y="122"/>
                  </a:lnTo>
                  <a:lnTo>
                    <a:pt x="481" y="94"/>
                  </a:lnTo>
                  <a:lnTo>
                    <a:pt x="430" y="49"/>
                  </a:lnTo>
                  <a:lnTo>
                    <a:pt x="369" y="17"/>
                  </a:lnTo>
                  <a:lnTo>
                    <a:pt x="302" y="1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4"/>
                  </a:lnTo>
                  <a:lnTo>
                    <a:pt x="100" y="62"/>
                  </a:lnTo>
                  <a:lnTo>
                    <a:pt x="64" y="99"/>
                  </a:lnTo>
                  <a:lnTo>
                    <a:pt x="35" y="140"/>
                  </a:lnTo>
                  <a:lnTo>
                    <a:pt x="14" y="186"/>
                  </a:lnTo>
                  <a:lnTo>
                    <a:pt x="1" y="236"/>
                  </a:lnTo>
                  <a:lnTo>
                    <a:pt x="0" y="262"/>
                  </a:lnTo>
                  <a:lnTo>
                    <a:pt x="0" y="292"/>
                  </a:lnTo>
                  <a:lnTo>
                    <a:pt x="9" y="348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6"/>
                  </a:lnTo>
                  <a:lnTo>
                    <a:pt x="245" y="547"/>
                  </a:lnTo>
                  <a:lnTo>
                    <a:pt x="274" y="548"/>
                  </a:lnTo>
                  <a:lnTo>
                    <a:pt x="307" y="546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1"/>
                  </a:lnTo>
                  <a:lnTo>
                    <a:pt x="515" y="408"/>
                  </a:lnTo>
                  <a:lnTo>
                    <a:pt x="556" y="371"/>
                  </a:lnTo>
                  <a:lnTo>
                    <a:pt x="605" y="344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21"/>
                  </a:lnTo>
                  <a:close/>
                </a:path>
              </a:pathLst>
            </a:custGeom>
            <a:solidFill>
              <a:srgbClr val="A2B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588"/>
            <p:cNvSpPr>
              <a:spLocks/>
            </p:cNvSpPr>
            <p:nvPr/>
          </p:nvSpPr>
          <p:spPr bwMode="auto">
            <a:xfrm>
              <a:off x="4619625" y="1970088"/>
              <a:ext cx="79375" cy="79375"/>
            </a:xfrm>
            <a:custGeom>
              <a:avLst/>
              <a:gdLst>
                <a:gd name="T0" fmla="*/ 200 w 200"/>
                <a:gd name="T1" fmla="*/ 67 h 199"/>
                <a:gd name="T2" fmla="*/ 132 w 200"/>
                <a:gd name="T3" fmla="*/ 67 h 199"/>
                <a:gd name="T4" fmla="*/ 132 w 200"/>
                <a:gd name="T5" fmla="*/ 0 h 199"/>
                <a:gd name="T6" fmla="*/ 68 w 200"/>
                <a:gd name="T7" fmla="*/ 0 h 199"/>
                <a:gd name="T8" fmla="*/ 68 w 200"/>
                <a:gd name="T9" fmla="*/ 67 h 199"/>
                <a:gd name="T10" fmla="*/ 0 w 200"/>
                <a:gd name="T11" fmla="*/ 67 h 199"/>
                <a:gd name="T12" fmla="*/ 0 w 200"/>
                <a:gd name="T13" fmla="*/ 132 h 199"/>
                <a:gd name="T14" fmla="*/ 68 w 200"/>
                <a:gd name="T15" fmla="*/ 132 h 199"/>
                <a:gd name="T16" fmla="*/ 68 w 200"/>
                <a:gd name="T17" fmla="*/ 199 h 199"/>
                <a:gd name="T18" fmla="*/ 132 w 200"/>
                <a:gd name="T19" fmla="*/ 199 h 199"/>
                <a:gd name="T20" fmla="*/ 132 w 200"/>
                <a:gd name="T21" fmla="*/ 132 h 199"/>
                <a:gd name="T22" fmla="*/ 200 w 200"/>
                <a:gd name="T23" fmla="*/ 132 h 199"/>
                <a:gd name="T24" fmla="*/ 200 w 200"/>
                <a:gd name="T25" fmla="*/ 6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99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199"/>
                  </a:lnTo>
                  <a:lnTo>
                    <a:pt x="132" y="199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89"/>
            <p:cNvSpPr>
              <a:spLocks/>
            </p:cNvSpPr>
            <p:nvPr/>
          </p:nvSpPr>
          <p:spPr bwMode="auto">
            <a:xfrm>
              <a:off x="5905500" y="1700213"/>
              <a:ext cx="620713" cy="619125"/>
            </a:xfrm>
            <a:custGeom>
              <a:avLst/>
              <a:gdLst>
                <a:gd name="T0" fmla="*/ 1362 w 1562"/>
                <a:gd name="T1" fmla="*/ 260 h 1562"/>
                <a:gd name="T2" fmla="*/ 1460 w 1562"/>
                <a:gd name="T3" fmla="*/ 397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7 h 1562"/>
                <a:gd name="T18" fmla="*/ 1306 w 1562"/>
                <a:gd name="T19" fmla="*/ 1359 h 1562"/>
                <a:gd name="T20" fmla="*/ 1190 w 1562"/>
                <a:gd name="T21" fmla="*/ 1447 h 1562"/>
                <a:gd name="T22" fmla="*/ 1063 w 1562"/>
                <a:gd name="T23" fmla="*/ 1510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5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4 h 1562"/>
                <a:gd name="T36" fmla="*/ 201 w 1562"/>
                <a:gd name="T37" fmla="*/ 1304 h 1562"/>
                <a:gd name="T38" fmla="*/ 107 w 1562"/>
                <a:gd name="T39" fmla="*/ 1179 h 1562"/>
                <a:gd name="T40" fmla="*/ 43 w 1562"/>
                <a:gd name="T41" fmla="*/ 1040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3 h 1562"/>
                <a:gd name="T50" fmla="*/ 150 w 1562"/>
                <a:gd name="T51" fmla="*/ 319 h 1562"/>
                <a:gd name="T52" fmla="*/ 228 w 1562"/>
                <a:gd name="T53" fmla="*/ 229 h 1562"/>
                <a:gd name="T54" fmla="*/ 319 w 1562"/>
                <a:gd name="T55" fmla="*/ 151 h 1562"/>
                <a:gd name="T56" fmla="*/ 451 w 1562"/>
                <a:gd name="T57" fmla="*/ 72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0" y="397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7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7"/>
                  </a:lnTo>
                  <a:lnTo>
                    <a:pt x="1190" y="1447"/>
                  </a:lnTo>
                  <a:lnTo>
                    <a:pt x="1127" y="1482"/>
                  </a:lnTo>
                  <a:lnTo>
                    <a:pt x="1063" y="1510"/>
                  </a:lnTo>
                  <a:lnTo>
                    <a:pt x="996" y="1532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7"/>
                  </a:lnTo>
                  <a:lnTo>
                    <a:pt x="545" y="1526"/>
                  </a:lnTo>
                  <a:lnTo>
                    <a:pt x="469" y="1499"/>
                  </a:lnTo>
                  <a:lnTo>
                    <a:pt x="396" y="1461"/>
                  </a:lnTo>
                  <a:lnTo>
                    <a:pt x="325" y="1417"/>
                  </a:lnTo>
                  <a:lnTo>
                    <a:pt x="259" y="1364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9"/>
                  </a:lnTo>
                  <a:lnTo>
                    <a:pt x="71" y="1110"/>
                  </a:lnTo>
                  <a:lnTo>
                    <a:pt x="43" y="1040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3"/>
                  </a:lnTo>
                  <a:lnTo>
                    <a:pt x="71" y="453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9"/>
                  </a:lnTo>
                  <a:lnTo>
                    <a:pt x="258" y="201"/>
                  </a:lnTo>
                  <a:lnTo>
                    <a:pt x="319" y="151"/>
                  </a:lnTo>
                  <a:lnTo>
                    <a:pt x="383" y="108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8"/>
                  </a:lnTo>
                  <a:lnTo>
                    <a:pt x="1243" y="151"/>
                  </a:lnTo>
                  <a:lnTo>
                    <a:pt x="1304" y="201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A2B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590"/>
            <p:cNvSpPr>
              <a:spLocks/>
            </p:cNvSpPr>
            <p:nvPr/>
          </p:nvSpPr>
          <p:spPr bwMode="auto">
            <a:xfrm>
              <a:off x="6070600" y="1863726"/>
              <a:ext cx="455613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1 h 1147"/>
                <a:gd name="T4" fmla="*/ 1145 w 1147"/>
                <a:gd name="T5" fmla="*/ 446 h 1147"/>
                <a:gd name="T6" fmla="*/ 1134 w 1147"/>
                <a:gd name="T7" fmla="*/ 514 h 1147"/>
                <a:gd name="T8" fmla="*/ 1119 w 1147"/>
                <a:gd name="T9" fmla="*/ 583 h 1147"/>
                <a:gd name="T10" fmla="*/ 1095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6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19 h 1147"/>
                <a:gd name="T22" fmla="*/ 893 w 1147"/>
                <a:gd name="T23" fmla="*/ 945 h 1147"/>
                <a:gd name="T24" fmla="*/ 836 w 1147"/>
                <a:gd name="T25" fmla="*/ 993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6 h 1147"/>
                <a:gd name="T32" fmla="*/ 583 w 1147"/>
                <a:gd name="T33" fmla="*/ 1118 h 1147"/>
                <a:gd name="T34" fmla="*/ 515 w 1147"/>
                <a:gd name="T35" fmla="*/ 1134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1"/>
                  </a:lnTo>
                  <a:lnTo>
                    <a:pt x="1145" y="446"/>
                  </a:lnTo>
                  <a:lnTo>
                    <a:pt x="1134" y="514"/>
                  </a:lnTo>
                  <a:lnTo>
                    <a:pt x="1119" y="583"/>
                  </a:lnTo>
                  <a:lnTo>
                    <a:pt x="1095" y="649"/>
                  </a:lnTo>
                  <a:lnTo>
                    <a:pt x="1067" y="714"/>
                  </a:lnTo>
                  <a:lnTo>
                    <a:pt x="1033" y="776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19"/>
                  </a:lnTo>
                  <a:lnTo>
                    <a:pt x="893" y="945"/>
                  </a:lnTo>
                  <a:lnTo>
                    <a:pt x="836" y="993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6"/>
                  </a:lnTo>
                  <a:lnTo>
                    <a:pt x="583" y="1118"/>
                  </a:lnTo>
                  <a:lnTo>
                    <a:pt x="515" y="1134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591"/>
            <p:cNvSpPr>
              <a:spLocks/>
            </p:cNvSpPr>
            <p:nvPr/>
          </p:nvSpPr>
          <p:spPr bwMode="auto">
            <a:xfrm>
              <a:off x="6010275" y="1803401"/>
              <a:ext cx="411163" cy="411163"/>
            </a:xfrm>
            <a:custGeom>
              <a:avLst/>
              <a:gdLst>
                <a:gd name="T0" fmla="*/ 151 w 1036"/>
                <a:gd name="T1" fmla="*/ 153 h 1038"/>
                <a:gd name="T2" fmla="*/ 115 w 1036"/>
                <a:gd name="T3" fmla="*/ 192 h 1038"/>
                <a:gd name="T4" fmla="*/ 57 w 1036"/>
                <a:gd name="T5" fmla="*/ 279 h 1038"/>
                <a:gd name="T6" fmla="*/ 19 w 1036"/>
                <a:gd name="T7" fmla="*/ 372 h 1038"/>
                <a:gd name="T8" fmla="*/ 0 w 1036"/>
                <a:gd name="T9" fmla="*/ 470 h 1038"/>
                <a:gd name="T10" fmla="*/ 0 w 1036"/>
                <a:gd name="T11" fmla="*/ 570 h 1038"/>
                <a:gd name="T12" fmla="*/ 19 w 1036"/>
                <a:gd name="T13" fmla="*/ 669 h 1038"/>
                <a:gd name="T14" fmla="*/ 57 w 1036"/>
                <a:gd name="T15" fmla="*/ 762 h 1038"/>
                <a:gd name="T16" fmla="*/ 115 w 1036"/>
                <a:gd name="T17" fmla="*/ 849 h 1038"/>
                <a:gd name="T18" fmla="*/ 151 w 1036"/>
                <a:gd name="T19" fmla="*/ 888 h 1038"/>
                <a:gd name="T20" fmla="*/ 151 w 1036"/>
                <a:gd name="T21" fmla="*/ 888 h 1038"/>
                <a:gd name="T22" fmla="*/ 190 w 1036"/>
                <a:gd name="T23" fmla="*/ 924 h 1038"/>
                <a:gd name="T24" fmla="*/ 277 w 1036"/>
                <a:gd name="T25" fmla="*/ 981 h 1038"/>
                <a:gd name="T26" fmla="*/ 370 w 1036"/>
                <a:gd name="T27" fmla="*/ 1020 h 1038"/>
                <a:gd name="T28" fmla="*/ 469 w 1036"/>
                <a:gd name="T29" fmla="*/ 1038 h 1038"/>
                <a:gd name="T30" fmla="*/ 569 w 1036"/>
                <a:gd name="T31" fmla="*/ 1038 h 1038"/>
                <a:gd name="T32" fmla="*/ 667 w 1036"/>
                <a:gd name="T33" fmla="*/ 1020 h 1038"/>
                <a:gd name="T34" fmla="*/ 760 w 1036"/>
                <a:gd name="T35" fmla="*/ 981 h 1038"/>
                <a:gd name="T36" fmla="*/ 847 w 1036"/>
                <a:gd name="T37" fmla="*/ 924 h 1038"/>
                <a:gd name="T38" fmla="*/ 886 w 1036"/>
                <a:gd name="T39" fmla="*/ 888 h 1038"/>
                <a:gd name="T40" fmla="*/ 886 w 1036"/>
                <a:gd name="T41" fmla="*/ 888 h 1038"/>
                <a:gd name="T42" fmla="*/ 922 w 1036"/>
                <a:gd name="T43" fmla="*/ 849 h 1038"/>
                <a:gd name="T44" fmla="*/ 979 w 1036"/>
                <a:gd name="T45" fmla="*/ 762 h 1038"/>
                <a:gd name="T46" fmla="*/ 1017 w 1036"/>
                <a:gd name="T47" fmla="*/ 669 h 1038"/>
                <a:gd name="T48" fmla="*/ 1036 w 1036"/>
                <a:gd name="T49" fmla="*/ 570 h 1038"/>
                <a:gd name="T50" fmla="*/ 1036 w 1036"/>
                <a:gd name="T51" fmla="*/ 470 h 1038"/>
                <a:gd name="T52" fmla="*/ 1017 w 1036"/>
                <a:gd name="T53" fmla="*/ 372 h 1038"/>
                <a:gd name="T54" fmla="*/ 979 w 1036"/>
                <a:gd name="T55" fmla="*/ 279 h 1038"/>
                <a:gd name="T56" fmla="*/ 922 w 1036"/>
                <a:gd name="T57" fmla="*/ 192 h 1038"/>
                <a:gd name="T58" fmla="*/ 886 w 1036"/>
                <a:gd name="T59" fmla="*/ 153 h 1038"/>
                <a:gd name="T60" fmla="*/ 886 w 1036"/>
                <a:gd name="T61" fmla="*/ 153 h 1038"/>
                <a:gd name="T62" fmla="*/ 847 w 1036"/>
                <a:gd name="T63" fmla="*/ 117 h 1038"/>
                <a:gd name="T64" fmla="*/ 760 w 1036"/>
                <a:gd name="T65" fmla="*/ 60 h 1038"/>
                <a:gd name="T66" fmla="*/ 667 w 1036"/>
                <a:gd name="T67" fmla="*/ 21 h 1038"/>
                <a:gd name="T68" fmla="*/ 569 w 1036"/>
                <a:gd name="T69" fmla="*/ 3 h 1038"/>
                <a:gd name="T70" fmla="*/ 518 w 1036"/>
                <a:gd name="T71" fmla="*/ 0 h 1038"/>
                <a:gd name="T72" fmla="*/ 518 w 1036"/>
                <a:gd name="T73" fmla="*/ 0 h 1038"/>
                <a:gd name="T74" fmla="*/ 469 w 1036"/>
                <a:gd name="T75" fmla="*/ 3 h 1038"/>
                <a:gd name="T76" fmla="*/ 370 w 1036"/>
                <a:gd name="T77" fmla="*/ 21 h 1038"/>
                <a:gd name="T78" fmla="*/ 277 w 1036"/>
                <a:gd name="T79" fmla="*/ 60 h 1038"/>
                <a:gd name="T80" fmla="*/ 190 w 1036"/>
                <a:gd name="T81" fmla="*/ 117 h 1038"/>
                <a:gd name="T82" fmla="*/ 151 w 1036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8">
                  <a:moveTo>
                    <a:pt x="151" y="153"/>
                  </a:moveTo>
                  <a:lnTo>
                    <a:pt x="115" y="192"/>
                  </a:lnTo>
                  <a:lnTo>
                    <a:pt x="57" y="279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9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20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20"/>
                  </a:lnTo>
                  <a:lnTo>
                    <a:pt x="760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2" y="849"/>
                  </a:lnTo>
                  <a:lnTo>
                    <a:pt x="979" y="762"/>
                  </a:lnTo>
                  <a:lnTo>
                    <a:pt x="1017" y="669"/>
                  </a:lnTo>
                  <a:lnTo>
                    <a:pt x="1036" y="570"/>
                  </a:lnTo>
                  <a:lnTo>
                    <a:pt x="1036" y="470"/>
                  </a:lnTo>
                  <a:lnTo>
                    <a:pt x="1017" y="372"/>
                  </a:lnTo>
                  <a:lnTo>
                    <a:pt x="979" y="279"/>
                  </a:lnTo>
                  <a:lnTo>
                    <a:pt x="922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7"/>
                  </a:lnTo>
                  <a:lnTo>
                    <a:pt x="760" y="60"/>
                  </a:lnTo>
                  <a:lnTo>
                    <a:pt x="667" y="21"/>
                  </a:lnTo>
                  <a:lnTo>
                    <a:pt x="569" y="3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3"/>
                  </a:lnTo>
                  <a:lnTo>
                    <a:pt x="370" y="21"/>
                  </a:lnTo>
                  <a:lnTo>
                    <a:pt x="277" y="60"/>
                  </a:lnTo>
                  <a:lnTo>
                    <a:pt x="190" y="117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594"/>
            <p:cNvSpPr>
              <a:spLocks/>
            </p:cNvSpPr>
            <p:nvPr/>
          </p:nvSpPr>
          <p:spPr bwMode="auto">
            <a:xfrm>
              <a:off x="4546600" y="3629026"/>
              <a:ext cx="1462088" cy="215900"/>
            </a:xfrm>
            <a:custGeom>
              <a:avLst/>
              <a:gdLst>
                <a:gd name="T0" fmla="*/ 3684 w 3684"/>
                <a:gd name="T1" fmla="*/ 219 h 547"/>
                <a:gd name="T2" fmla="*/ 687 w 3684"/>
                <a:gd name="T3" fmla="*/ 219 h 547"/>
                <a:gd name="T4" fmla="*/ 658 w 3684"/>
                <a:gd name="T5" fmla="*/ 218 h 547"/>
                <a:gd name="T6" fmla="*/ 605 w 3684"/>
                <a:gd name="T7" fmla="*/ 205 h 547"/>
                <a:gd name="T8" fmla="*/ 557 w 3684"/>
                <a:gd name="T9" fmla="*/ 180 h 547"/>
                <a:gd name="T10" fmla="*/ 517 w 3684"/>
                <a:gd name="T11" fmla="*/ 144 h 547"/>
                <a:gd name="T12" fmla="*/ 500 w 3684"/>
                <a:gd name="T13" fmla="*/ 120 h 547"/>
                <a:gd name="T14" fmla="*/ 481 w 3684"/>
                <a:gd name="T15" fmla="*/ 93 h 547"/>
                <a:gd name="T16" fmla="*/ 430 w 3684"/>
                <a:gd name="T17" fmla="*/ 48 h 547"/>
                <a:gd name="T18" fmla="*/ 369 w 3684"/>
                <a:gd name="T19" fmla="*/ 17 h 547"/>
                <a:gd name="T20" fmla="*/ 302 w 3684"/>
                <a:gd name="T21" fmla="*/ 0 h 547"/>
                <a:gd name="T22" fmla="*/ 266 w 3684"/>
                <a:gd name="T23" fmla="*/ 0 h 547"/>
                <a:gd name="T24" fmla="*/ 239 w 3684"/>
                <a:gd name="T25" fmla="*/ 1 h 547"/>
                <a:gd name="T26" fmla="*/ 188 w 3684"/>
                <a:gd name="T27" fmla="*/ 13 h 547"/>
                <a:gd name="T28" fmla="*/ 141 w 3684"/>
                <a:gd name="T29" fmla="*/ 34 h 547"/>
                <a:gd name="T30" fmla="*/ 100 w 3684"/>
                <a:gd name="T31" fmla="*/ 62 h 547"/>
                <a:gd name="T32" fmla="*/ 64 w 3684"/>
                <a:gd name="T33" fmla="*/ 97 h 547"/>
                <a:gd name="T34" fmla="*/ 35 w 3684"/>
                <a:gd name="T35" fmla="*/ 139 h 547"/>
                <a:gd name="T36" fmla="*/ 14 w 3684"/>
                <a:gd name="T37" fmla="*/ 185 h 547"/>
                <a:gd name="T38" fmla="*/ 1 w 3684"/>
                <a:gd name="T39" fmla="*/ 236 h 547"/>
                <a:gd name="T40" fmla="*/ 0 w 3684"/>
                <a:gd name="T41" fmla="*/ 262 h 547"/>
                <a:gd name="T42" fmla="*/ 0 w 3684"/>
                <a:gd name="T43" fmla="*/ 292 h 547"/>
                <a:gd name="T44" fmla="*/ 9 w 3684"/>
                <a:gd name="T45" fmla="*/ 346 h 547"/>
                <a:gd name="T46" fmla="*/ 29 w 3684"/>
                <a:gd name="T47" fmla="*/ 398 h 547"/>
                <a:gd name="T48" fmla="*/ 58 w 3684"/>
                <a:gd name="T49" fmla="*/ 443 h 547"/>
                <a:gd name="T50" fmla="*/ 95 w 3684"/>
                <a:gd name="T51" fmla="*/ 482 h 547"/>
                <a:gd name="T52" fmla="*/ 140 w 3684"/>
                <a:gd name="T53" fmla="*/ 513 h 547"/>
                <a:gd name="T54" fmla="*/ 189 w 3684"/>
                <a:gd name="T55" fmla="*/ 535 h 547"/>
                <a:gd name="T56" fmla="*/ 245 w 3684"/>
                <a:gd name="T57" fmla="*/ 546 h 547"/>
                <a:gd name="T58" fmla="*/ 274 w 3684"/>
                <a:gd name="T59" fmla="*/ 547 h 547"/>
                <a:gd name="T60" fmla="*/ 307 w 3684"/>
                <a:gd name="T61" fmla="*/ 546 h 547"/>
                <a:gd name="T62" fmla="*/ 372 w 3684"/>
                <a:gd name="T63" fmla="*/ 530 h 547"/>
                <a:gd name="T64" fmla="*/ 430 w 3684"/>
                <a:gd name="T65" fmla="*/ 499 h 547"/>
                <a:gd name="T66" fmla="*/ 478 w 3684"/>
                <a:gd name="T67" fmla="*/ 456 h 547"/>
                <a:gd name="T68" fmla="*/ 498 w 3684"/>
                <a:gd name="T69" fmla="*/ 430 h 547"/>
                <a:gd name="T70" fmla="*/ 515 w 3684"/>
                <a:gd name="T71" fmla="*/ 407 h 547"/>
                <a:gd name="T72" fmla="*/ 556 w 3684"/>
                <a:gd name="T73" fmla="*/ 369 h 547"/>
                <a:gd name="T74" fmla="*/ 605 w 3684"/>
                <a:gd name="T75" fmla="*/ 343 h 547"/>
                <a:gd name="T76" fmla="*/ 658 w 3684"/>
                <a:gd name="T77" fmla="*/ 329 h 547"/>
                <a:gd name="T78" fmla="*/ 687 w 3684"/>
                <a:gd name="T79" fmla="*/ 328 h 547"/>
                <a:gd name="T80" fmla="*/ 3684 w 3684"/>
                <a:gd name="T81" fmla="*/ 328 h 547"/>
                <a:gd name="T82" fmla="*/ 3684 w 3684"/>
                <a:gd name="T83" fmla="*/ 219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7">
                  <a:moveTo>
                    <a:pt x="3684" y="219"/>
                  </a:moveTo>
                  <a:lnTo>
                    <a:pt x="687" y="219"/>
                  </a:lnTo>
                  <a:lnTo>
                    <a:pt x="658" y="218"/>
                  </a:lnTo>
                  <a:lnTo>
                    <a:pt x="605" y="205"/>
                  </a:lnTo>
                  <a:lnTo>
                    <a:pt x="557" y="180"/>
                  </a:lnTo>
                  <a:lnTo>
                    <a:pt x="517" y="144"/>
                  </a:lnTo>
                  <a:lnTo>
                    <a:pt x="500" y="120"/>
                  </a:lnTo>
                  <a:lnTo>
                    <a:pt x="481" y="93"/>
                  </a:lnTo>
                  <a:lnTo>
                    <a:pt x="430" y="48"/>
                  </a:lnTo>
                  <a:lnTo>
                    <a:pt x="369" y="17"/>
                  </a:lnTo>
                  <a:lnTo>
                    <a:pt x="302" y="0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4"/>
                  </a:lnTo>
                  <a:lnTo>
                    <a:pt x="100" y="62"/>
                  </a:lnTo>
                  <a:lnTo>
                    <a:pt x="64" y="97"/>
                  </a:lnTo>
                  <a:lnTo>
                    <a:pt x="35" y="139"/>
                  </a:lnTo>
                  <a:lnTo>
                    <a:pt x="14" y="185"/>
                  </a:lnTo>
                  <a:lnTo>
                    <a:pt x="1" y="236"/>
                  </a:lnTo>
                  <a:lnTo>
                    <a:pt x="0" y="262"/>
                  </a:lnTo>
                  <a:lnTo>
                    <a:pt x="0" y="292"/>
                  </a:lnTo>
                  <a:lnTo>
                    <a:pt x="9" y="346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5"/>
                  </a:lnTo>
                  <a:lnTo>
                    <a:pt x="245" y="546"/>
                  </a:lnTo>
                  <a:lnTo>
                    <a:pt x="274" y="547"/>
                  </a:lnTo>
                  <a:lnTo>
                    <a:pt x="307" y="546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0"/>
                  </a:lnTo>
                  <a:lnTo>
                    <a:pt x="515" y="407"/>
                  </a:lnTo>
                  <a:lnTo>
                    <a:pt x="556" y="369"/>
                  </a:lnTo>
                  <a:lnTo>
                    <a:pt x="605" y="343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19"/>
                  </a:lnTo>
                  <a:close/>
                </a:path>
              </a:pathLst>
            </a:custGeom>
            <a:solidFill>
              <a:srgbClr val="063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595"/>
            <p:cNvSpPr>
              <a:spLocks/>
            </p:cNvSpPr>
            <p:nvPr/>
          </p:nvSpPr>
          <p:spPr bwMode="auto">
            <a:xfrm>
              <a:off x="4619625" y="3697288"/>
              <a:ext cx="79375" cy="79375"/>
            </a:xfrm>
            <a:custGeom>
              <a:avLst/>
              <a:gdLst>
                <a:gd name="T0" fmla="*/ 200 w 200"/>
                <a:gd name="T1" fmla="*/ 67 h 199"/>
                <a:gd name="T2" fmla="*/ 132 w 200"/>
                <a:gd name="T3" fmla="*/ 67 h 199"/>
                <a:gd name="T4" fmla="*/ 132 w 200"/>
                <a:gd name="T5" fmla="*/ 0 h 199"/>
                <a:gd name="T6" fmla="*/ 68 w 200"/>
                <a:gd name="T7" fmla="*/ 0 h 199"/>
                <a:gd name="T8" fmla="*/ 68 w 200"/>
                <a:gd name="T9" fmla="*/ 67 h 199"/>
                <a:gd name="T10" fmla="*/ 0 w 200"/>
                <a:gd name="T11" fmla="*/ 67 h 199"/>
                <a:gd name="T12" fmla="*/ 0 w 200"/>
                <a:gd name="T13" fmla="*/ 132 h 199"/>
                <a:gd name="T14" fmla="*/ 68 w 200"/>
                <a:gd name="T15" fmla="*/ 132 h 199"/>
                <a:gd name="T16" fmla="*/ 68 w 200"/>
                <a:gd name="T17" fmla="*/ 199 h 199"/>
                <a:gd name="T18" fmla="*/ 132 w 200"/>
                <a:gd name="T19" fmla="*/ 199 h 199"/>
                <a:gd name="T20" fmla="*/ 132 w 200"/>
                <a:gd name="T21" fmla="*/ 132 h 199"/>
                <a:gd name="T22" fmla="*/ 200 w 200"/>
                <a:gd name="T23" fmla="*/ 132 h 199"/>
                <a:gd name="T24" fmla="*/ 200 w 200"/>
                <a:gd name="T25" fmla="*/ 6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99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199"/>
                  </a:lnTo>
                  <a:lnTo>
                    <a:pt x="132" y="199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596"/>
            <p:cNvSpPr>
              <a:spLocks/>
            </p:cNvSpPr>
            <p:nvPr/>
          </p:nvSpPr>
          <p:spPr bwMode="auto">
            <a:xfrm>
              <a:off x="5905500" y="3427413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0 w 1562"/>
                <a:gd name="T3" fmla="*/ 395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4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5 h 1562"/>
                <a:gd name="T18" fmla="*/ 1306 w 1562"/>
                <a:gd name="T19" fmla="*/ 1358 h 1562"/>
                <a:gd name="T20" fmla="*/ 1190 w 1562"/>
                <a:gd name="T21" fmla="*/ 1447 h 1562"/>
                <a:gd name="T22" fmla="*/ 1063 w 1562"/>
                <a:gd name="T23" fmla="*/ 1509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5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2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38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1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0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5"/>
                  </a:lnTo>
                  <a:lnTo>
                    <a:pt x="1460" y="395"/>
                  </a:lnTo>
                  <a:lnTo>
                    <a:pt x="1497" y="469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4"/>
                  </a:lnTo>
                  <a:lnTo>
                    <a:pt x="1560" y="824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6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5"/>
                  </a:lnTo>
                  <a:lnTo>
                    <a:pt x="1332" y="1333"/>
                  </a:lnTo>
                  <a:lnTo>
                    <a:pt x="1306" y="1358"/>
                  </a:lnTo>
                  <a:lnTo>
                    <a:pt x="1249" y="1405"/>
                  </a:lnTo>
                  <a:lnTo>
                    <a:pt x="1190" y="1447"/>
                  </a:lnTo>
                  <a:lnTo>
                    <a:pt x="1127" y="1480"/>
                  </a:lnTo>
                  <a:lnTo>
                    <a:pt x="1063" y="1509"/>
                  </a:lnTo>
                  <a:lnTo>
                    <a:pt x="996" y="1531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6"/>
                  </a:lnTo>
                  <a:lnTo>
                    <a:pt x="545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5"/>
                  </a:lnTo>
                  <a:lnTo>
                    <a:pt x="259" y="1362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38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7"/>
                  </a:lnTo>
                  <a:lnTo>
                    <a:pt x="228" y="228"/>
                  </a:lnTo>
                  <a:lnTo>
                    <a:pt x="258" y="200"/>
                  </a:lnTo>
                  <a:lnTo>
                    <a:pt x="319" y="150"/>
                  </a:lnTo>
                  <a:lnTo>
                    <a:pt x="383" y="108"/>
                  </a:lnTo>
                  <a:lnTo>
                    <a:pt x="451" y="71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1"/>
                  </a:lnTo>
                  <a:lnTo>
                    <a:pt x="1177" y="108"/>
                  </a:lnTo>
                  <a:lnTo>
                    <a:pt x="1243" y="150"/>
                  </a:lnTo>
                  <a:lnTo>
                    <a:pt x="1304" y="200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063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597"/>
            <p:cNvSpPr>
              <a:spLocks/>
            </p:cNvSpPr>
            <p:nvPr/>
          </p:nvSpPr>
          <p:spPr bwMode="auto">
            <a:xfrm>
              <a:off x="6070600" y="3590926"/>
              <a:ext cx="455613" cy="455613"/>
            </a:xfrm>
            <a:custGeom>
              <a:avLst/>
              <a:gdLst>
                <a:gd name="T0" fmla="*/ 735 w 1147"/>
                <a:gd name="T1" fmla="*/ 0 h 1149"/>
                <a:gd name="T2" fmla="*/ 1147 w 1147"/>
                <a:gd name="T3" fmla="*/ 412 h 1149"/>
                <a:gd name="T4" fmla="*/ 1145 w 1147"/>
                <a:gd name="T5" fmla="*/ 447 h 1149"/>
                <a:gd name="T6" fmla="*/ 1134 w 1147"/>
                <a:gd name="T7" fmla="*/ 516 h 1149"/>
                <a:gd name="T8" fmla="*/ 1119 w 1147"/>
                <a:gd name="T9" fmla="*/ 584 h 1149"/>
                <a:gd name="T10" fmla="*/ 1095 w 1147"/>
                <a:gd name="T11" fmla="*/ 651 h 1149"/>
                <a:gd name="T12" fmla="*/ 1067 w 1147"/>
                <a:gd name="T13" fmla="*/ 716 h 1149"/>
                <a:gd name="T14" fmla="*/ 1033 w 1147"/>
                <a:gd name="T15" fmla="*/ 778 h 1149"/>
                <a:gd name="T16" fmla="*/ 992 w 1147"/>
                <a:gd name="T17" fmla="*/ 838 h 1149"/>
                <a:gd name="T18" fmla="*/ 945 w 1147"/>
                <a:gd name="T19" fmla="*/ 893 h 1149"/>
                <a:gd name="T20" fmla="*/ 919 w 1147"/>
                <a:gd name="T21" fmla="*/ 921 h 1149"/>
                <a:gd name="T22" fmla="*/ 893 w 1147"/>
                <a:gd name="T23" fmla="*/ 946 h 1149"/>
                <a:gd name="T24" fmla="*/ 836 w 1147"/>
                <a:gd name="T25" fmla="*/ 993 h 1149"/>
                <a:gd name="T26" fmla="*/ 777 w 1147"/>
                <a:gd name="T27" fmla="*/ 1035 h 1149"/>
                <a:gd name="T28" fmla="*/ 714 w 1147"/>
                <a:gd name="T29" fmla="*/ 1068 h 1149"/>
                <a:gd name="T30" fmla="*/ 650 w 1147"/>
                <a:gd name="T31" fmla="*/ 1097 h 1149"/>
                <a:gd name="T32" fmla="*/ 583 w 1147"/>
                <a:gd name="T33" fmla="*/ 1119 h 1149"/>
                <a:gd name="T34" fmla="*/ 515 w 1147"/>
                <a:gd name="T35" fmla="*/ 1136 h 1149"/>
                <a:gd name="T36" fmla="*/ 446 w 1147"/>
                <a:gd name="T37" fmla="*/ 1146 h 1149"/>
                <a:gd name="T38" fmla="*/ 412 w 1147"/>
                <a:gd name="T39" fmla="*/ 1149 h 1149"/>
                <a:gd name="T40" fmla="*/ 0 w 1147"/>
                <a:gd name="T41" fmla="*/ 736 h 1149"/>
                <a:gd name="T42" fmla="*/ 735 w 1147"/>
                <a:gd name="T43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9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6"/>
                  </a:lnTo>
                  <a:lnTo>
                    <a:pt x="1119" y="584"/>
                  </a:lnTo>
                  <a:lnTo>
                    <a:pt x="1095" y="651"/>
                  </a:lnTo>
                  <a:lnTo>
                    <a:pt x="1067" y="716"/>
                  </a:lnTo>
                  <a:lnTo>
                    <a:pt x="1033" y="778"/>
                  </a:lnTo>
                  <a:lnTo>
                    <a:pt x="992" y="838"/>
                  </a:lnTo>
                  <a:lnTo>
                    <a:pt x="945" y="893"/>
                  </a:lnTo>
                  <a:lnTo>
                    <a:pt x="919" y="921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5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3" y="1119"/>
                  </a:lnTo>
                  <a:lnTo>
                    <a:pt x="515" y="1136"/>
                  </a:lnTo>
                  <a:lnTo>
                    <a:pt x="446" y="1146"/>
                  </a:lnTo>
                  <a:lnTo>
                    <a:pt x="412" y="1149"/>
                  </a:lnTo>
                  <a:lnTo>
                    <a:pt x="0" y="73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598"/>
            <p:cNvSpPr>
              <a:spLocks/>
            </p:cNvSpPr>
            <p:nvPr/>
          </p:nvSpPr>
          <p:spPr bwMode="auto">
            <a:xfrm>
              <a:off x="6010275" y="3530601"/>
              <a:ext cx="411163" cy="412750"/>
            </a:xfrm>
            <a:custGeom>
              <a:avLst/>
              <a:gdLst>
                <a:gd name="T0" fmla="*/ 151 w 1036"/>
                <a:gd name="T1" fmla="*/ 153 h 1038"/>
                <a:gd name="T2" fmla="*/ 115 w 1036"/>
                <a:gd name="T3" fmla="*/ 191 h 1038"/>
                <a:gd name="T4" fmla="*/ 57 w 1036"/>
                <a:gd name="T5" fmla="*/ 277 h 1038"/>
                <a:gd name="T6" fmla="*/ 19 w 1036"/>
                <a:gd name="T7" fmla="*/ 372 h 1038"/>
                <a:gd name="T8" fmla="*/ 0 w 1036"/>
                <a:gd name="T9" fmla="*/ 470 h 1038"/>
                <a:gd name="T10" fmla="*/ 0 w 1036"/>
                <a:gd name="T11" fmla="*/ 570 h 1038"/>
                <a:gd name="T12" fmla="*/ 19 w 1036"/>
                <a:gd name="T13" fmla="*/ 667 h 1038"/>
                <a:gd name="T14" fmla="*/ 57 w 1036"/>
                <a:gd name="T15" fmla="*/ 762 h 1038"/>
                <a:gd name="T16" fmla="*/ 115 w 1036"/>
                <a:gd name="T17" fmla="*/ 849 h 1038"/>
                <a:gd name="T18" fmla="*/ 151 w 1036"/>
                <a:gd name="T19" fmla="*/ 887 h 1038"/>
                <a:gd name="T20" fmla="*/ 151 w 1036"/>
                <a:gd name="T21" fmla="*/ 887 h 1038"/>
                <a:gd name="T22" fmla="*/ 190 w 1036"/>
                <a:gd name="T23" fmla="*/ 924 h 1038"/>
                <a:gd name="T24" fmla="*/ 277 w 1036"/>
                <a:gd name="T25" fmla="*/ 981 h 1038"/>
                <a:gd name="T26" fmla="*/ 370 w 1036"/>
                <a:gd name="T27" fmla="*/ 1018 h 1038"/>
                <a:gd name="T28" fmla="*/ 469 w 1036"/>
                <a:gd name="T29" fmla="*/ 1038 h 1038"/>
                <a:gd name="T30" fmla="*/ 569 w 1036"/>
                <a:gd name="T31" fmla="*/ 1038 h 1038"/>
                <a:gd name="T32" fmla="*/ 667 w 1036"/>
                <a:gd name="T33" fmla="*/ 1018 h 1038"/>
                <a:gd name="T34" fmla="*/ 760 w 1036"/>
                <a:gd name="T35" fmla="*/ 981 h 1038"/>
                <a:gd name="T36" fmla="*/ 847 w 1036"/>
                <a:gd name="T37" fmla="*/ 924 h 1038"/>
                <a:gd name="T38" fmla="*/ 886 w 1036"/>
                <a:gd name="T39" fmla="*/ 887 h 1038"/>
                <a:gd name="T40" fmla="*/ 886 w 1036"/>
                <a:gd name="T41" fmla="*/ 887 h 1038"/>
                <a:gd name="T42" fmla="*/ 922 w 1036"/>
                <a:gd name="T43" fmla="*/ 849 h 1038"/>
                <a:gd name="T44" fmla="*/ 979 w 1036"/>
                <a:gd name="T45" fmla="*/ 762 h 1038"/>
                <a:gd name="T46" fmla="*/ 1017 w 1036"/>
                <a:gd name="T47" fmla="*/ 667 h 1038"/>
                <a:gd name="T48" fmla="*/ 1036 w 1036"/>
                <a:gd name="T49" fmla="*/ 570 h 1038"/>
                <a:gd name="T50" fmla="*/ 1036 w 1036"/>
                <a:gd name="T51" fmla="*/ 470 h 1038"/>
                <a:gd name="T52" fmla="*/ 1017 w 1036"/>
                <a:gd name="T53" fmla="*/ 372 h 1038"/>
                <a:gd name="T54" fmla="*/ 979 w 1036"/>
                <a:gd name="T55" fmla="*/ 277 h 1038"/>
                <a:gd name="T56" fmla="*/ 922 w 1036"/>
                <a:gd name="T57" fmla="*/ 191 h 1038"/>
                <a:gd name="T58" fmla="*/ 886 w 1036"/>
                <a:gd name="T59" fmla="*/ 153 h 1038"/>
                <a:gd name="T60" fmla="*/ 886 w 1036"/>
                <a:gd name="T61" fmla="*/ 153 h 1038"/>
                <a:gd name="T62" fmla="*/ 847 w 1036"/>
                <a:gd name="T63" fmla="*/ 115 h 1038"/>
                <a:gd name="T64" fmla="*/ 760 w 1036"/>
                <a:gd name="T65" fmla="*/ 58 h 1038"/>
                <a:gd name="T66" fmla="*/ 667 w 1036"/>
                <a:gd name="T67" fmla="*/ 20 h 1038"/>
                <a:gd name="T68" fmla="*/ 569 w 1036"/>
                <a:gd name="T69" fmla="*/ 1 h 1038"/>
                <a:gd name="T70" fmla="*/ 518 w 1036"/>
                <a:gd name="T71" fmla="*/ 0 h 1038"/>
                <a:gd name="T72" fmla="*/ 518 w 1036"/>
                <a:gd name="T73" fmla="*/ 0 h 1038"/>
                <a:gd name="T74" fmla="*/ 469 w 1036"/>
                <a:gd name="T75" fmla="*/ 1 h 1038"/>
                <a:gd name="T76" fmla="*/ 370 w 1036"/>
                <a:gd name="T77" fmla="*/ 20 h 1038"/>
                <a:gd name="T78" fmla="*/ 277 w 1036"/>
                <a:gd name="T79" fmla="*/ 58 h 1038"/>
                <a:gd name="T80" fmla="*/ 190 w 1036"/>
                <a:gd name="T81" fmla="*/ 115 h 1038"/>
                <a:gd name="T82" fmla="*/ 151 w 1036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8">
                  <a:moveTo>
                    <a:pt x="151" y="153"/>
                  </a:moveTo>
                  <a:lnTo>
                    <a:pt x="115" y="191"/>
                  </a:lnTo>
                  <a:lnTo>
                    <a:pt x="57" y="277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7"/>
                  </a:lnTo>
                  <a:lnTo>
                    <a:pt x="151" y="887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8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8"/>
                  </a:lnTo>
                  <a:lnTo>
                    <a:pt x="760" y="981"/>
                  </a:lnTo>
                  <a:lnTo>
                    <a:pt x="847" y="924"/>
                  </a:lnTo>
                  <a:lnTo>
                    <a:pt x="886" y="887"/>
                  </a:lnTo>
                  <a:lnTo>
                    <a:pt x="886" y="887"/>
                  </a:lnTo>
                  <a:lnTo>
                    <a:pt x="922" y="849"/>
                  </a:lnTo>
                  <a:lnTo>
                    <a:pt x="979" y="762"/>
                  </a:lnTo>
                  <a:lnTo>
                    <a:pt x="1017" y="667"/>
                  </a:lnTo>
                  <a:lnTo>
                    <a:pt x="1036" y="570"/>
                  </a:lnTo>
                  <a:lnTo>
                    <a:pt x="1036" y="470"/>
                  </a:lnTo>
                  <a:lnTo>
                    <a:pt x="1017" y="372"/>
                  </a:lnTo>
                  <a:lnTo>
                    <a:pt x="979" y="277"/>
                  </a:lnTo>
                  <a:lnTo>
                    <a:pt x="922" y="191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5"/>
                  </a:lnTo>
                  <a:lnTo>
                    <a:pt x="760" y="58"/>
                  </a:lnTo>
                  <a:lnTo>
                    <a:pt x="667" y="20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0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601"/>
            <p:cNvSpPr>
              <a:spLocks/>
            </p:cNvSpPr>
            <p:nvPr/>
          </p:nvSpPr>
          <p:spPr bwMode="auto">
            <a:xfrm>
              <a:off x="6138863" y="4491038"/>
              <a:ext cx="1462088" cy="217488"/>
            </a:xfrm>
            <a:custGeom>
              <a:avLst/>
              <a:gdLst>
                <a:gd name="T0" fmla="*/ 0 w 3683"/>
                <a:gd name="T1" fmla="*/ 327 h 547"/>
                <a:gd name="T2" fmla="*/ 2997 w 3683"/>
                <a:gd name="T3" fmla="*/ 327 h 547"/>
                <a:gd name="T4" fmla="*/ 3024 w 3683"/>
                <a:gd name="T5" fmla="*/ 328 h 547"/>
                <a:gd name="T6" fmla="*/ 3077 w 3683"/>
                <a:gd name="T7" fmla="*/ 342 h 547"/>
                <a:gd name="T8" fmla="*/ 3126 w 3683"/>
                <a:gd name="T9" fmla="*/ 367 h 547"/>
                <a:gd name="T10" fmla="*/ 3166 w 3683"/>
                <a:gd name="T11" fmla="*/ 403 h 547"/>
                <a:gd name="T12" fmla="*/ 3183 w 3683"/>
                <a:gd name="T13" fmla="*/ 427 h 547"/>
                <a:gd name="T14" fmla="*/ 3203 w 3683"/>
                <a:gd name="T15" fmla="*/ 454 h 547"/>
                <a:gd name="T16" fmla="*/ 3253 w 3683"/>
                <a:gd name="T17" fmla="*/ 499 h 547"/>
                <a:gd name="T18" fmla="*/ 3314 w 3683"/>
                <a:gd name="T19" fmla="*/ 530 h 547"/>
                <a:gd name="T20" fmla="*/ 3381 w 3683"/>
                <a:gd name="T21" fmla="*/ 546 h 547"/>
                <a:gd name="T22" fmla="*/ 3418 w 3683"/>
                <a:gd name="T23" fmla="*/ 547 h 547"/>
                <a:gd name="T24" fmla="*/ 3444 w 3683"/>
                <a:gd name="T25" fmla="*/ 546 h 547"/>
                <a:gd name="T26" fmla="*/ 3494 w 3683"/>
                <a:gd name="T27" fmla="*/ 534 h 547"/>
                <a:gd name="T28" fmla="*/ 3541 w 3683"/>
                <a:gd name="T29" fmla="*/ 513 h 547"/>
                <a:gd name="T30" fmla="*/ 3584 w 3683"/>
                <a:gd name="T31" fmla="*/ 485 h 547"/>
                <a:gd name="T32" fmla="*/ 3619 w 3683"/>
                <a:gd name="T33" fmla="*/ 450 h 547"/>
                <a:gd name="T34" fmla="*/ 3648 w 3683"/>
                <a:gd name="T35" fmla="*/ 408 h 547"/>
                <a:gd name="T36" fmla="*/ 3669 w 3683"/>
                <a:gd name="T37" fmla="*/ 362 h 547"/>
                <a:gd name="T38" fmla="*/ 3682 w 3683"/>
                <a:gd name="T39" fmla="*/ 311 h 547"/>
                <a:gd name="T40" fmla="*/ 3683 w 3683"/>
                <a:gd name="T41" fmla="*/ 285 h 547"/>
                <a:gd name="T42" fmla="*/ 3683 w 3683"/>
                <a:gd name="T43" fmla="*/ 256 h 547"/>
                <a:gd name="T44" fmla="*/ 3674 w 3683"/>
                <a:gd name="T45" fmla="*/ 200 h 547"/>
                <a:gd name="T46" fmla="*/ 3655 w 3683"/>
                <a:gd name="T47" fmla="*/ 149 h 547"/>
                <a:gd name="T48" fmla="*/ 3625 w 3683"/>
                <a:gd name="T49" fmla="*/ 104 h 547"/>
                <a:gd name="T50" fmla="*/ 3588 w 3683"/>
                <a:gd name="T51" fmla="*/ 65 h 547"/>
                <a:gd name="T52" fmla="*/ 3543 w 3683"/>
                <a:gd name="T53" fmla="*/ 34 h 547"/>
                <a:gd name="T54" fmla="*/ 3494 w 3683"/>
                <a:gd name="T55" fmla="*/ 12 h 547"/>
                <a:gd name="T56" fmla="*/ 3439 w 3683"/>
                <a:gd name="T57" fmla="*/ 0 h 547"/>
                <a:gd name="T58" fmla="*/ 3410 w 3683"/>
                <a:gd name="T59" fmla="*/ 0 h 547"/>
                <a:gd name="T60" fmla="*/ 3375 w 3683"/>
                <a:gd name="T61" fmla="*/ 2 h 547"/>
                <a:gd name="T62" fmla="*/ 3311 w 3683"/>
                <a:gd name="T63" fmla="*/ 17 h 547"/>
                <a:gd name="T64" fmla="*/ 3253 w 3683"/>
                <a:gd name="T65" fmla="*/ 48 h 547"/>
                <a:gd name="T66" fmla="*/ 3205 w 3683"/>
                <a:gd name="T67" fmla="*/ 91 h 547"/>
                <a:gd name="T68" fmla="*/ 3186 w 3683"/>
                <a:gd name="T69" fmla="*/ 117 h 547"/>
                <a:gd name="T70" fmla="*/ 3169 w 3683"/>
                <a:gd name="T71" fmla="*/ 139 h 547"/>
                <a:gd name="T72" fmla="*/ 3127 w 3683"/>
                <a:gd name="T73" fmla="*/ 178 h 547"/>
                <a:gd name="T74" fmla="*/ 3078 w 3683"/>
                <a:gd name="T75" fmla="*/ 204 h 547"/>
                <a:gd name="T76" fmla="*/ 3025 w 3683"/>
                <a:gd name="T77" fmla="*/ 218 h 547"/>
                <a:gd name="T78" fmla="*/ 2997 w 3683"/>
                <a:gd name="T79" fmla="*/ 219 h 547"/>
                <a:gd name="T80" fmla="*/ 0 w 3683"/>
                <a:gd name="T81" fmla="*/ 219 h 547"/>
                <a:gd name="T82" fmla="*/ 0 w 3683"/>
                <a:gd name="T83" fmla="*/ 327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7">
                  <a:moveTo>
                    <a:pt x="0" y="327"/>
                  </a:moveTo>
                  <a:lnTo>
                    <a:pt x="2997" y="327"/>
                  </a:lnTo>
                  <a:lnTo>
                    <a:pt x="3024" y="328"/>
                  </a:lnTo>
                  <a:lnTo>
                    <a:pt x="3077" y="342"/>
                  </a:lnTo>
                  <a:lnTo>
                    <a:pt x="3126" y="367"/>
                  </a:lnTo>
                  <a:lnTo>
                    <a:pt x="3166" y="403"/>
                  </a:lnTo>
                  <a:lnTo>
                    <a:pt x="3183" y="427"/>
                  </a:lnTo>
                  <a:lnTo>
                    <a:pt x="3203" y="454"/>
                  </a:lnTo>
                  <a:lnTo>
                    <a:pt x="3253" y="499"/>
                  </a:lnTo>
                  <a:lnTo>
                    <a:pt x="3314" y="530"/>
                  </a:lnTo>
                  <a:lnTo>
                    <a:pt x="3381" y="546"/>
                  </a:lnTo>
                  <a:lnTo>
                    <a:pt x="3418" y="547"/>
                  </a:lnTo>
                  <a:lnTo>
                    <a:pt x="3444" y="546"/>
                  </a:lnTo>
                  <a:lnTo>
                    <a:pt x="3494" y="534"/>
                  </a:lnTo>
                  <a:lnTo>
                    <a:pt x="3541" y="513"/>
                  </a:lnTo>
                  <a:lnTo>
                    <a:pt x="3584" y="485"/>
                  </a:lnTo>
                  <a:lnTo>
                    <a:pt x="3619" y="450"/>
                  </a:lnTo>
                  <a:lnTo>
                    <a:pt x="3648" y="408"/>
                  </a:lnTo>
                  <a:lnTo>
                    <a:pt x="3669" y="362"/>
                  </a:lnTo>
                  <a:lnTo>
                    <a:pt x="3682" y="311"/>
                  </a:lnTo>
                  <a:lnTo>
                    <a:pt x="3683" y="285"/>
                  </a:lnTo>
                  <a:lnTo>
                    <a:pt x="3683" y="256"/>
                  </a:lnTo>
                  <a:lnTo>
                    <a:pt x="3674" y="200"/>
                  </a:lnTo>
                  <a:lnTo>
                    <a:pt x="3655" y="149"/>
                  </a:lnTo>
                  <a:lnTo>
                    <a:pt x="3625" y="104"/>
                  </a:lnTo>
                  <a:lnTo>
                    <a:pt x="3588" y="65"/>
                  </a:lnTo>
                  <a:lnTo>
                    <a:pt x="3543" y="34"/>
                  </a:lnTo>
                  <a:lnTo>
                    <a:pt x="3494" y="12"/>
                  </a:lnTo>
                  <a:lnTo>
                    <a:pt x="3439" y="0"/>
                  </a:lnTo>
                  <a:lnTo>
                    <a:pt x="3410" y="0"/>
                  </a:lnTo>
                  <a:lnTo>
                    <a:pt x="3375" y="2"/>
                  </a:lnTo>
                  <a:lnTo>
                    <a:pt x="3311" y="17"/>
                  </a:lnTo>
                  <a:lnTo>
                    <a:pt x="3253" y="48"/>
                  </a:lnTo>
                  <a:lnTo>
                    <a:pt x="3205" y="91"/>
                  </a:lnTo>
                  <a:lnTo>
                    <a:pt x="3186" y="117"/>
                  </a:lnTo>
                  <a:lnTo>
                    <a:pt x="3169" y="139"/>
                  </a:lnTo>
                  <a:lnTo>
                    <a:pt x="3127" y="178"/>
                  </a:lnTo>
                  <a:lnTo>
                    <a:pt x="3078" y="204"/>
                  </a:lnTo>
                  <a:lnTo>
                    <a:pt x="3025" y="218"/>
                  </a:lnTo>
                  <a:lnTo>
                    <a:pt x="2997" y="219"/>
                  </a:lnTo>
                  <a:lnTo>
                    <a:pt x="0" y="219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602"/>
            <p:cNvSpPr>
              <a:spLocks/>
            </p:cNvSpPr>
            <p:nvPr/>
          </p:nvSpPr>
          <p:spPr bwMode="auto">
            <a:xfrm>
              <a:off x="7454900" y="4568826"/>
              <a:ext cx="79375" cy="79375"/>
            </a:xfrm>
            <a:custGeom>
              <a:avLst/>
              <a:gdLst>
                <a:gd name="T0" fmla="*/ 200 w 200"/>
                <a:gd name="T1" fmla="*/ 67 h 200"/>
                <a:gd name="T2" fmla="*/ 132 w 200"/>
                <a:gd name="T3" fmla="*/ 67 h 200"/>
                <a:gd name="T4" fmla="*/ 132 w 200"/>
                <a:gd name="T5" fmla="*/ 0 h 200"/>
                <a:gd name="T6" fmla="*/ 67 w 200"/>
                <a:gd name="T7" fmla="*/ 0 h 200"/>
                <a:gd name="T8" fmla="*/ 67 w 200"/>
                <a:gd name="T9" fmla="*/ 67 h 200"/>
                <a:gd name="T10" fmla="*/ 0 w 200"/>
                <a:gd name="T11" fmla="*/ 67 h 200"/>
                <a:gd name="T12" fmla="*/ 0 w 200"/>
                <a:gd name="T13" fmla="*/ 132 h 200"/>
                <a:gd name="T14" fmla="*/ 67 w 200"/>
                <a:gd name="T15" fmla="*/ 132 h 200"/>
                <a:gd name="T16" fmla="*/ 67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603"/>
            <p:cNvSpPr>
              <a:spLocks/>
            </p:cNvSpPr>
            <p:nvPr/>
          </p:nvSpPr>
          <p:spPr bwMode="auto">
            <a:xfrm>
              <a:off x="5622925" y="4289426"/>
              <a:ext cx="620713" cy="619125"/>
            </a:xfrm>
            <a:custGeom>
              <a:avLst/>
              <a:gdLst>
                <a:gd name="T0" fmla="*/ 1362 w 1562"/>
                <a:gd name="T1" fmla="*/ 260 h 1561"/>
                <a:gd name="T2" fmla="*/ 1461 w 1562"/>
                <a:gd name="T3" fmla="*/ 396 h 1561"/>
                <a:gd name="T4" fmla="*/ 1525 w 1562"/>
                <a:gd name="T5" fmla="*/ 546 h 1561"/>
                <a:gd name="T6" fmla="*/ 1558 w 1562"/>
                <a:gd name="T7" fmla="*/ 704 h 1561"/>
                <a:gd name="T8" fmla="*/ 1560 w 1562"/>
                <a:gd name="T9" fmla="*/ 825 h 1561"/>
                <a:gd name="T10" fmla="*/ 1547 w 1562"/>
                <a:gd name="T11" fmla="*/ 928 h 1561"/>
                <a:gd name="T12" fmla="*/ 1509 w 1562"/>
                <a:gd name="T13" fmla="*/ 1062 h 1561"/>
                <a:gd name="T14" fmla="*/ 1446 w 1562"/>
                <a:gd name="T15" fmla="*/ 1190 h 1561"/>
                <a:gd name="T16" fmla="*/ 1358 w 1562"/>
                <a:gd name="T17" fmla="*/ 1306 h 1561"/>
                <a:gd name="T18" fmla="*/ 1306 w 1562"/>
                <a:gd name="T19" fmla="*/ 1359 h 1561"/>
                <a:gd name="T20" fmla="*/ 1190 w 1562"/>
                <a:gd name="T21" fmla="*/ 1446 h 1561"/>
                <a:gd name="T22" fmla="*/ 1063 w 1562"/>
                <a:gd name="T23" fmla="*/ 1509 h 1561"/>
                <a:gd name="T24" fmla="*/ 928 w 1562"/>
                <a:gd name="T25" fmla="*/ 1548 h 1561"/>
                <a:gd name="T26" fmla="*/ 825 w 1562"/>
                <a:gd name="T27" fmla="*/ 1560 h 1561"/>
                <a:gd name="T28" fmla="*/ 704 w 1562"/>
                <a:gd name="T29" fmla="*/ 1558 h 1561"/>
                <a:gd name="T30" fmla="*/ 546 w 1562"/>
                <a:gd name="T31" fmla="*/ 1526 h 1561"/>
                <a:gd name="T32" fmla="*/ 396 w 1562"/>
                <a:gd name="T33" fmla="*/ 1461 h 1561"/>
                <a:gd name="T34" fmla="*/ 259 w 1562"/>
                <a:gd name="T35" fmla="*/ 1363 h 1561"/>
                <a:gd name="T36" fmla="*/ 201 w 1562"/>
                <a:gd name="T37" fmla="*/ 1304 h 1561"/>
                <a:gd name="T38" fmla="*/ 107 w 1562"/>
                <a:gd name="T39" fmla="*/ 1177 h 1561"/>
                <a:gd name="T40" fmla="*/ 43 w 1562"/>
                <a:gd name="T41" fmla="*/ 1039 h 1561"/>
                <a:gd name="T42" fmla="*/ 8 w 1562"/>
                <a:gd name="T43" fmla="*/ 892 h 1561"/>
                <a:gd name="T44" fmla="*/ 0 w 1562"/>
                <a:gd name="T45" fmla="*/ 743 h 1561"/>
                <a:gd name="T46" fmla="*/ 22 w 1562"/>
                <a:gd name="T47" fmla="*/ 594 h 1561"/>
                <a:gd name="T48" fmla="*/ 71 w 1562"/>
                <a:gd name="T49" fmla="*/ 451 h 1561"/>
                <a:gd name="T50" fmla="*/ 150 w 1562"/>
                <a:gd name="T51" fmla="*/ 318 h 1561"/>
                <a:gd name="T52" fmla="*/ 228 w 1562"/>
                <a:gd name="T53" fmla="*/ 229 h 1561"/>
                <a:gd name="T54" fmla="*/ 319 w 1562"/>
                <a:gd name="T55" fmla="*/ 151 h 1561"/>
                <a:gd name="T56" fmla="*/ 451 w 1562"/>
                <a:gd name="T57" fmla="*/ 72 h 1561"/>
                <a:gd name="T58" fmla="*/ 595 w 1562"/>
                <a:gd name="T59" fmla="*/ 21 h 1561"/>
                <a:gd name="T60" fmla="*/ 743 w 1562"/>
                <a:gd name="T61" fmla="*/ 0 h 1561"/>
                <a:gd name="T62" fmla="*/ 893 w 1562"/>
                <a:gd name="T63" fmla="*/ 7 h 1561"/>
                <a:gd name="T64" fmla="*/ 1039 w 1562"/>
                <a:gd name="T65" fmla="*/ 43 h 1561"/>
                <a:gd name="T66" fmla="*/ 1177 w 1562"/>
                <a:gd name="T67" fmla="*/ 107 h 1561"/>
                <a:gd name="T68" fmla="*/ 1304 w 1562"/>
                <a:gd name="T69" fmla="*/ 20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1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4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6"/>
                  </a:lnTo>
                  <a:lnTo>
                    <a:pt x="1509" y="1062"/>
                  </a:lnTo>
                  <a:lnTo>
                    <a:pt x="1480" y="1127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6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5"/>
                  </a:lnTo>
                  <a:lnTo>
                    <a:pt x="1190" y="1446"/>
                  </a:lnTo>
                  <a:lnTo>
                    <a:pt x="1127" y="1481"/>
                  </a:lnTo>
                  <a:lnTo>
                    <a:pt x="1063" y="1509"/>
                  </a:lnTo>
                  <a:lnTo>
                    <a:pt x="997" y="1531"/>
                  </a:lnTo>
                  <a:lnTo>
                    <a:pt x="928" y="1548"/>
                  </a:lnTo>
                  <a:lnTo>
                    <a:pt x="859" y="1557"/>
                  </a:lnTo>
                  <a:lnTo>
                    <a:pt x="825" y="1560"/>
                  </a:lnTo>
                  <a:lnTo>
                    <a:pt x="784" y="1561"/>
                  </a:lnTo>
                  <a:lnTo>
                    <a:pt x="704" y="1558"/>
                  </a:lnTo>
                  <a:lnTo>
                    <a:pt x="625" y="1545"/>
                  </a:lnTo>
                  <a:lnTo>
                    <a:pt x="546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39"/>
                  </a:lnTo>
                  <a:lnTo>
                    <a:pt x="22" y="966"/>
                  </a:lnTo>
                  <a:lnTo>
                    <a:pt x="8" y="892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8"/>
                  </a:lnTo>
                  <a:lnTo>
                    <a:pt x="22" y="594"/>
                  </a:lnTo>
                  <a:lnTo>
                    <a:pt x="43" y="521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8"/>
                  </a:lnTo>
                  <a:lnTo>
                    <a:pt x="201" y="257"/>
                  </a:lnTo>
                  <a:lnTo>
                    <a:pt x="228" y="229"/>
                  </a:lnTo>
                  <a:lnTo>
                    <a:pt x="258" y="200"/>
                  </a:lnTo>
                  <a:lnTo>
                    <a:pt x="319" y="151"/>
                  </a:lnTo>
                  <a:lnTo>
                    <a:pt x="384" y="107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1"/>
                  </a:lnTo>
                  <a:lnTo>
                    <a:pt x="669" y="7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7"/>
                  </a:lnTo>
                  <a:lnTo>
                    <a:pt x="967" y="21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7"/>
                  </a:lnTo>
                  <a:lnTo>
                    <a:pt x="1243" y="151"/>
                  </a:lnTo>
                  <a:lnTo>
                    <a:pt x="1304" y="200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604"/>
            <p:cNvSpPr>
              <a:spLocks/>
            </p:cNvSpPr>
            <p:nvPr/>
          </p:nvSpPr>
          <p:spPr bwMode="auto">
            <a:xfrm>
              <a:off x="5797550" y="4452938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7 h 1147"/>
                <a:gd name="T6" fmla="*/ 1134 w 1147"/>
                <a:gd name="T7" fmla="*/ 515 h 1147"/>
                <a:gd name="T8" fmla="*/ 1119 w 1147"/>
                <a:gd name="T9" fmla="*/ 583 h 1147"/>
                <a:gd name="T10" fmla="*/ 1096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7 h 1147"/>
                <a:gd name="T16" fmla="*/ 992 w 1147"/>
                <a:gd name="T17" fmla="*/ 837 h 1147"/>
                <a:gd name="T18" fmla="*/ 945 w 1147"/>
                <a:gd name="T19" fmla="*/ 893 h 1147"/>
                <a:gd name="T20" fmla="*/ 919 w 1147"/>
                <a:gd name="T21" fmla="*/ 920 h 1147"/>
                <a:gd name="T22" fmla="*/ 893 w 1147"/>
                <a:gd name="T23" fmla="*/ 946 h 1147"/>
                <a:gd name="T24" fmla="*/ 836 w 1147"/>
                <a:gd name="T25" fmla="*/ 992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6 h 1147"/>
                <a:gd name="T32" fmla="*/ 584 w 1147"/>
                <a:gd name="T33" fmla="*/ 1118 h 1147"/>
                <a:gd name="T34" fmla="*/ 515 w 1147"/>
                <a:gd name="T35" fmla="*/ 1135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4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5"/>
                  </a:lnTo>
                  <a:lnTo>
                    <a:pt x="1119" y="583"/>
                  </a:lnTo>
                  <a:lnTo>
                    <a:pt x="1096" y="649"/>
                  </a:lnTo>
                  <a:lnTo>
                    <a:pt x="1067" y="714"/>
                  </a:lnTo>
                  <a:lnTo>
                    <a:pt x="1033" y="777"/>
                  </a:lnTo>
                  <a:lnTo>
                    <a:pt x="992" y="837"/>
                  </a:lnTo>
                  <a:lnTo>
                    <a:pt x="945" y="893"/>
                  </a:lnTo>
                  <a:lnTo>
                    <a:pt x="919" y="920"/>
                  </a:lnTo>
                  <a:lnTo>
                    <a:pt x="893" y="946"/>
                  </a:lnTo>
                  <a:lnTo>
                    <a:pt x="836" y="992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6"/>
                  </a:lnTo>
                  <a:lnTo>
                    <a:pt x="584" y="1118"/>
                  </a:lnTo>
                  <a:lnTo>
                    <a:pt x="515" y="1135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4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605"/>
            <p:cNvSpPr>
              <a:spLocks/>
            </p:cNvSpPr>
            <p:nvPr/>
          </p:nvSpPr>
          <p:spPr bwMode="auto">
            <a:xfrm>
              <a:off x="5727700" y="4392613"/>
              <a:ext cx="411163" cy="412750"/>
            </a:xfrm>
            <a:custGeom>
              <a:avLst/>
              <a:gdLst>
                <a:gd name="T0" fmla="*/ 151 w 1037"/>
                <a:gd name="T1" fmla="*/ 152 h 1038"/>
                <a:gd name="T2" fmla="*/ 115 w 1037"/>
                <a:gd name="T3" fmla="*/ 190 h 1038"/>
                <a:gd name="T4" fmla="*/ 57 w 1037"/>
                <a:gd name="T5" fmla="*/ 277 h 1038"/>
                <a:gd name="T6" fmla="*/ 19 w 1037"/>
                <a:gd name="T7" fmla="*/ 371 h 1038"/>
                <a:gd name="T8" fmla="*/ 0 w 1037"/>
                <a:gd name="T9" fmla="*/ 469 h 1038"/>
                <a:gd name="T10" fmla="*/ 0 w 1037"/>
                <a:gd name="T11" fmla="*/ 569 h 1038"/>
                <a:gd name="T12" fmla="*/ 19 w 1037"/>
                <a:gd name="T13" fmla="*/ 667 h 1038"/>
                <a:gd name="T14" fmla="*/ 57 w 1037"/>
                <a:gd name="T15" fmla="*/ 762 h 1038"/>
                <a:gd name="T16" fmla="*/ 115 w 1037"/>
                <a:gd name="T17" fmla="*/ 848 h 1038"/>
                <a:gd name="T18" fmla="*/ 151 w 1037"/>
                <a:gd name="T19" fmla="*/ 886 h 1038"/>
                <a:gd name="T20" fmla="*/ 151 w 1037"/>
                <a:gd name="T21" fmla="*/ 886 h 1038"/>
                <a:gd name="T22" fmla="*/ 190 w 1037"/>
                <a:gd name="T23" fmla="*/ 924 h 1038"/>
                <a:gd name="T24" fmla="*/ 277 w 1037"/>
                <a:gd name="T25" fmla="*/ 981 h 1038"/>
                <a:gd name="T26" fmla="*/ 370 w 1037"/>
                <a:gd name="T27" fmla="*/ 1019 h 1038"/>
                <a:gd name="T28" fmla="*/ 469 w 1037"/>
                <a:gd name="T29" fmla="*/ 1038 h 1038"/>
                <a:gd name="T30" fmla="*/ 569 w 1037"/>
                <a:gd name="T31" fmla="*/ 1038 h 1038"/>
                <a:gd name="T32" fmla="*/ 667 w 1037"/>
                <a:gd name="T33" fmla="*/ 1019 h 1038"/>
                <a:gd name="T34" fmla="*/ 761 w 1037"/>
                <a:gd name="T35" fmla="*/ 981 h 1038"/>
                <a:gd name="T36" fmla="*/ 847 w 1037"/>
                <a:gd name="T37" fmla="*/ 924 h 1038"/>
                <a:gd name="T38" fmla="*/ 886 w 1037"/>
                <a:gd name="T39" fmla="*/ 886 h 1038"/>
                <a:gd name="T40" fmla="*/ 886 w 1037"/>
                <a:gd name="T41" fmla="*/ 886 h 1038"/>
                <a:gd name="T42" fmla="*/ 923 w 1037"/>
                <a:gd name="T43" fmla="*/ 848 h 1038"/>
                <a:gd name="T44" fmla="*/ 980 w 1037"/>
                <a:gd name="T45" fmla="*/ 762 h 1038"/>
                <a:gd name="T46" fmla="*/ 1017 w 1037"/>
                <a:gd name="T47" fmla="*/ 667 h 1038"/>
                <a:gd name="T48" fmla="*/ 1037 w 1037"/>
                <a:gd name="T49" fmla="*/ 569 h 1038"/>
                <a:gd name="T50" fmla="*/ 1037 w 1037"/>
                <a:gd name="T51" fmla="*/ 469 h 1038"/>
                <a:gd name="T52" fmla="*/ 1017 w 1037"/>
                <a:gd name="T53" fmla="*/ 371 h 1038"/>
                <a:gd name="T54" fmla="*/ 980 w 1037"/>
                <a:gd name="T55" fmla="*/ 277 h 1038"/>
                <a:gd name="T56" fmla="*/ 923 w 1037"/>
                <a:gd name="T57" fmla="*/ 190 h 1038"/>
                <a:gd name="T58" fmla="*/ 886 w 1037"/>
                <a:gd name="T59" fmla="*/ 152 h 1038"/>
                <a:gd name="T60" fmla="*/ 886 w 1037"/>
                <a:gd name="T61" fmla="*/ 152 h 1038"/>
                <a:gd name="T62" fmla="*/ 847 w 1037"/>
                <a:gd name="T63" fmla="*/ 115 h 1038"/>
                <a:gd name="T64" fmla="*/ 761 w 1037"/>
                <a:gd name="T65" fmla="*/ 58 h 1038"/>
                <a:gd name="T66" fmla="*/ 667 w 1037"/>
                <a:gd name="T67" fmla="*/ 21 h 1038"/>
                <a:gd name="T68" fmla="*/ 569 w 1037"/>
                <a:gd name="T69" fmla="*/ 1 h 1038"/>
                <a:gd name="T70" fmla="*/ 518 w 1037"/>
                <a:gd name="T71" fmla="*/ 0 h 1038"/>
                <a:gd name="T72" fmla="*/ 518 w 1037"/>
                <a:gd name="T73" fmla="*/ 0 h 1038"/>
                <a:gd name="T74" fmla="*/ 469 w 1037"/>
                <a:gd name="T75" fmla="*/ 1 h 1038"/>
                <a:gd name="T76" fmla="*/ 370 w 1037"/>
                <a:gd name="T77" fmla="*/ 21 h 1038"/>
                <a:gd name="T78" fmla="*/ 277 w 1037"/>
                <a:gd name="T79" fmla="*/ 58 h 1038"/>
                <a:gd name="T80" fmla="*/ 190 w 1037"/>
                <a:gd name="T81" fmla="*/ 115 h 1038"/>
                <a:gd name="T82" fmla="*/ 151 w 1037"/>
                <a:gd name="T83" fmla="*/ 152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8">
                  <a:moveTo>
                    <a:pt x="151" y="152"/>
                  </a:moveTo>
                  <a:lnTo>
                    <a:pt x="115" y="190"/>
                  </a:lnTo>
                  <a:lnTo>
                    <a:pt x="57" y="277"/>
                  </a:lnTo>
                  <a:lnTo>
                    <a:pt x="19" y="371"/>
                  </a:lnTo>
                  <a:lnTo>
                    <a:pt x="0" y="469"/>
                  </a:lnTo>
                  <a:lnTo>
                    <a:pt x="0" y="569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8"/>
                  </a:lnTo>
                  <a:lnTo>
                    <a:pt x="151" y="886"/>
                  </a:lnTo>
                  <a:lnTo>
                    <a:pt x="151" y="886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9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9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6"/>
                  </a:lnTo>
                  <a:lnTo>
                    <a:pt x="886" y="886"/>
                  </a:lnTo>
                  <a:lnTo>
                    <a:pt x="923" y="848"/>
                  </a:lnTo>
                  <a:lnTo>
                    <a:pt x="980" y="762"/>
                  </a:lnTo>
                  <a:lnTo>
                    <a:pt x="1017" y="667"/>
                  </a:lnTo>
                  <a:lnTo>
                    <a:pt x="1037" y="569"/>
                  </a:lnTo>
                  <a:lnTo>
                    <a:pt x="1037" y="469"/>
                  </a:lnTo>
                  <a:lnTo>
                    <a:pt x="1017" y="371"/>
                  </a:lnTo>
                  <a:lnTo>
                    <a:pt x="980" y="277"/>
                  </a:lnTo>
                  <a:lnTo>
                    <a:pt x="923" y="190"/>
                  </a:lnTo>
                  <a:lnTo>
                    <a:pt x="886" y="152"/>
                  </a:lnTo>
                  <a:lnTo>
                    <a:pt x="886" y="152"/>
                  </a:lnTo>
                  <a:lnTo>
                    <a:pt x="847" y="115"/>
                  </a:lnTo>
                  <a:lnTo>
                    <a:pt x="761" y="58"/>
                  </a:lnTo>
                  <a:lnTo>
                    <a:pt x="667" y="21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1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2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609"/>
            <p:cNvSpPr>
              <a:spLocks/>
            </p:cNvSpPr>
            <p:nvPr/>
          </p:nvSpPr>
          <p:spPr bwMode="auto">
            <a:xfrm>
              <a:off x="4546600" y="5359400"/>
              <a:ext cx="1462088" cy="217488"/>
            </a:xfrm>
            <a:custGeom>
              <a:avLst/>
              <a:gdLst>
                <a:gd name="T0" fmla="*/ 3684 w 3684"/>
                <a:gd name="T1" fmla="*/ 219 h 547"/>
                <a:gd name="T2" fmla="*/ 687 w 3684"/>
                <a:gd name="T3" fmla="*/ 219 h 547"/>
                <a:gd name="T4" fmla="*/ 658 w 3684"/>
                <a:gd name="T5" fmla="*/ 217 h 547"/>
                <a:gd name="T6" fmla="*/ 605 w 3684"/>
                <a:gd name="T7" fmla="*/ 204 h 547"/>
                <a:gd name="T8" fmla="*/ 557 w 3684"/>
                <a:gd name="T9" fmla="*/ 180 h 547"/>
                <a:gd name="T10" fmla="*/ 517 w 3684"/>
                <a:gd name="T11" fmla="*/ 142 h 547"/>
                <a:gd name="T12" fmla="*/ 500 w 3684"/>
                <a:gd name="T13" fmla="*/ 120 h 547"/>
                <a:gd name="T14" fmla="*/ 481 w 3684"/>
                <a:gd name="T15" fmla="*/ 93 h 547"/>
                <a:gd name="T16" fmla="*/ 430 w 3684"/>
                <a:gd name="T17" fmla="*/ 48 h 547"/>
                <a:gd name="T18" fmla="*/ 369 w 3684"/>
                <a:gd name="T19" fmla="*/ 17 h 547"/>
                <a:gd name="T20" fmla="*/ 302 w 3684"/>
                <a:gd name="T21" fmla="*/ 0 h 547"/>
                <a:gd name="T22" fmla="*/ 266 w 3684"/>
                <a:gd name="T23" fmla="*/ 0 h 547"/>
                <a:gd name="T24" fmla="*/ 239 w 3684"/>
                <a:gd name="T25" fmla="*/ 1 h 547"/>
                <a:gd name="T26" fmla="*/ 188 w 3684"/>
                <a:gd name="T27" fmla="*/ 13 h 547"/>
                <a:gd name="T28" fmla="*/ 141 w 3684"/>
                <a:gd name="T29" fmla="*/ 33 h 547"/>
                <a:gd name="T30" fmla="*/ 100 w 3684"/>
                <a:gd name="T31" fmla="*/ 62 h 547"/>
                <a:gd name="T32" fmla="*/ 64 w 3684"/>
                <a:gd name="T33" fmla="*/ 97 h 547"/>
                <a:gd name="T34" fmla="*/ 35 w 3684"/>
                <a:gd name="T35" fmla="*/ 138 h 547"/>
                <a:gd name="T36" fmla="*/ 14 w 3684"/>
                <a:gd name="T37" fmla="*/ 185 h 547"/>
                <a:gd name="T38" fmla="*/ 1 w 3684"/>
                <a:gd name="T39" fmla="*/ 236 h 547"/>
                <a:gd name="T40" fmla="*/ 0 w 3684"/>
                <a:gd name="T41" fmla="*/ 261 h 547"/>
                <a:gd name="T42" fmla="*/ 0 w 3684"/>
                <a:gd name="T43" fmla="*/ 291 h 547"/>
                <a:gd name="T44" fmla="*/ 9 w 3684"/>
                <a:gd name="T45" fmla="*/ 346 h 547"/>
                <a:gd name="T46" fmla="*/ 29 w 3684"/>
                <a:gd name="T47" fmla="*/ 398 h 547"/>
                <a:gd name="T48" fmla="*/ 58 w 3684"/>
                <a:gd name="T49" fmla="*/ 443 h 547"/>
                <a:gd name="T50" fmla="*/ 95 w 3684"/>
                <a:gd name="T51" fmla="*/ 482 h 547"/>
                <a:gd name="T52" fmla="*/ 140 w 3684"/>
                <a:gd name="T53" fmla="*/ 513 h 547"/>
                <a:gd name="T54" fmla="*/ 189 w 3684"/>
                <a:gd name="T55" fmla="*/ 535 h 547"/>
                <a:gd name="T56" fmla="*/ 245 w 3684"/>
                <a:gd name="T57" fmla="*/ 545 h 547"/>
                <a:gd name="T58" fmla="*/ 274 w 3684"/>
                <a:gd name="T59" fmla="*/ 547 h 547"/>
                <a:gd name="T60" fmla="*/ 307 w 3684"/>
                <a:gd name="T61" fmla="*/ 545 h 547"/>
                <a:gd name="T62" fmla="*/ 372 w 3684"/>
                <a:gd name="T63" fmla="*/ 530 h 547"/>
                <a:gd name="T64" fmla="*/ 430 w 3684"/>
                <a:gd name="T65" fmla="*/ 499 h 547"/>
                <a:gd name="T66" fmla="*/ 478 w 3684"/>
                <a:gd name="T67" fmla="*/ 456 h 547"/>
                <a:gd name="T68" fmla="*/ 498 w 3684"/>
                <a:gd name="T69" fmla="*/ 430 h 547"/>
                <a:gd name="T70" fmla="*/ 515 w 3684"/>
                <a:gd name="T71" fmla="*/ 407 h 547"/>
                <a:gd name="T72" fmla="*/ 556 w 3684"/>
                <a:gd name="T73" fmla="*/ 369 h 547"/>
                <a:gd name="T74" fmla="*/ 605 w 3684"/>
                <a:gd name="T75" fmla="*/ 343 h 547"/>
                <a:gd name="T76" fmla="*/ 658 w 3684"/>
                <a:gd name="T77" fmla="*/ 329 h 547"/>
                <a:gd name="T78" fmla="*/ 687 w 3684"/>
                <a:gd name="T79" fmla="*/ 328 h 547"/>
                <a:gd name="T80" fmla="*/ 3684 w 3684"/>
                <a:gd name="T81" fmla="*/ 328 h 547"/>
                <a:gd name="T82" fmla="*/ 3684 w 3684"/>
                <a:gd name="T83" fmla="*/ 219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7">
                  <a:moveTo>
                    <a:pt x="3684" y="219"/>
                  </a:moveTo>
                  <a:lnTo>
                    <a:pt x="687" y="219"/>
                  </a:lnTo>
                  <a:lnTo>
                    <a:pt x="658" y="217"/>
                  </a:lnTo>
                  <a:lnTo>
                    <a:pt x="605" y="204"/>
                  </a:lnTo>
                  <a:lnTo>
                    <a:pt x="557" y="180"/>
                  </a:lnTo>
                  <a:lnTo>
                    <a:pt x="517" y="142"/>
                  </a:lnTo>
                  <a:lnTo>
                    <a:pt x="500" y="120"/>
                  </a:lnTo>
                  <a:lnTo>
                    <a:pt x="481" y="93"/>
                  </a:lnTo>
                  <a:lnTo>
                    <a:pt x="430" y="48"/>
                  </a:lnTo>
                  <a:lnTo>
                    <a:pt x="369" y="17"/>
                  </a:lnTo>
                  <a:lnTo>
                    <a:pt x="302" y="0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3"/>
                  </a:lnTo>
                  <a:lnTo>
                    <a:pt x="100" y="62"/>
                  </a:lnTo>
                  <a:lnTo>
                    <a:pt x="64" y="97"/>
                  </a:lnTo>
                  <a:lnTo>
                    <a:pt x="35" y="138"/>
                  </a:lnTo>
                  <a:lnTo>
                    <a:pt x="14" y="185"/>
                  </a:lnTo>
                  <a:lnTo>
                    <a:pt x="1" y="236"/>
                  </a:lnTo>
                  <a:lnTo>
                    <a:pt x="0" y="261"/>
                  </a:lnTo>
                  <a:lnTo>
                    <a:pt x="0" y="291"/>
                  </a:lnTo>
                  <a:lnTo>
                    <a:pt x="9" y="346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5"/>
                  </a:lnTo>
                  <a:lnTo>
                    <a:pt x="245" y="545"/>
                  </a:lnTo>
                  <a:lnTo>
                    <a:pt x="274" y="547"/>
                  </a:lnTo>
                  <a:lnTo>
                    <a:pt x="307" y="545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0"/>
                  </a:lnTo>
                  <a:lnTo>
                    <a:pt x="515" y="407"/>
                  </a:lnTo>
                  <a:lnTo>
                    <a:pt x="556" y="369"/>
                  </a:lnTo>
                  <a:lnTo>
                    <a:pt x="605" y="343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19"/>
                  </a:lnTo>
                  <a:close/>
                </a:path>
              </a:pathLst>
            </a:custGeom>
            <a:solidFill>
              <a:srgbClr val="0D9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610"/>
            <p:cNvSpPr>
              <a:spLocks/>
            </p:cNvSpPr>
            <p:nvPr/>
          </p:nvSpPr>
          <p:spPr bwMode="auto">
            <a:xfrm>
              <a:off x="4619625" y="5426075"/>
              <a:ext cx="79375" cy="77788"/>
            </a:xfrm>
            <a:custGeom>
              <a:avLst/>
              <a:gdLst>
                <a:gd name="T0" fmla="*/ 200 w 200"/>
                <a:gd name="T1" fmla="*/ 68 h 200"/>
                <a:gd name="T2" fmla="*/ 132 w 200"/>
                <a:gd name="T3" fmla="*/ 68 h 200"/>
                <a:gd name="T4" fmla="*/ 132 w 200"/>
                <a:gd name="T5" fmla="*/ 0 h 200"/>
                <a:gd name="T6" fmla="*/ 68 w 200"/>
                <a:gd name="T7" fmla="*/ 0 h 200"/>
                <a:gd name="T8" fmla="*/ 68 w 200"/>
                <a:gd name="T9" fmla="*/ 68 h 200"/>
                <a:gd name="T10" fmla="*/ 0 w 200"/>
                <a:gd name="T11" fmla="*/ 68 h 200"/>
                <a:gd name="T12" fmla="*/ 0 w 200"/>
                <a:gd name="T13" fmla="*/ 132 h 200"/>
                <a:gd name="T14" fmla="*/ 68 w 200"/>
                <a:gd name="T15" fmla="*/ 132 h 200"/>
                <a:gd name="T16" fmla="*/ 68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8"/>
                  </a:moveTo>
                  <a:lnTo>
                    <a:pt x="132" y="68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611"/>
            <p:cNvSpPr>
              <a:spLocks/>
            </p:cNvSpPr>
            <p:nvPr/>
          </p:nvSpPr>
          <p:spPr bwMode="auto">
            <a:xfrm>
              <a:off x="5905500" y="5159375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0 w 1562"/>
                <a:gd name="T3" fmla="*/ 395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4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5 h 1562"/>
                <a:gd name="T18" fmla="*/ 1306 w 1562"/>
                <a:gd name="T19" fmla="*/ 1358 h 1562"/>
                <a:gd name="T20" fmla="*/ 1190 w 1562"/>
                <a:gd name="T21" fmla="*/ 1446 h 1562"/>
                <a:gd name="T22" fmla="*/ 1063 w 1562"/>
                <a:gd name="T23" fmla="*/ 1509 h 1562"/>
                <a:gd name="T24" fmla="*/ 928 w 1562"/>
                <a:gd name="T25" fmla="*/ 1547 h 1562"/>
                <a:gd name="T26" fmla="*/ 825 w 1562"/>
                <a:gd name="T27" fmla="*/ 1559 h 1562"/>
                <a:gd name="T28" fmla="*/ 704 w 1562"/>
                <a:gd name="T29" fmla="*/ 1558 h 1562"/>
                <a:gd name="T30" fmla="*/ 545 w 1562"/>
                <a:gd name="T31" fmla="*/ 1525 h 1562"/>
                <a:gd name="T32" fmla="*/ 396 w 1562"/>
                <a:gd name="T33" fmla="*/ 1461 h 1562"/>
                <a:gd name="T34" fmla="*/ 259 w 1562"/>
                <a:gd name="T35" fmla="*/ 1362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38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1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7 h 1562"/>
                <a:gd name="T68" fmla="*/ 1304 w 1562"/>
                <a:gd name="T69" fmla="*/ 199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5"/>
                  </a:lnTo>
                  <a:lnTo>
                    <a:pt x="1460" y="395"/>
                  </a:lnTo>
                  <a:lnTo>
                    <a:pt x="1497" y="469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4"/>
                  </a:lnTo>
                  <a:lnTo>
                    <a:pt x="1560" y="824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5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49"/>
                  </a:lnTo>
                  <a:lnTo>
                    <a:pt x="1358" y="1305"/>
                  </a:lnTo>
                  <a:lnTo>
                    <a:pt x="1332" y="1332"/>
                  </a:lnTo>
                  <a:lnTo>
                    <a:pt x="1306" y="1358"/>
                  </a:lnTo>
                  <a:lnTo>
                    <a:pt x="1249" y="1405"/>
                  </a:lnTo>
                  <a:lnTo>
                    <a:pt x="1190" y="1446"/>
                  </a:lnTo>
                  <a:lnTo>
                    <a:pt x="1127" y="1480"/>
                  </a:lnTo>
                  <a:lnTo>
                    <a:pt x="1063" y="1509"/>
                  </a:lnTo>
                  <a:lnTo>
                    <a:pt x="996" y="1531"/>
                  </a:lnTo>
                  <a:lnTo>
                    <a:pt x="928" y="1547"/>
                  </a:lnTo>
                  <a:lnTo>
                    <a:pt x="859" y="1558"/>
                  </a:lnTo>
                  <a:lnTo>
                    <a:pt x="825" y="1559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6"/>
                  </a:lnTo>
                  <a:lnTo>
                    <a:pt x="545" y="1525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5"/>
                  </a:lnTo>
                  <a:lnTo>
                    <a:pt x="259" y="1362"/>
                  </a:lnTo>
                  <a:lnTo>
                    <a:pt x="228" y="1332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09"/>
                  </a:lnTo>
                  <a:lnTo>
                    <a:pt x="43" y="1038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7"/>
                  </a:lnTo>
                  <a:lnTo>
                    <a:pt x="228" y="228"/>
                  </a:lnTo>
                  <a:lnTo>
                    <a:pt x="258" y="199"/>
                  </a:lnTo>
                  <a:lnTo>
                    <a:pt x="319" y="150"/>
                  </a:lnTo>
                  <a:lnTo>
                    <a:pt x="383" y="107"/>
                  </a:lnTo>
                  <a:lnTo>
                    <a:pt x="451" y="71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1"/>
                  </a:lnTo>
                  <a:lnTo>
                    <a:pt x="1177" y="107"/>
                  </a:lnTo>
                  <a:lnTo>
                    <a:pt x="1243" y="150"/>
                  </a:lnTo>
                  <a:lnTo>
                    <a:pt x="1304" y="199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0D9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612"/>
            <p:cNvSpPr>
              <a:spLocks/>
            </p:cNvSpPr>
            <p:nvPr/>
          </p:nvSpPr>
          <p:spPr bwMode="auto">
            <a:xfrm>
              <a:off x="6070600" y="5322888"/>
              <a:ext cx="455613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7 h 1147"/>
                <a:gd name="T6" fmla="*/ 1134 w 1147"/>
                <a:gd name="T7" fmla="*/ 516 h 1147"/>
                <a:gd name="T8" fmla="*/ 1119 w 1147"/>
                <a:gd name="T9" fmla="*/ 583 h 1147"/>
                <a:gd name="T10" fmla="*/ 1095 w 1147"/>
                <a:gd name="T11" fmla="*/ 651 h 1147"/>
                <a:gd name="T12" fmla="*/ 1067 w 1147"/>
                <a:gd name="T13" fmla="*/ 716 h 1147"/>
                <a:gd name="T14" fmla="*/ 1033 w 1147"/>
                <a:gd name="T15" fmla="*/ 778 h 1147"/>
                <a:gd name="T16" fmla="*/ 992 w 1147"/>
                <a:gd name="T17" fmla="*/ 837 h 1147"/>
                <a:gd name="T18" fmla="*/ 945 w 1147"/>
                <a:gd name="T19" fmla="*/ 893 h 1147"/>
                <a:gd name="T20" fmla="*/ 919 w 1147"/>
                <a:gd name="T21" fmla="*/ 920 h 1147"/>
                <a:gd name="T22" fmla="*/ 893 w 1147"/>
                <a:gd name="T23" fmla="*/ 946 h 1147"/>
                <a:gd name="T24" fmla="*/ 836 w 1147"/>
                <a:gd name="T25" fmla="*/ 993 h 1147"/>
                <a:gd name="T26" fmla="*/ 777 w 1147"/>
                <a:gd name="T27" fmla="*/ 1034 h 1147"/>
                <a:gd name="T28" fmla="*/ 714 w 1147"/>
                <a:gd name="T29" fmla="*/ 1068 h 1147"/>
                <a:gd name="T30" fmla="*/ 650 w 1147"/>
                <a:gd name="T31" fmla="*/ 1097 h 1147"/>
                <a:gd name="T32" fmla="*/ 583 w 1147"/>
                <a:gd name="T33" fmla="*/ 1119 h 1147"/>
                <a:gd name="T34" fmla="*/ 515 w 1147"/>
                <a:gd name="T35" fmla="*/ 1135 h 1147"/>
                <a:gd name="T36" fmla="*/ 446 w 1147"/>
                <a:gd name="T37" fmla="*/ 1146 h 1147"/>
                <a:gd name="T38" fmla="*/ 412 w 1147"/>
                <a:gd name="T39" fmla="*/ 1147 h 1147"/>
                <a:gd name="T40" fmla="*/ 0 w 1147"/>
                <a:gd name="T41" fmla="*/ 736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6"/>
                  </a:lnTo>
                  <a:lnTo>
                    <a:pt x="1119" y="583"/>
                  </a:lnTo>
                  <a:lnTo>
                    <a:pt x="1095" y="651"/>
                  </a:lnTo>
                  <a:lnTo>
                    <a:pt x="1067" y="716"/>
                  </a:lnTo>
                  <a:lnTo>
                    <a:pt x="1033" y="778"/>
                  </a:lnTo>
                  <a:lnTo>
                    <a:pt x="992" y="837"/>
                  </a:lnTo>
                  <a:lnTo>
                    <a:pt x="945" y="893"/>
                  </a:lnTo>
                  <a:lnTo>
                    <a:pt x="919" y="920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4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3" y="1119"/>
                  </a:lnTo>
                  <a:lnTo>
                    <a:pt x="515" y="1135"/>
                  </a:lnTo>
                  <a:lnTo>
                    <a:pt x="446" y="1146"/>
                  </a:lnTo>
                  <a:lnTo>
                    <a:pt x="412" y="1147"/>
                  </a:lnTo>
                  <a:lnTo>
                    <a:pt x="0" y="73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613"/>
            <p:cNvSpPr>
              <a:spLocks/>
            </p:cNvSpPr>
            <p:nvPr/>
          </p:nvSpPr>
          <p:spPr bwMode="auto">
            <a:xfrm>
              <a:off x="6010275" y="5262563"/>
              <a:ext cx="411163" cy="411163"/>
            </a:xfrm>
            <a:custGeom>
              <a:avLst/>
              <a:gdLst>
                <a:gd name="T0" fmla="*/ 151 w 1036"/>
                <a:gd name="T1" fmla="*/ 152 h 1039"/>
                <a:gd name="T2" fmla="*/ 115 w 1036"/>
                <a:gd name="T3" fmla="*/ 192 h 1039"/>
                <a:gd name="T4" fmla="*/ 57 w 1036"/>
                <a:gd name="T5" fmla="*/ 278 h 1039"/>
                <a:gd name="T6" fmla="*/ 19 w 1036"/>
                <a:gd name="T7" fmla="*/ 372 h 1039"/>
                <a:gd name="T8" fmla="*/ 0 w 1036"/>
                <a:gd name="T9" fmla="*/ 471 h 1039"/>
                <a:gd name="T10" fmla="*/ 0 w 1036"/>
                <a:gd name="T11" fmla="*/ 571 h 1039"/>
                <a:gd name="T12" fmla="*/ 19 w 1036"/>
                <a:gd name="T13" fmla="*/ 668 h 1039"/>
                <a:gd name="T14" fmla="*/ 57 w 1036"/>
                <a:gd name="T15" fmla="*/ 763 h 1039"/>
                <a:gd name="T16" fmla="*/ 115 w 1036"/>
                <a:gd name="T17" fmla="*/ 848 h 1039"/>
                <a:gd name="T18" fmla="*/ 151 w 1036"/>
                <a:gd name="T19" fmla="*/ 888 h 1039"/>
                <a:gd name="T20" fmla="*/ 151 w 1036"/>
                <a:gd name="T21" fmla="*/ 888 h 1039"/>
                <a:gd name="T22" fmla="*/ 190 w 1036"/>
                <a:gd name="T23" fmla="*/ 925 h 1039"/>
                <a:gd name="T24" fmla="*/ 277 w 1036"/>
                <a:gd name="T25" fmla="*/ 982 h 1039"/>
                <a:gd name="T26" fmla="*/ 370 w 1036"/>
                <a:gd name="T27" fmla="*/ 1019 h 1039"/>
                <a:gd name="T28" fmla="*/ 469 w 1036"/>
                <a:gd name="T29" fmla="*/ 1039 h 1039"/>
                <a:gd name="T30" fmla="*/ 569 w 1036"/>
                <a:gd name="T31" fmla="*/ 1039 h 1039"/>
                <a:gd name="T32" fmla="*/ 667 w 1036"/>
                <a:gd name="T33" fmla="*/ 1019 h 1039"/>
                <a:gd name="T34" fmla="*/ 760 w 1036"/>
                <a:gd name="T35" fmla="*/ 982 h 1039"/>
                <a:gd name="T36" fmla="*/ 847 w 1036"/>
                <a:gd name="T37" fmla="*/ 925 h 1039"/>
                <a:gd name="T38" fmla="*/ 886 w 1036"/>
                <a:gd name="T39" fmla="*/ 888 h 1039"/>
                <a:gd name="T40" fmla="*/ 886 w 1036"/>
                <a:gd name="T41" fmla="*/ 888 h 1039"/>
                <a:gd name="T42" fmla="*/ 922 w 1036"/>
                <a:gd name="T43" fmla="*/ 848 h 1039"/>
                <a:gd name="T44" fmla="*/ 979 w 1036"/>
                <a:gd name="T45" fmla="*/ 763 h 1039"/>
                <a:gd name="T46" fmla="*/ 1017 w 1036"/>
                <a:gd name="T47" fmla="*/ 668 h 1039"/>
                <a:gd name="T48" fmla="*/ 1036 w 1036"/>
                <a:gd name="T49" fmla="*/ 571 h 1039"/>
                <a:gd name="T50" fmla="*/ 1036 w 1036"/>
                <a:gd name="T51" fmla="*/ 471 h 1039"/>
                <a:gd name="T52" fmla="*/ 1017 w 1036"/>
                <a:gd name="T53" fmla="*/ 372 h 1039"/>
                <a:gd name="T54" fmla="*/ 979 w 1036"/>
                <a:gd name="T55" fmla="*/ 278 h 1039"/>
                <a:gd name="T56" fmla="*/ 922 w 1036"/>
                <a:gd name="T57" fmla="*/ 192 h 1039"/>
                <a:gd name="T58" fmla="*/ 886 w 1036"/>
                <a:gd name="T59" fmla="*/ 152 h 1039"/>
                <a:gd name="T60" fmla="*/ 886 w 1036"/>
                <a:gd name="T61" fmla="*/ 152 h 1039"/>
                <a:gd name="T62" fmla="*/ 847 w 1036"/>
                <a:gd name="T63" fmla="*/ 116 h 1039"/>
                <a:gd name="T64" fmla="*/ 760 w 1036"/>
                <a:gd name="T65" fmla="*/ 59 h 1039"/>
                <a:gd name="T66" fmla="*/ 667 w 1036"/>
                <a:gd name="T67" fmla="*/ 21 h 1039"/>
                <a:gd name="T68" fmla="*/ 569 w 1036"/>
                <a:gd name="T69" fmla="*/ 2 h 1039"/>
                <a:gd name="T70" fmla="*/ 518 w 1036"/>
                <a:gd name="T71" fmla="*/ 0 h 1039"/>
                <a:gd name="T72" fmla="*/ 518 w 1036"/>
                <a:gd name="T73" fmla="*/ 0 h 1039"/>
                <a:gd name="T74" fmla="*/ 469 w 1036"/>
                <a:gd name="T75" fmla="*/ 2 h 1039"/>
                <a:gd name="T76" fmla="*/ 370 w 1036"/>
                <a:gd name="T77" fmla="*/ 21 h 1039"/>
                <a:gd name="T78" fmla="*/ 277 w 1036"/>
                <a:gd name="T79" fmla="*/ 59 h 1039"/>
                <a:gd name="T80" fmla="*/ 190 w 1036"/>
                <a:gd name="T81" fmla="*/ 116 h 1039"/>
                <a:gd name="T82" fmla="*/ 151 w 1036"/>
                <a:gd name="T83" fmla="*/ 15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9">
                  <a:moveTo>
                    <a:pt x="151" y="152"/>
                  </a:moveTo>
                  <a:lnTo>
                    <a:pt x="115" y="192"/>
                  </a:lnTo>
                  <a:lnTo>
                    <a:pt x="57" y="278"/>
                  </a:lnTo>
                  <a:lnTo>
                    <a:pt x="19" y="372"/>
                  </a:lnTo>
                  <a:lnTo>
                    <a:pt x="0" y="471"/>
                  </a:lnTo>
                  <a:lnTo>
                    <a:pt x="0" y="571"/>
                  </a:lnTo>
                  <a:lnTo>
                    <a:pt x="19" y="668"/>
                  </a:lnTo>
                  <a:lnTo>
                    <a:pt x="57" y="763"/>
                  </a:lnTo>
                  <a:lnTo>
                    <a:pt x="115" y="848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5"/>
                  </a:lnTo>
                  <a:lnTo>
                    <a:pt x="277" y="982"/>
                  </a:lnTo>
                  <a:lnTo>
                    <a:pt x="370" y="1019"/>
                  </a:lnTo>
                  <a:lnTo>
                    <a:pt x="469" y="1039"/>
                  </a:lnTo>
                  <a:lnTo>
                    <a:pt x="569" y="1039"/>
                  </a:lnTo>
                  <a:lnTo>
                    <a:pt x="667" y="1019"/>
                  </a:lnTo>
                  <a:lnTo>
                    <a:pt x="760" y="982"/>
                  </a:lnTo>
                  <a:lnTo>
                    <a:pt x="847" y="925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2" y="848"/>
                  </a:lnTo>
                  <a:lnTo>
                    <a:pt x="979" y="763"/>
                  </a:lnTo>
                  <a:lnTo>
                    <a:pt x="1017" y="668"/>
                  </a:lnTo>
                  <a:lnTo>
                    <a:pt x="1036" y="571"/>
                  </a:lnTo>
                  <a:lnTo>
                    <a:pt x="1036" y="471"/>
                  </a:lnTo>
                  <a:lnTo>
                    <a:pt x="1017" y="372"/>
                  </a:lnTo>
                  <a:lnTo>
                    <a:pt x="979" y="278"/>
                  </a:lnTo>
                  <a:lnTo>
                    <a:pt x="922" y="192"/>
                  </a:lnTo>
                  <a:lnTo>
                    <a:pt x="886" y="152"/>
                  </a:lnTo>
                  <a:lnTo>
                    <a:pt x="886" y="152"/>
                  </a:lnTo>
                  <a:lnTo>
                    <a:pt x="847" y="116"/>
                  </a:lnTo>
                  <a:lnTo>
                    <a:pt x="760" y="59"/>
                  </a:lnTo>
                  <a:lnTo>
                    <a:pt x="667" y="21"/>
                  </a:lnTo>
                  <a:lnTo>
                    <a:pt x="569" y="2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2"/>
                  </a:lnTo>
                  <a:lnTo>
                    <a:pt x="370" y="21"/>
                  </a:lnTo>
                  <a:lnTo>
                    <a:pt x="277" y="59"/>
                  </a:lnTo>
                  <a:lnTo>
                    <a:pt x="190" y="116"/>
                  </a:lnTo>
                  <a:lnTo>
                    <a:pt x="151" y="152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5888152" y="1198718"/>
            <a:ext cx="1430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</a:p>
        </p:txBody>
      </p:sp>
      <p:sp>
        <p:nvSpPr>
          <p:cNvPr id="42" name="CasellaDiTesto 41"/>
          <p:cNvSpPr txBox="1"/>
          <p:nvPr/>
        </p:nvSpPr>
        <p:spPr>
          <a:xfrm>
            <a:off x="116329" y="1851670"/>
            <a:ext cx="265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Definizione del problema</a:t>
            </a:r>
          </a:p>
        </p:txBody>
      </p:sp>
      <p:sp>
        <p:nvSpPr>
          <p:cNvPr id="43" name="CasellaDiTesto 42"/>
          <p:cNvSpPr txBox="1"/>
          <p:nvPr/>
        </p:nvSpPr>
        <p:spPr>
          <a:xfrm>
            <a:off x="5868144" y="2520169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2166326" y="3169300"/>
            <a:ext cx="569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Test</a:t>
            </a:r>
          </a:p>
        </p:txBody>
      </p:sp>
      <p:sp>
        <p:nvSpPr>
          <p:cNvPr id="45" name="CasellaDiTesto 44"/>
          <p:cNvSpPr txBox="1"/>
          <p:nvPr/>
        </p:nvSpPr>
        <p:spPr>
          <a:xfrm>
            <a:off x="5874068" y="3817372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Conclusioni</a:t>
            </a:r>
          </a:p>
        </p:txBody>
      </p:sp>
      <p:sp>
        <p:nvSpPr>
          <p:cNvPr id="46" name="CasellaDiTesto 45"/>
          <p:cNvSpPr txBox="1"/>
          <p:nvPr/>
        </p:nvSpPr>
        <p:spPr>
          <a:xfrm>
            <a:off x="1187624" y="4470838"/>
            <a:ext cx="15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Sviluppi futuri</a:t>
            </a:r>
          </a:p>
        </p:txBody>
      </p:sp>
      <p:pic>
        <p:nvPicPr>
          <p:cNvPr id="1026" name="Picture 2" descr="C:\Users\Hp\Desktop\UNIVERSITA' E CONCORSI\TESI\PRESENTAZIONE_TESI\test_symb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564" y="3241444"/>
            <a:ext cx="269646" cy="22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UNIVERSITA' E CONCORSI\TESI\PRESENTAZIONE_TESI\implementazione_symbo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391" y="2566138"/>
            <a:ext cx="258618" cy="2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UNIVERSITA' E CONCORSI\TESI\PRESENTAZIONE_TESI\introduzione_symbo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378" y="1228420"/>
            <a:ext cx="303739" cy="27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UNIVERSITA' E CONCORSI\TESI\PRESENTAZIONE_TESI\direct_graph_symbo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396" y="1923678"/>
            <a:ext cx="355981" cy="26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p\Desktop\UNIVERSITA' E CONCORSI\TESI\PRESENTAZIONE_TESI\sivuluppi_futuri_symbo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402" y="4542865"/>
            <a:ext cx="375970" cy="26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p\Desktop\UNIVERSITA' E CONCORSI\TESI\PRESENTAZIONE_TESI\conclusioni_symbo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141" y="3888166"/>
            <a:ext cx="254699" cy="23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Endorsement graph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3" descr="C:\Users\Hp\Desktop\UNIVERSITA' E CONCORSI\TESI\PRESENTAZIONE_TESI\retweet_input_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15666"/>
            <a:ext cx="2952327" cy="99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nettore 9"/>
          <p:cNvSpPr/>
          <p:nvPr/>
        </p:nvSpPr>
        <p:spPr>
          <a:xfrm>
            <a:off x="5940152" y="1937108"/>
            <a:ext cx="216024" cy="1620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onnettore 10"/>
          <p:cNvSpPr/>
          <p:nvPr/>
        </p:nvSpPr>
        <p:spPr>
          <a:xfrm>
            <a:off x="8172400" y="1397048"/>
            <a:ext cx="216024" cy="1620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onnettore 11"/>
          <p:cNvSpPr/>
          <p:nvPr/>
        </p:nvSpPr>
        <p:spPr>
          <a:xfrm>
            <a:off x="8216788" y="2099126"/>
            <a:ext cx="216024" cy="1620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onnettore 12"/>
          <p:cNvSpPr/>
          <p:nvPr/>
        </p:nvSpPr>
        <p:spPr>
          <a:xfrm>
            <a:off x="8064388" y="2772124"/>
            <a:ext cx="216024" cy="1620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onnettore 13"/>
          <p:cNvSpPr/>
          <p:nvPr/>
        </p:nvSpPr>
        <p:spPr>
          <a:xfrm>
            <a:off x="7668344" y="3395270"/>
            <a:ext cx="216024" cy="1620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7 21"/>
          <p:cNvCxnSpPr>
            <a:stCxn id="10" idx="6"/>
            <a:endCxn id="11" idx="2"/>
          </p:cNvCxnSpPr>
          <p:nvPr/>
        </p:nvCxnSpPr>
        <p:spPr>
          <a:xfrm flipV="1">
            <a:off x="6156176" y="1478057"/>
            <a:ext cx="2016224" cy="54006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Connettore 7 27"/>
          <p:cNvCxnSpPr>
            <a:stCxn id="10" idx="5"/>
            <a:endCxn id="12" idx="2"/>
          </p:cNvCxnSpPr>
          <p:nvPr/>
        </p:nvCxnSpPr>
        <p:spPr>
          <a:xfrm rot="16200000" flipH="1">
            <a:off x="7118296" y="1081643"/>
            <a:ext cx="104736" cy="209224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nettore 7 29"/>
          <p:cNvCxnSpPr>
            <a:stCxn id="10" idx="4"/>
            <a:endCxn id="13" idx="2"/>
          </p:cNvCxnSpPr>
          <p:nvPr/>
        </p:nvCxnSpPr>
        <p:spPr>
          <a:xfrm rot="16200000" flipH="1">
            <a:off x="6679273" y="1468018"/>
            <a:ext cx="754007" cy="201622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onnettore 7 31"/>
          <p:cNvCxnSpPr>
            <a:stCxn id="10" idx="3"/>
            <a:endCxn id="14" idx="2"/>
          </p:cNvCxnSpPr>
          <p:nvPr/>
        </p:nvCxnSpPr>
        <p:spPr>
          <a:xfrm rot="16200000" flipH="1">
            <a:off x="6119626" y="1927561"/>
            <a:ext cx="1400880" cy="169655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Freccia a destra 32"/>
          <p:cNvSpPr/>
          <p:nvPr/>
        </p:nvSpPr>
        <p:spPr>
          <a:xfrm>
            <a:off x="4788024" y="2139307"/>
            <a:ext cx="720080" cy="21498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5670207" y="1646679"/>
            <a:ext cx="777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karlfrisch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CasellaDiTesto 34"/>
          <p:cNvSpPr txBox="1"/>
          <p:nvPr/>
        </p:nvSpPr>
        <p:spPr>
          <a:xfrm>
            <a:off x="7850285" y="1142623"/>
            <a:ext cx="902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castonchris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CasellaDiTesto 35"/>
          <p:cNvSpPr txBox="1"/>
          <p:nvPr/>
        </p:nvSpPr>
        <p:spPr>
          <a:xfrm>
            <a:off x="7828436" y="1851670"/>
            <a:ext cx="1002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servantonice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CasellaDiTesto 36"/>
          <p:cNvSpPr txBox="1"/>
          <p:nvPr/>
        </p:nvSpPr>
        <p:spPr>
          <a:xfrm>
            <a:off x="7706332" y="2510775"/>
            <a:ext cx="901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h</a:t>
            </a:r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attieknuff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7427300" y="3147814"/>
            <a:ext cx="691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dgjewel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CasellaDiTesto 40"/>
          <p:cNvSpPr txBox="1"/>
          <p:nvPr/>
        </p:nvSpPr>
        <p:spPr>
          <a:xfrm>
            <a:off x="1691681" y="944601"/>
            <a:ext cx="228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alibri" pitchFamily="34" charset="0"/>
                <a:cs typeface="Calibri" pitchFamily="34" charset="0"/>
              </a:rPr>
              <a:t>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.g. </a:t>
            </a:r>
            <a:r>
              <a:rPr lang="it-IT" i="1" dirty="0" err="1" smtClean="0">
                <a:latin typeface="Calibri" pitchFamily="34" charset="0"/>
                <a:cs typeface="Calibri" pitchFamily="34" charset="0"/>
              </a:rPr>
              <a:t>hashtag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#indiana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CasellaDiTesto 41"/>
          <p:cNvSpPr txBox="1"/>
          <p:nvPr/>
        </p:nvSpPr>
        <p:spPr>
          <a:xfrm>
            <a:off x="2937302" y="2726175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latin typeface="Calibri" pitchFamily="34" charset="0"/>
                <a:cs typeface="Calibri" pitchFamily="34" charset="0"/>
              </a:rPr>
              <a:t>…</a:t>
            </a:r>
            <a:endParaRPr lang="it-IT" sz="1600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/>
              <p:cNvSpPr txBox="1"/>
              <p:nvPr/>
            </p:nvSpPr>
            <p:spPr>
              <a:xfrm>
                <a:off x="6773488" y="2853825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12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3" name="CasellaDiTes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488" y="2853825"/>
                <a:ext cx="304891" cy="4380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/>
              <p:cNvSpPr txBox="1"/>
              <p:nvPr/>
            </p:nvSpPr>
            <p:spPr>
              <a:xfrm>
                <a:off x="6972512" y="2283718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12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7" name="CasellaDiTes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512" y="2283718"/>
                <a:ext cx="304891" cy="438005"/>
              </a:xfrm>
              <a:prstGeom prst="rect">
                <a:avLst/>
              </a:prstGeom>
              <a:blipFill rotWithShape="1">
                <a:blip r:embed="rId4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/>
              <p:cNvSpPr txBox="1"/>
              <p:nvPr/>
            </p:nvSpPr>
            <p:spPr>
              <a:xfrm>
                <a:off x="7238520" y="1707654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12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8" name="CasellaDiTes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520" y="1707654"/>
                <a:ext cx="304891" cy="4380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/>
              <p:cNvSpPr txBox="1"/>
              <p:nvPr/>
            </p:nvSpPr>
            <p:spPr>
              <a:xfrm>
                <a:off x="6820067" y="1419622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12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9" name="CasellaDiTes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067" y="1419622"/>
                <a:ext cx="304891" cy="4380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nettore 2 50"/>
          <p:cNvCxnSpPr>
            <a:stCxn id="43" idx="1"/>
            <a:endCxn id="52" idx="3"/>
          </p:cNvCxnSpPr>
          <p:nvPr/>
        </p:nvCxnSpPr>
        <p:spPr>
          <a:xfrm flipH="1">
            <a:off x="5580112" y="3072828"/>
            <a:ext cx="1193376" cy="874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ttangolo arrotondato 51"/>
              <p:cNvSpPr/>
              <p:nvPr/>
            </p:nvSpPr>
            <p:spPr>
              <a:xfrm>
                <a:off x="2483768" y="3327841"/>
                <a:ext cx="3096344" cy="1238001"/>
              </a:xfrm>
              <a:prstGeom prst="round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i="1" dirty="0" smtClean="0">
                    <a:latin typeface="Calibri" pitchFamily="34" charset="0"/>
                    <a:cs typeface="Calibri" pitchFamily="34" charset="0"/>
                  </a:rPr>
                  <a:t>P(</a:t>
                </a:r>
                <a:r>
                  <a:rPr lang="it-IT" i="1" dirty="0" err="1" smtClean="0">
                    <a:latin typeface="Calibri" pitchFamily="34" charset="0"/>
                    <a:cs typeface="Calibri" pitchFamily="34" charset="0"/>
                  </a:rPr>
                  <a:t>x,y</a:t>
                </a:r>
                <a:r>
                  <a:rPr lang="it-IT" i="1" dirty="0" smtClean="0">
                    <a:latin typeface="Calibri" pitchFamily="34" charset="0"/>
                    <a:cs typeface="Calibri" pitchFamily="34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/>
                          </a:rPr>
                          <m:t>#</m:t>
                        </m:r>
                        <m:r>
                          <a:rPr lang="it-IT" b="0" i="1" smtClean="0">
                            <a:latin typeface="Cambria Math"/>
                          </a:rPr>
                          <m:t>𝑟𝑒𝑡𝑤𝑒𝑒𝑡</m:t>
                        </m:r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𝑥</m:t>
                        </m:r>
                        <m:r>
                          <a:rPr lang="it-IT" b="0" i="1" smtClean="0">
                            <a:latin typeface="Cambria Math"/>
                          </a:rPr>
                          <m:t>,</m:t>
                        </m:r>
                        <m:r>
                          <a:rPr lang="it-IT" b="0" i="1" smtClean="0">
                            <a:latin typeface="Cambria Math"/>
                          </a:rPr>
                          <m:t>𝑦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it-IT" b="0" i="1" smtClean="0">
                            <a:latin typeface="Cambria Math"/>
                          </a:rPr>
                          <m:t>#</m:t>
                        </m:r>
                        <m:r>
                          <a:rPr lang="it-IT" b="0" i="1" smtClean="0">
                            <a:latin typeface="Cambria Math"/>
                          </a:rPr>
                          <m:t>𝑟𝑒𝑡𝑤𝑒𝑒𝑡</m:t>
                        </m:r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𝑥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it-IT" i="1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2" name="Rettangolo arrotondato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437121"/>
                <a:ext cx="3096344" cy="1650668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7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4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Individuazione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echo-chambers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="" xmlns:a16="http://schemas.microsoft.com/office/drawing/2014/main" id="{E905DEB8-2BFA-41BE-9967-84ECE44648DF}"/>
                  </a:ext>
                </a:extLst>
              </p:cNvPr>
              <p:cNvSpPr/>
              <p:nvPr/>
            </p:nvSpPr>
            <p:spPr>
              <a:xfrm>
                <a:off x="1619672" y="1389478"/>
                <a:ext cx="7524328" cy="370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Implementazione dell’algoritmo di </a:t>
                </a:r>
                <a:r>
                  <a:rPr lang="it-IT" b="1" i="1" dirty="0" err="1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Girvan</a:t>
                </a:r>
                <a:r>
                  <a:rPr lang="it-IT" b="1" i="1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-Newman</a:t>
                </a:r>
                <a:r>
                  <a:rPr lang="it-IT" b="1" i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</a:p>
              <a:p>
                <a:endParaRPr lang="it-IT" b="1" i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Rimozione progressiva degli archi dal grafo originario.</a:t>
                </a: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Esecuzione arrestata quando vengono individuate due comunità</a:t>
                </a: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distinte che non comunicano, tali che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⋃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𝑉</m:t>
                    </m:r>
                  </m:oMath>
                </a14:m>
                <a:r>
                  <a:rPr lang="it-IT" i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⋂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= ∅</m:t>
                    </m:r>
                  </m:oMath>
                </a14:m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</a:p>
              <a:p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La metrica utilizzata per identificare l’arco da rimuovere ad ogni passo</a:t>
                </a: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 è la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edge-betweenness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centrality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 Dato un arco </a:t>
                </a:r>
                <a:r>
                  <a:rPr lang="it-IT" b="1" i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e:</a:t>
                </a:r>
                <a:endParaRPr lang="it-IT" b="1" i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𝑏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𝑠</m:t>
                          </m:r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≠</m:t>
                          </m:r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𝑡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Calibri" panose="020F0502020204030204" pitchFamily="34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  <m:t>𝑠𝑡</m:t>
                                      </m:r>
                                    </m:sub>
                                  </m:sSub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  <a:sym typeface="Wingdings" panose="05000000000000000000" pitchFamily="2" charset="2"/>
                                    </a:rPr>
                                    <m:t>𝑒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  <m:t>𝑠𝑡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it-IT" sz="1400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ctr"/>
                <a:endParaRPr lang="it-IT" sz="1400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it-IT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Ad ogni passo viene rimosso l’arco con </a:t>
                </a:r>
                <a:r>
                  <a:rPr lang="it-IT" b="1" i="1" u="sng" dirty="0" err="1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edge-betweenness</a:t>
                </a:r>
                <a:r>
                  <a:rPr lang="it-IT" b="1" i="1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più alta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905DEB8-2BFA-41BE-9967-84ECE44648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389478"/>
                <a:ext cx="7524328" cy="3702552"/>
              </a:xfrm>
              <a:prstGeom prst="rect">
                <a:avLst/>
              </a:prstGeom>
              <a:blipFill rotWithShape="1">
                <a:blip r:embed="rId2"/>
                <a:stretch>
                  <a:fillRect l="-567" t="-824" b="-18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8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4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Individuazione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echo-chambers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E8861B7B-8A8E-4E0F-AC25-74535E87BCCE}"/>
              </a:ext>
            </a:extLst>
          </p:cNvPr>
          <p:cNvSpPr/>
          <p:nvPr/>
        </p:nvSpPr>
        <p:spPr>
          <a:xfrm>
            <a:off x="1619672" y="1438930"/>
            <a:ext cx="75243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Perché proprio l’algoritmo di </a:t>
            </a:r>
            <a:r>
              <a:rPr lang="it-IT" b="1" i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Girvan</a:t>
            </a:r>
            <a:r>
              <a:rPr lang="it-IT" b="1" i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-Newman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?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 la struttura del grafo è caratterizzata da due comunità connesse tra 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loro da pochissimi archi, allora tutti i percorsi di costo minimo tra </a:t>
            </a:r>
          </a:p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queste due comunità dovranno passare attraverso tali archi.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Quindi gli archi tra le due comunità saranno caratterizzati da alta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</a:t>
            </a:r>
            <a:r>
              <a:rPr lang="it-IT" b="1" i="1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betweenness</a:t>
            </a:r>
            <a:r>
              <a:rPr lang="it-IT" b="1" i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centrality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8" name="Nuvola 7"/>
          <p:cNvSpPr/>
          <p:nvPr/>
        </p:nvSpPr>
        <p:spPr>
          <a:xfrm>
            <a:off x="2555776" y="3723878"/>
            <a:ext cx="1512168" cy="1354507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Nuvola 8"/>
          <p:cNvSpPr/>
          <p:nvPr/>
        </p:nvSpPr>
        <p:spPr>
          <a:xfrm>
            <a:off x="6156176" y="3723878"/>
            <a:ext cx="1512168" cy="1354507"/>
          </a:xfrm>
          <a:prstGeom prst="cloud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2" name="Connettore 1 11"/>
          <p:cNvCxnSpPr>
            <a:stCxn id="8" idx="0"/>
            <a:endCxn id="9" idx="2"/>
          </p:cNvCxnSpPr>
          <p:nvPr/>
        </p:nvCxnSpPr>
        <p:spPr>
          <a:xfrm>
            <a:off x="4066684" y="4401132"/>
            <a:ext cx="2094183" cy="0"/>
          </a:xfrm>
          <a:prstGeom prst="line">
            <a:avLst/>
          </a:prstGeom>
          <a:ln w="889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>
            <a:stCxn id="8" idx="0"/>
          </p:cNvCxnSpPr>
          <p:nvPr/>
        </p:nvCxnSpPr>
        <p:spPr>
          <a:xfrm flipH="1" flipV="1">
            <a:off x="3491880" y="3966094"/>
            <a:ext cx="574804" cy="43503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1 16"/>
          <p:cNvCxnSpPr>
            <a:stCxn id="8" idx="0"/>
          </p:cNvCxnSpPr>
          <p:nvPr/>
        </p:nvCxnSpPr>
        <p:spPr>
          <a:xfrm flipH="1" flipV="1">
            <a:off x="3203848" y="4401130"/>
            <a:ext cx="862836" cy="2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stCxn id="8" idx="0"/>
          </p:cNvCxnSpPr>
          <p:nvPr/>
        </p:nvCxnSpPr>
        <p:spPr>
          <a:xfrm flipH="1">
            <a:off x="3419872" y="4401132"/>
            <a:ext cx="646812" cy="310329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nettore 1 20"/>
          <p:cNvCxnSpPr>
            <a:stCxn id="9" idx="2"/>
          </p:cNvCxnSpPr>
          <p:nvPr/>
        </p:nvCxnSpPr>
        <p:spPr>
          <a:xfrm flipV="1">
            <a:off x="6160868" y="3966095"/>
            <a:ext cx="643381" cy="4350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nettore 1 22"/>
          <p:cNvCxnSpPr>
            <a:stCxn id="9" idx="2"/>
          </p:cNvCxnSpPr>
          <p:nvPr/>
        </p:nvCxnSpPr>
        <p:spPr>
          <a:xfrm flipV="1">
            <a:off x="6160868" y="4401131"/>
            <a:ext cx="751393" cy="1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nettore 1 24"/>
          <p:cNvCxnSpPr>
            <a:stCxn id="9" idx="2"/>
          </p:cNvCxnSpPr>
          <p:nvPr/>
        </p:nvCxnSpPr>
        <p:spPr>
          <a:xfrm>
            <a:off x="6160868" y="4401132"/>
            <a:ext cx="751393" cy="2670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4505691" y="4094951"/>
            <a:ext cx="121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latin typeface="Calibri" pitchFamily="34" charset="0"/>
                <a:cs typeface="Calibri" pitchFamily="34" charset="0"/>
              </a:rPr>
              <a:t>Bottleneck</a:t>
            </a:r>
            <a:r>
              <a:rPr lang="it-IT" sz="1200" b="1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200" b="1" i="1" dirty="0" err="1" smtClean="0">
                <a:latin typeface="Calibri" pitchFamily="34" charset="0"/>
                <a:cs typeface="Calibri" pitchFamily="34" charset="0"/>
              </a:rPr>
              <a:t>edge</a:t>
            </a:r>
            <a:endParaRPr lang="it-IT" sz="1200" b="1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Connettore 29"/>
          <p:cNvSpPr/>
          <p:nvPr/>
        </p:nvSpPr>
        <p:spPr>
          <a:xfrm>
            <a:off x="3352692" y="3872552"/>
            <a:ext cx="144016" cy="108012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onnettore 33"/>
          <p:cNvSpPr/>
          <p:nvPr/>
        </p:nvSpPr>
        <p:spPr>
          <a:xfrm>
            <a:off x="6800310" y="3870884"/>
            <a:ext cx="144016" cy="108012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Connettore 36"/>
          <p:cNvSpPr/>
          <p:nvPr/>
        </p:nvSpPr>
        <p:spPr>
          <a:xfrm>
            <a:off x="3059832" y="4353809"/>
            <a:ext cx="144016" cy="108012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onnettore 37"/>
          <p:cNvSpPr/>
          <p:nvPr/>
        </p:nvSpPr>
        <p:spPr>
          <a:xfrm>
            <a:off x="3275856" y="4711461"/>
            <a:ext cx="144016" cy="108012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onnettore 38"/>
          <p:cNvSpPr/>
          <p:nvPr/>
        </p:nvSpPr>
        <p:spPr>
          <a:xfrm>
            <a:off x="6912261" y="4347124"/>
            <a:ext cx="144016" cy="108012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onnettore 39"/>
          <p:cNvSpPr/>
          <p:nvPr/>
        </p:nvSpPr>
        <p:spPr>
          <a:xfrm>
            <a:off x="6912261" y="4631373"/>
            <a:ext cx="144016" cy="108012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371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4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algoritmi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619673" y="1430655"/>
            <a:ext cx="49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Calibri" pitchFamily="34" charset="0"/>
                <a:cs typeface="Calibri" pitchFamily="34" charset="0"/>
              </a:rPr>
              <a:t>Algoritmo di 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k-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edge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non-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C:\Users\Hp\Desktop\UNIVERSITA' E CONCORSI\TESI\PRESENTAZIONE_TESI\alg_not_greedy_pseudo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99987"/>
            <a:ext cx="5108200" cy="322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64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4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algoritmi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619672" y="1430656"/>
            <a:ext cx="659488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Calibri" pitchFamily="34" charset="0"/>
                <a:cs typeface="Calibri" pitchFamily="34" charset="0"/>
              </a:rPr>
              <a:t>L’algoritmo di 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k-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edge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endParaRPr lang="it-IT" i="1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ceglie i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 archi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in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 </a:t>
            </a:r>
            <a:r>
              <a:rPr lang="it-IT" i="1" dirty="0" err="1" smtClean="0">
                <a:latin typeface="Calibri" pitchFamily="34" charset="0"/>
                <a:cs typeface="Calibri" pitchFamily="34" charset="0"/>
              </a:rPr>
              <a:t>steps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i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n ogni </a:t>
            </a:r>
            <a:r>
              <a:rPr lang="it-IT" i="1" dirty="0" err="1" smtClean="0">
                <a:latin typeface="Calibri" pitchFamily="34" charset="0"/>
                <a:cs typeface="Calibri" pitchFamily="34" charset="0"/>
              </a:rPr>
              <a:t>step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esegue l’analogo dell’algoritmo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non-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 = 1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l’arco scelto ad ogni </a:t>
            </a:r>
            <a:r>
              <a:rPr lang="it-IT" i="1" dirty="0" err="1" smtClean="0">
                <a:latin typeface="Calibri" pitchFamily="34" charset="0"/>
                <a:cs typeface="Calibri" pitchFamily="34" charset="0"/>
              </a:rPr>
              <a:t>step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viene aggiunto al grafo;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i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ntuitivamente più lento rispetto alla versione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non-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2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4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algoritmi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1589376" y="1437625"/>
                <a:ext cx="7172413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it-IT" b="1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Tempi di esecuzione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, a parità di </a:t>
                </a:r>
                <a:r>
                  <a:rPr lang="it-IT" b="1" i="1" dirty="0" err="1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endorsement</a:t>
                </a:r>
                <a:r>
                  <a:rPr lang="it-IT" b="1" i="1" dirty="0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b="1" i="1" dirty="0" err="1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graph</a:t>
                </a:r>
                <a:r>
                  <a:rPr lang="it-IT" b="1" i="1" dirty="0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in input e del numero</a:t>
                </a: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di archi da consigliare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k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:</a:t>
                </a:r>
              </a:p>
              <a:p>
                <a:pPr algn="just"/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Versione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                                 </a:t>
                </a:r>
                <a:r>
                  <a:rPr lang="it-IT" i="1" dirty="0" smtClean="0"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  <a:cs typeface="Calibri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sub>
                    </m:sSub>
                    <m:r>
                      <a:rPr lang="it-IT" i="1" smtClean="0">
                        <a:latin typeface="Cambria Math"/>
                        <a:ea typeface="Cambria Math"/>
                        <a:cs typeface="Calibri" pitchFamily="34" charset="0"/>
                      </a:rPr>
                      <m:t>×</m:t>
                    </m:r>
                    <m:sSub>
                      <m:sSubPr>
                        <m:ctrlPr>
                          <a:rPr lang="it-IT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)</a:t>
                </a:r>
              </a:p>
              <a:p>
                <a:pPr algn="just"/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Versione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                                         </a:t>
                </a:r>
                <a:r>
                  <a:rPr lang="it-IT" i="1" dirty="0" smtClean="0"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  <a:cs typeface="Calibri" pitchFamily="34" charset="0"/>
                      </a:rPr>
                      <m:t>𝑘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itchFamily="34" charset="0"/>
                      </a:rPr>
                      <m:t>×</m:t>
                    </m:r>
                    <m:sSub>
                      <m:sSubPr>
                        <m:ctrlP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/>
                        <a:ea typeface="Cambria Math"/>
                        <a:cs typeface="Calibri" pitchFamily="34" charset="0"/>
                      </a:rPr>
                      <m:t>×</m:t>
                    </m:r>
                    <m:sSub>
                      <m:sSubPr>
                        <m:ctrlP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)</a:t>
                </a:r>
              </a:p>
              <a:p>
                <a:pPr algn="just"/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Il vantaggio dell’algoritmo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consiste nella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maggiore efficacia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degli</a:t>
                </a: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archi che propone…</a:t>
                </a:r>
                <a:endParaRPr lang="it-IT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376" y="1437625"/>
                <a:ext cx="7172413" cy="3416320"/>
              </a:xfrm>
              <a:prstGeom prst="rect">
                <a:avLst/>
              </a:prstGeom>
              <a:blipFill rotWithShape="1">
                <a:blip r:embed="rId2"/>
                <a:stretch>
                  <a:fillRect l="-765" t="-893" b="-19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ccia a destra 7"/>
          <p:cNvSpPr/>
          <p:nvPr/>
        </p:nvSpPr>
        <p:spPr>
          <a:xfrm>
            <a:off x="4390097" y="2643758"/>
            <a:ext cx="648072" cy="18989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/>
          <p:cNvSpPr/>
          <p:nvPr/>
        </p:nvSpPr>
        <p:spPr>
          <a:xfrm>
            <a:off x="4390097" y="3461976"/>
            <a:ext cx="648072" cy="18989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364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4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algoritmi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1494434" y="1429489"/>
                <a:ext cx="7686078" cy="3662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…ed infatti, per la funzione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RWC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, vale la seguente disequazione:</a:t>
                </a:r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  <a:cs typeface="Calibri" pitchFamily="34" charset="0"/>
                        </a:rPr>
                        <m:t> </m:t>
                      </m:r>
                      <m:r>
                        <a:rPr lang="it-IT" sz="1200" b="0" i="1" smtClean="0">
                          <a:latin typeface="Cambria Math"/>
                          <a:cs typeface="Calibri" pitchFamily="34" charset="0"/>
                        </a:rPr>
                        <m:t>𝑅𝑊𝐶</m:t>
                      </m:r>
                      <m:d>
                        <m:d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it-IT" sz="120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200" b="0" i="1" smtClean="0">
                                  <a:latin typeface="Cambria Math"/>
                                  <a:cs typeface="Calibri" pitchFamily="34" charset="0"/>
                                </a:rPr>
                                <m:t>𝑉</m:t>
                              </m:r>
                              <m:r>
                                <a:rPr lang="it-IT" sz="1200" b="0" i="1" smtClean="0">
                                  <a:latin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it-IT" sz="1200" b="0" i="1" smtClean="0">
                                  <a:latin typeface="Cambria Math"/>
                                  <a:cs typeface="Calibri" pitchFamily="34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𝑋</m:t>
                          </m:r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𝑌</m:t>
                          </m:r>
                        </m:e>
                      </m:d>
                      <m:r>
                        <a:rPr lang="it-IT" sz="1200" b="0" i="1" smtClean="0">
                          <a:latin typeface="Cambria Math"/>
                          <a:cs typeface="Calibri" pitchFamily="34" charset="0"/>
                        </a:rPr>
                        <m:t>−</m:t>
                      </m:r>
                      <m:r>
                        <a:rPr lang="it-IT" sz="1200" b="0" i="1" smtClean="0">
                          <a:latin typeface="Cambria Math"/>
                          <a:cs typeface="Calibri" pitchFamily="34" charset="0"/>
                        </a:rPr>
                        <m:t>𝑅𝑊𝐶</m:t>
                      </m:r>
                      <m:d>
                        <m:d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it-IT" sz="120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200" b="0" i="1" smtClean="0">
                                  <a:latin typeface="Cambria Math"/>
                                  <a:cs typeface="Calibri" pitchFamily="34" charset="0"/>
                                </a:rPr>
                                <m:t>𝑉</m:t>
                              </m:r>
                              <m:r>
                                <a:rPr lang="it-IT" sz="1200" b="0" i="1" smtClean="0">
                                  <a:latin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it-IT" sz="1200" b="0" i="1" smtClean="0">
                                  <a:latin typeface="Cambria Math"/>
                                  <a:cs typeface="Calibri" pitchFamily="34" charset="0"/>
                                </a:rPr>
                                <m:t>𝐸</m:t>
                              </m:r>
                              <m:r>
                                <a:rPr lang="it-IT" sz="12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⋃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sz="120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200" b="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𝑒</m:t>
                                  </m:r>
                                </m:e>
                              </m:d>
                            </m:e>
                          </m:d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𝑋</m:t>
                          </m:r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𝑌</m:t>
                          </m:r>
                        </m:e>
                      </m:d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≥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𝑅𝑊𝐶</m:t>
                      </m:r>
                      <m:d>
                        <m:dPr>
                          <m:ctrlPr>
                            <a:rPr lang="it-IT" sz="120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it-IT" sz="120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2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𝑉</m:t>
                              </m:r>
                              <m:r>
                                <a:rPr lang="it-IT" sz="12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it-IT" sz="120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200" b="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it-IT" sz="1200" b="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𝑋</m:t>
                          </m:r>
                          <m: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𝑌</m:t>
                          </m:r>
                        </m:e>
                      </m:d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−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𝑅𝑊𝐶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(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𝐺</m:t>
                      </m:r>
                      <m:d>
                        <m:dPr>
                          <m:ctrlPr>
                            <a:rPr lang="it-IT" sz="120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𝑉</m:t>
                          </m:r>
                          <m: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120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it-IT" sz="12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it-IT" sz="12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20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2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𝑒</m:t>
                              </m:r>
                            </m:e>
                          </m:d>
                        </m:e>
                      </m:d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,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𝑋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,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𝑌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)</m:t>
                      </m:r>
                    </m:oMath>
                  </m:oMathPara>
                </a14:m>
                <a:endParaRPr lang="it-IT" sz="1200" i="1" dirty="0" smtClean="0">
                  <a:latin typeface="Calibri" pitchFamily="34" charset="0"/>
                  <a:cs typeface="Calibri" pitchFamily="34" charset="0"/>
                </a:endParaRPr>
              </a:p>
              <a:p>
                <a:endParaRPr lang="it-IT" sz="1400" dirty="0">
                  <a:latin typeface="Calibri" pitchFamily="34" charset="0"/>
                  <a:cs typeface="Calibri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120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∀</m:t>
                      </m:r>
                      <m:sSup>
                        <m:sSupPr>
                          <m:ctrlP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𝐸</m:t>
                          </m:r>
                        </m:e>
                        <m:sup>
                          <m: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′</m:t>
                          </m:r>
                        </m:sup>
                      </m:sSup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⊇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𝐸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,∀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𝑒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∈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𝑉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×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𝑉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∖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𝐸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′</m:t>
                      </m:r>
                    </m:oMath>
                  </m:oMathPara>
                </a14:m>
                <a:endParaRPr lang="it-IT" sz="1400" dirty="0" smtClean="0">
                  <a:latin typeface="Calibri" pitchFamily="34" charset="0"/>
                  <a:cs typeface="Calibri" pitchFamily="34" charset="0"/>
                </a:endParaRPr>
              </a:p>
              <a:p>
                <a:endParaRPr lang="it-IT" sz="1400" dirty="0">
                  <a:latin typeface="Calibri" pitchFamily="34" charset="0"/>
                  <a:cs typeface="Calibri" pitchFamily="34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La versione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sceglie i </a:t>
                </a:r>
                <a:r>
                  <a:rPr lang="it-IT" b="1" i="1" dirty="0" smtClean="0">
                    <a:latin typeface="Calibri" pitchFamily="34" charset="0"/>
                    <a:cs typeface="Calibri" pitchFamily="34" charset="0"/>
                  </a:rPr>
                  <a:t>k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archi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non tenendo conto che il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𝜹</m:t>
                    </m:r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𝑹𝑾𝑪</m:t>
                    </m:r>
                  </m:oMath>
                </a14:m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  che ciascuno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effettivamente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consente dipende dallo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stato attuale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del grafo.</a:t>
                </a:r>
              </a:p>
              <a:p>
                <a:endParaRPr lang="it-IT" u="sng" dirty="0">
                  <a:latin typeface="Calibri" pitchFamily="34" charset="0"/>
                  <a:cs typeface="Calibri" pitchFamily="34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Ciò fa sì che il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𝜹</m:t>
                    </m:r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𝑹𝑾𝑪</m:t>
                    </m:r>
                  </m:oMath>
                </a14:m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effettivamente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apportato da ogni arco scelto da </a:t>
                </a:r>
              </a:p>
              <a:p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sia </a:t>
                </a:r>
                <a:r>
                  <a:rPr lang="it-IT" b="1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minore o uguale 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a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l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𝜹</m:t>
                    </m:r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𝑹𝑾𝑪</m:t>
                    </m:r>
                  </m:oMath>
                </a14:m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atteso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.</a:t>
                </a:r>
              </a:p>
              <a:p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Al contrario, per la versione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vale l’</a:t>
                </a:r>
                <a:r>
                  <a:rPr lang="it-IT" b="1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uguaglianza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, cosa che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ne </a:t>
                </a:r>
              </a:p>
              <a:p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    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determina la </a:t>
                </a:r>
                <a:r>
                  <a:rPr lang="it-IT" b="1" u="sng" dirty="0" smtClean="0">
                    <a:latin typeface="Calibri" pitchFamily="34" charset="0"/>
                    <a:cs typeface="Calibri" pitchFamily="34" charset="0"/>
                  </a:rPr>
                  <a:t>maggiore efficacia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.</a:t>
                </a:r>
                <a:endParaRPr lang="it-IT" b="1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434" y="1429489"/>
                <a:ext cx="7686078" cy="3662541"/>
              </a:xfrm>
              <a:prstGeom prst="rect">
                <a:avLst/>
              </a:prstGeom>
              <a:blipFill rotWithShape="1">
                <a:blip r:embed="rId2"/>
                <a:stretch>
                  <a:fillRect l="-476" t="-832" b="-1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31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Tool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visualizzazione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619672" y="843558"/>
            <a:ext cx="710457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i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Tool</a:t>
            </a:r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la visualizzazione dei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archi scelti dall’algoritmo di 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k-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edge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eseguito</a:t>
            </a:r>
            <a:r>
              <a:rPr lang="it-IT" dirty="0">
                <a:latin typeface="Calibri" pitchFamily="34" charset="0"/>
                <a:cs typeface="Calibri" pitchFamily="34" charset="0"/>
              </a:rPr>
              <a:t>:</a:t>
            </a: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Nodi estremi di tali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archi descritti dal corrispondente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username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in</a:t>
            </a:r>
            <a:r>
              <a:rPr lang="it-IT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out-</a:t>
            </a:r>
            <a:r>
              <a:rPr lang="it-IT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degree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b="1" dirty="0" smtClean="0">
                <a:latin typeface="Calibri" pitchFamily="34" charset="0"/>
                <a:cs typeface="Calibri" pitchFamily="34" charset="0"/>
              </a:rPr>
              <a:t>Filtraggio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di tutti i nodi del grafo che non sono 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endpoints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di nessuno di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   di tali archi.</a:t>
            </a: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Il </a:t>
            </a:r>
            <a:r>
              <a:rPr lang="it-IT" b="1" dirty="0" smtClean="0">
                <a:latin typeface="Calibri" pitchFamily="34" charset="0"/>
                <a:cs typeface="Calibri" pitchFamily="34" charset="0"/>
              </a:rPr>
              <a:t>grafo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costituito da 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tutti e soli i </a:t>
            </a:r>
            <a:r>
              <a:rPr lang="it-IT" b="1" i="1" u="sng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 archi scelti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 dai loro 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endpoints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   rientra</a:t>
            </a:r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nella classe dei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grafi bipartiti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e, pertanto, è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bi-colorabile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L’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algoritmo di 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coloring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associa 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ogni nodo </a:t>
            </a:r>
            <a:r>
              <a:rPr lang="it-IT" b="1" i="1" u="sng" dirty="0" err="1" smtClean="0">
                <a:latin typeface="Calibri" pitchFamily="34" charset="0"/>
                <a:cs typeface="Calibri" pitchFamily="34" charset="0"/>
              </a:rPr>
              <a:t>endpoint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 all’</a:t>
            </a:r>
            <a:r>
              <a:rPr lang="it-IT" b="1" i="1" u="sng" dirty="0" err="1" smtClean="0">
                <a:latin typeface="Calibri" pitchFamily="34" charset="0"/>
                <a:cs typeface="Calibri" pitchFamily="34" charset="0"/>
              </a:rPr>
              <a:t>echo-chamber</a:t>
            </a:r>
            <a:r>
              <a:rPr lang="it-IT" u="sng" dirty="0">
                <a:latin typeface="Calibri" pitchFamily="34" charset="0"/>
                <a:cs typeface="Calibri" pitchFamily="34" charset="0"/>
              </a:rPr>
              <a:t> </a:t>
            </a:r>
            <a:endParaRPr lang="it-IT" u="sng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alla quale appartiene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</a:t>
            </a:r>
            <a:endParaRPr lang="it-IT" dirty="0">
              <a:latin typeface="Calibri" pitchFamily="34" charset="0"/>
              <a:cs typeface="Calibri" pitchFamily="34" charset="0"/>
            </a:endParaRPr>
          </a:p>
          <a:p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0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852666"/>
              </p:ext>
            </p:extLst>
          </p:nvPr>
        </p:nvGraphicFramePr>
        <p:xfrm>
          <a:off x="1835696" y="1707654"/>
          <a:ext cx="6096000" cy="11277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32000"/>
                <a:gridCol w="2032000"/>
                <a:gridCol w="2032000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>
                          <a:latin typeface="Calibri" pitchFamily="34" charset="0"/>
                          <a:cs typeface="Calibri" pitchFamily="34" charset="0"/>
                        </a:rPr>
                        <a:t>Hashtag</a:t>
                      </a:r>
                      <a:endParaRPr lang="it-IT" sz="1400" i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|V|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|E|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 smtClean="0">
                          <a:latin typeface="Calibri" pitchFamily="34" charset="0"/>
                          <a:cs typeface="Calibri" pitchFamily="34" charset="0"/>
                        </a:rPr>
                        <a:t>#</a:t>
                      </a:r>
                      <a:r>
                        <a:rPr lang="it-IT" sz="1400" i="1" dirty="0" err="1" smtClean="0">
                          <a:latin typeface="Calibri" pitchFamily="34" charset="0"/>
                          <a:cs typeface="Calibri" pitchFamily="34" charset="0"/>
                        </a:rPr>
                        <a:t>beefban</a:t>
                      </a:r>
                      <a:endParaRPr lang="it-IT" sz="1400" b="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1610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1978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 smtClean="0">
                          <a:latin typeface="Calibri" pitchFamily="34" charset="0"/>
                          <a:cs typeface="Calibri" pitchFamily="34" charset="0"/>
                        </a:rPr>
                        <a:t>#indiana</a:t>
                      </a:r>
                      <a:endParaRPr lang="it-IT" sz="1400" b="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2467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3143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 smtClean="0">
                          <a:latin typeface="Calibri" pitchFamily="34" charset="0"/>
                          <a:cs typeface="Calibri" pitchFamily="34" charset="0"/>
                        </a:rPr>
                        <a:t>#</a:t>
                      </a:r>
                      <a:r>
                        <a:rPr lang="it-IT" sz="1400" i="1" dirty="0" err="1" smtClean="0">
                          <a:latin typeface="Calibri" pitchFamily="34" charset="0"/>
                          <a:cs typeface="Calibri" pitchFamily="34" charset="0"/>
                        </a:rPr>
                        <a:t>russia_march</a:t>
                      </a:r>
                      <a:endParaRPr lang="it-IT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2134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2951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1900646" y="1131590"/>
            <a:ext cx="585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>
                <a:latin typeface="Calibri" pitchFamily="34" charset="0"/>
                <a:cs typeface="Calibri" pitchFamily="34" charset="0"/>
              </a:rPr>
              <a:t>Caratteristiche degli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graphs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sottoposti ai </a:t>
            </a:r>
            <a:r>
              <a:rPr lang="it-IT" dirty="0" err="1" smtClean="0">
                <a:latin typeface="Calibri" pitchFamily="34" charset="0"/>
                <a:cs typeface="Calibri" pitchFamily="34" charset="0"/>
              </a:rPr>
              <a:t>tests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970143" y="3003798"/>
            <a:ext cx="52057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Parametri del sistema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impostati con i seguenti valori:</a:t>
            </a:r>
          </a:p>
          <a:p>
            <a:pPr algn="ctr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b="1" i="1" dirty="0"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baseline="-25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it-IT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= 20;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baseline="-25000" dirty="0">
                <a:latin typeface="Calibri" pitchFamily="34" charset="0"/>
                <a:cs typeface="Calibri" pitchFamily="34" charset="0"/>
              </a:rPr>
              <a:t>2</a:t>
            </a:r>
            <a:r>
              <a:rPr lang="it-IT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>
                <a:latin typeface="Calibri" pitchFamily="34" charset="0"/>
                <a:cs typeface="Calibri" pitchFamily="34" charset="0"/>
              </a:rPr>
              <a:t>= 20;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= 50.</a:t>
            </a:r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algn="ctr"/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ctr"/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2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51414" y="897564"/>
            <a:ext cx="523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u="sng" dirty="0" smtClean="0">
                <a:latin typeface="Calibri" pitchFamily="34" charset="0"/>
                <a:cs typeface="Calibri" pitchFamily="34" charset="0"/>
              </a:rPr>
              <a:t>Discesa dell’</a:t>
            </a:r>
            <a:r>
              <a:rPr lang="it-IT" b="1" i="1" u="sng" dirty="0" smtClean="0">
                <a:latin typeface="Calibri" pitchFamily="34" charset="0"/>
                <a:cs typeface="Calibri" pitchFamily="34" charset="0"/>
              </a:rPr>
              <a:t>RWC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l’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beefban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Hp\Desktop\UNIVERSITA' E CONCORSI\TESI\PRESENTAZIONE_TESI\beefban_desc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75606"/>
            <a:ext cx="6480720" cy="232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1520615" y="3651870"/>
                <a:ext cx="6894451" cy="1433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Si nota immediatamente che vale:</a:t>
                </a: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𝑅𝑊𝐶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𝑔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it-IT" sz="1400" dirty="0">
                              <a:latin typeface="Calibri" pitchFamily="34" charset="0"/>
                              <a:cs typeface="Calibri" pitchFamily="34" charset="0"/>
                            </a:rPr>
                            <m:t> 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𝑔𝑟𝑒𝑒𝑑𝑦</m:t>
                          </m:r>
                        </m:sub>
                      </m:sSub>
                      <m:r>
                        <a:rPr lang="it-IT" sz="140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≤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𝑅𝑊𝐶</m:t>
                          </m:r>
                          <m:d>
                            <m:dPr>
                              <m:ctrlPr>
                                <a:rPr lang="it-IT" sz="1400" i="1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400" i="1">
                                  <a:latin typeface="Cambria Math"/>
                                  <a:cs typeface="Calibri" pitchFamily="34" charset="0"/>
                                </a:rPr>
                                <m:t>𝑔</m:t>
                              </m:r>
                              <m:r>
                                <a:rPr lang="it-IT" sz="1400" i="1">
                                  <a:latin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/>
                                  <a:cs typeface="Calibri" pitchFamily="34" charset="0"/>
                                </a:rPr>
                                <m:t>𝑗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it-IT" sz="1400" dirty="0">
                              <a:latin typeface="Calibri" pitchFamily="34" charset="0"/>
                              <a:cs typeface="Calibri" pitchFamily="34" charset="0"/>
                            </a:rPr>
                            <m:t> 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𝑛𝑜𝑛</m:t>
                          </m:r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−</m:t>
                          </m:r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𝑔𝑟𝑒𝑒𝑑𝑦</m:t>
                          </m:r>
                        </m:sub>
                      </m:sSub>
                      <m:r>
                        <a:rPr lang="it-IT" sz="1400" b="0" i="0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, 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∀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𝑗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=1,…,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𝑘</m:t>
                      </m:r>
                      <m:r>
                        <a:rPr lang="it-IT" sz="1400" b="0" i="0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</m:oMath>
                  </m:oMathPara>
                </a14:m>
                <a:endParaRPr lang="it-IT" sz="1400" b="0" dirty="0" smtClean="0">
                  <a:latin typeface="Calibri" pitchFamily="34" charset="0"/>
                  <a:ea typeface="Cambria Math"/>
                  <a:cs typeface="Calibri" pitchFamily="34" charset="0"/>
                </a:endParaRPr>
              </a:p>
              <a:p>
                <a:pPr algn="just"/>
                <a:endParaRPr lang="it-IT" sz="1600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Ossia l’algoritmo </a:t>
                </a:r>
                <a:r>
                  <a:rPr lang="it-IT" b="1" i="1" dirty="0" err="1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si rivela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più efficace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dell’algoritmo </a:t>
                </a:r>
                <a:r>
                  <a:rPr lang="it-IT" b="1" i="1" dirty="0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.</a:t>
                </a:r>
                <a:endParaRPr lang="it-IT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615" y="3651870"/>
                <a:ext cx="6894451" cy="1433598"/>
              </a:xfrm>
              <a:prstGeom prst="rect">
                <a:avLst/>
              </a:prstGeom>
              <a:blipFill rotWithShape="1">
                <a:blip r:embed="rId3"/>
                <a:stretch>
                  <a:fillRect l="-707" t="-2128" r="-88" b="-59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9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0" y="12583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647916" y="1329612"/>
            <a:ext cx="738497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I social networks si affermano sempre più come piattaforme di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    </a:t>
            </a:r>
            <a:r>
              <a:rPr lang="it-IT" b="1" dirty="0">
                <a:latin typeface="Calibri" pitchFamily="34" charset="0"/>
                <a:cs typeface="Calibri" pitchFamily="34" charset="0"/>
              </a:rPr>
              <a:t>scambio di opinioni </a:t>
            </a:r>
            <a:r>
              <a:rPr lang="it-IT" dirty="0">
                <a:latin typeface="Calibri" pitchFamily="34" charset="0"/>
                <a:cs typeface="Calibri" pitchFamily="34" charset="0"/>
              </a:rPr>
              <a:t>riguardo ad argomenti di natura politica e sociale;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particolari argomenti, detti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controversi</a:t>
            </a:r>
            <a:r>
              <a:rPr lang="it-IT" i="1" dirty="0">
                <a:latin typeface="Calibri" pitchFamily="34" charset="0"/>
                <a:cs typeface="Calibri" pitchFamily="34" charset="0"/>
              </a:rPr>
              <a:t>,</a:t>
            </a:r>
            <a:r>
              <a:rPr lang="it-IT" dirty="0">
                <a:latin typeface="Calibri" pitchFamily="34" charset="0"/>
                <a:cs typeface="Calibri" pitchFamily="34" charset="0"/>
              </a:rPr>
              <a:t> fanno sì che la popolazione 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    si divida in gruppi con </a:t>
            </a:r>
            <a:r>
              <a:rPr lang="it-IT" b="1" dirty="0">
                <a:latin typeface="Calibri" pitchFamily="34" charset="0"/>
                <a:cs typeface="Calibri" pitchFamily="34" charset="0"/>
              </a:rPr>
              <a:t>punti di vista opposti </a:t>
            </a:r>
            <a:r>
              <a:rPr lang="it-IT" dirty="0">
                <a:latin typeface="Calibri" pitchFamily="34" charset="0"/>
                <a:cs typeface="Calibri" pitchFamily="34" charset="0"/>
              </a:rPr>
              <a:t>a riguardo;</a:t>
            </a: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nel caso di argomenti particolarmente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controversi</a:t>
            </a:r>
            <a:r>
              <a:rPr lang="it-IT" i="1" dirty="0">
                <a:latin typeface="Calibri" pitchFamily="34" charset="0"/>
                <a:cs typeface="Calibri" pitchFamily="34" charset="0"/>
              </a:rPr>
              <a:t>, </a:t>
            </a:r>
            <a:r>
              <a:rPr lang="it-IT" dirty="0">
                <a:latin typeface="Calibri" pitchFamily="34" charset="0"/>
                <a:cs typeface="Calibri" pitchFamily="34" charset="0"/>
              </a:rPr>
              <a:t>è possibile osservare </a:t>
            </a:r>
          </a:p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     la formazione </a:t>
            </a:r>
            <a:r>
              <a:rPr lang="it-IT" dirty="0">
                <a:latin typeface="Calibri" pitchFamily="34" charset="0"/>
                <a:cs typeface="Calibri" pitchFamily="34" charset="0"/>
              </a:rPr>
              <a:t>di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echo-chambers</a:t>
            </a:r>
            <a:r>
              <a:rPr lang="it-IT" dirty="0">
                <a:latin typeface="Calibri" pitchFamily="34" charset="0"/>
                <a:cs typeface="Calibri" pitchFamily="34" charset="0"/>
              </a:rPr>
              <a:t>, ossia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gruppi di individui che condividono </a:t>
            </a:r>
          </a:p>
          <a:p>
            <a:pPr algn="just"/>
            <a:r>
              <a:rPr lang="it-IT" i="1" dirty="0">
                <a:latin typeface="Calibri" pitchFamily="34" charset="0"/>
                <a:cs typeface="Calibri" pitchFamily="34" charset="0"/>
              </a:rPr>
              <a:t>    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lo stesso parere e che rafforzano la propria opinione in modo reciproco, </a:t>
            </a:r>
          </a:p>
          <a:p>
            <a:pPr algn="just"/>
            <a:r>
              <a:rPr lang="it-IT" i="1" dirty="0">
                <a:latin typeface="Calibri" pitchFamily="34" charset="0"/>
                <a:cs typeface="Calibri" pitchFamily="34" charset="0"/>
              </a:rPr>
              <a:t>    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non essendo però esposti a punti di vista diversi dal proprio</a:t>
            </a:r>
            <a:r>
              <a:rPr lang="it-IT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21215" y="897564"/>
            <a:ext cx="615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u="sng" dirty="0" smtClean="0">
                <a:latin typeface="Calibri" pitchFamily="34" charset="0"/>
                <a:cs typeface="Calibri" pitchFamily="34" charset="0"/>
              </a:rPr>
              <a:t>Qualità degli archi proposti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l’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beefban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C:\Users\Hp\Desktop\UNIVERSITA' E CONCORSI\TESI\PRESENTAZIONE_TESI\beefban_per_edge_del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47614"/>
            <a:ext cx="6264696" cy="256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1608348" y="3893621"/>
                <a:ext cx="5843972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In questo caso vale:</a:t>
                </a: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𝛿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𝑅𝑊𝐶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𝑔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it-IT" sz="1400" dirty="0">
                              <a:latin typeface="Calibri" pitchFamily="34" charset="0"/>
                              <a:cs typeface="Calibri" pitchFamily="34" charset="0"/>
                            </a:rPr>
                            <m:t> 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𝑔𝑟𝑒𝑒𝑑𝑦</m:t>
                          </m:r>
                        </m:sub>
                      </m:sSub>
                      <m:r>
                        <a:rPr lang="it-IT" sz="140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≤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𝛿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𝑅𝑊𝐶</m:t>
                          </m:r>
                          <m:d>
                            <m:dPr>
                              <m:ctrlPr>
                                <a:rPr lang="it-IT" sz="1400" i="1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400" i="1">
                                  <a:latin typeface="Cambria Math"/>
                                  <a:cs typeface="Calibri" pitchFamily="34" charset="0"/>
                                </a:rPr>
                                <m:t>𝑔</m:t>
                              </m:r>
                              <m:r>
                                <a:rPr lang="it-IT" sz="1400" i="1">
                                  <a:latin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/>
                                  <a:cs typeface="Calibri" pitchFamily="34" charset="0"/>
                                </a:rPr>
                                <m:t>𝑗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it-IT" sz="1400" dirty="0">
                              <a:latin typeface="Calibri" pitchFamily="34" charset="0"/>
                              <a:cs typeface="Calibri" pitchFamily="34" charset="0"/>
                            </a:rPr>
                            <m:t> 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𝑛𝑜𝑛</m:t>
                          </m:r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−</m:t>
                          </m:r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𝑔𝑟𝑒𝑒𝑑𝑦</m:t>
                          </m:r>
                        </m:sub>
                      </m:sSub>
                      <m:r>
                        <a:rPr lang="it-IT" sz="1400" b="0" i="0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, 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∀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𝑗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=1,…,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𝑘</m:t>
                      </m:r>
                      <m:r>
                        <a:rPr lang="it-IT" sz="1400" b="0" i="0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</m:oMath>
                  </m:oMathPara>
                </a14:m>
                <a:endParaRPr lang="it-IT" sz="16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348" y="3893621"/>
                <a:ext cx="5843972" cy="910377"/>
              </a:xfrm>
              <a:prstGeom prst="rect">
                <a:avLst/>
              </a:prstGeom>
              <a:blipFill rotWithShape="1">
                <a:blip r:embed="rId3"/>
                <a:stretch>
                  <a:fillRect l="-939" t="-3356" b="-6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84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074" name="Picture 2" descr="C:\Users\Hp\Desktop\UNIVERSITA' E CONCORSI\TESI\PRESENTAZIONE_TESI\beefban_in_degree_greedy_probability_f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1422139"/>
            <a:ext cx="6840760" cy="357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/>
          <p:cNvSpPr txBox="1"/>
          <p:nvPr/>
        </p:nvSpPr>
        <p:spPr>
          <a:xfrm>
            <a:off x="1522539" y="897565"/>
            <a:ext cx="6815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u="sng" dirty="0" smtClean="0">
                <a:latin typeface="Calibri" pitchFamily="34" charset="0"/>
                <a:cs typeface="Calibri" pitchFamily="34" charset="0"/>
              </a:rPr>
              <a:t>Porzione di output del </a:t>
            </a:r>
            <a:r>
              <a:rPr lang="it-IT" i="1" u="sng" dirty="0" err="1" smtClean="0">
                <a:latin typeface="Calibri" pitchFamily="34" charset="0"/>
                <a:cs typeface="Calibri" pitchFamily="34" charset="0"/>
              </a:rPr>
              <a:t>tool</a:t>
            </a:r>
            <a:r>
              <a:rPr lang="it-IT" i="1" u="sng" dirty="0" smtClean="0">
                <a:latin typeface="Calibri" pitchFamily="34" charset="0"/>
                <a:cs typeface="Calibri" pitchFamily="34" charset="0"/>
              </a:rPr>
              <a:t> di visualizzazione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l’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r>
              <a:rPr lang="it-IT" b="1" i="1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beefban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, algoritmo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22539" y="897565"/>
            <a:ext cx="6815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u="sng" dirty="0" smtClean="0">
                <a:latin typeface="Calibri" pitchFamily="34" charset="0"/>
                <a:cs typeface="Calibri" pitchFamily="34" charset="0"/>
              </a:rPr>
              <a:t>Porzione di output del </a:t>
            </a:r>
            <a:r>
              <a:rPr lang="it-IT" i="1" u="sng" dirty="0" err="1" smtClean="0">
                <a:latin typeface="Calibri" pitchFamily="34" charset="0"/>
                <a:cs typeface="Calibri" pitchFamily="34" charset="0"/>
              </a:rPr>
              <a:t>tool</a:t>
            </a:r>
            <a:r>
              <a:rPr lang="it-IT" i="1" u="sng" dirty="0" smtClean="0">
                <a:latin typeface="Calibri" pitchFamily="34" charset="0"/>
                <a:cs typeface="Calibri" pitchFamily="34" charset="0"/>
              </a:rPr>
              <a:t> di visualizzazione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l’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r>
              <a:rPr lang="it-IT" b="1" i="1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beefban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, algoritmo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non-</a:t>
            </a:r>
            <a:r>
              <a:rPr lang="it-IT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 descr="C:\Users\Hp\Desktop\UNIVERSITA' E CONCORSI\TESI\PRESENTAZIONE_TESI\beefban_in_degree_probability_f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91630"/>
            <a:ext cx="6336705" cy="359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5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02714" y="939824"/>
            <a:ext cx="618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b="1" dirty="0" smtClean="0">
                <a:latin typeface="Calibri" pitchFamily="34" charset="0"/>
                <a:cs typeface="Calibri" pitchFamily="34" charset="0"/>
              </a:rPr>
              <a:t>Tempi di esecuzione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degli algoritmi di 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k-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edge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736598"/>
              </p:ext>
            </p:extLst>
          </p:nvPr>
        </p:nvGraphicFramePr>
        <p:xfrm>
          <a:off x="1835696" y="1513236"/>
          <a:ext cx="5616624" cy="11277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72208"/>
                <a:gridCol w="1872208"/>
                <a:gridCol w="1872208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>
                          <a:latin typeface="Calibri" pitchFamily="34" charset="0"/>
                          <a:cs typeface="Calibri" pitchFamily="34" charset="0"/>
                        </a:rPr>
                        <a:t>Hashtag</a:t>
                      </a:r>
                      <a:endParaRPr lang="it-IT" sz="1400" i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 err="1" smtClean="0">
                          <a:latin typeface="Calibri" pitchFamily="34" charset="0"/>
                          <a:cs typeface="Calibri" pitchFamily="34" charset="0"/>
                        </a:rPr>
                        <a:t>greedy</a:t>
                      </a:r>
                      <a:endParaRPr lang="it-IT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 smtClean="0">
                          <a:latin typeface="Calibri" pitchFamily="34" charset="0"/>
                          <a:cs typeface="Calibri" pitchFamily="34" charset="0"/>
                        </a:rPr>
                        <a:t>non-</a:t>
                      </a:r>
                      <a:r>
                        <a:rPr lang="it-IT" sz="1400" i="1" dirty="0" err="1" smtClean="0">
                          <a:latin typeface="Calibri" pitchFamily="34" charset="0"/>
                          <a:cs typeface="Calibri" pitchFamily="34" charset="0"/>
                        </a:rPr>
                        <a:t>greedy</a:t>
                      </a:r>
                      <a:endParaRPr lang="it-IT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 smtClean="0">
                          <a:latin typeface="Calibri" pitchFamily="34" charset="0"/>
                          <a:cs typeface="Calibri" pitchFamily="34" charset="0"/>
                        </a:rPr>
                        <a:t>#</a:t>
                      </a:r>
                      <a:r>
                        <a:rPr lang="it-IT" sz="1400" i="1" dirty="0" err="1" smtClean="0">
                          <a:latin typeface="Calibri" pitchFamily="34" charset="0"/>
                          <a:cs typeface="Calibri" pitchFamily="34" charset="0"/>
                        </a:rPr>
                        <a:t>beefban</a:t>
                      </a:r>
                      <a:endParaRPr lang="it-IT" sz="1400" b="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7252 sec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149 sec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 smtClean="0">
                          <a:latin typeface="Calibri" pitchFamily="34" charset="0"/>
                          <a:cs typeface="Calibri" pitchFamily="34" charset="0"/>
                        </a:rPr>
                        <a:t>#indiana</a:t>
                      </a:r>
                      <a:endParaRPr lang="it-IT" sz="1400" b="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17580 sec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352 sec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 smtClean="0">
                          <a:latin typeface="Calibri" pitchFamily="34" charset="0"/>
                          <a:cs typeface="Calibri" pitchFamily="34" charset="0"/>
                        </a:rPr>
                        <a:t>#</a:t>
                      </a:r>
                      <a:r>
                        <a:rPr lang="it-IT" sz="1400" i="1" dirty="0" err="1" smtClean="0">
                          <a:latin typeface="Calibri" pitchFamily="34" charset="0"/>
                          <a:cs typeface="Calibri" pitchFamily="34" charset="0"/>
                        </a:rPr>
                        <a:t>russia_march</a:t>
                      </a:r>
                      <a:endParaRPr lang="it-IT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12720 sec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253 sec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cxnSp>
        <p:nvCxnSpPr>
          <p:cNvPr id="14" name="Connettore 4 13"/>
          <p:cNvCxnSpPr/>
          <p:nvPr/>
        </p:nvCxnSpPr>
        <p:spPr>
          <a:xfrm rot="5400000">
            <a:off x="3167844" y="2391730"/>
            <a:ext cx="1296144" cy="360040"/>
          </a:xfrm>
          <a:prstGeom prst="bentConnector3">
            <a:avLst>
              <a:gd name="adj1" fmla="val -23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4 15"/>
          <p:cNvCxnSpPr/>
          <p:nvPr/>
        </p:nvCxnSpPr>
        <p:spPr>
          <a:xfrm rot="5400000">
            <a:off x="5040052" y="2391730"/>
            <a:ext cx="1296144" cy="360040"/>
          </a:xfrm>
          <a:prstGeom prst="bentConnector3">
            <a:avLst>
              <a:gd name="adj1" fmla="val -23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/>
              <p:cNvSpPr txBox="1"/>
              <p:nvPr/>
            </p:nvSpPr>
            <p:spPr>
              <a:xfrm>
                <a:off x="3419872" y="3273828"/>
                <a:ext cx="2952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7252</m:t>
                    </m:r>
                    <m:func>
                      <m:funcPr>
                        <m:ctrlPr>
                          <a:rPr lang="it-IT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it-IT" b="0" i="1" smtClean="0">
                            <a:latin typeface="Cambria Math"/>
                          </a:rPr>
                          <m:t>𝑠𝑒𝑐</m:t>
                        </m:r>
                      </m:fName>
                      <m:e>
                        <m:r>
                          <a:rPr lang="it-IT" i="1">
                            <a:latin typeface="Cambria Math"/>
                            <a:ea typeface="Cambria Math"/>
                          </a:rPr>
                          <m:t>≅</m:t>
                        </m:r>
                      </m:e>
                    </m:func>
                    <m:r>
                      <a:rPr lang="it-IT" b="0" i="1" smtClean="0">
                        <a:latin typeface="Cambria Math"/>
                      </a:rPr>
                      <m:t> </m:t>
                    </m:r>
                    <m:r>
                      <a:rPr lang="it-IT" b="0" i="1" smtClean="0">
                        <a:latin typeface="Cambria Math"/>
                      </a:rPr>
                      <m:t>𝑘</m:t>
                    </m:r>
                    <m:r>
                      <a:rPr lang="it-IT" b="0" i="1" smtClean="0">
                        <a:latin typeface="Cambria Math"/>
                      </a:rPr>
                      <m:t> ×149 </m:t>
                    </m:r>
                    <m:r>
                      <a:rPr lang="it-IT" b="0" i="1" smtClean="0">
                        <a:latin typeface="Cambria Math"/>
                        <a:ea typeface="Cambria Math"/>
                      </a:rPr>
                      <m:t>𝑠𝑒𝑐</m:t>
                    </m:r>
                  </m:oMath>
                </a14:m>
                <a:r>
                  <a:rPr lang="it-IT" dirty="0" smtClean="0"/>
                  <a:t> </a:t>
                </a:r>
                <a:endParaRPr lang="it-IT" dirty="0"/>
              </a:p>
            </p:txBody>
          </p:sp>
        </mc:Choice>
        <mc:Fallback xmlns="">
          <p:sp>
            <p:nvSpPr>
              <p:cNvPr id="18" name="CasellaDiTes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273828"/>
                <a:ext cx="295232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/>
          <p:cNvSpPr txBox="1"/>
          <p:nvPr/>
        </p:nvSpPr>
        <p:spPr>
          <a:xfrm>
            <a:off x="1522174" y="3813889"/>
            <a:ext cx="647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Quindi il </a:t>
            </a:r>
            <a:r>
              <a:rPr lang="it-IT" b="1" dirty="0" smtClean="0">
                <a:latin typeface="Calibri" pitchFamily="34" charset="0"/>
                <a:cs typeface="Calibri" pitchFamily="34" charset="0"/>
              </a:rPr>
              <a:t>tempo di esecuzione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dipende sia dal numero di archi</a:t>
            </a:r>
          </a:p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e di nodi del grafo che dall’algoritmo di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utilizzato.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08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Conclusioni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527966" y="951570"/>
            <a:ext cx="750853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i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La scelta dell’algoritmo da utilizzare deve essere dettata dalla particolare</a:t>
            </a:r>
          </a:p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esigenza che si desidera soddisfare:</a:t>
            </a: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r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equisiti sui </a:t>
            </a:r>
            <a:r>
              <a:rPr lang="it-IT" b="1" dirty="0" smtClean="0">
                <a:latin typeface="Calibri" pitchFamily="34" charset="0"/>
                <a:cs typeface="Calibri" pitchFamily="34" charset="0"/>
              </a:rPr>
              <a:t>tempi di esecuzione 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molto stringenti 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algoritmo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non-</a:t>
            </a:r>
            <a:r>
              <a:rPr lang="it-IT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;</a:t>
            </a:r>
          </a:p>
          <a:p>
            <a:pPr algn="just"/>
            <a:endParaRPr lang="it-IT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privilegiare </a:t>
            </a:r>
            <a:r>
              <a:rPr lang="it-IT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il fattore efficacia 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degli archi proposti  algoritmo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;</a:t>
            </a:r>
          </a:p>
          <a:p>
            <a:pPr algn="just"/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  <a:sym typeface="Wingdings" pitchFamily="2" charset="2"/>
              </a:rPr>
              <a:t>p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er questo il 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framework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implementato permette di specificare 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    l’algoritmo da utilizzare in fase di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recommendation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22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Sviluppi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futuri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="" xmlns:a16="http://schemas.microsoft.com/office/drawing/2014/main" id="{E905DEB8-2BFA-41BE-9967-84ECE44648DF}"/>
                  </a:ext>
                </a:extLst>
              </p:cNvPr>
              <p:cNvSpPr/>
              <p:nvPr/>
            </p:nvSpPr>
            <p:spPr>
              <a:xfrm>
                <a:off x="1619672" y="1059582"/>
                <a:ext cx="7524328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Introdurre la </a:t>
                </a:r>
                <a:r>
                  <a:rPr lang="it-IT" b="1" i="1" u="sng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probabilità di accettazione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degli archi proposti: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742950" lvl="1" indent="-285750" algn="just">
                  <a:buFont typeface="Arial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non sempre gli utenti approvano mediante </a:t>
                </a:r>
                <a:r>
                  <a:rPr lang="it-IT" i="1" dirty="0" err="1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retweet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contenuti</a:t>
                </a:r>
              </a:p>
              <a:p>
                <a:pPr lvl="1" algn="just"/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  che esprimono opinioni opposte alle proprie;</a:t>
                </a:r>
              </a:p>
              <a:p>
                <a:pPr marL="742950" lvl="1" indent="-285750" algn="just">
                  <a:buFont typeface="Arial" pitchFamily="34" charset="0"/>
                  <a:buChar char="•"/>
                </a:pPr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742950" lvl="1" indent="-285750" algn="just">
                  <a:buFont typeface="Arial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calcolare tale probabilità mediante un </a:t>
                </a:r>
                <a:r>
                  <a:rPr lang="it-IT" b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opportuno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b="1" i="1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link </a:t>
                </a:r>
                <a:r>
                  <a:rPr lang="it-IT" b="1" i="1" u="sng" dirty="0" err="1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predictor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lvl="1" algn="just"/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Gli algoritmi di </a:t>
                </a:r>
                <a:r>
                  <a:rPr lang="it-IT" b="1" i="1" dirty="0" err="1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recommendation</a:t>
                </a:r>
                <a:r>
                  <a:rPr lang="it-IT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sceglierebbero i </a:t>
                </a:r>
                <a:r>
                  <a:rPr lang="it-IT" b="1" i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k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archi in funzione</a:t>
                </a: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 del decremento dell’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RWC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atteso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associato ad ognuno di essi, ossia:</a:t>
                </a:r>
              </a:p>
              <a:p>
                <a:endParaRPr lang="it-IT" b="1" i="1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𝐸</m:t>
                      </m:r>
                      <m:d>
                        <m:dPr>
                          <m:ctrlPr>
                            <a:rPr lang="it-IT" i="1" smtClean="0"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 smtClean="0">
                                  <a:latin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it-IT" b="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  <m:t>𝛿</m:t>
                              </m:r>
                              <m:r>
                                <a:rPr lang="it-IT" b="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  <m:t>𝑅𝑊𝐶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= </m:t>
                      </m:r>
                      <m:sSub>
                        <m:sSubPr>
                          <m:ctrlPr>
                            <a:rPr lang="it-IT" i="1" smtClean="0"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𝑝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sub>
                      </m:sSub>
                      <m:r>
                        <a:rPr lang="it-IT" b="0" i="1">
                          <a:latin typeface="Cambria Math"/>
                          <a:ea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×</m:t>
                      </m:r>
                      <m:sSub>
                        <m:sSubPr>
                          <m:ctrlPr>
                            <a:rPr lang="it-IT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it-IT" b="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𝛿</m:t>
                          </m:r>
                          <m:r>
                            <a:rPr lang="it-IT" b="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𝑅𝑊𝐶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it-IT" i="1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ctr"/>
                <a:endParaRPr lang="it-IT" i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 algn="just">
                  <a:buFont typeface="Arial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Sarebbe possibile filtrare gli archi con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RWC </a:t>
                </a:r>
                <a:r>
                  <a:rPr lang="it-IT" b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alto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 ma </a:t>
                </a:r>
                <a:r>
                  <a:rPr lang="it-IT" b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bassa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 </a:t>
                </a:r>
                <a:r>
                  <a:rPr lang="it-IT" b="1" i="1" u="sng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probabilità</a:t>
                </a:r>
              </a:p>
              <a:p>
                <a:pPr algn="just"/>
                <a:r>
                  <a:rPr lang="it-IT" b="1" i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 </a:t>
                </a:r>
                <a:r>
                  <a:rPr lang="it-IT" b="1" i="1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    </a:t>
                </a:r>
                <a:r>
                  <a:rPr lang="it-IT" b="1" i="1" u="sng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di accettazione </a:t>
                </a:r>
                <a:r>
                  <a:rPr lang="it-IT" b="1" i="1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p</a:t>
                </a:r>
                <a:r>
                  <a:rPr lang="it-IT" b="1" i="1" baseline="-250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e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.</a:t>
                </a:r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905DEB8-2BFA-41BE-9967-84ECE44648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059582"/>
                <a:ext cx="7524328" cy="3970318"/>
              </a:xfrm>
              <a:prstGeom prst="rect">
                <a:avLst/>
              </a:prstGeom>
              <a:blipFill rotWithShape="1">
                <a:blip r:embed="rId2"/>
                <a:stretch>
                  <a:fillRect l="-567" t="-768" b="-15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2370297" y="1059582"/>
            <a:ext cx="5730095" cy="2554545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it-IT" sz="8000" b="1" dirty="0" smtClean="0"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Grazie per </a:t>
            </a:r>
          </a:p>
          <a:p>
            <a:pPr algn="ctr"/>
            <a:r>
              <a:rPr lang="it-IT" sz="8000" b="1" dirty="0" smtClean="0"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l’attenzione! </a:t>
            </a:r>
            <a:endParaRPr lang="it-IT" sz="8000" b="1" dirty="0">
              <a:solidFill>
                <a:srgbClr val="0070C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69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0" y="12583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619672" y="1221600"/>
            <a:ext cx="72680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L’ambiente in cui opera il sistema implementato è il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social network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 </a:t>
            </a:r>
          </a:p>
          <a:p>
            <a:pPr algn="just"/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in cui:</a:t>
            </a: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gli argomenti delle discussioni sono identificati tramite gli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hashtags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</a:rPr>
              <a:t>(#)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gli utenti possono esprimere le proprie opinioni a riguardo con brevi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enunciati di al massimo 140 caratteri, ovvero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se un utente desidera approvare quanto asserito da un altro può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avvalersi dello strumento del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retweet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Risultati immagini per twitter vector logo">
            <a:extLst>
              <a:ext uri="{FF2B5EF4-FFF2-40B4-BE49-F238E27FC236}">
                <a16:creationId xmlns="" xmlns:a16="http://schemas.microsoft.com/office/drawing/2014/main" id="{D889CC7C-9C8B-4FC7-BEA6-94A9A9014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480"/>
            <a:ext cx="1152128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6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4B902CC3-75DB-41C6-B4AA-1F2B71CA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34D4963A-74A1-4455-8FDA-78E85A45FA8B}"/>
              </a:ext>
            </a:extLst>
          </p:cNvPr>
          <p:cNvSpPr/>
          <p:nvPr/>
        </p:nvSpPr>
        <p:spPr>
          <a:xfrm>
            <a:off x="1763688" y="1113588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Una discussione riguardo ad un particolare argomento nell’ambiente di </a:t>
            </a:r>
          </a:p>
          <a:p>
            <a:pPr algn="just"/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può essere descritta mediante un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endorsement 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ossia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it-IT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grafo </a:t>
            </a:r>
            <a:r>
              <a:rPr lang="it-IT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diretto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 cui nodi sono gli utenti che hanno espresso almeno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un’opinione mediante un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ed i cui archi rappresentano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AF3703D5-DAD7-460C-ADBE-3A301D9A2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7" y="3378398"/>
            <a:ext cx="1228725" cy="921544"/>
          </a:xfrm>
          <a:prstGeom prst="rect">
            <a:avLst/>
          </a:prstGeom>
        </p:spPr>
      </p:pic>
      <p:pic>
        <p:nvPicPr>
          <p:cNvPr id="8" name="Immagine 7" descr="Immagine che contiene clipart&#10;&#10;Descrizione generata con affidabilità elevata">
            <a:extLst>
              <a:ext uri="{FF2B5EF4-FFF2-40B4-BE49-F238E27FC236}">
                <a16:creationId xmlns="" xmlns:a16="http://schemas.microsoft.com/office/drawing/2014/main" id="{8B09EFF9-4415-439B-9132-80DBE3EA3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2730326"/>
            <a:ext cx="1228725" cy="92154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="" xmlns:a16="http://schemas.microsoft.com/office/drawing/2014/main" id="{C240CA17-907D-48B7-9B44-F721E8F121F1}"/>
              </a:ext>
            </a:extLst>
          </p:cNvPr>
          <p:cNvSpPr txBox="1"/>
          <p:nvPr/>
        </p:nvSpPr>
        <p:spPr>
          <a:xfrm>
            <a:off x="2051721" y="4280197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NODO X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="" xmlns:a16="http://schemas.microsoft.com/office/drawing/2014/main" id="{122FF84E-387F-42FF-8447-215229458BC0}"/>
              </a:ext>
            </a:extLst>
          </p:cNvPr>
          <p:cNvSpPr txBox="1"/>
          <p:nvPr/>
        </p:nvSpPr>
        <p:spPr>
          <a:xfrm>
            <a:off x="7090508" y="3635611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NODO Y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="" xmlns:a16="http://schemas.microsoft.com/office/drawing/2014/main" id="{240377C1-CB13-43A4-8F95-EB652CADEE65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064422" y="3191098"/>
            <a:ext cx="3811835" cy="648072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="" xmlns:a16="http://schemas.microsoft.com/office/drawing/2014/main" id="{0FA5EFC3-169A-4B11-BF0C-7BD04846D93B}"/>
              </a:ext>
            </a:extLst>
          </p:cNvPr>
          <p:cNvSpPr txBox="1"/>
          <p:nvPr/>
        </p:nvSpPr>
        <p:spPr>
          <a:xfrm rot="20984021">
            <a:off x="3905191" y="2843889"/>
            <a:ext cx="1633076" cy="123110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RETWEETTED Y</a:t>
            </a:r>
          </a:p>
          <a:p>
            <a:pPr algn="ctr"/>
            <a:r>
              <a:rPr lang="it-IT" sz="2800" b="1" dirty="0"/>
              <a:t>=</a:t>
            </a:r>
          </a:p>
          <a:p>
            <a:pPr algn="ctr"/>
            <a:endParaRPr lang="it-IT" sz="1400" dirty="0"/>
          </a:p>
          <a:p>
            <a:pPr algn="ctr"/>
            <a:r>
              <a:rPr lang="it-IT" sz="1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ENDORSES Y</a:t>
            </a:r>
          </a:p>
        </p:txBody>
      </p:sp>
    </p:spTree>
    <p:extLst>
      <p:ext uri="{BB962C8B-B14F-4D97-AF65-F5344CB8AC3E}">
        <p14:creationId xmlns:p14="http://schemas.microsoft.com/office/powerpoint/2010/main" val="334911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096E5434-7A74-4C64-89EF-6B1922B7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DECCD907-1491-4E0C-9EB6-42C0FED72813}"/>
              </a:ext>
            </a:extLst>
          </p:cNvPr>
          <p:cNvSpPr txBox="1"/>
          <p:nvPr/>
        </p:nvSpPr>
        <p:spPr>
          <a:xfrm>
            <a:off x="1835696" y="1059582"/>
            <a:ext cx="581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Come appaiono gli </a:t>
            </a:r>
            <a:r>
              <a:rPr lang="it-IT" sz="2000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endorsement</a:t>
            </a:r>
            <a:r>
              <a:rPr lang="it-IT" sz="2000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graphs</a:t>
            </a:r>
            <a:r>
              <a:rPr lang="it-IT" sz="2000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it-IT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TWITTER…</a:t>
            </a:r>
          </a:p>
        </p:txBody>
      </p:sp>
      <p:pic>
        <p:nvPicPr>
          <p:cNvPr id="1026" name="Picture 2" descr="Immagine correlata">
            <a:extLst>
              <a:ext uri="{FF2B5EF4-FFF2-40B4-BE49-F238E27FC236}">
                <a16:creationId xmlns="" xmlns:a16="http://schemas.microsoft.com/office/drawing/2014/main" id="{4DEEC977-158D-4FF8-A634-FED5C0A1F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3" y="1419622"/>
            <a:ext cx="5328591" cy="29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422B22D0-A925-4E81-8629-21C4219E2051}"/>
              </a:ext>
            </a:extLst>
          </p:cNvPr>
          <p:cNvSpPr txBox="1"/>
          <p:nvPr/>
        </p:nvSpPr>
        <p:spPr>
          <a:xfrm>
            <a:off x="1835696" y="4273825"/>
            <a:ext cx="4118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…nel caso di </a:t>
            </a:r>
            <a:r>
              <a:rPr lang="it-IT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hashtags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CONTROVERSI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sz="20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="" xmlns:a16="http://schemas.microsoft.com/office/drawing/2014/main" id="{B3EBC103-C224-4D98-B09E-EF0B1BD22D62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555776" y="2949793"/>
            <a:ext cx="1080120" cy="32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="" xmlns:a16="http://schemas.microsoft.com/office/drawing/2014/main" id="{197F89FE-FC4A-44AD-9080-7EB17BA3B63C}"/>
              </a:ext>
            </a:extLst>
          </p:cNvPr>
          <p:cNvSpPr/>
          <p:nvPr/>
        </p:nvSpPr>
        <p:spPr>
          <a:xfrm>
            <a:off x="1691680" y="3273828"/>
            <a:ext cx="1728192" cy="5100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="" xmlns:a16="http://schemas.microsoft.com/office/drawing/2014/main" id="{6434515A-0CE7-46E1-9E5D-42505E037869}"/>
              </a:ext>
            </a:extLst>
          </p:cNvPr>
          <p:cNvSpPr/>
          <p:nvPr/>
        </p:nvSpPr>
        <p:spPr>
          <a:xfrm>
            <a:off x="7236296" y="3285878"/>
            <a:ext cx="1728192" cy="510008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="" xmlns:a16="http://schemas.microsoft.com/office/drawing/2014/main" id="{99BFB39E-1B50-4D9F-B143-7E9CC03FDDCB}"/>
              </a:ext>
            </a:extLst>
          </p:cNvPr>
          <p:cNvCxnSpPr>
            <a:endCxn id="15" idx="0"/>
          </p:cNvCxnSpPr>
          <p:nvPr/>
        </p:nvCxnSpPr>
        <p:spPr>
          <a:xfrm>
            <a:off x="7236296" y="2961843"/>
            <a:ext cx="864096" cy="32403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29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F4F459AA-9D70-4285-920E-38B99324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="" xmlns:a16="http://schemas.microsoft.com/office/drawing/2014/main" id="{B2DAE42D-6981-4258-A997-350AEC1248D1}"/>
                  </a:ext>
                </a:extLst>
              </p:cNvPr>
              <p:cNvSpPr/>
              <p:nvPr/>
            </p:nvSpPr>
            <p:spPr>
              <a:xfrm>
                <a:off x="1619672" y="1113589"/>
                <a:ext cx="7416824" cy="24356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seconda del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numero di archi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che collegano le due </a:t>
                </a:r>
                <a:r>
                  <a:rPr lang="it-IT" b="1" i="1" dirty="0" err="1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echo-chambers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l’argomento della discussione, descritta dall’</a:t>
                </a:r>
                <a:r>
                  <a:rPr lang="it-IT" b="1" i="1" dirty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endorsement </a:t>
                </a:r>
                <a:r>
                  <a:rPr lang="it-IT" b="1" i="1" dirty="0" err="1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graph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risulta</a:t>
                </a: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essere più o meno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controverso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just"/>
                <a:endParaRPr lang="it-IT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Per misurare il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grado di controversia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della rete, viene utilizzata la funzione </a:t>
                </a:r>
              </a:p>
              <a:p>
                <a:r>
                  <a:rPr lang="it-IT" sz="2000" b="1" i="1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Random-</a:t>
                </a:r>
                <a:r>
                  <a:rPr lang="it-IT" sz="2000" b="1" i="1" dirty="0" err="1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walk</a:t>
                </a:r>
                <a:r>
                  <a:rPr lang="it-IT" sz="2000" b="1" i="1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2000" b="1" i="1" dirty="0" err="1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controversy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2000" b="1" i="1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score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    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  <a:cs typeface="Calibri" panose="020F0502020204030204" pitchFamily="34" charset="0"/>
                      </a:rPr>
                      <m:t>𝑅𝑊𝐶</m:t>
                    </m:r>
                    <m:d>
                      <m:dPr>
                        <m:ctrlP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𝐺</m:t>
                        </m:r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𝑋</m:t>
                        </m:r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𝑌</m:t>
                        </m:r>
                      </m:e>
                    </m:d>
                    <m:r>
                      <a:rPr lang="it-IT" b="0" i="1" smtClean="0">
                        <a:latin typeface="Cambria Math"/>
                        <a:cs typeface="Calibri" panose="020F0502020204030204" pitchFamily="34" charset="0"/>
                      </a:rPr>
                      <m:t> ≝</m:t>
                    </m:r>
                    <m:sSup>
                      <m:sSupPr>
                        <m:ctrlP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i="1">
                                <a:latin typeface="Cambria Math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it-IT" i="1">
                                <a:latin typeface="Cambria Math"/>
                                <a:cs typeface="Calibri" panose="020F050202020403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2DAE42D-6981-4258-A997-350AEC124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113589"/>
                <a:ext cx="7416824" cy="2435603"/>
              </a:xfrm>
              <a:prstGeom prst="rect">
                <a:avLst/>
              </a:prstGeom>
              <a:blipFill rotWithShape="1">
                <a:blip r:embed="rId2"/>
                <a:stretch>
                  <a:fillRect l="-905" t="-12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8B0801A2-6519-4569-95A9-BB7590321AD9}"/>
              </a:ext>
            </a:extLst>
          </p:cNvPr>
          <p:cNvSpPr txBox="1"/>
          <p:nvPr/>
        </p:nvSpPr>
        <p:spPr>
          <a:xfrm>
            <a:off x="1619672" y="3532822"/>
            <a:ext cx="719883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Dove:</a:t>
            </a:r>
          </a:p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it-IT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it-IT" sz="16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è un vettore di dimensione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numero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di vertici dell’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endorsement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) che</a:t>
            </a:r>
          </a:p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ha valore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nelle coordinate corrispondenti ai vertici di grado alto dell’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endParaRPr lang="it-IT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altrove; similmente viene definito </a:t>
            </a:r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it-IT" sz="1600" b="1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it-IT" sz="16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it-IT" sz="1600" b="1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è il vettore di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PageRank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personalizzato per un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random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che parte </a:t>
            </a:r>
          </a:p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dai nodi dell’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; similmente viene definito </a:t>
            </a:r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it-IT" sz="1600" b="1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="" xmlns:a16="http://schemas.microsoft.com/office/drawing/2014/main" id="{3E71D179-9BB9-40A9-B4D8-958D015E4F75}"/>
              </a:ext>
            </a:extLst>
          </p:cNvPr>
          <p:cNvCxnSpPr>
            <a:endCxn id="14" idx="3"/>
          </p:cNvCxnSpPr>
          <p:nvPr/>
        </p:nvCxnSpPr>
        <p:spPr>
          <a:xfrm flipH="1" flipV="1">
            <a:off x="4353649" y="3009315"/>
            <a:ext cx="218351" cy="15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="" xmlns:a16="http://schemas.microsoft.com/office/drawing/2014/main" id="{1BE3D6CD-BA35-49B2-B9E9-3F62FDBF378A}"/>
              </a:ext>
            </a:extLst>
          </p:cNvPr>
          <p:cNvCxnSpPr>
            <a:endCxn id="15" idx="1"/>
          </p:cNvCxnSpPr>
          <p:nvPr/>
        </p:nvCxnSpPr>
        <p:spPr>
          <a:xfrm flipV="1">
            <a:off x="4860032" y="3009315"/>
            <a:ext cx="223160" cy="15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="" xmlns:a16="http://schemas.microsoft.com/office/drawing/2014/main" id="{52C41119-C267-4F95-B13B-D175F8FAD467}"/>
              </a:ext>
            </a:extLst>
          </p:cNvPr>
          <p:cNvSpPr txBox="1"/>
          <p:nvPr/>
        </p:nvSpPr>
        <p:spPr>
          <a:xfrm>
            <a:off x="3131840" y="2870815"/>
            <a:ext cx="122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endParaRPr lang="it-IT" sz="16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="" xmlns:a16="http://schemas.microsoft.com/office/drawing/2014/main" id="{7739B639-5ED7-46CE-8E1E-A9D9A3526EA0}"/>
              </a:ext>
            </a:extLst>
          </p:cNvPr>
          <p:cNvSpPr txBox="1"/>
          <p:nvPr/>
        </p:nvSpPr>
        <p:spPr>
          <a:xfrm>
            <a:off x="5083192" y="287081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sz="12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</a:t>
            </a:r>
            <a:endParaRPr lang="it-IT" sz="16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8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="" xmlns:a16="http://schemas.microsoft.com/office/drawing/2014/main" id="{A34D05E0-D21E-4851-84DD-833555197E5F}"/>
                  </a:ext>
                </a:extLst>
              </p:cNvPr>
              <p:cNvSpPr/>
              <p:nvPr/>
            </p:nvSpPr>
            <p:spPr>
              <a:xfrm>
                <a:off x="1547664" y="1009054"/>
                <a:ext cx="7416824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L’</a:t>
                </a:r>
                <a:r>
                  <a:rPr lang="it-IT" b="1" i="1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RWC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è definito come 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</a:t>
                </a:r>
                <a:r>
                  <a:rPr lang="it-IT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differenza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della probabilità che un random </a:t>
                </a:r>
                <a:r>
                  <a:rPr lang="it-IT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walk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che parte da una </a:t>
                </a:r>
                <a:r>
                  <a:rPr lang="it-IT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echo-chamber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all’equilibrio vi permanga e la probabilità </a:t>
                </a:r>
              </a:p>
              <a:p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che invece tale random </a:t>
                </a:r>
                <a:r>
                  <a:rPr lang="it-IT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walk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all’equilibrio finisca nell’</a:t>
                </a:r>
                <a:r>
                  <a:rPr lang="it-IT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echo-chamber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opposta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B050"/>
                        </a:solidFill>
                        <a:latin typeface="Cambria Math"/>
                        <a:cs typeface="Calibri" panose="020F0502020204030204" pitchFamily="34" charset="0"/>
                      </a:rPr>
                      <m:t>𝑹𝑾𝑪</m:t>
                    </m:r>
                    <m:r>
                      <a:rPr lang="it-IT" b="0" i="1" smtClean="0">
                        <a:solidFill>
                          <a:srgbClr val="00B050"/>
                        </a:solidFill>
                        <a:latin typeface="Cambria Math"/>
                        <a:cs typeface="Calibri" panose="020F0502020204030204" pitchFamily="34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→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𝟐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ARGOMENTO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MOLTO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CONTROVERSO</a:t>
                </a:r>
              </a:p>
              <a:p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B050"/>
                        </a:solidFill>
                        <a:latin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𝑹𝑾𝑪</m:t>
                    </m:r>
                    <m:r>
                      <a:rPr lang="it-IT" b="0" i="1" smtClean="0">
                        <a:solidFill>
                          <a:srgbClr val="00B050"/>
                        </a:solidFill>
                        <a:latin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𝟎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ARGOMENTO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POCO CONTROVERSO</a:t>
                </a: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Valori alti di </a:t>
                </a:r>
                <a:r>
                  <a:rPr lang="it-IT" b="1" i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RWC</a:t>
                </a:r>
                <a:r>
                  <a:rPr lang="it-IT" i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indicano che, all’equilibrio del 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random </a:t>
                </a:r>
                <a:r>
                  <a:rPr lang="it-IT" i="1" dirty="0" err="1">
                    <a:latin typeface="Calibri" pitchFamily="34" charset="0"/>
                    <a:cs typeface="Calibri" pitchFamily="34" charset="0"/>
                  </a:rPr>
                  <a:t>walk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è bassa </a:t>
                </a: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probabilità di essere nell’</a:t>
                </a:r>
                <a:r>
                  <a:rPr lang="it-IT" i="1" dirty="0" err="1">
                    <a:latin typeface="Calibri" pitchFamily="34" charset="0"/>
                    <a:cs typeface="Calibri" pitchFamily="34" charset="0"/>
                  </a:rPr>
                  <a:t>echo-chamber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opposta a quella di partenza.</a:t>
                </a: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r>
                  <a:rPr lang="it-IT" sz="12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La definizione dell’RWC è tratta dall’articolo «</a:t>
                </a:r>
                <a:r>
                  <a:rPr lang="it-IT" sz="1200" u="sng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Reducing</a:t>
                </a:r>
                <a:r>
                  <a:rPr lang="it-IT" sz="1200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1200" u="sng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controversy</a:t>
                </a:r>
                <a:r>
                  <a:rPr lang="it-IT" sz="1200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by </a:t>
                </a:r>
                <a:r>
                  <a:rPr lang="it-IT" sz="1200" u="sng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connecting</a:t>
                </a:r>
                <a:r>
                  <a:rPr lang="it-IT" sz="1200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1200" u="sng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opposing</a:t>
                </a:r>
                <a:r>
                  <a:rPr lang="it-IT" sz="1200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1200" u="sng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views</a:t>
                </a:r>
                <a:r>
                  <a:rPr lang="it-IT" sz="1200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»</a:t>
                </a: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34D05E0-D21E-4851-84DD-833555197E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009054"/>
                <a:ext cx="7416824" cy="4154984"/>
              </a:xfrm>
              <a:prstGeom prst="rect">
                <a:avLst/>
              </a:prstGeom>
              <a:blipFill rotWithShape="1">
                <a:blip r:embed="rId2"/>
                <a:stretch>
                  <a:fillRect l="-740" t="-734" b="-2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ttore 2 2"/>
          <p:cNvCxnSpPr>
            <a:endCxn id="4" idx="0"/>
          </p:cNvCxnSpPr>
          <p:nvPr/>
        </p:nvCxnSpPr>
        <p:spPr>
          <a:xfrm>
            <a:off x="4885367" y="3507854"/>
            <a:ext cx="10669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ttangolo 3"/>
          <p:cNvSpPr/>
          <p:nvPr/>
        </p:nvSpPr>
        <p:spPr>
          <a:xfrm>
            <a:off x="3851920" y="4011910"/>
            <a:ext cx="2088232" cy="486054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it-IT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elevata </a:t>
            </a:r>
            <a:r>
              <a:rPr lang="it-IT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controversia</a:t>
            </a:r>
            <a:endParaRPr lang="it-IT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31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/>
              <p:nvPr/>
            </p:nvSpPr>
            <p:spPr>
              <a:xfrm>
                <a:off x="1619672" y="1005576"/>
                <a:ext cx="7416824" cy="41124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b="1" dirty="0"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Problema di ottimizzazione originario</a:t>
                </a:r>
                <a:r>
                  <a:rPr lang="it-IT" dirty="0"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</a:p>
              <a:p>
                <a:r>
                  <a:rPr lang="it-IT" dirty="0">
                    <a:latin typeface="Calibri" pitchFamily="34" charset="0"/>
                    <a:cs typeface="Calibri" pitchFamily="34" charset="0"/>
                  </a:rPr>
                  <a:t>trovare l’insieme di </a:t>
                </a:r>
                <a:r>
                  <a:rPr lang="it-IT" b="1" i="1" dirty="0">
                    <a:latin typeface="Calibri" pitchFamily="34" charset="0"/>
                    <a:cs typeface="Calibri" pitchFamily="34" charset="0"/>
                  </a:rPr>
                  <a:t>k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b="1" dirty="0">
                    <a:latin typeface="Calibri" pitchFamily="34" charset="0"/>
                    <a:cs typeface="Calibri" pitchFamily="34" charset="0"/>
                  </a:rPr>
                  <a:t>archi diretti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, considerando </a:t>
                </a:r>
                <a:r>
                  <a:rPr lang="it-IT" b="1" i="1" dirty="0">
                    <a:latin typeface="Calibri" pitchFamily="34" charset="0"/>
                    <a:cs typeface="Calibri" pitchFamily="34" charset="0"/>
                  </a:rPr>
                  <a:t>tutti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gli archi non ancora </a:t>
                </a:r>
              </a:p>
              <a:p>
                <a:r>
                  <a:rPr lang="it-IT" dirty="0">
                    <a:latin typeface="Calibri" pitchFamily="34" charset="0"/>
                    <a:cs typeface="Calibri" pitchFamily="34" charset="0"/>
                  </a:rPr>
                  <a:t>presenti nel grafo, che se si materializzassero </a:t>
                </a:r>
                <a:r>
                  <a:rPr lang="it-IT" b="1" i="1" dirty="0">
                    <a:latin typeface="Calibri" pitchFamily="34" charset="0"/>
                    <a:cs typeface="Calibri" pitchFamily="34" charset="0"/>
                  </a:rPr>
                  <a:t>minimizzerebbero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l’</a:t>
                </a:r>
                <a:r>
                  <a:rPr lang="it-IT" b="1" i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RWC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.</a:t>
                </a:r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Ossia:</a:t>
                </a: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…è un </a:t>
                </a:r>
                <a:r>
                  <a:rPr lang="it-IT" b="1" i="1" dirty="0" err="1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edge-recommendation</a:t>
                </a:r>
                <a:r>
                  <a:rPr lang="it-IT" b="1" i="1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b="1" i="1" dirty="0" err="1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problem</a:t>
                </a:r>
                <a:r>
                  <a:rPr lang="it-IT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caratterizzato da una complessità</a:t>
                </a: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troppo elevata (i.e.</a:t>
                </a:r>
                <a:r>
                  <a:rPr lang="it-IT" b="1" i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O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(</m:t>
                    </m:r>
                    <m:d>
                      <m:dPr>
                        <m:ctrlPr>
                          <a:rPr lang="it-IT" b="1" i="1" smtClean="0">
                            <a:latin typeface="Cambria Math"/>
                            <a:cs typeface="Calibri" panose="020F050202020403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t-IT" b="1" i="1" smtClean="0">
                                <a:latin typeface="Cambria Math"/>
                                <a:cs typeface="Calibri" panose="020F0502020204030204" pitchFamily="34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t-IT" b="1" i="1" smtClean="0">
                                    <a:latin typeface="Cambria Math"/>
                                    <a:cs typeface="Calibri" panose="020F0502020204030204" pitchFamily="34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it-IT" b="1" i="1" smtClean="0">
                                    <a:latin typeface="Cambria Math"/>
                                    <a:cs typeface="Calibri" panose="020F0502020204030204" pitchFamily="34" charset="0"/>
                                    <a:sym typeface="Wingdings" panose="05000000000000000000" pitchFamily="2" charset="2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it-IT" b="1" i="1" smtClean="0">
                                    <a:latin typeface="Cambria Math"/>
                                    <a:cs typeface="Calibri" panose="020F0502020204030204" pitchFamily="34" charset="0"/>
                                    <a:sym typeface="Wingdings" panose="05000000000000000000" pitchFamily="2" charset="2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it-IT" b="1" i="1" smtClean="0">
                                <a:latin typeface="Cambria Math"/>
                                <a:cs typeface="Calibri" panose="020F0502020204030204" pitchFamily="34" charset="0"/>
                                <a:sym typeface="Wingdings" panose="05000000000000000000" pitchFamily="2" charset="2"/>
                              </a:rPr>
                              <m:t>𝒌</m:t>
                            </m:r>
                          </m:den>
                        </m:f>
                      </m:e>
                    </m:d>
                    <m:r>
                      <a:rPr lang="it-IT" b="1" i="0" smtClean="0">
                        <a:latin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) per essere risolto in tempi accettabili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Soluzione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  <a:r>
                  <a:rPr lang="it-IT" i="1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utilizzare un’</a:t>
                </a:r>
                <a:r>
                  <a:rPr lang="it-IT" b="1" i="1" u="sng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euristica</a:t>
                </a:r>
                <a:r>
                  <a:rPr lang="it-IT" i="1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per restringere il dominio degli archi </a:t>
                </a:r>
              </a:p>
              <a:p>
                <a:pPr algn="just"/>
                <a:r>
                  <a:rPr lang="it-IT" i="1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considerati, consentendo di ottenere risultati che approssimino l’ottimo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005576"/>
                <a:ext cx="7416824" cy="4112408"/>
              </a:xfrm>
              <a:prstGeom prst="rect">
                <a:avLst/>
              </a:prstGeom>
              <a:blipFill rotWithShape="1">
                <a:blip r:embed="rId2"/>
                <a:stretch>
                  <a:fillRect l="-740" t="-7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C:\Users\Hp\Desktop\UNIVERSITA' E CONCORSI\TESI\PRESENTAZIONE_TESI\problema_ottimizzazione_originari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139702"/>
            <a:ext cx="3168352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55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2188</Words>
  <Application>Microsoft Office PowerPoint</Application>
  <PresentationFormat>Presentazione su schermo (16:9)</PresentationFormat>
  <Paragraphs>412</Paragraphs>
  <Slides>36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36</vt:i4>
      </vt:variant>
    </vt:vector>
  </HeadingPairs>
  <TitlesOfParts>
    <vt:vector size="38" baseType="lpstr">
      <vt:lpstr>Office Theme</vt:lpstr>
      <vt:lpstr>Custom Design</vt:lpstr>
      <vt:lpstr>Presentazione standard di PowerPoint</vt:lpstr>
      <vt:lpstr>Indice</vt:lpstr>
      <vt:lpstr>Introduzione</vt:lpstr>
      <vt:lpstr>Introduzione</vt:lpstr>
      <vt:lpstr>Introduzione</vt:lpstr>
      <vt:lpstr>Introduzione</vt:lpstr>
      <vt:lpstr>Definizione del problema</vt:lpstr>
      <vt:lpstr>Definizione del problema</vt:lpstr>
      <vt:lpstr>Definizione del problema</vt:lpstr>
      <vt:lpstr>Definizione del problema</vt:lpstr>
      <vt:lpstr>Definizione del problema</vt:lpstr>
      <vt:lpstr>Definizione del problema</vt:lpstr>
      <vt:lpstr>Tecnologie</vt:lpstr>
      <vt:lpstr>Implementazione</vt:lpstr>
      <vt:lpstr>1 - Raccolta dati</vt:lpstr>
      <vt:lpstr>1 - Raccolta dati</vt:lpstr>
      <vt:lpstr>1 - Raccolta dati</vt:lpstr>
      <vt:lpstr>1 - Raccolta dati</vt:lpstr>
      <vt:lpstr>1 - Raccolta dati</vt:lpstr>
      <vt:lpstr>2 – Endorsement graph</vt:lpstr>
      <vt:lpstr>3 – Individuazione  echo-chambers</vt:lpstr>
      <vt:lpstr>3 – Individuazione  echo-chambers</vt:lpstr>
      <vt:lpstr>4 – Implementazione algoritmi</vt:lpstr>
      <vt:lpstr>4 – Implementazione algoritmi</vt:lpstr>
      <vt:lpstr>4 – Implementazione algoritmi</vt:lpstr>
      <vt:lpstr>4 – Implementazione algoritmi</vt:lpstr>
      <vt:lpstr>5 – Tool visualizzazione</vt:lpstr>
      <vt:lpstr>Test</vt:lpstr>
      <vt:lpstr>Test</vt:lpstr>
      <vt:lpstr>Test</vt:lpstr>
      <vt:lpstr>Test</vt:lpstr>
      <vt:lpstr>Test</vt:lpstr>
      <vt:lpstr>Test</vt:lpstr>
      <vt:lpstr>Conclusioni</vt:lpstr>
      <vt:lpstr>Sviluppi futuri</vt:lpstr>
      <vt:lpstr>Presentazione standard di PowerPoint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Hp</cp:lastModifiedBy>
  <cp:revision>694</cp:revision>
  <dcterms:created xsi:type="dcterms:W3CDTF">2014-04-01T16:35:38Z</dcterms:created>
  <dcterms:modified xsi:type="dcterms:W3CDTF">2018-07-18T14:01:04Z</dcterms:modified>
</cp:coreProperties>
</file>