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258" r:id="rId4"/>
    <p:sldId id="287" r:id="rId5"/>
    <p:sldId id="288" r:id="rId6"/>
    <p:sldId id="289" r:id="rId7"/>
    <p:sldId id="261" r:id="rId8"/>
    <p:sldId id="290" r:id="rId9"/>
    <p:sldId id="262" r:id="rId10"/>
    <p:sldId id="267" r:id="rId11"/>
    <p:sldId id="265" r:id="rId12"/>
    <p:sldId id="263" r:id="rId13"/>
    <p:sldId id="264" r:id="rId14"/>
    <p:sldId id="266" r:id="rId15"/>
    <p:sldId id="268" r:id="rId16"/>
    <p:sldId id="294" r:id="rId17"/>
    <p:sldId id="293" r:id="rId18"/>
    <p:sldId id="295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0" r:id="rId29"/>
    <p:sldId id="281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6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6" r:id="rId59"/>
    <p:sldId id="327" r:id="rId60"/>
    <p:sldId id="328" r:id="rId61"/>
    <p:sldId id="329" r:id="rId62"/>
    <p:sldId id="330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788" autoAdjust="0"/>
  </p:normalViewPr>
  <p:slideViewPr>
    <p:cSldViewPr snapToGrid="0">
      <p:cViewPr varScale="1">
        <p:scale>
          <a:sx n="91" d="100"/>
          <a:sy n="91" d="100"/>
        </p:scale>
        <p:origin x="728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9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D4F057-22CB-40C0-AE5E-E48070244BB1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7D627C65-7B8A-453F-9081-346D57956A62}">
      <dgm:prSet/>
      <dgm:spPr/>
      <dgm:t>
        <a:bodyPr/>
        <a:lstStyle/>
        <a:p>
          <a:r>
            <a:rPr lang="en-GB"/>
            <a:t>SDLC Phases:</a:t>
          </a:r>
        </a:p>
      </dgm:t>
    </dgm:pt>
    <dgm:pt modelId="{87EBAAF0-2E33-43C4-B924-5648048FEB08}" type="parTrans" cxnId="{298777E0-0466-4A9B-AE46-AF25CE66129A}">
      <dgm:prSet/>
      <dgm:spPr/>
      <dgm:t>
        <a:bodyPr/>
        <a:lstStyle/>
        <a:p>
          <a:endParaRPr lang="en-GB"/>
        </a:p>
      </dgm:t>
    </dgm:pt>
    <dgm:pt modelId="{BD54D8B7-BE94-4A1E-B898-419E3BC39989}" type="sibTrans" cxnId="{298777E0-0466-4A9B-AE46-AF25CE66129A}">
      <dgm:prSet/>
      <dgm:spPr/>
      <dgm:t>
        <a:bodyPr/>
        <a:lstStyle/>
        <a:p>
          <a:endParaRPr lang="en-GB"/>
        </a:p>
      </dgm:t>
    </dgm:pt>
    <dgm:pt modelId="{50D94AF2-96E9-403E-B043-6308A88EA853}">
      <dgm:prSet/>
      <dgm:spPr/>
      <dgm:t>
        <a:bodyPr/>
        <a:lstStyle/>
        <a:p>
          <a:r>
            <a:rPr lang="en-GB" dirty="0"/>
            <a:t>Requirements </a:t>
          </a:r>
        </a:p>
      </dgm:t>
    </dgm:pt>
    <dgm:pt modelId="{302D4E3C-A007-4846-AF6B-5D4AA1415158}" type="parTrans" cxnId="{4B293F17-F072-4065-9DBF-3C563D1E5C9D}">
      <dgm:prSet/>
      <dgm:spPr/>
      <dgm:t>
        <a:bodyPr/>
        <a:lstStyle/>
        <a:p>
          <a:endParaRPr lang="en-GB"/>
        </a:p>
      </dgm:t>
    </dgm:pt>
    <dgm:pt modelId="{5660DBB7-79A5-4410-A0CE-EFAD36CBCE96}" type="sibTrans" cxnId="{4B293F17-F072-4065-9DBF-3C563D1E5C9D}">
      <dgm:prSet/>
      <dgm:spPr/>
      <dgm:t>
        <a:bodyPr/>
        <a:lstStyle/>
        <a:p>
          <a:endParaRPr lang="en-GB"/>
        </a:p>
      </dgm:t>
    </dgm:pt>
    <dgm:pt modelId="{043DC7AA-1D6D-4CFF-8BFA-727A7693E792}">
      <dgm:prSet/>
      <dgm:spPr/>
      <dgm:t>
        <a:bodyPr/>
        <a:lstStyle/>
        <a:p>
          <a:r>
            <a:rPr lang="en-GB"/>
            <a:t>Designing</a:t>
          </a:r>
        </a:p>
      </dgm:t>
    </dgm:pt>
    <dgm:pt modelId="{BAB5ABEE-D073-4D3F-B29F-88B1914F2C74}" type="parTrans" cxnId="{9EB7B015-2DA0-4EEB-AB74-C503FFC1B519}">
      <dgm:prSet/>
      <dgm:spPr/>
      <dgm:t>
        <a:bodyPr/>
        <a:lstStyle/>
        <a:p>
          <a:endParaRPr lang="en-GB"/>
        </a:p>
      </dgm:t>
    </dgm:pt>
    <dgm:pt modelId="{15945445-D49B-4D2E-82F9-C63D8D86F96E}" type="sibTrans" cxnId="{9EB7B015-2DA0-4EEB-AB74-C503FFC1B519}">
      <dgm:prSet/>
      <dgm:spPr/>
      <dgm:t>
        <a:bodyPr/>
        <a:lstStyle/>
        <a:p>
          <a:endParaRPr lang="en-GB"/>
        </a:p>
      </dgm:t>
    </dgm:pt>
    <dgm:pt modelId="{66ED621D-D0F9-4AD4-BF2B-877B8F6B41F3}">
      <dgm:prSet/>
      <dgm:spPr/>
      <dgm:t>
        <a:bodyPr/>
        <a:lstStyle/>
        <a:p>
          <a:r>
            <a:rPr lang="en-GB"/>
            <a:t>Coding</a:t>
          </a:r>
        </a:p>
      </dgm:t>
    </dgm:pt>
    <dgm:pt modelId="{F18B0E14-7629-40EB-A515-E362FDADB547}" type="parTrans" cxnId="{40E9BD2F-8305-4960-BD1E-40B193A20CE7}">
      <dgm:prSet/>
      <dgm:spPr/>
      <dgm:t>
        <a:bodyPr/>
        <a:lstStyle/>
        <a:p>
          <a:endParaRPr lang="en-GB"/>
        </a:p>
      </dgm:t>
    </dgm:pt>
    <dgm:pt modelId="{2E57100A-AF3B-43D7-9065-4B98DA901044}" type="sibTrans" cxnId="{40E9BD2F-8305-4960-BD1E-40B193A20CE7}">
      <dgm:prSet/>
      <dgm:spPr/>
      <dgm:t>
        <a:bodyPr/>
        <a:lstStyle/>
        <a:p>
          <a:endParaRPr lang="en-GB"/>
        </a:p>
      </dgm:t>
    </dgm:pt>
    <dgm:pt modelId="{93AB27EA-8478-417C-9CBC-AB507ABA34A0}">
      <dgm:prSet/>
      <dgm:spPr/>
      <dgm:t>
        <a:bodyPr/>
        <a:lstStyle/>
        <a:p>
          <a:r>
            <a:rPr lang="en-GB"/>
            <a:t>Testing</a:t>
          </a:r>
        </a:p>
      </dgm:t>
    </dgm:pt>
    <dgm:pt modelId="{2CE78D22-AE1B-4DA8-8681-0D33369990DC}" type="parTrans" cxnId="{F9619B88-D82C-4C13-A8B1-AC311295D58D}">
      <dgm:prSet/>
      <dgm:spPr/>
      <dgm:t>
        <a:bodyPr/>
        <a:lstStyle/>
        <a:p>
          <a:endParaRPr lang="en-GB"/>
        </a:p>
      </dgm:t>
    </dgm:pt>
    <dgm:pt modelId="{D8B68879-12F9-4FE6-B75F-216F168D4B80}" type="sibTrans" cxnId="{F9619B88-D82C-4C13-A8B1-AC311295D58D}">
      <dgm:prSet/>
      <dgm:spPr/>
      <dgm:t>
        <a:bodyPr/>
        <a:lstStyle/>
        <a:p>
          <a:endParaRPr lang="en-GB"/>
        </a:p>
      </dgm:t>
    </dgm:pt>
    <dgm:pt modelId="{713B2962-D131-4B6F-863D-4250CF08FC68}">
      <dgm:prSet/>
      <dgm:spPr/>
      <dgm:t>
        <a:bodyPr/>
        <a:lstStyle/>
        <a:p>
          <a:r>
            <a:rPr lang="en-GB"/>
            <a:t>Deployment </a:t>
          </a:r>
        </a:p>
      </dgm:t>
    </dgm:pt>
    <dgm:pt modelId="{317EC7A7-E25D-4ABA-874A-A54B48378FF3}" type="parTrans" cxnId="{4271DFF2-A328-4E2F-92C6-33A79F8DC9A6}">
      <dgm:prSet/>
      <dgm:spPr/>
      <dgm:t>
        <a:bodyPr/>
        <a:lstStyle/>
        <a:p>
          <a:endParaRPr lang="en-GB"/>
        </a:p>
      </dgm:t>
    </dgm:pt>
    <dgm:pt modelId="{4D2E54C9-9E99-434F-A716-2FB11378855E}" type="sibTrans" cxnId="{4271DFF2-A328-4E2F-92C6-33A79F8DC9A6}">
      <dgm:prSet/>
      <dgm:spPr/>
      <dgm:t>
        <a:bodyPr/>
        <a:lstStyle/>
        <a:p>
          <a:endParaRPr lang="en-GB"/>
        </a:p>
      </dgm:t>
    </dgm:pt>
    <dgm:pt modelId="{54445314-3CA7-44E9-8201-39658E85A1CC}">
      <dgm:prSet/>
      <dgm:spPr/>
      <dgm:t>
        <a:bodyPr/>
        <a:lstStyle/>
        <a:p>
          <a:r>
            <a:rPr lang="en-GB"/>
            <a:t>Maintenance</a:t>
          </a:r>
        </a:p>
      </dgm:t>
    </dgm:pt>
    <dgm:pt modelId="{064DC60F-5453-4439-89F6-0EB9456EBECC}" type="parTrans" cxnId="{207C64EC-A0E8-469A-B0E5-8A80682D0723}">
      <dgm:prSet/>
      <dgm:spPr/>
      <dgm:t>
        <a:bodyPr/>
        <a:lstStyle/>
        <a:p>
          <a:endParaRPr lang="en-GB"/>
        </a:p>
      </dgm:t>
    </dgm:pt>
    <dgm:pt modelId="{F6F154FB-EC46-4463-8A5F-509109A4FA73}" type="sibTrans" cxnId="{207C64EC-A0E8-469A-B0E5-8A80682D0723}">
      <dgm:prSet/>
      <dgm:spPr/>
      <dgm:t>
        <a:bodyPr/>
        <a:lstStyle/>
        <a:p>
          <a:endParaRPr lang="en-GB"/>
        </a:p>
      </dgm:t>
    </dgm:pt>
    <dgm:pt modelId="{3843BAEF-A129-4F94-BFE9-B18B64228F01}" type="pres">
      <dgm:prSet presAssocID="{A1D4F057-22CB-40C0-AE5E-E48070244BB1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3D300B4-A43F-465E-B3F7-E706A3A29DCD}" type="pres">
      <dgm:prSet presAssocID="{7D627C65-7B8A-453F-9081-346D57956A62}" presName="horFlow" presStyleCnt="0"/>
      <dgm:spPr/>
    </dgm:pt>
    <dgm:pt modelId="{C59F254F-DE7B-4D45-8E7B-788A052CA7D4}" type="pres">
      <dgm:prSet presAssocID="{7D627C65-7B8A-453F-9081-346D57956A62}" presName="bigChev" presStyleLbl="node1" presStyleIdx="0" presStyleCnt="1"/>
      <dgm:spPr/>
    </dgm:pt>
    <dgm:pt modelId="{7B46C640-32C0-476C-8E2F-5EF6DE2A0D36}" type="pres">
      <dgm:prSet presAssocID="{302D4E3C-A007-4846-AF6B-5D4AA1415158}" presName="parTrans" presStyleCnt="0"/>
      <dgm:spPr/>
    </dgm:pt>
    <dgm:pt modelId="{A276CDCC-5DC9-4BCF-A4A0-75889BB17466}" type="pres">
      <dgm:prSet presAssocID="{50D94AF2-96E9-403E-B043-6308A88EA853}" presName="node" presStyleLbl="alignAccFollowNode1" presStyleIdx="0" presStyleCnt="6">
        <dgm:presLayoutVars>
          <dgm:bulletEnabled val="1"/>
        </dgm:presLayoutVars>
      </dgm:prSet>
      <dgm:spPr/>
    </dgm:pt>
    <dgm:pt modelId="{52E9FE9D-97EB-452F-A61C-E3478B2573C5}" type="pres">
      <dgm:prSet presAssocID="{5660DBB7-79A5-4410-A0CE-EFAD36CBCE96}" presName="sibTrans" presStyleCnt="0"/>
      <dgm:spPr/>
    </dgm:pt>
    <dgm:pt modelId="{7253EFE0-A6BB-4431-8ED0-7E9A618E5219}" type="pres">
      <dgm:prSet presAssocID="{043DC7AA-1D6D-4CFF-8BFA-727A7693E792}" presName="node" presStyleLbl="alignAccFollowNode1" presStyleIdx="1" presStyleCnt="6">
        <dgm:presLayoutVars>
          <dgm:bulletEnabled val="1"/>
        </dgm:presLayoutVars>
      </dgm:prSet>
      <dgm:spPr/>
    </dgm:pt>
    <dgm:pt modelId="{7F2F5CFC-FB68-4D6B-A551-E2357F4C4151}" type="pres">
      <dgm:prSet presAssocID="{15945445-D49B-4D2E-82F9-C63D8D86F96E}" presName="sibTrans" presStyleCnt="0"/>
      <dgm:spPr/>
    </dgm:pt>
    <dgm:pt modelId="{92BC917B-FC4A-4804-A02A-58006A13D3C7}" type="pres">
      <dgm:prSet presAssocID="{66ED621D-D0F9-4AD4-BF2B-877B8F6B41F3}" presName="node" presStyleLbl="alignAccFollowNode1" presStyleIdx="2" presStyleCnt="6">
        <dgm:presLayoutVars>
          <dgm:bulletEnabled val="1"/>
        </dgm:presLayoutVars>
      </dgm:prSet>
      <dgm:spPr/>
    </dgm:pt>
    <dgm:pt modelId="{D1767B01-0D92-46E2-85AE-E81562E55096}" type="pres">
      <dgm:prSet presAssocID="{2E57100A-AF3B-43D7-9065-4B98DA901044}" presName="sibTrans" presStyleCnt="0"/>
      <dgm:spPr/>
    </dgm:pt>
    <dgm:pt modelId="{0B8DA0E2-D2AD-473A-97B8-A8CD3D600150}" type="pres">
      <dgm:prSet presAssocID="{93AB27EA-8478-417C-9CBC-AB507ABA34A0}" presName="node" presStyleLbl="alignAccFollowNode1" presStyleIdx="3" presStyleCnt="6">
        <dgm:presLayoutVars>
          <dgm:bulletEnabled val="1"/>
        </dgm:presLayoutVars>
      </dgm:prSet>
      <dgm:spPr/>
    </dgm:pt>
    <dgm:pt modelId="{6B4F5E9A-7F80-4B2F-82D1-01575FD7EC41}" type="pres">
      <dgm:prSet presAssocID="{D8B68879-12F9-4FE6-B75F-216F168D4B80}" presName="sibTrans" presStyleCnt="0"/>
      <dgm:spPr/>
    </dgm:pt>
    <dgm:pt modelId="{F258B875-D90E-456C-8643-FB231E60CEEF}" type="pres">
      <dgm:prSet presAssocID="{713B2962-D131-4B6F-863D-4250CF08FC68}" presName="node" presStyleLbl="alignAccFollowNode1" presStyleIdx="4" presStyleCnt="6">
        <dgm:presLayoutVars>
          <dgm:bulletEnabled val="1"/>
        </dgm:presLayoutVars>
      </dgm:prSet>
      <dgm:spPr/>
    </dgm:pt>
    <dgm:pt modelId="{F73005EB-9290-4E52-B5A2-8BC703D21078}" type="pres">
      <dgm:prSet presAssocID="{4D2E54C9-9E99-434F-A716-2FB11378855E}" presName="sibTrans" presStyleCnt="0"/>
      <dgm:spPr/>
    </dgm:pt>
    <dgm:pt modelId="{7FAF5523-6DD2-438B-AD63-C751BCC89977}" type="pres">
      <dgm:prSet presAssocID="{54445314-3CA7-44E9-8201-39658E85A1CC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9EB7B015-2DA0-4EEB-AB74-C503FFC1B519}" srcId="{7D627C65-7B8A-453F-9081-346D57956A62}" destId="{043DC7AA-1D6D-4CFF-8BFA-727A7693E792}" srcOrd="1" destOrd="0" parTransId="{BAB5ABEE-D073-4D3F-B29F-88B1914F2C74}" sibTransId="{15945445-D49B-4D2E-82F9-C63D8D86F96E}"/>
    <dgm:cxn modelId="{4B293F17-F072-4065-9DBF-3C563D1E5C9D}" srcId="{7D627C65-7B8A-453F-9081-346D57956A62}" destId="{50D94AF2-96E9-403E-B043-6308A88EA853}" srcOrd="0" destOrd="0" parTransId="{302D4E3C-A007-4846-AF6B-5D4AA1415158}" sibTransId="{5660DBB7-79A5-4410-A0CE-EFAD36CBCE96}"/>
    <dgm:cxn modelId="{40E9BD2F-8305-4960-BD1E-40B193A20CE7}" srcId="{7D627C65-7B8A-453F-9081-346D57956A62}" destId="{66ED621D-D0F9-4AD4-BF2B-877B8F6B41F3}" srcOrd="2" destOrd="0" parTransId="{F18B0E14-7629-40EB-A515-E362FDADB547}" sibTransId="{2E57100A-AF3B-43D7-9065-4B98DA901044}"/>
    <dgm:cxn modelId="{EA5C5D69-4A1B-493A-A5B1-72CAAF1CCF48}" type="presOf" srcId="{54445314-3CA7-44E9-8201-39658E85A1CC}" destId="{7FAF5523-6DD2-438B-AD63-C751BCC89977}" srcOrd="0" destOrd="0" presId="urn:microsoft.com/office/officeart/2005/8/layout/lProcess3"/>
    <dgm:cxn modelId="{82215E6B-639F-40F0-89FD-B24391BABD81}" type="presOf" srcId="{A1D4F057-22CB-40C0-AE5E-E48070244BB1}" destId="{3843BAEF-A129-4F94-BFE9-B18B64228F01}" srcOrd="0" destOrd="0" presId="urn:microsoft.com/office/officeart/2005/8/layout/lProcess3"/>
    <dgm:cxn modelId="{F9619B88-D82C-4C13-A8B1-AC311295D58D}" srcId="{7D627C65-7B8A-453F-9081-346D57956A62}" destId="{93AB27EA-8478-417C-9CBC-AB507ABA34A0}" srcOrd="3" destOrd="0" parTransId="{2CE78D22-AE1B-4DA8-8681-0D33369990DC}" sibTransId="{D8B68879-12F9-4FE6-B75F-216F168D4B80}"/>
    <dgm:cxn modelId="{8C11A18A-0CDA-49CF-9A16-372B0599A0DF}" type="presOf" srcId="{66ED621D-D0F9-4AD4-BF2B-877B8F6B41F3}" destId="{92BC917B-FC4A-4804-A02A-58006A13D3C7}" srcOrd="0" destOrd="0" presId="urn:microsoft.com/office/officeart/2005/8/layout/lProcess3"/>
    <dgm:cxn modelId="{5481B295-FB4D-4C2B-87C3-B93E7F0A2553}" type="presOf" srcId="{93AB27EA-8478-417C-9CBC-AB507ABA34A0}" destId="{0B8DA0E2-D2AD-473A-97B8-A8CD3D600150}" srcOrd="0" destOrd="0" presId="urn:microsoft.com/office/officeart/2005/8/layout/lProcess3"/>
    <dgm:cxn modelId="{79B6F9C7-29A5-430A-85E3-0C20BDCC2F9D}" type="presOf" srcId="{7D627C65-7B8A-453F-9081-346D57956A62}" destId="{C59F254F-DE7B-4D45-8E7B-788A052CA7D4}" srcOrd="0" destOrd="0" presId="urn:microsoft.com/office/officeart/2005/8/layout/lProcess3"/>
    <dgm:cxn modelId="{5F1BF2CA-E9F1-4AAF-814B-6C52803AF715}" type="presOf" srcId="{713B2962-D131-4B6F-863D-4250CF08FC68}" destId="{F258B875-D90E-456C-8643-FB231E60CEEF}" srcOrd="0" destOrd="0" presId="urn:microsoft.com/office/officeart/2005/8/layout/lProcess3"/>
    <dgm:cxn modelId="{298777E0-0466-4A9B-AE46-AF25CE66129A}" srcId="{A1D4F057-22CB-40C0-AE5E-E48070244BB1}" destId="{7D627C65-7B8A-453F-9081-346D57956A62}" srcOrd="0" destOrd="0" parTransId="{87EBAAF0-2E33-43C4-B924-5648048FEB08}" sibTransId="{BD54D8B7-BE94-4A1E-B898-419E3BC39989}"/>
    <dgm:cxn modelId="{207C64EC-A0E8-469A-B0E5-8A80682D0723}" srcId="{7D627C65-7B8A-453F-9081-346D57956A62}" destId="{54445314-3CA7-44E9-8201-39658E85A1CC}" srcOrd="5" destOrd="0" parTransId="{064DC60F-5453-4439-89F6-0EB9456EBECC}" sibTransId="{F6F154FB-EC46-4463-8A5F-509109A4FA73}"/>
    <dgm:cxn modelId="{B5A092F1-7D3A-4105-B484-D1A123C15F98}" type="presOf" srcId="{50D94AF2-96E9-403E-B043-6308A88EA853}" destId="{A276CDCC-5DC9-4BCF-A4A0-75889BB17466}" srcOrd="0" destOrd="0" presId="urn:microsoft.com/office/officeart/2005/8/layout/lProcess3"/>
    <dgm:cxn modelId="{4271DFF2-A328-4E2F-92C6-33A79F8DC9A6}" srcId="{7D627C65-7B8A-453F-9081-346D57956A62}" destId="{713B2962-D131-4B6F-863D-4250CF08FC68}" srcOrd="4" destOrd="0" parTransId="{317EC7A7-E25D-4ABA-874A-A54B48378FF3}" sibTransId="{4D2E54C9-9E99-434F-A716-2FB11378855E}"/>
    <dgm:cxn modelId="{B8B841FF-966D-488D-A8B5-D6066380FF69}" type="presOf" srcId="{043DC7AA-1D6D-4CFF-8BFA-727A7693E792}" destId="{7253EFE0-A6BB-4431-8ED0-7E9A618E5219}" srcOrd="0" destOrd="0" presId="urn:microsoft.com/office/officeart/2005/8/layout/lProcess3"/>
    <dgm:cxn modelId="{A3D7C823-6D9C-4089-8D48-C4A1EF3AE596}" type="presParOf" srcId="{3843BAEF-A129-4F94-BFE9-B18B64228F01}" destId="{63D300B4-A43F-465E-B3F7-E706A3A29DCD}" srcOrd="0" destOrd="0" presId="urn:microsoft.com/office/officeart/2005/8/layout/lProcess3"/>
    <dgm:cxn modelId="{B705BE14-8685-4EE8-B9D4-F0E299C5C212}" type="presParOf" srcId="{63D300B4-A43F-465E-B3F7-E706A3A29DCD}" destId="{C59F254F-DE7B-4D45-8E7B-788A052CA7D4}" srcOrd="0" destOrd="0" presId="urn:microsoft.com/office/officeart/2005/8/layout/lProcess3"/>
    <dgm:cxn modelId="{CD417CFC-36E0-4617-8800-CD72A7A056AE}" type="presParOf" srcId="{63D300B4-A43F-465E-B3F7-E706A3A29DCD}" destId="{7B46C640-32C0-476C-8E2F-5EF6DE2A0D36}" srcOrd="1" destOrd="0" presId="urn:microsoft.com/office/officeart/2005/8/layout/lProcess3"/>
    <dgm:cxn modelId="{08A90A58-C4B2-42D0-9E58-3E65E280A867}" type="presParOf" srcId="{63D300B4-A43F-465E-B3F7-E706A3A29DCD}" destId="{A276CDCC-5DC9-4BCF-A4A0-75889BB17466}" srcOrd="2" destOrd="0" presId="urn:microsoft.com/office/officeart/2005/8/layout/lProcess3"/>
    <dgm:cxn modelId="{CCB6104E-4CB8-4397-B440-A90D3F98DC30}" type="presParOf" srcId="{63D300B4-A43F-465E-B3F7-E706A3A29DCD}" destId="{52E9FE9D-97EB-452F-A61C-E3478B2573C5}" srcOrd="3" destOrd="0" presId="urn:microsoft.com/office/officeart/2005/8/layout/lProcess3"/>
    <dgm:cxn modelId="{8F538B6A-B44A-4E00-A439-412168A6F9D2}" type="presParOf" srcId="{63D300B4-A43F-465E-B3F7-E706A3A29DCD}" destId="{7253EFE0-A6BB-4431-8ED0-7E9A618E5219}" srcOrd="4" destOrd="0" presId="urn:microsoft.com/office/officeart/2005/8/layout/lProcess3"/>
    <dgm:cxn modelId="{1A205340-008A-46E3-83A9-D11FC15DEC70}" type="presParOf" srcId="{63D300B4-A43F-465E-B3F7-E706A3A29DCD}" destId="{7F2F5CFC-FB68-4D6B-A551-E2357F4C4151}" srcOrd="5" destOrd="0" presId="urn:microsoft.com/office/officeart/2005/8/layout/lProcess3"/>
    <dgm:cxn modelId="{0D1DBBE6-E328-457F-9A1E-3152E8F6267E}" type="presParOf" srcId="{63D300B4-A43F-465E-B3F7-E706A3A29DCD}" destId="{92BC917B-FC4A-4804-A02A-58006A13D3C7}" srcOrd="6" destOrd="0" presId="urn:microsoft.com/office/officeart/2005/8/layout/lProcess3"/>
    <dgm:cxn modelId="{0AF1B214-07E3-42C6-9851-8956F1E7D8B8}" type="presParOf" srcId="{63D300B4-A43F-465E-B3F7-E706A3A29DCD}" destId="{D1767B01-0D92-46E2-85AE-E81562E55096}" srcOrd="7" destOrd="0" presId="urn:microsoft.com/office/officeart/2005/8/layout/lProcess3"/>
    <dgm:cxn modelId="{7F0BC843-E2F2-450E-9D99-5078DDBAD881}" type="presParOf" srcId="{63D300B4-A43F-465E-B3F7-E706A3A29DCD}" destId="{0B8DA0E2-D2AD-473A-97B8-A8CD3D600150}" srcOrd="8" destOrd="0" presId="urn:microsoft.com/office/officeart/2005/8/layout/lProcess3"/>
    <dgm:cxn modelId="{8CB6C7C0-DA7E-40DA-BCBF-BB7B1E2E0D76}" type="presParOf" srcId="{63D300B4-A43F-465E-B3F7-E706A3A29DCD}" destId="{6B4F5E9A-7F80-4B2F-82D1-01575FD7EC41}" srcOrd="9" destOrd="0" presId="urn:microsoft.com/office/officeart/2005/8/layout/lProcess3"/>
    <dgm:cxn modelId="{BC6C6D14-ED21-4655-8DDD-06CAFC7BC37C}" type="presParOf" srcId="{63D300B4-A43F-465E-B3F7-E706A3A29DCD}" destId="{F258B875-D90E-456C-8643-FB231E60CEEF}" srcOrd="10" destOrd="0" presId="urn:microsoft.com/office/officeart/2005/8/layout/lProcess3"/>
    <dgm:cxn modelId="{B66181F6-45AA-4BBC-922B-D5C75AF3DDFE}" type="presParOf" srcId="{63D300B4-A43F-465E-B3F7-E706A3A29DCD}" destId="{F73005EB-9290-4E52-B5A2-8BC703D21078}" srcOrd="11" destOrd="0" presId="urn:microsoft.com/office/officeart/2005/8/layout/lProcess3"/>
    <dgm:cxn modelId="{58C1FDEE-21C6-4F38-97F0-4C3F3158CE41}" type="presParOf" srcId="{63D300B4-A43F-465E-B3F7-E706A3A29DCD}" destId="{7FAF5523-6DD2-438B-AD63-C751BCC89977}" srcOrd="1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F254F-DE7B-4D45-8E7B-788A052CA7D4}">
      <dsp:nvSpPr>
        <dsp:cNvPr id="0" name=""/>
        <dsp:cNvSpPr/>
      </dsp:nvSpPr>
      <dsp:spPr>
        <a:xfrm>
          <a:off x="2494" y="1630297"/>
          <a:ext cx="1951156" cy="78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SDLC Phases:</a:t>
          </a:r>
        </a:p>
      </dsp:txBody>
      <dsp:txXfrm>
        <a:off x="392725" y="1630297"/>
        <a:ext cx="1170694" cy="780462"/>
      </dsp:txXfrm>
    </dsp:sp>
    <dsp:sp modelId="{A276CDCC-5DC9-4BCF-A4A0-75889BB17466}">
      <dsp:nvSpPr>
        <dsp:cNvPr id="0" name=""/>
        <dsp:cNvSpPr/>
      </dsp:nvSpPr>
      <dsp:spPr>
        <a:xfrm>
          <a:off x="1700001" y="1696636"/>
          <a:ext cx="1619460" cy="6477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Requirements </a:t>
          </a:r>
        </a:p>
      </dsp:txBody>
      <dsp:txXfrm>
        <a:off x="2023893" y="1696636"/>
        <a:ext cx="971676" cy="647784"/>
      </dsp:txXfrm>
    </dsp:sp>
    <dsp:sp modelId="{7253EFE0-A6BB-4431-8ED0-7E9A618E5219}">
      <dsp:nvSpPr>
        <dsp:cNvPr id="0" name=""/>
        <dsp:cNvSpPr/>
      </dsp:nvSpPr>
      <dsp:spPr>
        <a:xfrm>
          <a:off x="3092736" y="1696636"/>
          <a:ext cx="1619460" cy="6477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Designing</a:t>
          </a:r>
        </a:p>
      </dsp:txBody>
      <dsp:txXfrm>
        <a:off x="3416628" y="1696636"/>
        <a:ext cx="971676" cy="647784"/>
      </dsp:txXfrm>
    </dsp:sp>
    <dsp:sp modelId="{92BC917B-FC4A-4804-A02A-58006A13D3C7}">
      <dsp:nvSpPr>
        <dsp:cNvPr id="0" name=""/>
        <dsp:cNvSpPr/>
      </dsp:nvSpPr>
      <dsp:spPr>
        <a:xfrm>
          <a:off x="4485472" y="1696636"/>
          <a:ext cx="1619460" cy="6477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Coding</a:t>
          </a:r>
        </a:p>
      </dsp:txBody>
      <dsp:txXfrm>
        <a:off x="4809364" y="1696636"/>
        <a:ext cx="971676" cy="647784"/>
      </dsp:txXfrm>
    </dsp:sp>
    <dsp:sp modelId="{0B8DA0E2-D2AD-473A-97B8-A8CD3D600150}">
      <dsp:nvSpPr>
        <dsp:cNvPr id="0" name=""/>
        <dsp:cNvSpPr/>
      </dsp:nvSpPr>
      <dsp:spPr>
        <a:xfrm>
          <a:off x="5878207" y="1696636"/>
          <a:ext cx="1619460" cy="6477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Testing</a:t>
          </a:r>
        </a:p>
      </dsp:txBody>
      <dsp:txXfrm>
        <a:off x="6202099" y="1696636"/>
        <a:ext cx="971676" cy="647784"/>
      </dsp:txXfrm>
    </dsp:sp>
    <dsp:sp modelId="{F258B875-D90E-456C-8643-FB231E60CEEF}">
      <dsp:nvSpPr>
        <dsp:cNvPr id="0" name=""/>
        <dsp:cNvSpPr/>
      </dsp:nvSpPr>
      <dsp:spPr>
        <a:xfrm>
          <a:off x="7270943" y="1696636"/>
          <a:ext cx="1619460" cy="6477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Deployment </a:t>
          </a:r>
        </a:p>
      </dsp:txBody>
      <dsp:txXfrm>
        <a:off x="7594835" y="1696636"/>
        <a:ext cx="971676" cy="647784"/>
      </dsp:txXfrm>
    </dsp:sp>
    <dsp:sp modelId="{7FAF5523-6DD2-438B-AD63-C751BCC89977}">
      <dsp:nvSpPr>
        <dsp:cNvPr id="0" name=""/>
        <dsp:cNvSpPr/>
      </dsp:nvSpPr>
      <dsp:spPr>
        <a:xfrm>
          <a:off x="8663679" y="1696636"/>
          <a:ext cx="1619460" cy="64778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Maintenance</a:t>
          </a:r>
        </a:p>
      </dsp:txBody>
      <dsp:txXfrm>
        <a:off x="8987571" y="1696636"/>
        <a:ext cx="971676" cy="647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069BD8-6A5F-4135-B47D-F84697A013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8A754-0DA6-491D-AA57-58482443AC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C74D8-B44D-4FEE-839F-2A17688377E5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BEA41-08BC-4638-91AD-BFA05F3BC9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EA2B4-00F1-40D2-AF75-27E9CBFAFD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EDB92-F9DE-4E82-9CC9-68C5DEA868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684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497A42-CCA7-4A27-B99A-B4A43B60B09C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5DCDA-D6C1-472B-A401-0A08C76F9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46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5DCDA-D6C1-472B-A401-0A08C76F9EF0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210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5DCDA-D6C1-472B-A401-0A08C76F9EF0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170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5DCDA-D6C1-472B-A401-0A08C76F9EF0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606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60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7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980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14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8865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216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85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13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99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77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0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29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2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7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9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01160-7C7B-4155-847D-C16CDB702610}" type="datetimeFigureOut">
              <a:rPr lang="en-GB" smtClean="0"/>
              <a:t>15/03/2020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316881B-E549-4698-B7F7-F0D53E47A4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A950-29A1-4817-9C46-45A1BC07A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011226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5694-99FA-490D-BDDF-61B6927B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918421" cy="637309"/>
          </a:xfrm>
        </p:spPr>
        <p:txBody>
          <a:bodyPr>
            <a:normAutofit fontScale="90000"/>
          </a:bodyPr>
          <a:lstStyle/>
          <a:p>
            <a:r>
              <a:rPr lang="en-GB" dirty="0"/>
              <a:t>Web Application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DC526-4969-44AD-9B0F-06866308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5119"/>
            <a:ext cx="8596668" cy="2608117"/>
          </a:xfrm>
        </p:spPr>
        <p:txBody>
          <a:bodyPr/>
          <a:lstStyle/>
          <a:p>
            <a:pPr lvl="1"/>
            <a:r>
              <a:rPr lang="fr-FR" dirty="0"/>
              <a:t>Web Application testing Is done in all </a:t>
            </a:r>
            <a:r>
              <a:rPr lang="fr-FR" dirty="0" err="1"/>
              <a:t>layers</a:t>
            </a:r>
            <a:endParaRPr lang="fr-FR" dirty="0"/>
          </a:p>
          <a:p>
            <a:pPr marL="1200150" lvl="2" indent="-285750"/>
            <a:r>
              <a:rPr lang="fr-FR" sz="1600" dirty="0"/>
              <a:t>Front End Testing</a:t>
            </a:r>
          </a:p>
          <a:p>
            <a:pPr marL="1657350" lvl="3" indent="-285750"/>
            <a:r>
              <a:rPr lang="fr-FR" sz="1600" dirty="0"/>
              <a:t>Presentation Tier</a:t>
            </a:r>
          </a:p>
          <a:p>
            <a:pPr marL="1200150" lvl="2" indent="-285750"/>
            <a:r>
              <a:rPr lang="fr-FR" sz="1600" dirty="0"/>
              <a:t>Back End Testing</a:t>
            </a:r>
          </a:p>
          <a:p>
            <a:pPr marL="1657350" lvl="3" indent="-285750"/>
            <a:r>
              <a:rPr lang="fr-FR" sz="1600" dirty="0"/>
              <a:t>Business Tier</a:t>
            </a:r>
          </a:p>
          <a:p>
            <a:pPr marL="1657350" lvl="3" indent="-285750"/>
            <a:r>
              <a:rPr lang="fr-FR" sz="1600" dirty="0"/>
              <a:t>Data Tier</a:t>
            </a:r>
          </a:p>
          <a:p>
            <a:pPr marL="1657350" lvl="3" indent="-285750"/>
            <a:endParaRPr lang="fr-FR" sz="1600" dirty="0"/>
          </a:p>
          <a:p>
            <a:pPr marL="1200150" lvl="2" indent="-285750"/>
            <a:endParaRPr lang="fr-FR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9407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596D49-38FE-4718-B545-5B067E019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Web Application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BC78-A992-45D8-80BD-21C40F4D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3497"/>
            <a:ext cx="3629195" cy="4827638"/>
          </a:xfrm>
        </p:spPr>
        <p:txBody>
          <a:bodyPr>
            <a:normAutofit/>
          </a:bodyPr>
          <a:lstStyle/>
          <a:p>
            <a:pPr lvl="1"/>
            <a:r>
              <a:rPr lang="fr-FR" dirty="0"/>
              <a:t>Presentation Tier Components</a:t>
            </a:r>
          </a:p>
          <a:p>
            <a:pPr lvl="3" indent="-285750"/>
            <a:r>
              <a:rPr lang="en-GB" dirty="0"/>
              <a:t>Web Pages</a:t>
            </a:r>
          </a:p>
          <a:p>
            <a:pPr lvl="3" indent="-285750"/>
            <a:r>
              <a:rPr lang="en-GB" dirty="0"/>
              <a:t>Web Forms</a:t>
            </a:r>
          </a:p>
          <a:p>
            <a:pPr lvl="3" indent="-285750"/>
            <a:r>
              <a:rPr lang="en-GB" dirty="0"/>
              <a:t>Web Elements</a:t>
            </a:r>
          </a:p>
          <a:p>
            <a:pPr lvl="4" indent="-285750"/>
            <a:r>
              <a:rPr lang="en-GB" dirty="0"/>
              <a:t>Text Fields</a:t>
            </a:r>
          </a:p>
          <a:p>
            <a:pPr lvl="4" indent="-285750"/>
            <a:r>
              <a:rPr lang="en-GB" dirty="0"/>
              <a:t>Date Fields</a:t>
            </a:r>
          </a:p>
          <a:p>
            <a:pPr lvl="4" indent="-285750"/>
            <a:r>
              <a:rPr lang="en-GB" dirty="0"/>
              <a:t>Buttons</a:t>
            </a:r>
          </a:p>
          <a:p>
            <a:pPr lvl="4" indent="-285750"/>
            <a:r>
              <a:rPr lang="en-GB" dirty="0"/>
              <a:t>Radio Buttons</a:t>
            </a:r>
          </a:p>
          <a:p>
            <a:pPr lvl="4" indent="-285750"/>
            <a:r>
              <a:rPr lang="en-GB" dirty="0"/>
              <a:t>Drop downs</a:t>
            </a:r>
          </a:p>
          <a:p>
            <a:pPr lvl="4" indent="-285750"/>
            <a:r>
              <a:rPr lang="en-GB" dirty="0"/>
              <a:t>Check Boxes</a:t>
            </a:r>
          </a:p>
          <a:p>
            <a:pPr lvl="4" indent="-285750"/>
            <a:r>
              <a:rPr lang="en-GB" dirty="0"/>
              <a:t>Links</a:t>
            </a:r>
          </a:p>
          <a:p>
            <a:pPr lvl="4" indent="-285750"/>
            <a:r>
              <a:rPr lang="en-GB" dirty="0"/>
              <a:t>Images</a:t>
            </a:r>
          </a:p>
          <a:p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56EB690-9BB4-4DCA-A985-4012008590CF}"/>
              </a:ext>
            </a:extLst>
          </p:cNvPr>
          <p:cNvSpPr txBox="1">
            <a:spLocks/>
          </p:cNvSpPr>
          <p:nvPr/>
        </p:nvSpPr>
        <p:spPr>
          <a:xfrm>
            <a:off x="4857135" y="1435511"/>
            <a:ext cx="3338052" cy="15141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Middle Tier Components</a:t>
            </a:r>
          </a:p>
          <a:p>
            <a:pPr lvl="2"/>
            <a:r>
              <a:rPr lang="fr-FR" sz="1200" dirty="0"/>
              <a:t>Servers</a:t>
            </a:r>
          </a:p>
          <a:p>
            <a:pPr lvl="2"/>
            <a:r>
              <a:rPr lang="fr-FR" sz="1200" dirty="0"/>
              <a:t>Logs</a:t>
            </a:r>
          </a:p>
          <a:p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9DFA933-25F0-4E06-AA00-B257917AF0AF}"/>
              </a:ext>
            </a:extLst>
          </p:cNvPr>
          <p:cNvSpPr txBox="1">
            <a:spLocks/>
          </p:cNvSpPr>
          <p:nvPr/>
        </p:nvSpPr>
        <p:spPr>
          <a:xfrm>
            <a:off x="4718392" y="3731343"/>
            <a:ext cx="3629195" cy="1386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fr-FR" dirty="0"/>
              <a:t>Date Tier Components</a:t>
            </a:r>
          </a:p>
          <a:p>
            <a:pPr lvl="2"/>
            <a:r>
              <a:rPr lang="fr-FR" dirty="0"/>
              <a:t>Data bases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4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88FF8-CC3B-475E-A7B0-653AAEFE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7037"/>
            <a:ext cx="5949608" cy="604684"/>
          </a:xfrm>
        </p:spPr>
        <p:txBody>
          <a:bodyPr>
            <a:normAutofit fontScale="90000"/>
          </a:bodyPr>
          <a:lstStyle/>
          <a:p>
            <a:r>
              <a:rPr lang="en-GB" dirty="0"/>
              <a:t>Web Application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B212A-8F55-4FC4-86ED-2BAF9D596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99071"/>
            <a:ext cx="4110976" cy="3642292"/>
          </a:xfrm>
        </p:spPr>
        <p:txBody>
          <a:bodyPr/>
          <a:lstStyle/>
          <a:p>
            <a:r>
              <a:rPr lang="en-GB" dirty="0"/>
              <a:t>Functional Testing</a:t>
            </a:r>
          </a:p>
          <a:p>
            <a:pPr lvl="1"/>
            <a:r>
              <a:rPr lang="en-GB" sz="1400" dirty="0"/>
              <a:t>Testing the functionalities	</a:t>
            </a:r>
          </a:p>
          <a:p>
            <a:pPr lvl="1"/>
            <a:r>
              <a:rPr lang="en-GB" sz="1400" dirty="0"/>
              <a:t>Eg : Ecommerce Application</a:t>
            </a:r>
          </a:p>
          <a:p>
            <a:pPr lvl="3" indent="-285750"/>
            <a:r>
              <a:rPr lang="en-GB" dirty="0"/>
              <a:t>Registration </a:t>
            </a:r>
          </a:p>
          <a:p>
            <a:pPr lvl="3" indent="-285750"/>
            <a:r>
              <a:rPr lang="en-GB" dirty="0"/>
              <a:t>Login</a:t>
            </a:r>
          </a:p>
          <a:p>
            <a:pPr lvl="3" indent="-285750"/>
            <a:r>
              <a:rPr lang="en-GB" dirty="0"/>
              <a:t>Search</a:t>
            </a:r>
          </a:p>
          <a:p>
            <a:pPr lvl="3" indent="-285750"/>
            <a:r>
              <a:rPr lang="en-GB" dirty="0"/>
              <a:t>Cart </a:t>
            </a:r>
          </a:p>
          <a:p>
            <a:pPr lvl="3" indent="-285750"/>
            <a:r>
              <a:rPr lang="en-GB" dirty="0"/>
              <a:t>Checkout</a:t>
            </a:r>
          </a:p>
          <a:p>
            <a:pPr lvl="3" indent="-285750"/>
            <a:r>
              <a:rPr lang="en-GB" dirty="0"/>
              <a:t>Payment</a:t>
            </a:r>
          </a:p>
          <a:p>
            <a:pPr lvl="3" indent="-285750"/>
            <a:r>
              <a:rPr lang="en-GB" dirty="0"/>
              <a:t>Orders</a:t>
            </a:r>
          </a:p>
          <a:p>
            <a:pPr lvl="2"/>
            <a:endParaRPr lang="en-GB" sz="1200" dirty="0"/>
          </a:p>
          <a:p>
            <a:pPr lvl="3" indent="-285750"/>
            <a:endParaRPr lang="en-GB" dirty="0"/>
          </a:p>
          <a:p>
            <a:pPr lvl="3" indent="-285750"/>
            <a:endParaRPr lang="en-GB" dirty="0"/>
          </a:p>
          <a:p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9C353CB-5555-4F48-922F-C090B670E4E9}"/>
              </a:ext>
            </a:extLst>
          </p:cNvPr>
          <p:cNvSpPr txBox="1">
            <a:spLocks/>
          </p:cNvSpPr>
          <p:nvPr/>
        </p:nvSpPr>
        <p:spPr>
          <a:xfrm>
            <a:off x="5574890" y="2394154"/>
            <a:ext cx="3688189" cy="3642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Non Functional Testing</a:t>
            </a:r>
          </a:p>
          <a:p>
            <a:pPr lvl="1"/>
            <a:r>
              <a:rPr lang="en-GB" sz="1400" dirty="0"/>
              <a:t>Usability Testing	</a:t>
            </a:r>
          </a:p>
          <a:p>
            <a:pPr lvl="1"/>
            <a:r>
              <a:rPr lang="en-GB" sz="1400" dirty="0"/>
              <a:t>Compatibility Testing</a:t>
            </a:r>
          </a:p>
          <a:p>
            <a:pPr lvl="1"/>
            <a:r>
              <a:rPr lang="en-GB" sz="1400" dirty="0"/>
              <a:t>Performance Testing</a:t>
            </a:r>
          </a:p>
          <a:p>
            <a:pPr lvl="1"/>
            <a:r>
              <a:rPr lang="en-GB" sz="1400" dirty="0"/>
              <a:t>Security Testing</a:t>
            </a:r>
          </a:p>
          <a:p>
            <a:pPr lvl="3" indent="-285750"/>
            <a:endParaRPr lang="en-GB" dirty="0"/>
          </a:p>
          <a:p>
            <a:pPr lvl="3" indent="-285750"/>
            <a:endParaRPr lang="en-GB" dirty="0"/>
          </a:p>
          <a:p>
            <a:pPr lvl="3" indent="-285750"/>
            <a:endParaRPr lang="en-GB" dirty="0"/>
          </a:p>
          <a:p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33E1466-9791-457F-A5AD-F22DD6850309}"/>
              </a:ext>
            </a:extLst>
          </p:cNvPr>
          <p:cNvSpPr txBox="1">
            <a:spLocks/>
          </p:cNvSpPr>
          <p:nvPr/>
        </p:nvSpPr>
        <p:spPr>
          <a:xfrm>
            <a:off x="677334" y="1155290"/>
            <a:ext cx="3712769" cy="60468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Functional Testing</a:t>
            </a:r>
          </a:p>
          <a:p>
            <a:r>
              <a:rPr lang="en-GB" dirty="0"/>
              <a:t>Non Functional Testing</a:t>
            </a:r>
          </a:p>
        </p:txBody>
      </p:sp>
    </p:spTree>
    <p:extLst>
      <p:ext uri="{BB962C8B-B14F-4D97-AF65-F5344CB8AC3E}">
        <p14:creationId xmlns:p14="http://schemas.microsoft.com/office/powerpoint/2010/main" val="163635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D38178-5E02-4333-8E62-FB3372464F90}"/>
              </a:ext>
            </a:extLst>
          </p:cNvPr>
          <p:cNvSpPr/>
          <p:nvPr/>
        </p:nvSpPr>
        <p:spPr>
          <a:xfrm>
            <a:off x="326571" y="337458"/>
            <a:ext cx="11625943" cy="190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5850" lvl="3"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GB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76DD7-B783-4B0A-8B80-A82781A9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161866" cy="658761"/>
          </a:xfrm>
        </p:spPr>
        <p:txBody>
          <a:bodyPr/>
          <a:lstStyle/>
          <a:p>
            <a:r>
              <a:rPr lang="en-GB" dirty="0"/>
              <a:t>Web Application Testing : Functional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5D0588-743C-43B3-9307-33D5ABE6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419039"/>
          </a:xfrm>
        </p:spPr>
        <p:txBody>
          <a:bodyPr/>
          <a:lstStyle/>
          <a:p>
            <a:pPr lvl="1"/>
            <a:r>
              <a:rPr lang="en-GB" dirty="0"/>
              <a:t>Functional Testing : Realtime Examples?</a:t>
            </a:r>
          </a:p>
          <a:p>
            <a:pPr lvl="2" indent="-285750"/>
            <a:r>
              <a:rPr lang="en-GB" dirty="0"/>
              <a:t>Login Functionality</a:t>
            </a:r>
          </a:p>
          <a:p>
            <a:pPr lvl="2" indent="-285750"/>
            <a:r>
              <a:rPr lang="en-GB" dirty="0"/>
              <a:t>Cart Functionality</a:t>
            </a:r>
          </a:p>
          <a:p>
            <a:pPr lvl="3" indent="-28575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608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06DD9C-CBE8-43DB-AFBB-F4AF62A18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8761"/>
          </a:xfrm>
        </p:spPr>
        <p:txBody>
          <a:bodyPr>
            <a:normAutofit/>
          </a:bodyPr>
          <a:lstStyle/>
          <a:p>
            <a:r>
              <a:rPr lang="en-GB" sz="2400" dirty="0"/>
              <a:t>Web Application Testing : Functional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91393-2A24-4DC0-A6C5-0D55977FE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8361"/>
            <a:ext cx="8596668" cy="5093110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Functional Testing of Web Applications Involves following validations:	</a:t>
            </a:r>
          </a:p>
          <a:p>
            <a:pPr lvl="3" indent="-285750"/>
            <a:r>
              <a:rPr lang="en-GB" sz="1400" dirty="0"/>
              <a:t>Text Field Validations</a:t>
            </a:r>
          </a:p>
          <a:p>
            <a:pPr lvl="3" indent="-285750"/>
            <a:r>
              <a:rPr lang="en-GB" sz="1400" dirty="0"/>
              <a:t>Date field validations</a:t>
            </a:r>
          </a:p>
          <a:p>
            <a:pPr lvl="3" indent="-285750"/>
            <a:r>
              <a:rPr lang="en-GB" sz="1400" dirty="0"/>
              <a:t>Select Box Validations</a:t>
            </a:r>
          </a:p>
          <a:p>
            <a:pPr lvl="3" indent="-285750"/>
            <a:r>
              <a:rPr lang="en-GB" sz="1400" dirty="0"/>
              <a:t>Radio Buttons Validations</a:t>
            </a:r>
          </a:p>
          <a:p>
            <a:pPr lvl="3" indent="-285750"/>
            <a:r>
              <a:rPr lang="en-GB" sz="1400" dirty="0"/>
              <a:t>Dropdown Validations</a:t>
            </a:r>
          </a:p>
          <a:p>
            <a:pPr lvl="3" indent="-285750"/>
            <a:r>
              <a:rPr lang="en-GB" sz="1400" dirty="0"/>
              <a:t>Check box Validations</a:t>
            </a:r>
          </a:p>
          <a:p>
            <a:pPr lvl="3" indent="-285750"/>
            <a:r>
              <a:rPr lang="en-GB" sz="1400" dirty="0"/>
              <a:t>Default values</a:t>
            </a:r>
          </a:p>
          <a:p>
            <a:pPr lvl="3" indent="-285750"/>
            <a:r>
              <a:rPr lang="en-GB" sz="1400" dirty="0"/>
              <a:t>Buttons validations</a:t>
            </a:r>
          </a:p>
          <a:p>
            <a:pPr lvl="3" indent="-285750"/>
            <a:r>
              <a:rPr lang="en-GB" sz="1400" dirty="0"/>
              <a:t>Test Outgoing links</a:t>
            </a:r>
          </a:p>
          <a:p>
            <a:pPr lvl="3" indent="-285750"/>
            <a:r>
              <a:rPr lang="en-GB" sz="1400" dirty="0"/>
              <a:t>Test Internal links</a:t>
            </a:r>
          </a:p>
          <a:p>
            <a:pPr lvl="3" indent="-285750"/>
            <a:r>
              <a:rPr lang="en-GB" sz="1400" dirty="0"/>
              <a:t>Test Links jumping on the same page</a:t>
            </a:r>
          </a:p>
          <a:p>
            <a:pPr lvl="3" indent="-285750"/>
            <a:r>
              <a:rPr lang="en-GB" sz="1400" dirty="0"/>
              <a:t>Test for broken links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966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0206CD-F1A4-4DB8-88F9-FC80424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491"/>
            <a:ext cx="8596668" cy="580104"/>
          </a:xfrm>
        </p:spPr>
        <p:txBody>
          <a:bodyPr>
            <a:normAutofit/>
          </a:bodyPr>
          <a:lstStyle/>
          <a:p>
            <a:r>
              <a:rPr lang="en-GB" sz="2400" dirty="0"/>
              <a:t>Web Application Testing :Non Functional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E6A73-0019-434E-811A-DD4F2FA5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8595"/>
            <a:ext cx="9548214" cy="5801032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Usability Testing	</a:t>
            </a:r>
          </a:p>
          <a:p>
            <a:pPr lvl="2"/>
            <a:r>
              <a:rPr lang="en-GB" dirty="0"/>
              <a:t>What is Usability Testing?</a:t>
            </a:r>
          </a:p>
          <a:p>
            <a:pPr lvl="3"/>
            <a:r>
              <a:rPr lang="en-GB" dirty="0"/>
              <a:t>Testing to ensure that the website is easy to use</a:t>
            </a:r>
          </a:p>
          <a:p>
            <a:pPr lvl="2"/>
            <a:r>
              <a:rPr lang="en-GB" dirty="0"/>
              <a:t>Usability Testing types:</a:t>
            </a:r>
          </a:p>
          <a:p>
            <a:pPr lvl="3" indent="-285750"/>
            <a:r>
              <a:rPr lang="en-GB" dirty="0"/>
              <a:t>Navigation Testing</a:t>
            </a:r>
          </a:p>
          <a:p>
            <a:pPr lvl="4" indent="-285750"/>
            <a:r>
              <a:rPr lang="en-GB" dirty="0"/>
              <a:t>Testing to ensure that a user can easily navigate through the website to perform intended action</a:t>
            </a:r>
          </a:p>
          <a:p>
            <a:pPr lvl="3" indent="-285750"/>
            <a:r>
              <a:rPr lang="en-GB" dirty="0"/>
              <a:t>Keyboard-only accessibility testing</a:t>
            </a:r>
          </a:p>
          <a:p>
            <a:pPr lvl="4" indent="-285750"/>
            <a:r>
              <a:rPr lang="en-GB" dirty="0"/>
              <a:t>Testing to ensure that an user can perform any action on website without using mouse</a:t>
            </a:r>
          </a:p>
          <a:p>
            <a:pPr lvl="3" indent="-285750"/>
            <a:r>
              <a:rPr lang="en-GB" dirty="0"/>
              <a:t>Content Testing</a:t>
            </a:r>
          </a:p>
          <a:p>
            <a:pPr lvl="4" indent="-285750"/>
            <a:r>
              <a:rPr lang="en-GB" dirty="0"/>
              <a:t>Testing to ensure that website visual content is user friendly</a:t>
            </a:r>
          </a:p>
          <a:p>
            <a:pPr lvl="5" indent="-285750"/>
            <a:r>
              <a:rPr lang="en-GB" dirty="0"/>
              <a:t>Font, Font Size, Font Colour</a:t>
            </a:r>
          </a:p>
          <a:p>
            <a:pPr lvl="5" indent="-285750"/>
            <a:r>
              <a:rPr lang="en-GB" dirty="0"/>
              <a:t>Image sizes, Image colours</a:t>
            </a:r>
          </a:p>
          <a:p>
            <a:pPr lvl="2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41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0206CD-F1A4-4DB8-88F9-FC80424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491"/>
            <a:ext cx="8596668" cy="580104"/>
          </a:xfrm>
        </p:spPr>
        <p:txBody>
          <a:bodyPr>
            <a:normAutofit/>
          </a:bodyPr>
          <a:lstStyle/>
          <a:p>
            <a:r>
              <a:rPr lang="en-GB" sz="2400" dirty="0"/>
              <a:t>Web Application Testing :Non Functional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E6A73-0019-434E-811A-DD4F2FA5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8594"/>
            <a:ext cx="8596668" cy="5810863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Compatibility Testing</a:t>
            </a:r>
          </a:p>
          <a:p>
            <a:pPr lvl="2"/>
            <a:r>
              <a:rPr lang="en-GB" dirty="0"/>
              <a:t>What is Compatibility Testing?</a:t>
            </a:r>
          </a:p>
          <a:p>
            <a:pPr lvl="3"/>
            <a:r>
              <a:rPr lang="en-GB" dirty="0"/>
              <a:t>Testing to ensure the website works well in all OS, Browser and Device combinations</a:t>
            </a:r>
          </a:p>
          <a:p>
            <a:pPr lvl="2"/>
            <a:r>
              <a:rPr lang="en-GB" dirty="0"/>
              <a:t>Compatibility Testing types</a:t>
            </a:r>
          </a:p>
          <a:p>
            <a:pPr lvl="3" indent="-285750"/>
            <a:r>
              <a:rPr lang="en-GB" dirty="0"/>
              <a:t>Browser Compatibility Testing</a:t>
            </a:r>
          </a:p>
          <a:p>
            <a:pPr lvl="3" indent="-285750"/>
            <a:r>
              <a:rPr lang="en-GB" dirty="0"/>
              <a:t>OS Compatibility Testing</a:t>
            </a:r>
          </a:p>
          <a:p>
            <a:pPr lvl="3" indent="-285750"/>
            <a:r>
              <a:rPr lang="en-GB" dirty="0"/>
              <a:t>Mobile Devices Compatibility Testing</a:t>
            </a:r>
          </a:p>
          <a:p>
            <a:pPr marL="1314450" lvl="3" indent="0">
              <a:buNone/>
            </a:pPr>
            <a:endParaRPr lang="en-GB" dirty="0"/>
          </a:p>
          <a:p>
            <a:pPr lvl="1"/>
            <a:r>
              <a:rPr lang="en-GB" dirty="0"/>
              <a:t>Security Testing	</a:t>
            </a:r>
          </a:p>
          <a:p>
            <a:pPr lvl="2" indent="-285750"/>
            <a:r>
              <a:rPr lang="en-GB" dirty="0"/>
              <a:t>Testing Validation Messages</a:t>
            </a:r>
          </a:p>
          <a:p>
            <a:pPr lvl="2" indent="-285750"/>
            <a:r>
              <a:rPr lang="en-GB" dirty="0"/>
              <a:t>Testing Internal URLs</a:t>
            </a:r>
          </a:p>
          <a:p>
            <a:pPr lvl="2" indent="-285750"/>
            <a:r>
              <a:rPr lang="en-GB" dirty="0"/>
              <a:t>SQL Injection</a:t>
            </a:r>
          </a:p>
          <a:p>
            <a:pPr lvl="2" indent="-285750"/>
            <a:r>
              <a:rPr lang="en-GB" dirty="0"/>
              <a:t>Cross Site Scripting</a:t>
            </a:r>
          </a:p>
          <a:p>
            <a:pPr lvl="2" indent="-28575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95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0206CD-F1A4-4DB8-88F9-FC80424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491"/>
            <a:ext cx="8596668" cy="580104"/>
          </a:xfrm>
        </p:spPr>
        <p:txBody>
          <a:bodyPr>
            <a:normAutofit/>
          </a:bodyPr>
          <a:lstStyle/>
          <a:p>
            <a:r>
              <a:rPr lang="en-GB" sz="2400" dirty="0"/>
              <a:t>Web Application Testing :Non Functional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E6A73-0019-434E-811A-DD4F2FA54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68595"/>
            <a:ext cx="8596668" cy="5653548"/>
          </a:xfrm>
        </p:spPr>
        <p:txBody>
          <a:bodyPr>
            <a:norm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Performance Testing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Performance testing?</a:t>
            </a:r>
          </a:p>
          <a:p>
            <a:pPr lvl="2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Testing for response times, number of requests being processed stability of application under various loads 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Performance testing types: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Load Testing</a:t>
            </a:r>
          </a:p>
          <a:p>
            <a:pPr lvl="2" indent="-285750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Test the website by constantly and steadily increasing the load on the system to identify the breaking point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Stress testing</a:t>
            </a:r>
          </a:p>
          <a:p>
            <a:pPr lvl="2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Test the website under extreme loads with reduced server resources to  verify the behaviour of the application when it is stressed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Volume testing</a:t>
            </a:r>
          </a:p>
          <a:p>
            <a:pPr lvl="2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Test the website with increasing volumes of data in the database to verify whether website can handle large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339386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0206CD-F1A4-4DB8-88F9-FC8042461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8491"/>
            <a:ext cx="8596668" cy="580104"/>
          </a:xfrm>
        </p:spPr>
        <p:txBody>
          <a:bodyPr>
            <a:normAutofit/>
          </a:bodyPr>
          <a:lstStyle/>
          <a:p>
            <a:r>
              <a:rPr lang="en-GB" sz="2400" dirty="0"/>
              <a:t>Software Development Life Cycle (SDLC)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73E1DFA-AC07-42C2-A24E-CE6083A32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293647"/>
              </p:ext>
            </p:extLst>
          </p:nvPr>
        </p:nvGraphicFramePr>
        <p:xfrm>
          <a:off x="677334" y="1927123"/>
          <a:ext cx="10285634" cy="404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37E2217-526B-41C8-B2EA-93468C2F8E7E}"/>
              </a:ext>
            </a:extLst>
          </p:cNvPr>
          <p:cNvSpPr txBox="1">
            <a:spLocks/>
          </p:cNvSpPr>
          <p:nvPr/>
        </p:nvSpPr>
        <p:spPr>
          <a:xfrm>
            <a:off x="751076" y="663679"/>
            <a:ext cx="7468692" cy="929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E720B17-75E4-47C1-A046-7B9C9B7975BE}"/>
              </a:ext>
            </a:extLst>
          </p:cNvPr>
          <p:cNvSpPr txBox="1">
            <a:spLocks/>
          </p:cNvSpPr>
          <p:nvPr/>
        </p:nvSpPr>
        <p:spPr>
          <a:xfrm>
            <a:off x="554430" y="715296"/>
            <a:ext cx="8596668" cy="929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What is Software Development Life Cycle (SDLC)?</a:t>
            </a:r>
          </a:p>
          <a:p>
            <a:pPr lvl="1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Describes the life cycle of a software</a:t>
            </a:r>
          </a:p>
        </p:txBody>
      </p:sp>
    </p:spTree>
    <p:extLst>
      <p:ext uri="{BB962C8B-B14F-4D97-AF65-F5344CB8AC3E}">
        <p14:creationId xmlns:p14="http://schemas.microsoft.com/office/powerpoint/2010/main" val="198981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377E-9AA4-4D52-875A-9D482657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235242"/>
            <a:ext cx="8959515" cy="5478379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SDLC : Requirements Phase</a:t>
            </a:r>
          </a:p>
          <a:p>
            <a:pPr lvl="1"/>
            <a:r>
              <a:rPr lang="en-GB" dirty="0"/>
              <a:t>Who: </a:t>
            </a:r>
          </a:p>
          <a:p>
            <a:pPr lvl="2"/>
            <a:r>
              <a:rPr lang="en-GB" dirty="0"/>
              <a:t>Business Analysts, Product Owners</a:t>
            </a:r>
          </a:p>
          <a:p>
            <a:pPr lvl="1"/>
            <a:r>
              <a:rPr lang="en-GB" dirty="0"/>
              <a:t>Goal : </a:t>
            </a:r>
          </a:p>
          <a:p>
            <a:pPr lvl="2"/>
            <a:r>
              <a:rPr lang="en-GB" dirty="0"/>
              <a:t>Document functional and non functional requirements from the Customer/Client</a:t>
            </a:r>
          </a:p>
          <a:p>
            <a:pPr lvl="1"/>
            <a:r>
              <a:rPr lang="en-GB" dirty="0"/>
              <a:t>Process : </a:t>
            </a:r>
          </a:p>
          <a:p>
            <a:pPr lvl="2"/>
            <a:r>
              <a:rPr lang="en-GB" dirty="0"/>
              <a:t>Documents, Discussions , Brainstorming sessions etc</a:t>
            </a:r>
          </a:p>
          <a:p>
            <a:pPr lvl="1"/>
            <a:r>
              <a:rPr lang="en-GB" dirty="0"/>
              <a:t>Deliverables : </a:t>
            </a:r>
          </a:p>
          <a:p>
            <a:pPr lvl="2"/>
            <a:r>
              <a:rPr lang="en-GB" dirty="0"/>
              <a:t>Identified Actors, Use Cases, Screen Prototypes, UX Designs , SRS/BRS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F80642-9CDC-4421-806F-8B14418A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09600"/>
          </a:xfrm>
        </p:spPr>
        <p:txBody>
          <a:bodyPr>
            <a:normAutofit/>
          </a:bodyPr>
          <a:lstStyle/>
          <a:p>
            <a:r>
              <a:rPr lang="en-GB" dirty="0"/>
              <a:t>SDLC : Requirements Phase</a:t>
            </a:r>
          </a:p>
        </p:txBody>
      </p:sp>
    </p:spTree>
    <p:extLst>
      <p:ext uri="{BB962C8B-B14F-4D97-AF65-F5344CB8AC3E}">
        <p14:creationId xmlns:p14="http://schemas.microsoft.com/office/powerpoint/2010/main" val="92982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06E3-A60F-43CB-BB27-8066C699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520182" cy="508000"/>
          </a:xfrm>
        </p:spPr>
        <p:txBody>
          <a:bodyPr>
            <a:normAutofit/>
          </a:bodyPr>
          <a:lstStyle/>
          <a:p>
            <a:r>
              <a:rPr lang="en-GB" sz="2400" dirty="0"/>
              <a:t>Software Testing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1C01-9BEC-4A3F-A96B-4FBE1827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7001"/>
            <a:ext cx="8596668" cy="4644362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Software?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Few Examples where Software is used: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Used in Computers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Used in Automobiles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Used in Aeroplanes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Used in Retail stores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Used in Ecommerce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Software is Defective? 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China Airlines Airbus A300 crashed due to a software bug on April 26, 1994, killing 264 innocent lives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 1985, A radiation therapy machine malfunctioned due to software bug and delivered lethal radiation doses to patients, leaving 3 people dead and critically injuring 3 others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 April of 1999, a software bug caused the failure of a $1.2 billion military satellite launch, the costliest accident in history</a:t>
            </a:r>
          </a:p>
          <a:p>
            <a:pPr lvl="2"/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Nissan cars have to recall over 1 million cars from the market due to software failure in the airbag sensory detectors. There has been reported two accident due to this software failure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42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377E-9AA4-4D52-875A-9D482657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36295"/>
            <a:ext cx="9111916" cy="5077326"/>
          </a:xfrm>
        </p:spPr>
        <p:txBody>
          <a:bodyPr/>
          <a:lstStyle/>
          <a:p>
            <a:pPr lvl="1"/>
            <a:r>
              <a:rPr lang="en-GB" b="1" dirty="0"/>
              <a:t>Who</a:t>
            </a:r>
            <a:r>
              <a:rPr lang="en-GB" dirty="0"/>
              <a:t>:  </a:t>
            </a:r>
          </a:p>
          <a:p>
            <a:pPr lvl="2"/>
            <a:r>
              <a:rPr lang="en-GB" dirty="0"/>
              <a:t>System Architects and Senior Developers</a:t>
            </a:r>
          </a:p>
          <a:p>
            <a:pPr lvl="1"/>
            <a:r>
              <a:rPr lang="en-GB" b="1" dirty="0"/>
              <a:t>Goal</a:t>
            </a:r>
            <a:r>
              <a:rPr lang="en-GB" dirty="0"/>
              <a:t> : </a:t>
            </a:r>
          </a:p>
          <a:p>
            <a:pPr lvl="2"/>
            <a:r>
              <a:rPr lang="en-GB" dirty="0"/>
              <a:t>Requirements are actually transformed into a working system</a:t>
            </a:r>
          </a:p>
          <a:p>
            <a:pPr lvl="1"/>
            <a:r>
              <a:rPr lang="en-GB" b="1" dirty="0"/>
              <a:t>Process</a:t>
            </a:r>
            <a:r>
              <a:rPr lang="en-GB" dirty="0"/>
              <a:t> : </a:t>
            </a:r>
          </a:p>
          <a:p>
            <a:pPr lvl="2"/>
            <a:r>
              <a:rPr lang="en-GB" dirty="0"/>
              <a:t>Analysing the requirements, Referencing designs and architectures</a:t>
            </a:r>
          </a:p>
          <a:p>
            <a:pPr lvl="1"/>
            <a:r>
              <a:rPr lang="en-GB" b="1" dirty="0"/>
              <a:t>Deliverables</a:t>
            </a:r>
            <a:r>
              <a:rPr lang="en-GB" dirty="0"/>
              <a:t>: </a:t>
            </a:r>
          </a:p>
          <a:p>
            <a:pPr lvl="2"/>
            <a:r>
              <a:rPr lang="en-GB" dirty="0"/>
              <a:t>System Design : </a:t>
            </a:r>
          </a:p>
          <a:p>
            <a:pPr lvl="3"/>
            <a:r>
              <a:rPr lang="en-GB" dirty="0"/>
              <a:t>Programming languages, Databases, Application Design, Database Design, API Design, Infrastructure Design</a:t>
            </a:r>
          </a:p>
          <a:p>
            <a:pPr lvl="2"/>
            <a:r>
              <a:rPr lang="en-GB" dirty="0"/>
              <a:t>HLD : </a:t>
            </a:r>
          </a:p>
          <a:p>
            <a:pPr lvl="3"/>
            <a:r>
              <a:rPr lang="en-GB" dirty="0"/>
              <a:t>High level modules and dependencies among them</a:t>
            </a:r>
          </a:p>
          <a:p>
            <a:pPr lvl="2"/>
            <a:r>
              <a:rPr lang="en-GB" dirty="0"/>
              <a:t>LLD : </a:t>
            </a:r>
          </a:p>
          <a:p>
            <a:pPr lvl="3"/>
            <a:r>
              <a:rPr lang="en-GB" dirty="0"/>
              <a:t>Detailed design of each module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96BEDD-71E7-441A-B3EF-C44C36EE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609600"/>
          </a:xfrm>
        </p:spPr>
        <p:txBody>
          <a:bodyPr>
            <a:normAutofit/>
          </a:bodyPr>
          <a:lstStyle/>
          <a:p>
            <a:r>
              <a:rPr lang="en-GB" dirty="0"/>
              <a:t>SDLC : Design Phase</a:t>
            </a:r>
          </a:p>
        </p:txBody>
      </p:sp>
    </p:spTree>
    <p:extLst>
      <p:ext uri="{BB962C8B-B14F-4D97-AF65-F5344CB8AC3E}">
        <p14:creationId xmlns:p14="http://schemas.microsoft.com/office/powerpoint/2010/main" val="41380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9D0B-5306-4639-AD0B-FD0DC7C8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7095"/>
            <a:ext cx="859666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/>
              <a:t>SDLC : Coding Phase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3A6B5-C60C-47E1-A1B3-39A899C0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1389"/>
            <a:ext cx="9332940" cy="5149516"/>
          </a:xfrm>
        </p:spPr>
        <p:txBody>
          <a:bodyPr/>
          <a:lstStyle/>
          <a:p>
            <a:r>
              <a:rPr lang="en-GB" dirty="0"/>
              <a:t>Who: </a:t>
            </a:r>
          </a:p>
          <a:p>
            <a:pPr lvl="1"/>
            <a:r>
              <a:rPr lang="en-GB" dirty="0"/>
              <a:t>Developers</a:t>
            </a:r>
          </a:p>
          <a:p>
            <a:r>
              <a:rPr lang="en-GB" dirty="0"/>
              <a:t>Goal: </a:t>
            </a:r>
          </a:p>
          <a:p>
            <a:pPr lvl="1"/>
            <a:r>
              <a:rPr lang="en-GB" dirty="0"/>
              <a:t>To develop the software</a:t>
            </a:r>
          </a:p>
          <a:p>
            <a:r>
              <a:rPr lang="en-GB" dirty="0"/>
              <a:t>Process: </a:t>
            </a:r>
          </a:p>
          <a:p>
            <a:pPr lvl="1"/>
            <a:r>
              <a:rPr lang="en-GB" dirty="0"/>
              <a:t>Coding</a:t>
            </a:r>
          </a:p>
          <a:p>
            <a:r>
              <a:rPr lang="en-GB" dirty="0"/>
              <a:t>Deliverables: </a:t>
            </a:r>
          </a:p>
          <a:p>
            <a:pPr lvl="1"/>
            <a:r>
              <a:rPr lang="en-GB" dirty="0"/>
              <a:t>Developed Product/Software</a:t>
            </a:r>
          </a:p>
        </p:txBody>
      </p:sp>
    </p:spTree>
    <p:extLst>
      <p:ext uri="{BB962C8B-B14F-4D97-AF65-F5344CB8AC3E}">
        <p14:creationId xmlns:p14="http://schemas.microsoft.com/office/powerpoint/2010/main" val="82918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377E-9AA4-4D52-875A-9D482657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090863"/>
            <a:ext cx="8959515" cy="3923589"/>
          </a:xfrm>
        </p:spPr>
        <p:txBody>
          <a:bodyPr/>
          <a:lstStyle/>
          <a:p>
            <a:r>
              <a:rPr lang="en-GB" dirty="0"/>
              <a:t>Who : </a:t>
            </a:r>
          </a:p>
          <a:p>
            <a:pPr lvl="1"/>
            <a:r>
              <a:rPr lang="en-GB" dirty="0"/>
              <a:t>Testers</a:t>
            </a:r>
          </a:p>
          <a:p>
            <a:r>
              <a:rPr lang="en-GB" dirty="0"/>
              <a:t>Goal: </a:t>
            </a:r>
          </a:p>
          <a:p>
            <a:pPr lvl="1"/>
            <a:r>
              <a:rPr lang="en-GB" dirty="0"/>
              <a:t>To ensure quality of software</a:t>
            </a:r>
          </a:p>
          <a:p>
            <a:r>
              <a:rPr lang="en-GB" dirty="0"/>
              <a:t>Process: </a:t>
            </a:r>
          </a:p>
          <a:p>
            <a:pPr lvl="1"/>
            <a:r>
              <a:rPr lang="en-GB" dirty="0"/>
              <a:t>Analyse the requirements , Plan, Develop test cases, scripts. Manual and Automation Testing. Defect Logging, Retesting. Regression Testing</a:t>
            </a:r>
          </a:p>
          <a:p>
            <a:r>
              <a:rPr lang="en-GB" dirty="0"/>
              <a:t>Deliverables: </a:t>
            </a:r>
          </a:p>
          <a:p>
            <a:pPr lvl="1"/>
            <a:r>
              <a:rPr lang="en-GB" dirty="0"/>
              <a:t>Defect Free Software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7095"/>
            <a:ext cx="859666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/>
              <a:t>SDLC : Testing Phase</a:t>
            </a:r>
          </a:p>
        </p:txBody>
      </p:sp>
    </p:spTree>
    <p:extLst>
      <p:ext uri="{BB962C8B-B14F-4D97-AF65-F5344CB8AC3E}">
        <p14:creationId xmlns:p14="http://schemas.microsoft.com/office/powerpoint/2010/main" val="281365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377E-9AA4-4D52-875A-9D482657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090863"/>
            <a:ext cx="8959515" cy="3412311"/>
          </a:xfrm>
        </p:spPr>
        <p:txBody>
          <a:bodyPr/>
          <a:lstStyle/>
          <a:p>
            <a:r>
              <a:rPr lang="en-GB" dirty="0"/>
              <a:t>Who : </a:t>
            </a:r>
          </a:p>
          <a:p>
            <a:pPr lvl="1"/>
            <a:r>
              <a:rPr lang="en-GB" dirty="0"/>
              <a:t>Lead Developers ,Devops</a:t>
            </a:r>
          </a:p>
          <a:p>
            <a:r>
              <a:rPr lang="en-GB" dirty="0"/>
              <a:t>Goal: </a:t>
            </a:r>
          </a:p>
          <a:p>
            <a:pPr lvl="1"/>
            <a:r>
              <a:rPr lang="en-GB" dirty="0"/>
              <a:t>To make the software available to the users in real time or production</a:t>
            </a:r>
          </a:p>
          <a:p>
            <a:r>
              <a:rPr lang="en-GB" dirty="0"/>
              <a:t>Process: </a:t>
            </a:r>
          </a:p>
          <a:p>
            <a:pPr lvl="1"/>
            <a:r>
              <a:rPr lang="en-GB" dirty="0"/>
              <a:t>Provisioning the infrastructure and deploying the software</a:t>
            </a:r>
          </a:p>
          <a:p>
            <a:r>
              <a:rPr lang="en-GB" dirty="0"/>
              <a:t>Deliverables: </a:t>
            </a:r>
          </a:p>
          <a:p>
            <a:pPr lvl="1"/>
            <a:r>
              <a:rPr lang="en-GB" dirty="0"/>
              <a:t>Running Software application available to the users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7095"/>
            <a:ext cx="859666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/>
              <a:t>SDLC : Deployment Phase</a:t>
            </a:r>
          </a:p>
        </p:txBody>
      </p:sp>
    </p:spTree>
    <p:extLst>
      <p:ext uri="{BB962C8B-B14F-4D97-AF65-F5344CB8AC3E}">
        <p14:creationId xmlns:p14="http://schemas.microsoft.com/office/powerpoint/2010/main" val="302114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8377E-9AA4-4D52-875A-9D4826573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090863"/>
            <a:ext cx="8959515" cy="5622758"/>
          </a:xfrm>
        </p:spPr>
        <p:txBody>
          <a:bodyPr/>
          <a:lstStyle/>
          <a:p>
            <a:r>
              <a:rPr lang="en-GB" dirty="0"/>
              <a:t>Who: </a:t>
            </a:r>
          </a:p>
          <a:p>
            <a:pPr lvl="1"/>
            <a:r>
              <a:rPr lang="en-GB" dirty="0"/>
              <a:t>Users, QA, Developers</a:t>
            </a:r>
          </a:p>
          <a:p>
            <a:r>
              <a:rPr lang="en-GB" dirty="0"/>
              <a:t>Goal: </a:t>
            </a:r>
          </a:p>
          <a:p>
            <a:pPr lvl="1"/>
            <a:r>
              <a:rPr lang="en-GB" dirty="0"/>
              <a:t>To fix the bugs found in production </a:t>
            </a:r>
          </a:p>
          <a:p>
            <a:r>
              <a:rPr lang="en-GB" dirty="0"/>
              <a:t>Process: </a:t>
            </a:r>
          </a:p>
          <a:p>
            <a:pPr lvl="1"/>
            <a:r>
              <a:rPr lang="en-GB" dirty="0"/>
              <a:t>Users notify about the issues. Dev fix them and QA Test them. Updated software is deployed in production</a:t>
            </a:r>
          </a:p>
          <a:p>
            <a:r>
              <a:rPr lang="en-GB" dirty="0"/>
              <a:t>Deliverables: </a:t>
            </a:r>
          </a:p>
          <a:p>
            <a:pPr lvl="1"/>
            <a:r>
              <a:rPr lang="en-GB" dirty="0"/>
              <a:t>Software with fixed defects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7095"/>
            <a:ext cx="8596668" cy="609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/>
              <a:t>SDLC : Maintenance Phase</a:t>
            </a:r>
          </a:p>
        </p:txBody>
      </p:sp>
    </p:spTree>
    <p:extLst>
      <p:ext uri="{BB962C8B-B14F-4D97-AF65-F5344CB8AC3E}">
        <p14:creationId xmlns:p14="http://schemas.microsoft.com/office/powerpoint/2010/main" val="414598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53B2BF7-04E6-4D9C-999F-A97765DE8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966010"/>
            <a:ext cx="6336634" cy="514918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0" y="317692"/>
            <a:ext cx="8608255" cy="4251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/>
              <a:t>Impact of defects in various phases of SDLC</a:t>
            </a:r>
          </a:p>
        </p:txBody>
      </p:sp>
    </p:spTree>
    <p:extLst>
      <p:ext uri="{BB962C8B-B14F-4D97-AF65-F5344CB8AC3E}">
        <p14:creationId xmlns:p14="http://schemas.microsoft.com/office/powerpoint/2010/main" val="11572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0" y="317692"/>
            <a:ext cx="8608255" cy="4251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/>
              <a:t>SDLC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221B8-3E32-4CE3-9289-5CC1F4A9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874294"/>
            <a:ext cx="8807116" cy="1403685"/>
          </a:xfrm>
        </p:spPr>
        <p:txBody>
          <a:bodyPr/>
          <a:lstStyle/>
          <a:p>
            <a:r>
              <a:rPr lang="en-GB" dirty="0"/>
              <a:t>Waterfall Model</a:t>
            </a:r>
          </a:p>
          <a:p>
            <a:r>
              <a:rPr lang="en-GB" dirty="0"/>
              <a:t>V Model</a:t>
            </a:r>
          </a:p>
          <a:p>
            <a:r>
              <a:rPr lang="en-GB" dirty="0"/>
              <a:t>Iterative Incremental Model</a:t>
            </a:r>
          </a:p>
        </p:txBody>
      </p:sp>
    </p:spTree>
    <p:extLst>
      <p:ext uri="{BB962C8B-B14F-4D97-AF65-F5344CB8AC3E}">
        <p14:creationId xmlns:p14="http://schemas.microsoft.com/office/powerpoint/2010/main" val="161626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803814" cy="73706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SDLC Models : Waterfall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221B8-3E32-4CE3-9289-5CC1F4A9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1346661"/>
            <a:ext cx="5302299" cy="512895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Very first SDLC model	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No two phases run in parallel	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Advantages	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Simple to Implement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Works well with small software where requirements are very clear well in advance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Disadvantages	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Testing starts very late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Defects identified in later stages are costly to fix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Working software is only available at the end of SDLC</a:t>
            </a:r>
          </a:p>
          <a:p>
            <a:pPr lvl="1">
              <a:lnSpc>
                <a:spcPct val="90000"/>
              </a:lnSpc>
            </a:pPr>
            <a:r>
              <a:rPr lang="en-US" sz="1400" dirty="0"/>
              <a:t>Not Suitable for big and complex projects where requirements are not clear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5BA555-0888-4F1E-BDA2-C8D38E536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403" y="857572"/>
            <a:ext cx="4602747" cy="49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51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2" name="Isosceles Triangle 101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0526"/>
            <a:ext cx="4335824" cy="5743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SDLC Models : V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3DA78-C981-426A-989B-D67FC754C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673768"/>
            <a:ext cx="5724840" cy="571901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221B8-3E32-4CE3-9289-5CC1F4A9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583" y="1018674"/>
            <a:ext cx="4198485" cy="502268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Testing runs in parallel with other phases	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Advantages	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Early Testing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Simple to Implement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Works well with small software where requirements are very clear well in advance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Disadvantages	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Working software is only available at the end of SDLC</a:t>
            </a:r>
          </a:p>
          <a:p>
            <a:pPr lvl="1">
              <a:lnSpc>
                <a:spcPct val="90000"/>
              </a:lnSpc>
            </a:pPr>
            <a:r>
              <a:rPr lang="en-US" sz="1200" dirty="0"/>
              <a:t>Not Suitable for big and complex projects where requirements are not clear</a:t>
            </a:r>
          </a:p>
        </p:txBody>
      </p:sp>
    </p:spTree>
    <p:extLst>
      <p:ext uri="{BB962C8B-B14F-4D97-AF65-F5344CB8AC3E}">
        <p14:creationId xmlns:p14="http://schemas.microsoft.com/office/powerpoint/2010/main" val="256142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0" y="317692"/>
            <a:ext cx="8608255" cy="4251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/>
              <a:t>SDLC Models : V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221B8-3E32-4CE3-9289-5CC1F4A9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874293"/>
            <a:ext cx="8807116" cy="428764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Also called as Static Testing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No running software to test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Verification is done using Reviews, Walkthroughs and Inspections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Verification helps prevent the bugs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Validation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Also Called as Dynamic Testing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Testing is done on running software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Validation is done using actual testing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Validation helps to find bugs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</a:p>
          <a:p>
            <a:pPr lvl="1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4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0A0A-2693-4F55-B0C3-125A2B9D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Testing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1C01-9BEC-4A3F-A96B-4FBE1827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3833"/>
            <a:ext cx="8596668" cy="4507530"/>
          </a:xfrm>
        </p:spPr>
        <p:txBody>
          <a:bodyPr>
            <a:normAutofit/>
          </a:bodyPr>
          <a:lstStyle/>
          <a:p>
            <a:pPr lvl="1"/>
            <a:r>
              <a:rPr lang="en-GB" sz="2000" dirty="0"/>
              <a:t>Cause of Software Defects: Few Causes</a:t>
            </a:r>
          </a:p>
          <a:p>
            <a:pPr lvl="2"/>
            <a:r>
              <a:rPr lang="en-GB" dirty="0"/>
              <a:t>Miscommunicated Requirements</a:t>
            </a:r>
          </a:p>
          <a:p>
            <a:pPr lvl="2"/>
            <a:r>
              <a:rPr lang="en-GB" dirty="0"/>
              <a:t>Enough time is not given for development </a:t>
            </a:r>
          </a:p>
          <a:p>
            <a:pPr lvl="2"/>
            <a:r>
              <a:rPr lang="en-GB" dirty="0"/>
              <a:t>Poor Coding Skills</a:t>
            </a:r>
          </a:p>
          <a:p>
            <a:pPr lvl="2"/>
            <a:r>
              <a:rPr lang="en-GB" dirty="0"/>
              <a:t>Poor Testing Skills</a:t>
            </a:r>
          </a:p>
          <a:p>
            <a:pPr lvl="2"/>
            <a:r>
              <a:rPr lang="en-GB" dirty="0"/>
              <a:t>Human Factor</a:t>
            </a:r>
          </a:p>
          <a:p>
            <a:pPr lvl="2"/>
            <a:endParaRPr lang="en-GB" sz="1800" dirty="0"/>
          </a:p>
          <a:p>
            <a:pPr lvl="1"/>
            <a:r>
              <a:rPr lang="en-GB" sz="2000" dirty="0"/>
              <a:t>What is Software Testing?</a:t>
            </a:r>
          </a:p>
          <a:p>
            <a:pPr lvl="2"/>
            <a:r>
              <a:rPr lang="en-GB" sz="1600" dirty="0"/>
              <a:t>To verify whether the software is developed as per the requirements</a:t>
            </a:r>
          </a:p>
          <a:p>
            <a:pPr lvl="2"/>
            <a:r>
              <a:rPr lang="en-GB" sz="1600" dirty="0"/>
              <a:t>To Find Defects</a:t>
            </a:r>
          </a:p>
          <a:p>
            <a:pPr lvl="2"/>
            <a:r>
              <a:rPr lang="en-GB" sz="1600" dirty="0"/>
              <a:t>To Deliver Quality Product</a:t>
            </a:r>
          </a:p>
          <a:p>
            <a:pPr lvl="2"/>
            <a:r>
              <a:rPr lang="en-GB" sz="1600" dirty="0"/>
              <a:t>To save production cost</a:t>
            </a:r>
          </a:p>
        </p:txBody>
      </p:sp>
    </p:spTree>
    <p:extLst>
      <p:ext uri="{BB962C8B-B14F-4D97-AF65-F5344CB8AC3E}">
        <p14:creationId xmlns:p14="http://schemas.microsoft.com/office/powerpoint/2010/main" val="1808493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 bldLvl="5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0" y="317692"/>
            <a:ext cx="8608255" cy="4251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/>
              <a:t>SDLC Models : Iterative Incremental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221B8-3E32-4CE3-9289-5CC1F4A9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874293"/>
            <a:ext cx="8807116" cy="188857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In this model, software development is split across multiple iterations 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After each iteration, a subset of working software is developed. In Subsequent iteration, More functionalities are added to it and another partial working software is developed. After multiple iterations , final complete software is developed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Agile Methodology is an example of this model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14E97A-BA86-4AF3-8F41-9BB57CB9F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00" y="2762865"/>
            <a:ext cx="7675620" cy="343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65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B394E9-5067-4E11-A230-0696A52C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810" y="317692"/>
            <a:ext cx="8608255" cy="4251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2000" dirty="0"/>
              <a:t>SDLC Models : Iterative Incremental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221B8-3E32-4CE3-9289-5CC1F4A9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874293"/>
            <a:ext cx="8807116" cy="358955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Advantages: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Used to develop Complex software where requirements are not clear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Early testing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Customer Satisfaction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Flexibility and adaptability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Training and skills to implement the process</a:t>
            </a:r>
          </a:p>
          <a:p>
            <a:pPr lvl="1"/>
            <a:endParaRPr lang="en-GB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33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258902-0CF5-47F2-B8EC-32B8F9842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Testing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370060-C305-486A-B55C-B8624B7BD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7019"/>
            <a:ext cx="8596668" cy="5201265"/>
          </a:xfrm>
        </p:spPr>
        <p:txBody>
          <a:bodyPr/>
          <a:lstStyle/>
          <a:p>
            <a:r>
              <a:rPr lang="en-GB" dirty="0"/>
              <a:t>Whitebox testing</a:t>
            </a:r>
          </a:p>
          <a:p>
            <a:pPr lvl="1"/>
            <a:r>
              <a:rPr lang="en-GB" dirty="0"/>
              <a:t>Also called as glass box testing</a:t>
            </a:r>
          </a:p>
          <a:p>
            <a:pPr lvl="1"/>
            <a:r>
              <a:rPr lang="en-GB" dirty="0"/>
              <a:t>Internals of the software or software code is tested</a:t>
            </a:r>
          </a:p>
          <a:p>
            <a:pPr lvl="1"/>
            <a:r>
              <a:rPr lang="en-GB" dirty="0"/>
              <a:t>Whitebox testing is done by developers</a:t>
            </a:r>
          </a:p>
          <a:p>
            <a:pPr lvl="1"/>
            <a:endParaRPr lang="en-GB" dirty="0"/>
          </a:p>
          <a:p>
            <a:r>
              <a:rPr lang="en-GB" dirty="0"/>
              <a:t>Blackbox Testing</a:t>
            </a:r>
          </a:p>
          <a:p>
            <a:pPr lvl="1"/>
            <a:r>
              <a:rPr lang="en-GB" dirty="0"/>
              <a:t>Software is considered as black box. </a:t>
            </a:r>
          </a:p>
          <a:p>
            <a:pPr lvl="1"/>
            <a:r>
              <a:rPr lang="en-GB" dirty="0"/>
              <a:t>Testing the functionality of the software  ignoring Internals of the software</a:t>
            </a:r>
          </a:p>
          <a:p>
            <a:pPr lvl="1"/>
            <a:r>
              <a:rPr lang="en-GB" dirty="0"/>
              <a:t>Blackbox testing is done by testers</a:t>
            </a:r>
          </a:p>
          <a:p>
            <a:pPr lvl="1"/>
            <a:r>
              <a:rPr lang="en-GB" dirty="0"/>
              <a:t>Functional testing falls under block box testing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9DE359-F843-4D4F-9751-12C69F718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057" y="5067300"/>
            <a:ext cx="4793734" cy="104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5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CFF-4E56-4BFE-85DA-EE49762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Blackbox 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CFA-280E-42ED-8693-37A5887C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529"/>
            <a:ext cx="8596668" cy="4355690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Equivalence Class Partitioning</a:t>
            </a:r>
          </a:p>
          <a:p>
            <a:pPr lvl="2"/>
            <a:r>
              <a:rPr lang="en-GB" dirty="0"/>
              <a:t>Inputs are divided into partitions and testing with a single value from each partition is sufficient</a:t>
            </a:r>
          </a:p>
          <a:p>
            <a:pPr lvl="1"/>
            <a:r>
              <a:rPr lang="en-GB" dirty="0"/>
              <a:t>Boundary Value Analysis</a:t>
            </a:r>
          </a:p>
          <a:p>
            <a:pPr lvl="2"/>
            <a:r>
              <a:rPr lang="en-GB" dirty="0"/>
              <a:t>Inputs are tested at boundaries.</a:t>
            </a:r>
          </a:p>
          <a:p>
            <a:pPr lvl="2"/>
            <a:r>
              <a:rPr lang="en-GB" dirty="0"/>
              <a:t>Min-1, Min and Min+1</a:t>
            </a:r>
          </a:p>
          <a:p>
            <a:pPr lvl="2"/>
            <a:r>
              <a:rPr lang="en-GB" dirty="0"/>
              <a:t>Max-1 and Max and Max+1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Decision Table technique</a:t>
            </a:r>
          </a:p>
        </p:txBody>
      </p:sp>
    </p:spTree>
    <p:extLst>
      <p:ext uri="{BB962C8B-B14F-4D97-AF65-F5344CB8AC3E}">
        <p14:creationId xmlns:p14="http://schemas.microsoft.com/office/powerpoint/2010/main" val="292053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CFF-4E56-4BFE-85DA-EE49762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Blackbox Testing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CFA-280E-42ED-8693-37A5887C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8529"/>
            <a:ext cx="8596668" cy="1098592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State Transition Technique:</a:t>
            </a:r>
          </a:p>
          <a:p>
            <a:pPr lvl="2"/>
            <a:r>
              <a:rPr lang="en-GB" dirty="0"/>
              <a:t>Sometimes functionality can be represented using state transition diagram. State transition diagram helps to understand and test the functionality thoroughly</a:t>
            </a:r>
          </a:p>
          <a:p>
            <a:pPr lvl="2"/>
            <a:endParaRPr lang="en-GB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C27A7B1-C2AF-4C33-BCB2-BDD27954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527" y="2752726"/>
            <a:ext cx="7063913" cy="324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4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CFF-4E56-4BFE-85DA-EE49762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Levels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CFA-280E-42ED-8693-37A5887C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300480"/>
            <a:ext cx="8596668" cy="247904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dirty="0"/>
          </a:p>
          <a:p>
            <a:pPr lvl="2"/>
            <a:r>
              <a:rPr lang="en-GB" dirty="0"/>
              <a:t>Unit Testing</a:t>
            </a:r>
          </a:p>
          <a:p>
            <a:pPr lvl="2"/>
            <a:r>
              <a:rPr lang="en-GB" dirty="0"/>
              <a:t>Module testing</a:t>
            </a:r>
          </a:p>
          <a:p>
            <a:pPr lvl="2"/>
            <a:r>
              <a:rPr lang="en-GB" dirty="0"/>
              <a:t>Integration testing</a:t>
            </a:r>
          </a:p>
          <a:p>
            <a:pPr lvl="2"/>
            <a:r>
              <a:rPr lang="en-GB" dirty="0"/>
              <a:t>System testing</a:t>
            </a:r>
          </a:p>
          <a:p>
            <a:pPr lvl="2"/>
            <a:r>
              <a:rPr lang="en-GB" dirty="0"/>
              <a:t>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399795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CFF-4E56-4BFE-85DA-EE49762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Levels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CFA-280E-42ED-8693-37A5887C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920" y="1300479"/>
            <a:ext cx="8596668" cy="4815186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dirty="0"/>
          </a:p>
          <a:p>
            <a:pPr lvl="2"/>
            <a:r>
              <a:rPr lang="en-GB" dirty="0"/>
              <a:t>Unit Testing:</a:t>
            </a:r>
          </a:p>
          <a:p>
            <a:pPr lvl="3"/>
            <a:r>
              <a:rPr lang="en-GB" dirty="0"/>
              <a:t>Code units are tested</a:t>
            </a:r>
          </a:p>
          <a:p>
            <a:pPr lvl="3"/>
            <a:r>
              <a:rPr lang="en-GB" dirty="0"/>
              <a:t>White box testing</a:t>
            </a:r>
          </a:p>
          <a:p>
            <a:pPr lvl="3"/>
            <a:r>
              <a:rPr lang="en-GB" dirty="0"/>
              <a:t>Testing Performed by Developers</a:t>
            </a:r>
          </a:p>
          <a:p>
            <a:pPr lvl="2"/>
            <a:r>
              <a:rPr lang="en-GB" dirty="0"/>
              <a:t>Module Testing</a:t>
            </a:r>
          </a:p>
          <a:p>
            <a:pPr lvl="3"/>
            <a:r>
              <a:rPr lang="en-GB" dirty="0"/>
              <a:t>Functionality Individual modules are tested in detail</a:t>
            </a:r>
          </a:p>
          <a:p>
            <a:pPr lvl="3"/>
            <a:r>
              <a:rPr lang="en-GB" dirty="0"/>
              <a:t>Blackbox testing </a:t>
            </a:r>
          </a:p>
          <a:p>
            <a:pPr lvl="3"/>
            <a:r>
              <a:rPr lang="en-GB" dirty="0"/>
              <a:t>Testing performed by Testers</a:t>
            </a:r>
          </a:p>
          <a:p>
            <a:pPr lvl="2"/>
            <a:r>
              <a:rPr lang="en-GB" dirty="0"/>
              <a:t>Integration Testing:</a:t>
            </a:r>
          </a:p>
          <a:p>
            <a:pPr lvl="3"/>
            <a:r>
              <a:rPr lang="en-GB" dirty="0"/>
              <a:t>Integration between two modules is tested.</a:t>
            </a:r>
          </a:p>
          <a:p>
            <a:pPr lvl="3"/>
            <a:r>
              <a:rPr lang="en-GB" dirty="0"/>
              <a:t>Blackbox testing </a:t>
            </a:r>
          </a:p>
          <a:p>
            <a:pPr lvl="3"/>
            <a:r>
              <a:rPr lang="en-GB" dirty="0"/>
              <a:t>Functional Testing</a:t>
            </a:r>
          </a:p>
          <a:p>
            <a:pPr lvl="3"/>
            <a:r>
              <a:rPr lang="en-GB" dirty="0"/>
              <a:t>Testing performed by Testers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89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CFF-4E56-4BFE-85DA-EE49762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66" y="181896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Levels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CFA-280E-42ED-8693-37A5887C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23" y="742335"/>
            <a:ext cx="8596668" cy="5609304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System Testing:</a:t>
            </a:r>
          </a:p>
          <a:p>
            <a:pPr lvl="2"/>
            <a:r>
              <a:rPr lang="en-GB" dirty="0"/>
              <a:t>System as a whole is tested.</a:t>
            </a:r>
          </a:p>
          <a:p>
            <a:pPr lvl="2"/>
            <a:r>
              <a:rPr lang="en-GB" dirty="0"/>
              <a:t>Blackbox testing </a:t>
            </a:r>
          </a:p>
          <a:p>
            <a:pPr lvl="2"/>
            <a:r>
              <a:rPr lang="en-GB" dirty="0"/>
              <a:t>Functional Testing</a:t>
            </a:r>
          </a:p>
          <a:p>
            <a:pPr lvl="2"/>
            <a:r>
              <a:rPr lang="en-GB" dirty="0"/>
              <a:t>Testing performed by Testers</a:t>
            </a:r>
          </a:p>
          <a:p>
            <a:pPr lvl="2"/>
            <a:r>
              <a:rPr lang="en-GB" dirty="0"/>
              <a:t>Also called as End to End testing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4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68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CFF-4E56-4BFE-85DA-EE49762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66" y="181896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Levels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CFA-280E-42ED-8693-37A5887C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23" y="742334"/>
            <a:ext cx="8596668" cy="572729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User Acceptance Testing</a:t>
            </a:r>
          </a:p>
          <a:p>
            <a:pPr lvl="2"/>
            <a:r>
              <a:rPr lang="en-GB" dirty="0"/>
              <a:t>User Acceptance Testing (UAT), also known as End-user testing</a:t>
            </a:r>
          </a:p>
          <a:p>
            <a:pPr lvl="2"/>
            <a:r>
              <a:rPr lang="en-GB" dirty="0"/>
              <a:t>Testing the software by the USER or CLIENT to determine whether it can be accepted or not. </a:t>
            </a:r>
          </a:p>
          <a:p>
            <a:pPr lvl="2"/>
            <a:r>
              <a:rPr lang="en-GB" dirty="0"/>
              <a:t>Actual software users or Business users test the software to confirm whether the developed software is what the USER asked</a:t>
            </a:r>
          </a:p>
          <a:p>
            <a:pPr lvl="2"/>
            <a:r>
              <a:rPr lang="en-GB" dirty="0"/>
              <a:t>Need of User Acceptance Testing</a:t>
            </a:r>
          </a:p>
          <a:p>
            <a:pPr lvl="3"/>
            <a:r>
              <a:rPr lang="en-GB" dirty="0"/>
              <a:t>Miscommunicated requirements</a:t>
            </a:r>
          </a:p>
          <a:p>
            <a:pPr lvl="2"/>
            <a:r>
              <a:rPr lang="en-GB" dirty="0"/>
              <a:t>Alpha Testing</a:t>
            </a:r>
          </a:p>
          <a:p>
            <a:pPr lvl="3"/>
            <a:r>
              <a:rPr lang="en-GB" dirty="0"/>
              <a:t>UST performed by actual user at Development site</a:t>
            </a:r>
          </a:p>
          <a:p>
            <a:pPr lvl="2"/>
            <a:r>
              <a:rPr lang="en-GB" dirty="0"/>
              <a:t>Beta Testing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4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295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CFF-4E56-4BFE-85DA-EE49762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66" y="181896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Testing Life Cycle(STLC)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CFA-280E-42ED-8693-37A5887C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23" y="742334"/>
            <a:ext cx="8596668" cy="572729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What is STLC?</a:t>
            </a:r>
          </a:p>
          <a:p>
            <a:pPr lvl="1"/>
            <a:r>
              <a:rPr lang="en-GB" dirty="0"/>
              <a:t>STLC Phases:</a:t>
            </a:r>
          </a:p>
          <a:p>
            <a:pPr lvl="2"/>
            <a:r>
              <a:rPr lang="en-GB" dirty="0"/>
              <a:t>Requirement Analysis</a:t>
            </a:r>
          </a:p>
          <a:p>
            <a:pPr lvl="2"/>
            <a:r>
              <a:rPr lang="en-GB" dirty="0"/>
              <a:t>Test Planning</a:t>
            </a:r>
          </a:p>
          <a:p>
            <a:pPr lvl="2"/>
            <a:r>
              <a:rPr lang="en-GB" dirty="0"/>
              <a:t>Test Cases Design</a:t>
            </a:r>
          </a:p>
          <a:p>
            <a:pPr lvl="2"/>
            <a:r>
              <a:rPr lang="en-GB" dirty="0"/>
              <a:t>Test Environment setup</a:t>
            </a:r>
          </a:p>
          <a:p>
            <a:pPr lvl="2"/>
            <a:r>
              <a:rPr lang="en-GB" dirty="0"/>
              <a:t>Test Execution</a:t>
            </a:r>
          </a:p>
          <a:p>
            <a:pPr lvl="2"/>
            <a:r>
              <a:rPr lang="en-GB" dirty="0"/>
              <a:t>Test Closure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4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35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0A0A-2693-4F55-B0C3-125A2B9D9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Company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1C01-9BEC-4A3F-A96B-4FBE1827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355"/>
            <a:ext cx="8596668" cy="4714008"/>
          </a:xfrm>
        </p:spPr>
        <p:txBody>
          <a:bodyPr>
            <a:normAutofit/>
          </a:bodyPr>
          <a:lstStyle/>
          <a:p>
            <a:pPr lvl="1"/>
            <a:r>
              <a:rPr lang="en-GB" sz="2000" dirty="0"/>
              <a:t>Product Company</a:t>
            </a:r>
          </a:p>
          <a:p>
            <a:pPr lvl="1"/>
            <a:r>
              <a:rPr lang="en-GB" sz="2000" dirty="0"/>
              <a:t>Services Company</a:t>
            </a:r>
          </a:p>
        </p:txBody>
      </p:sp>
    </p:spTree>
    <p:extLst>
      <p:ext uri="{BB962C8B-B14F-4D97-AF65-F5344CB8AC3E}">
        <p14:creationId xmlns:p14="http://schemas.microsoft.com/office/powerpoint/2010/main" val="901332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CFF-4E56-4BFE-85DA-EE49762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66" y="181896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Testing Life Cycle(STLC)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CFA-280E-42ED-8693-37A5887C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23" y="742334"/>
            <a:ext cx="8596668" cy="572729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Requirement Analysis:</a:t>
            </a:r>
          </a:p>
          <a:p>
            <a:pPr lvl="2"/>
            <a:r>
              <a:rPr lang="en-GB" dirty="0"/>
              <a:t>What?</a:t>
            </a:r>
          </a:p>
          <a:p>
            <a:pPr lvl="3"/>
            <a:r>
              <a:rPr lang="en-GB" dirty="0"/>
              <a:t>The QA team follows up with various stakeholders like Business Analyst, System Architecture, Client, Test Manager in case any query or clarification is required to understand the requirement.</a:t>
            </a:r>
          </a:p>
          <a:p>
            <a:pPr lvl="2"/>
            <a:r>
              <a:rPr lang="en-GB" dirty="0"/>
              <a:t>Output</a:t>
            </a:r>
          </a:p>
          <a:p>
            <a:pPr lvl="3"/>
            <a:r>
              <a:rPr lang="en-GB" dirty="0"/>
              <a:t>Scope of Testing</a:t>
            </a:r>
          </a:p>
          <a:p>
            <a:pPr lvl="3"/>
            <a:r>
              <a:rPr lang="en-GB" dirty="0"/>
              <a:t>Automation Analysis</a:t>
            </a:r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4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912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8CFF-4E56-4BFE-85DA-EE497621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66" y="181896"/>
            <a:ext cx="8596668" cy="560439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Testing Life Cycle(STLC)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81CFA-280E-42ED-8693-37A5887CA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423" y="742334"/>
            <a:ext cx="8596668" cy="5727291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Test Planning:</a:t>
            </a:r>
          </a:p>
          <a:p>
            <a:pPr lvl="2"/>
            <a:r>
              <a:rPr lang="en-GB" dirty="0"/>
              <a:t>Attributes of Test Plan</a:t>
            </a:r>
          </a:p>
          <a:p>
            <a:pPr lvl="3"/>
            <a:r>
              <a:rPr lang="en-GB" dirty="0"/>
              <a:t>Features To be tested</a:t>
            </a:r>
          </a:p>
          <a:p>
            <a:pPr lvl="3"/>
            <a:r>
              <a:rPr lang="en-GB" dirty="0"/>
              <a:t>Features not to be tested</a:t>
            </a:r>
          </a:p>
          <a:p>
            <a:pPr lvl="3"/>
            <a:r>
              <a:rPr lang="en-GB" dirty="0"/>
              <a:t>Test Strategy</a:t>
            </a:r>
          </a:p>
          <a:p>
            <a:pPr lvl="3"/>
            <a:r>
              <a:rPr lang="en-GB" dirty="0"/>
              <a:t>Entry Criteria</a:t>
            </a:r>
          </a:p>
          <a:p>
            <a:pPr lvl="3"/>
            <a:r>
              <a:rPr lang="en-GB" dirty="0"/>
              <a:t>Exit Criteria</a:t>
            </a:r>
          </a:p>
          <a:p>
            <a:pPr lvl="3"/>
            <a:r>
              <a:rPr lang="en-GB" dirty="0"/>
              <a:t>Suspension Criteria</a:t>
            </a:r>
          </a:p>
          <a:p>
            <a:pPr lvl="3"/>
            <a:r>
              <a:rPr lang="en-GB" dirty="0"/>
              <a:t>Resumption Criteria</a:t>
            </a:r>
          </a:p>
          <a:p>
            <a:pPr lvl="3"/>
            <a:r>
              <a:rPr lang="en-GB" dirty="0"/>
              <a:t>Risks and Mitigations</a:t>
            </a:r>
          </a:p>
          <a:p>
            <a:pPr lvl="3"/>
            <a:r>
              <a:rPr lang="en-GB" dirty="0"/>
              <a:t>Resource Allocation</a:t>
            </a:r>
          </a:p>
          <a:p>
            <a:pPr lvl="3"/>
            <a:r>
              <a:rPr lang="en-GB" dirty="0"/>
              <a:t>Schedule</a:t>
            </a:r>
          </a:p>
          <a:p>
            <a:pPr lvl="3"/>
            <a:r>
              <a:rPr lang="en-GB" dirty="0"/>
              <a:t>Training Needs</a:t>
            </a:r>
          </a:p>
          <a:p>
            <a:pPr lvl="3"/>
            <a:r>
              <a:rPr lang="en-GB" dirty="0"/>
              <a:t>Test Environment</a:t>
            </a:r>
          </a:p>
          <a:p>
            <a:pPr lvl="3"/>
            <a:r>
              <a:rPr lang="en-GB" dirty="0"/>
              <a:t>Test Deliverables</a:t>
            </a:r>
          </a:p>
          <a:p>
            <a:pPr lvl="3"/>
            <a:endParaRPr lang="en-GB" dirty="0"/>
          </a:p>
          <a:p>
            <a:pPr lvl="2"/>
            <a:endParaRPr lang="en-GB" dirty="0"/>
          </a:p>
          <a:p>
            <a:pPr lvl="4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lvl="3"/>
            <a:endParaRPr lang="en-GB" dirty="0"/>
          </a:p>
          <a:p>
            <a:pPr marL="1371600" lvl="3" indent="0">
              <a:buNone/>
            </a:pPr>
            <a:endParaRPr lang="en-GB" dirty="0"/>
          </a:p>
          <a:p>
            <a:pPr lvl="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132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0B3C-F11A-4E2A-8327-BC202EED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862984" cy="508986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Testing Life Cycle(STLC)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1C17-57B8-4F1B-8A1F-B4FB07E9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1"/>
            <a:ext cx="8596668" cy="4709712"/>
          </a:xfrm>
        </p:spPr>
        <p:txBody>
          <a:bodyPr/>
          <a:lstStyle/>
          <a:p>
            <a:r>
              <a:rPr lang="en-GB" dirty="0"/>
              <a:t>Test Development:</a:t>
            </a:r>
          </a:p>
          <a:p>
            <a:pPr lvl="1"/>
            <a:r>
              <a:rPr lang="en-GB" dirty="0"/>
              <a:t>Test Scenarios</a:t>
            </a:r>
          </a:p>
          <a:p>
            <a:pPr lvl="1"/>
            <a:r>
              <a:rPr lang="en-GB" dirty="0"/>
              <a:t>Test Cases</a:t>
            </a:r>
          </a:p>
          <a:p>
            <a:pPr lvl="1"/>
            <a:r>
              <a:rPr lang="en-GB" dirty="0"/>
              <a:t>Requirement Traceability Matrix(RTM)</a:t>
            </a:r>
          </a:p>
          <a:p>
            <a:pPr lvl="1"/>
            <a:r>
              <a:rPr lang="en-GB" dirty="0"/>
              <a:t>Test Data Setup</a:t>
            </a:r>
          </a:p>
        </p:txBody>
      </p:sp>
    </p:spTree>
    <p:extLst>
      <p:ext uri="{BB962C8B-B14F-4D97-AF65-F5344CB8AC3E}">
        <p14:creationId xmlns:p14="http://schemas.microsoft.com/office/powerpoint/2010/main" val="404538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0B3C-F11A-4E2A-8327-BC202EED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862984" cy="508986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Testing Life Cycle(STLC)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1C17-57B8-4F1B-8A1F-B4FB07E9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1"/>
            <a:ext cx="8596668" cy="4709712"/>
          </a:xfrm>
        </p:spPr>
        <p:txBody>
          <a:bodyPr/>
          <a:lstStyle/>
          <a:p>
            <a:r>
              <a:rPr lang="en-GB" dirty="0"/>
              <a:t>Test Environment setup</a:t>
            </a:r>
          </a:p>
          <a:p>
            <a:pPr lvl="1"/>
            <a:r>
              <a:rPr lang="en-GB" dirty="0"/>
              <a:t>Hardware requirements</a:t>
            </a:r>
          </a:p>
          <a:p>
            <a:pPr lvl="1"/>
            <a:r>
              <a:rPr lang="en-GB" dirty="0"/>
              <a:t>Software requirements</a:t>
            </a:r>
          </a:p>
          <a:p>
            <a:pPr lvl="1"/>
            <a:r>
              <a:rPr lang="en-GB" dirty="0"/>
              <a:t>Tools setup</a:t>
            </a:r>
          </a:p>
          <a:p>
            <a:pPr lvl="1"/>
            <a:r>
              <a:rPr lang="en-GB" dirty="0"/>
              <a:t>Need of multiple test environments</a:t>
            </a:r>
          </a:p>
        </p:txBody>
      </p:sp>
    </p:spTree>
    <p:extLst>
      <p:ext uri="{BB962C8B-B14F-4D97-AF65-F5344CB8AC3E}">
        <p14:creationId xmlns:p14="http://schemas.microsoft.com/office/powerpoint/2010/main" val="22003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0B3C-F11A-4E2A-8327-BC202EED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862984" cy="508986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Testing Life Cycle(STLC)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1C17-57B8-4F1B-8A1F-B4FB07E9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1650"/>
            <a:ext cx="8596668" cy="4794829"/>
          </a:xfrm>
        </p:spPr>
        <p:txBody>
          <a:bodyPr/>
          <a:lstStyle/>
          <a:p>
            <a:r>
              <a:rPr lang="en-GB" dirty="0"/>
              <a:t>Test Execution</a:t>
            </a:r>
          </a:p>
          <a:p>
            <a:pPr lvl="1"/>
            <a:r>
              <a:rPr lang="en-GB" dirty="0"/>
              <a:t>Executing Test cases</a:t>
            </a:r>
          </a:p>
          <a:p>
            <a:pPr lvl="1"/>
            <a:r>
              <a:rPr lang="en-GB" dirty="0"/>
              <a:t>What is Build?</a:t>
            </a:r>
          </a:p>
          <a:p>
            <a:pPr lvl="1"/>
            <a:r>
              <a:rPr lang="en-GB" dirty="0"/>
              <a:t>What is Smoke Testing</a:t>
            </a:r>
          </a:p>
          <a:p>
            <a:pPr lvl="1"/>
            <a:r>
              <a:rPr lang="en-GB" dirty="0"/>
              <a:t>What is Sanity Testing</a:t>
            </a:r>
          </a:p>
          <a:p>
            <a:pPr lvl="1"/>
            <a:r>
              <a:rPr lang="en-GB" dirty="0"/>
              <a:t>What is Progression Testing?</a:t>
            </a:r>
          </a:p>
          <a:p>
            <a:pPr lvl="1"/>
            <a:r>
              <a:rPr lang="en-GB" dirty="0"/>
              <a:t>Logging defect?</a:t>
            </a:r>
          </a:p>
          <a:p>
            <a:pPr lvl="1"/>
            <a:r>
              <a:rPr lang="en-GB" dirty="0"/>
              <a:t>Retesting?</a:t>
            </a:r>
          </a:p>
          <a:p>
            <a:pPr lvl="1"/>
            <a:r>
              <a:rPr lang="en-GB" dirty="0"/>
              <a:t>Regression Testing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30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D0B3C-F11A-4E2A-8327-BC202EEDA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862984" cy="508986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Testing Life Cycle(STLC)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A1C17-57B8-4F1B-8A1F-B4FB07E9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5940"/>
            <a:ext cx="8596668" cy="4794829"/>
          </a:xfrm>
        </p:spPr>
        <p:txBody>
          <a:bodyPr/>
          <a:lstStyle/>
          <a:p>
            <a:r>
              <a:rPr lang="en-GB" dirty="0"/>
              <a:t>Test Closure</a:t>
            </a:r>
          </a:p>
          <a:p>
            <a:pPr lvl="1"/>
            <a:r>
              <a:rPr lang="en-GB" dirty="0"/>
              <a:t>When can we say that testing is complete?</a:t>
            </a:r>
          </a:p>
          <a:p>
            <a:pPr lvl="1"/>
            <a:r>
              <a:rPr lang="en-GB" dirty="0"/>
              <a:t>Test Deliverables</a:t>
            </a:r>
          </a:p>
        </p:txBody>
      </p:sp>
    </p:spTree>
    <p:extLst>
      <p:ext uri="{BB962C8B-B14F-4D97-AF65-F5344CB8AC3E}">
        <p14:creationId xmlns:p14="http://schemas.microsoft.com/office/powerpoint/2010/main" val="1325652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81CB-641F-4F66-BE09-62AA58232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4396"/>
          </a:xfrm>
        </p:spPr>
        <p:txBody>
          <a:bodyPr>
            <a:normAutofit fontScale="90000"/>
          </a:bodyPr>
          <a:lstStyle/>
          <a:p>
            <a:r>
              <a:rPr lang="en-GB" dirty="0"/>
              <a:t>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C415-7580-4433-9CE8-796C6C92C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3996"/>
            <a:ext cx="8596668" cy="460751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What is Defect?</a:t>
            </a:r>
          </a:p>
          <a:p>
            <a:pPr lvl="1"/>
            <a:r>
              <a:rPr lang="en-GB" dirty="0"/>
              <a:t>Deviation from the actual behaviour</a:t>
            </a:r>
          </a:p>
          <a:p>
            <a:r>
              <a:rPr lang="en-GB" dirty="0"/>
              <a:t>What is Bug?</a:t>
            </a:r>
          </a:p>
          <a:p>
            <a:pPr lvl="1"/>
            <a:r>
              <a:rPr lang="en-GB" dirty="0"/>
              <a:t>When Developers accepts the defect, It is called as bug</a:t>
            </a:r>
          </a:p>
          <a:p>
            <a:r>
              <a:rPr lang="en-GB" dirty="0"/>
              <a:t>What is Error?</a:t>
            </a:r>
          </a:p>
          <a:p>
            <a:pPr lvl="1"/>
            <a:r>
              <a:rPr lang="en-GB" dirty="0"/>
              <a:t>Mistake done by developer in code because of which defect got introduced</a:t>
            </a:r>
          </a:p>
          <a:p>
            <a:r>
              <a:rPr lang="en-GB" dirty="0"/>
              <a:t>Priority</a:t>
            </a:r>
          </a:p>
          <a:p>
            <a:pPr lvl="1"/>
            <a:r>
              <a:rPr lang="en-GB" dirty="0"/>
              <a:t>The urgency with which a defect has to be fixed</a:t>
            </a:r>
          </a:p>
          <a:p>
            <a:pPr lvl="1"/>
            <a:r>
              <a:rPr lang="en-GB" dirty="0"/>
              <a:t>Low, Medium, High, Urgent</a:t>
            </a:r>
          </a:p>
          <a:p>
            <a:r>
              <a:rPr lang="en-GB" dirty="0"/>
              <a:t>Severity</a:t>
            </a:r>
          </a:p>
          <a:p>
            <a:pPr lvl="1"/>
            <a:r>
              <a:rPr lang="en-GB" dirty="0"/>
              <a:t>Impact of the defect on business</a:t>
            </a:r>
          </a:p>
          <a:p>
            <a:pPr lvl="1"/>
            <a:r>
              <a:rPr lang="en-GB" dirty="0"/>
              <a:t>Improvement, Minor, Major, Critical</a:t>
            </a:r>
          </a:p>
          <a:p>
            <a:r>
              <a:rPr lang="en-GB" dirty="0"/>
              <a:t>Bug/defect Template</a:t>
            </a:r>
          </a:p>
          <a:p>
            <a:r>
              <a:rPr lang="en-GB" dirty="0"/>
              <a:t>What is Bug/Defect triage meeting?</a:t>
            </a:r>
          </a:p>
          <a:p>
            <a:r>
              <a:rPr lang="en-GB"/>
              <a:t>Examples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55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4598"/>
          </a:xfrm>
        </p:spPr>
        <p:txBody>
          <a:bodyPr>
            <a:normAutofit fontScale="90000"/>
          </a:bodyPr>
          <a:lstStyle/>
          <a:p>
            <a:r>
              <a:rPr lang="en-GB" dirty="0"/>
              <a:t>Defect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r>
              <a:rPr lang="en-GB" dirty="0"/>
              <a:t>Defect Life Cycle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168EB0-EEDC-461F-B58D-47F9A8997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0" y="1633596"/>
            <a:ext cx="4700731" cy="522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002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4598"/>
          </a:xfrm>
        </p:spPr>
        <p:txBody>
          <a:bodyPr>
            <a:normAutofit fontScale="90000"/>
          </a:bodyPr>
          <a:lstStyle/>
          <a:p>
            <a:r>
              <a:rPr lang="en-GB" dirty="0"/>
              <a:t>Test Scenarios and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What is Test Scenario?</a:t>
            </a:r>
          </a:p>
          <a:p>
            <a:pPr lvl="2"/>
            <a:r>
              <a:rPr lang="en-GB" dirty="0"/>
              <a:t>What to Test?</a:t>
            </a:r>
          </a:p>
          <a:p>
            <a:pPr lvl="1"/>
            <a:r>
              <a:rPr lang="en-GB" dirty="0"/>
              <a:t>What is Test Case?</a:t>
            </a:r>
          </a:p>
          <a:p>
            <a:pPr lvl="2"/>
            <a:r>
              <a:rPr lang="en-GB" dirty="0"/>
              <a:t>How to Test?</a:t>
            </a:r>
          </a:p>
          <a:p>
            <a:pPr lvl="1"/>
            <a:r>
              <a:rPr lang="en-GB" dirty="0"/>
              <a:t>Test case template</a:t>
            </a:r>
          </a:p>
          <a:p>
            <a:pPr lvl="1"/>
            <a:r>
              <a:rPr lang="en-GB" dirty="0"/>
              <a:t>Requirement Traceability matrix</a:t>
            </a:r>
          </a:p>
        </p:txBody>
      </p:sp>
    </p:spTree>
    <p:extLst>
      <p:ext uri="{BB962C8B-B14F-4D97-AF65-F5344CB8AC3E}">
        <p14:creationId xmlns:p14="http://schemas.microsoft.com/office/powerpoint/2010/main" val="66645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4598"/>
          </a:xfrm>
        </p:spPr>
        <p:txBody>
          <a:bodyPr>
            <a:normAutofit fontScale="90000"/>
          </a:bodyPr>
          <a:lstStyle/>
          <a:p>
            <a:r>
              <a:rPr lang="en-GB" dirty="0"/>
              <a:t>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What is Agile?</a:t>
            </a:r>
          </a:p>
          <a:p>
            <a:pPr lvl="2"/>
            <a:r>
              <a:rPr lang="en-GB" dirty="0"/>
              <a:t>Iterative Incremental Methodology</a:t>
            </a:r>
          </a:p>
          <a:p>
            <a:pPr lvl="2"/>
            <a:r>
              <a:rPr lang="en-GB" dirty="0"/>
              <a:t>Different Implementations:</a:t>
            </a:r>
          </a:p>
          <a:p>
            <a:pPr lvl="3"/>
            <a:r>
              <a:rPr lang="en-GB" dirty="0"/>
              <a:t>Scrum</a:t>
            </a:r>
          </a:p>
          <a:p>
            <a:pPr lvl="3"/>
            <a:r>
              <a:rPr lang="en-GB" dirty="0"/>
              <a:t>Kanban</a:t>
            </a:r>
          </a:p>
          <a:p>
            <a:pPr lvl="3"/>
            <a:r>
              <a:rPr lang="en-GB" dirty="0"/>
              <a:t>Extreme Programming</a:t>
            </a:r>
          </a:p>
          <a:p>
            <a:pPr lvl="3"/>
            <a:r>
              <a:rPr lang="en-GB" dirty="0"/>
              <a:t>Lean Development</a:t>
            </a:r>
          </a:p>
          <a:p>
            <a:pPr lvl="3"/>
            <a:r>
              <a:rPr lang="en-GB" dirty="0"/>
              <a:t>Crystal</a:t>
            </a:r>
          </a:p>
          <a:p>
            <a:pPr lvl="1"/>
            <a:r>
              <a:rPr lang="en-GB" dirty="0"/>
              <a:t>What is Jira</a:t>
            </a:r>
          </a:p>
          <a:p>
            <a:pPr lvl="2"/>
            <a:r>
              <a:rPr lang="en-GB" dirty="0"/>
              <a:t>Jira is ALM Tool</a:t>
            </a:r>
          </a:p>
          <a:p>
            <a:pPr lvl="2"/>
            <a:r>
              <a:rPr lang="en-GB" dirty="0"/>
              <a:t>Jira Software is an agile project management tool that supports any agile methodology, be it scrum, Kanban, or your own unique flavour. </a:t>
            </a:r>
          </a:p>
          <a:p>
            <a:pPr lvl="2"/>
            <a:r>
              <a:rPr lang="en-GB" dirty="0"/>
              <a:t>From agile boards to reports, you can plan, track, and manage all your agile software development projects from a single tool</a:t>
            </a:r>
          </a:p>
          <a:p>
            <a:pPr lvl="2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2A88EF-9FC3-4FB6-A1C2-119B8941A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532" y="1458371"/>
            <a:ext cx="5168835" cy="187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8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1C01-9BEC-4A3F-A96B-4FBE18271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355"/>
            <a:ext cx="8596668" cy="1691148"/>
          </a:xfrm>
        </p:spPr>
        <p:txBody>
          <a:bodyPr>
            <a:normAutofit/>
          </a:bodyPr>
          <a:lstStyle/>
          <a:p>
            <a:pPr marL="1200150" lvl="2" indent="-285750"/>
            <a:r>
              <a:rPr lang="en-GB" sz="1600" dirty="0"/>
              <a:t>Product Owner/Business Analyst</a:t>
            </a:r>
          </a:p>
          <a:p>
            <a:pPr marL="1200150" lvl="2" indent="-285750"/>
            <a:r>
              <a:rPr lang="en-GB" sz="1600" dirty="0"/>
              <a:t>Dev Team</a:t>
            </a:r>
          </a:p>
          <a:p>
            <a:pPr marL="1200150" lvl="2" indent="-285750"/>
            <a:r>
              <a:rPr lang="en-GB" sz="1600" dirty="0"/>
              <a:t>QA Team</a:t>
            </a:r>
          </a:p>
          <a:p>
            <a:pPr marL="1200150" lvl="2" indent="-285750"/>
            <a:r>
              <a:rPr lang="en-GB" sz="1600" dirty="0"/>
              <a:t>System Admins / Devops Team</a:t>
            </a:r>
          </a:p>
          <a:p>
            <a:pPr lvl="1"/>
            <a:endParaRPr lang="en-GB" sz="20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2143F4-806C-4CCB-B8AF-059B4D032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1781"/>
          </a:xfrm>
        </p:spPr>
        <p:txBody>
          <a:bodyPr>
            <a:normAutofit fontScale="90000"/>
          </a:bodyPr>
          <a:lstStyle/>
          <a:p>
            <a:r>
              <a:rPr lang="en-GB" dirty="0"/>
              <a:t>Software Team Members</a:t>
            </a:r>
          </a:p>
        </p:txBody>
      </p:sp>
    </p:spTree>
    <p:extLst>
      <p:ext uri="{BB962C8B-B14F-4D97-AF65-F5344CB8AC3E}">
        <p14:creationId xmlns:p14="http://schemas.microsoft.com/office/powerpoint/2010/main" val="368912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4598"/>
          </a:xfrm>
        </p:spPr>
        <p:txBody>
          <a:bodyPr>
            <a:normAutofit fontScale="90000"/>
          </a:bodyPr>
          <a:lstStyle/>
          <a:p>
            <a:r>
              <a:rPr lang="en-GB" dirty="0"/>
              <a:t>Agile: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What is Scrum?</a:t>
            </a:r>
          </a:p>
          <a:p>
            <a:pPr lvl="2"/>
            <a:r>
              <a:rPr lang="en-GB" dirty="0"/>
              <a:t>Scrum is framework which implements Agile methodology</a:t>
            </a:r>
          </a:p>
          <a:p>
            <a:pPr lvl="1"/>
            <a:r>
              <a:rPr lang="en-GB" dirty="0"/>
              <a:t>What is Sprint?</a:t>
            </a:r>
          </a:p>
          <a:p>
            <a:pPr lvl="2"/>
            <a:r>
              <a:rPr lang="en-GB" dirty="0"/>
              <a:t>Sprint Duration</a:t>
            </a:r>
          </a:p>
          <a:p>
            <a:pPr lvl="3"/>
            <a:r>
              <a:rPr lang="en-GB" dirty="0"/>
              <a:t>1, 2 or 4 Weeks</a:t>
            </a:r>
          </a:p>
          <a:p>
            <a:pPr lvl="2"/>
            <a:r>
              <a:rPr lang="en-GB" dirty="0"/>
              <a:t>Sprint Start</a:t>
            </a:r>
          </a:p>
          <a:p>
            <a:pPr lvl="3"/>
            <a:r>
              <a:rPr lang="en-GB" dirty="0"/>
              <a:t>Wednesday</a:t>
            </a:r>
          </a:p>
          <a:p>
            <a:pPr lvl="2"/>
            <a:r>
              <a:rPr lang="en-GB" dirty="0"/>
              <a:t>Sprint End</a:t>
            </a:r>
          </a:p>
          <a:p>
            <a:pPr lvl="2"/>
            <a:r>
              <a:rPr lang="en-GB" dirty="0"/>
              <a:t>Zero Sprint</a:t>
            </a:r>
          </a:p>
        </p:txBody>
      </p:sp>
    </p:spTree>
    <p:extLst>
      <p:ext uri="{BB962C8B-B14F-4D97-AF65-F5344CB8AC3E}">
        <p14:creationId xmlns:p14="http://schemas.microsoft.com/office/powerpoint/2010/main" val="3137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64598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Three Amigos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Three Amigos</a:t>
            </a:r>
          </a:p>
          <a:p>
            <a:pPr lvl="2"/>
            <a:r>
              <a:rPr lang="en-GB" dirty="0"/>
              <a:t>Product Owner</a:t>
            </a:r>
          </a:p>
          <a:p>
            <a:pPr lvl="2"/>
            <a:r>
              <a:rPr lang="en-GB" dirty="0"/>
              <a:t>Developer</a:t>
            </a:r>
          </a:p>
          <a:p>
            <a:pPr lvl="2"/>
            <a:r>
              <a:rPr lang="en-GB" dirty="0"/>
              <a:t>Tester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748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600"/>
            <a:ext cx="8596668" cy="464598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Who is Scrum Master?</a:t>
            </a:r>
          </a:p>
          <a:p>
            <a:pPr lvl="1"/>
            <a:r>
              <a:rPr lang="en-GB" dirty="0"/>
              <a:t>Role of Scrum master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617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600"/>
            <a:ext cx="8596668" cy="464598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Epics And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GB" dirty="0"/>
              <a:t>Epic</a:t>
            </a:r>
          </a:p>
          <a:p>
            <a:pPr lvl="2"/>
            <a:r>
              <a:rPr lang="en-GB" dirty="0"/>
              <a:t>What is Epic?</a:t>
            </a:r>
          </a:p>
          <a:p>
            <a:pPr lvl="3"/>
            <a:r>
              <a:rPr lang="en-GB" dirty="0"/>
              <a:t>Generally Feature. </a:t>
            </a:r>
          </a:p>
          <a:p>
            <a:pPr lvl="3"/>
            <a:r>
              <a:rPr lang="en-GB" dirty="0"/>
              <a:t>Large work items , that can not be completed in a single sprint</a:t>
            </a:r>
          </a:p>
          <a:p>
            <a:pPr lvl="2"/>
            <a:r>
              <a:rPr lang="en-GB" dirty="0"/>
              <a:t>Format of Epic</a:t>
            </a:r>
          </a:p>
          <a:p>
            <a:pPr lvl="1"/>
            <a:r>
              <a:rPr lang="en-GB" dirty="0"/>
              <a:t>User Story</a:t>
            </a:r>
          </a:p>
          <a:p>
            <a:pPr lvl="2"/>
            <a:r>
              <a:rPr lang="en-GB" dirty="0"/>
              <a:t>What is User Story?</a:t>
            </a:r>
          </a:p>
          <a:p>
            <a:pPr lvl="3"/>
            <a:r>
              <a:rPr lang="en-GB" dirty="0"/>
              <a:t>Epics are divided into User stories </a:t>
            </a:r>
          </a:p>
          <a:p>
            <a:pPr lvl="3"/>
            <a:r>
              <a:rPr lang="en-GB" dirty="0"/>
              <a:t>Small enough to be delivered in a single sprint</a:t>
            </a:r>
          </a:p>
          <a:p>
            <a:pPr lvl="3"/>
            <a:r>
              <a:rPr lang="en-GB" dirty="0"/>
              <a:t>Have Business Importance</a:t>
            </a:r>
          </a:p>
          <a:p>
            <a:pPr lvl="2"/>
            <a:r>
              <a:rPr lang="en-GB" dirty="0"/>
              <a:t>Format of User Story</a:t>
            </a:r>
          </a:p>
          <a:p>
            <a:pPr lvl="3"/>
            <a:r>
              <a:rPr lang="en-GB" dirty="0"/>
              <a:t>As a &lt;</a:t>
            </a:r>
            <a:r>
              <a:rPr lang="en-GB" dirty="0" err="1"/>
              <a:t>xyz</a:t>
            </a:r>
            <a:r>
              <a:rPr lang="en-GB" dirty="0"/>
              <a:t> user&gt;, when I &lt;do some action&gt;, so that I should &lt;achieve something&gt;</a:t>
            </a:r>
          </a:p>
          <a:p>
            <a:pPr lvl="3"/>
            <a:r>
              <a:rPr lang="en-GB" dirty="0"/>
              <a:t>As a customer , I should be able to login to my account, so that I can access my account</a:t>
            </a:r>
          </a:p>
          <a:p>
            <a:pPr lvl="3"/>
            <a:r>
              <a:rPr lang="en-GB" dirty="0"/>
              <a:t>As a customer, I should be able to search for a product, so that I get list of relevant products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Examples of EPIC and User Story</a:t>
            </a:r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886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600"/>
            <a:ext cx="8596668" cy="464598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Product Backlog and 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Product Backlog </a:t>
            </a:r>
          </a:p>
          <a:p>
            <a:pPr lvl="1"/>
            <a:r>
              <a:rPr lang="en-GB" dirty="0"/>
              <a:t>Sprint Backlog</a:t>
            </a:r>
          </a:p>
          <a:p>
            <a:pPr lvl="2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A0EB13-5948-4A49-9B7C-91273E3A2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740" y="2295428"/>
            <a:ext cx="4852249" cy="335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599"/>
            <a:ext cx="8513801" cy="597763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Backlog Refinement / Grooming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Backlog Refinement / Grooming </a:t>
            </a:r>
          </a:p>
          <a:p>
            <a:pPr lvl="2"/>
            <a:r>
              <a:rPr lang="en-GB" dirty="0"/>
              <a:t>What is Backlog grooming</a:t>
            </a:r>
          </a:p>
          <a:p>
            <a:pPr lvl="3"/>
            <a:r>
              <a:rPr lang="en-GB" dirty="0"/>
              <a:t>Define acceptance criteria	</a:t>
            </a:r>
          </a:p>
          <a:p>
            <a:pPr lvl="4"/>
            <a:r>
              <a:rPr lang="en-GB" dirty="0"/>
              <a:t>What is Acceptance Criteria?</a:t>
            </a:r>
          </a:p>
          <a:p>
            <a:pPr lvl="3"/>
            <a:r>
              <a:rPr lang="en-GB" dirty="0"/>
              <a:t>Estimate the story	</a:t>
            </a:r>
          </a:p>
          <a:p>
            <a:pPr lvl="4"/>
            <a:r>
              <a:rPr lang="en-GB" dirty="0"/>
              <a:t>What are Story Points?</a:t>
            </a:r>
          </a:p>
          <a:p>
            <a:pPr lvl="4"/>
            <a:r>
              <a:rPr lang="en-GB" dirty="0"/>
              <a:t>Planning poker technique</a:t>
            </a:r>
          </a:p>
          <a:p>
            <a:pPr lvl="3"/>
            <a:r>
              <a:rPr lang="en-GB" sz="1100" dirty="0"/>
              <a:t>Create</a:t>
            </a:r>
            <a:r>
              <a:rPr lang="en-GB" dirty="0"/>
              <a:t> Sub tasks	</a:t>
            </a:r>
          </a:p>
          <a:p>
            <a:pPr lvl="4"/>
            <a:r>
              <a:rPr lang="en-GB" dirty="0"/>
              <a:t>Dev ,QA, Automation , Devops tasks</a:t>
            </a:r>
          </a:p>
          <a:p>
            <a:pPr lvl="2"/>
            <a:r>
              <a:rPr lang="en-GB" dirty="0"/>
              <a:t>Goal of Backlog grooming</a:t>
            </a:r>
          </a:p>
          <a:p>
            <a:pPr lvl="4"/>
            <a:r>
              <a:rPr lang="en-GB" dirty="0"/>
              <a:t>Good amount of user stories should be READY		</a:t>
            </a:r>
          </a:p>
          <a:p>
            <a:pPr lvl="2"/>
            <a:r>
              <a:rPr lang="en-GB" dirty="0"/>
              <a:t>When?</a:t>
            </a:r>
          </a:p>
          <a:p>
            <a:pPr lvl="2"/>
            <a:r>
              <a:rPr lang="en-GB" dirty="0"/>
              <a:t>Participants	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85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599"/>
            <a:ext cx="8513801" cy="597763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DOR and DOD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DOR =&gt; Definition of Ready</a:t>
            </a:r>
          </a:p>
          <a:p>
            <a:pPr lvl="2"/>
            <a:r>
              <a:rPr lang="en-GB" dirty="0"/>
              <a:t>When an User Story is READY?</a:t>
            </a:r>
          </a:p>
          <a:p>
            <a:pPr lvl="3"/>
            <a:r>
              <a:rPr lang="en-GB" dirty="0"/>
              <a:t>Acceptance Criteria is defined</a:t>
            </a:r>
          </a:p>
          <a:p>
            <a:pPr lvl="3"/>
            <a:r>
              <a:rPr lang="en-GB" dirty="0"/>
              <a:t>Sub Tasks are created</a:t>
            </a:r>
          </a:p>
          <a:p>
            <a:pPr lvl="3"/>
            <a:r>
              <a:rPr lang="en-GB" dirty="0"/>
              <a:t>Story points are provided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DOD=&gt; Definition of Done</a:t>
            </a:r>
          </a:p>
          <a:p>
            <a:pPr lvl="2"/>
            <a:r>
              <a:rPr lang="en-GB" dirty="0"/>
              <a:t>When is User Story DONE?</a:t>
            </a:r>
          </a:p>
          <a:p>
            <a:pPr lvl="3"/>
            <a:r>
              <a:rPr lang="en-GB" dirty="0"/>
              <a:t>Coding is completed, Code comments, Code Review, Unit testing</a:t>
            </a:r>
          </a:p>
          <a:p>
            <a:pPr lvl="3"/>
            <a:r>
              <a:rPr lang="en-GB" dirty="0"/>
              <a:t>Test cases are ready, Functional testing is completed</a:t>
            </a:r>
          </a:p>
          <a:p>
            <a:pPr lvl="3"/>
            <a:r>
              <a:rPr lang="en-GB" dirty="0"/>
              <a:t>Non functional testing is completed</a:t>
            </a:r>
          </a:p>
          <a:p>
            <a:pPr lvl="3"/>
            <a:r>
              <a:rPr lang="en-GB" dirty="0"/>
              <a:t>Documentation is completed</a:t>
            </a:r>
          </a:p>
          <a:p>
            <a:pPr lvl="3"/>
            <a:endParaRPr lang="en-GB" dirty="0"/>
          </a:p>
          <a:p>
            <a:pPr lvl="2"/>
            <a:r>
              <a:rPr lang="en-GB" dirty="0"/>
              <a:t>There is nothing left which stops from shipping product to client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6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599"/>
            <a:ext cx="8513801" cy="597763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Sprint Ceremonies/Meetings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Sprint Planning</a:t>
            </a:r>
          </a:p>
          <a:p>
            <a:pPr lvl="1"/>
            <a:r>
              <a:rPr lang="en-GB" dirty="0"/>
              <a:t>Sprint Review</a:t>
            </a:r>
          </a:p>
          <a:p>
            <a:pPr lvl="1"/>
            <a:r>
              <a:rPr lang="en-GB" dirty="0"/>
              <a:t>Sprint Retrospective</a:t>
            </a:r>
          </a:p>
          <a:p>
            <a:pPr lvl="1"/>
            <a:r>
              <a:rPr lang="en-GB" dirty="0"/>
              <a:t>Daily Stand-up</a:t>
            </a:r>
          </a:p>
        </p:txBody>
      </p:sp>
    </p:spTree>
    <p:extLst>
      <p:ext uri="{BB962C8B-B14F-4D97-AF65-F5344CB8AC3E}">
        <p14:creationId xmlns:p14="http://schemas.microsoft.com/office/powerpoint/2010/main" val="278516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599"/>
            <a:ext cx="8513801" cy="597763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Sprint Ceremonies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r>
              <a:rPr lang="en-GB" dirty="0"/>
              <a:t>Sprint Planning meeting</a:t>
            </a:r>
          </a:p>
          <a:p>
            <a:pPr lvl="1"/>
            <a:r>
              <a:rPr lang="en-GB" dirty="0"/>
              <a:t>What is Sprint Planning meeting	</a:t>
            </a:r>
          </a:p>
          <a:p>
            <a:pPr lvl="2"/>
            <a:r>
              <a:rPr lang="en-GB" dirty="0"/>
              <a:t>Creating Sprint Backlog</a:t>
            </a:r>
          </a:p>
          <a:p>
            <a:pPr lvl="3"/>
            <a:r>
              <a:rPr lang="en-GB" dirty="0"/>
              <a:t>Adding User stories to sprint	</a:t>
            </a:r>
          </a:p>
          <a:p>
            <a:pPr lvl="3"/>
            <a:r>
              <a:rPr lang="en-GB" dirty="0"/>
              <a:t>Sprint Backlog	</a:t>
            </a:r>
          </a:p>
          <a:p>
            <a:pPr lvl="4"/>
            <a:r>
              <a:rPr lang="en-GB" dirty="0"/>
              <a:t>What is Sprint Backlog?</a:t>
            </a:r>
          </a:p>
          <a:p>
            <a:pPr lvl="4"/>
            <a:r>
              <a:rPr lang="en-GB" dirty="0"/>
              <a:t>Who Creates Sprint Backlog?</a:t>
            </a:r>
          </a:p>
          <a:p>
            <a:pPr lvl="2"/>
            <a:r>
              <a:rPr lang="en-GB" dirty="0"/>
              <a:t>What is Sprint Velocity?</a:t>
            </a:r>
          </a:p>
          <a:p>
            <a:pPr lvl="3"/>
            <a:r>
              <a:rPr lang="en-GB" dirty="0"/>
              <a:t>Velocity is a measure of the amount of work a Team can tackle during a single Sprint</a:t>
            </a:r>
          </a:p>
          <a:p>
            <a:pPr lvl="2"/>
            <a:r>
              <a:rPr lang="en-GB" dirty="0"/>
              <a:t>Sprint Goal</a:t>
            </a:r>
          </a:p>
          <a:p>
            <a:pPr lvl="1"/>
            <a:r>
              <a:rPr lang="en-GB" dirty="0"/>
              <a:t>Participants	</a:t>
            </a:r>
          </a:p>
          <a:p>
            <a:pPr lvl="1"/>
            <a:r>
              <a:rPr lang="en-GB" dirty="0"/>
              <a:t>Duration	</a:t>
            </a:r>
          </a:p>
          <a:p>
            <a:pPr lvl="1"/>
            <a:r>
              <a:rPr lang="en-GB" dirty="0"/>
              <a:t>When during the sprint?</a:t>
            </a:r>
          </a:p>
        </p:txBody>
      </p:sp>
    </p:spTree>
    <p:extLst>
      <p:ext uri="{BB962C8B-B14F-4D97-AF65-F5344CB8AC3E}">
        <p14:creationId xmlns:p14="http://schemas.microsoft.com/office/powerpoint/2010/main" val="253828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599"/>
            <a:ext cx="8513801" cy="597763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Sprint Ceremonies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r>
              <a:rPr lang="en-GB" dirty="0"/>
              <a:t>Sprint Review meeting</a:t>
            </a:r>
          </a:p>
          <a:p>
            <a:pPr lvl="1"/>
            <a:r>
              <a:rPr lang="en-GB" dirty="0"/>
              <a:t>What is Sprint Review meeting	</a:t>
            </a:r>
          </a:p>
          <a:p>
            <a:pPr lvl="1"/>
            <a:r>
              <a:rPr lang="en-GB" dirty="0"/>
              <a:t>When During the Sprint?</a:t>
            </a:r>
          </a:p>
          <a:p>
            <a:pPr lvl="1"/>
            <a:r>
              <a:rPr lang="en-GB" dirty="0"/>
              <a:t>Participants</a:t>
            </a:r>
          </a:p>
          <a:p>
            <a:pPr lvl="1"/>
            <a:r>
              <a:rPr lang="en-GB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82020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0AE59A-93D7-4C2B-8AA6-7093B2CC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1"/>
            <a:ext cx="8319182" cy="560438"/>
          </a:xfrm>
        </p:spPr>
        <p:txBody>
          <a:bodyPr>
            <a:normAutofit fontScale="90000"/>
          </a:bodyPr>
          <a:lstStyle/>
          <a:p>
            <a:r>
              <a:rPr lang="en-GB" dirty="0"/>
              <a:t>Types of Software Applications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56FA3-5474-450D-8480-18E3873E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813"/>
            <a:ext cx="8596668" cy="1396181"/>
          </a:xfrm>
        </p:spPr>
        <p:txBody>
          <a:bodyPr/>
          <a:lstStyle/>
          <a:p>
            <a:pPr marL="800100" lvl="1"/>
            <a:r>
              <a:rPr lang="fr-FR" sz="1800" dirty="0"/>
              <a:t>Desktop Applications</a:t>
            </a:r>
          </a:p>
          <a:p>
            <a:pPr marL="800100" lvl="1"/>
            <a:r>
              <a:rPr lang="fr-FR" sz="1800" dirty="0"/>
              <a:t>Client Server Applications</a:t>
            </a:r>
          </a:p>
          <a:p>
            <a:pPr marL="800100" lvl="1"/>
            <a:r>
              <a:rPr lang="fr-FR" sz="1800" dirty="0"/>
              <a:t>Web Applications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442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599"/>
            <a:ext cx="8513801" cy="597763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Sprint Ceremonies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Sprint Retrospective Meeting</a:t>
            </a:r>
          </a:p>
          <a:p>
            <a:pPr lvl="2"/>
            <a:r>
              <a:rPr lang="en-GB" dirty="0"/>
              <a:t>What is Sprint Retrospective meeting	</a:t>
            </a:r>
          </a:p>
          <a:p>
            <a:pPr lvl="2"/>
            <a:r>
              <a:rPr lang="en-GB" dirty="0"/>
              <a:t>When During the Sprint?</a:t>
            </a:r>
          </a:p>
          <a:p>
            <a:pPr lvl="2"/>
            <a:r>
              <a:rPr lang="en-GB" dirty="0"/>
              <a:t>Participants</a:t>
            </a:r>
          </a:p>
          <a:p>
            <a:pPr lvl="2"/>
            <a:r>
              <a:rPr lang="en-GB" dirty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123184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599"/>
            <a:ext cx="8513801" cy="597763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Sprint Ceremonies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/>
              <a:t>Sprint Daily Stand up Meeting</a:t>
            </a:r>
          </a:p>
          <a:p>
            <a:pPr lvl="2"/>
            <a:r>
              <a:rPr lang="en-GB" dirty="0"/>
              <a:t>What is Daily Stand up Meeting</a:t>
            </a:r>
          </a:p>
          <a:p>
            <a:pPr lvl="3"/>
            <a:r>
              <a:rPr lang="en-GB" dirty="0"/>
              <a:t>What was done yesterday</a:t>
            </a:r>
          </a:p>
          <a:p>
            <a:pPr lvl="3"/>
            <a:r>
              <a:rPr lang="en-GB" dirty="0"/>
              <a:t>What is going to be done today</a:t>
            </a:r>
          </a:p>
          <a:p>
            <a:pPr lvl="3"/>
            <a:r>
              <a:rPr lang="en-GB" dirty="0"/>
              <a:t>Blockers if any	</a:t>
            </a:r>
          </a:p>
          <a:p>
            <a:pPr lvl="2"/>
            <a:r>
              <a:rPr lang="en-GB" dirty="0"/>
              <a:t>When During the Sprint?</a:t>
            </a:r>
          </a:p>
          <a:p>
            <a:pPr lvl="2"/>
            <a:r>
              <a:rPr lang="en-GB" dirty="0"/>
              <a:t>Participants</a:t>
            </a:r>
          </a:p>
          <a:p>
            <a:pPr lvl="2"/>
            <a:r>
              <a:rPr lang="en-GB" dirty="0"/>
              <a:t>Duration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9821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C5B9-5346-4546-A786-6E0CABB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72" y="609599"/>
            <a:ext cx="8513801" cy="597763"/>
          </a:xfrm>
        </p:spPr>
        <p:txBody>
          <a:bodyPr>
            <a:normAutofit fontScale="90000"/>
          </a:bodyPr>
          <a:lstStyle/>
          <a:p>
            <a:r>
              <a:rPr lang="en-GB" dirty="0"/>
              <a:t>Agile :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B860-5EFB-426D-8FC3-599F33242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7363"/>
            <a:ext cx="8596668" cy="4833999"/>
          </a:xfrm>
        </p:spPr>
        <p:txBody>
          <a:bodyPr/>
          <a:lstStyle/>
          <a:p>
            <a:pPr lvl="1"/>
            <a:r>
              <a:rPr lang="en-GB" dirty="0"/>
              <a:t>Burnup Chart</a:t>
            </a:r>
          </a:p>
          <a:p>
            <a:pPr lvl="1"/>
            <a:r>
              <a:rPr lang="en-GB" dirty="0"/>
              <a:t>Burndown Chart</a:t>
            </a:r>
          </a:p>
        </p:txBody>
      </p:sp>
    </p:spTree>
    <p:extLst>
      <p:ext uri="{BB962C8B-B14F-4D97-AF65-F5344CB8AC3E}">
        <p14:creationId xmlns:p14="http://schemas.microsoft.com/office/powerpoint/2010/main" val="25478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A652BD-8BC6-408F-8F23-E8698411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611260" cy="688258"/>
          </a:xfrm>
        </p:spPr>
        <p:txBody>
          <a:bodyPr>
            <a:normAutofit fontScale="90000"/>
          </a:bodyPr>
          <a:lstStyle/>
          <a:p>
            <a:r>
              <a:rPr lang="en-GB" dirty="0"/>
              <a:t>Types of Software Applications</a:t>
            </a:r>
            <a:br>
              <a:rPr lang="en-GB" dirty="0"/>
            </a:b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2A7C93-C45A-4330-AEB5-B018414C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4468201"/>
          </a:xfrm>
        </p:spPr>
        <p:txBody>
          <a:bodyPr/>
          <a:lstStyle/>
          <a:p>
            <a:pPr lvl="1"/>
            <a:r>
              <a:rPr lang="fr-FR" dirty="0"/>
              <a:t>Desktop Applications:</a:t>
            </a:r>
          </a:p>
          <a:p>
            <a:pPr marL="1200150" lvl="2" indent="-285750"/>
            <a:r>
              <a:rPr lang="fr-FR" sz="1600" dirty="0"/>
              <a:t>What Is a Desktop Application?</a:t>
            </a:r>
          </a:p>
          <a:p>
            <a:pPr marL="1200150" lvl="2" indent="-285750"/>
            <a:r>
              <a:rPr lang="fr-FR" sz="1600" dirty="0"/>
              <a:t>Examples:</a:t>
            </a:r>
          </a:p>
          <a:p>
            <a:pPr marL="1657350" lvl="3" indent="-285750"/>
            <a:r>
              <a:rPr lang="fr-FR" sz="1600" dirty="0"/>
              <a:t>Notepad, Media Player, Excel</a:t>
            </a:r>
          </a:p>
          <a:p>
            <a:pPr lvl="3"/>
            <a:endParaRPr lang="fr-FR" sz="1600" dirty="0"/>
          </a:p>
          <a:p>
            <a:pPr lvl="1"/>
            <a:r>
              <a:rPr lang="fr-FR" dirty="0"/>
              <a:t>Client Server Applications</a:t>
            </a:r>
          </a:p>
          <a:p>
            <a:pPr marL="1200150" lvl="2" indent="-285750"/>
            <a:r>
              <a:rPr lang="fr-FR" sz="1600" dirty="0"/>
              <a:t>What </a:t>
            </a:r>
            <a:r>
              <a:rPr lang="fr-FR" sz="1600" dirty="0" err="1"/>
              <a:t>is</a:t>
            </a:r>
            <a:r>
              <a:rPr lang="fr-FR" sz="1600" dirty="0"/>
              <a:t> a Client Server Application?</a:t>
            </a:r>
          </a:p>
          <a:p>
            <a:pPr marL="1200150" lvl="2" indent="-285750"/>
            <a:r>
              <a:rPr lang="fr-FR" sz="1600" dirty="0"/>
              <a:t>Examples:</a:t>
            </a:r>
          </a:p>
          <a:p>
            <a:pPr marL="1657350" lvl="3" indent="-285750"/>
            <a:r>
              <a:rPr lang="fr-FR" sz="1600" dirty="0"/>
              <a:t>Outlook, Skype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518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A652BD-8BC6-408F-8F23-E86984112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611260" cy="688258"/>
          </a:xfrm>
        </p:spPr>
        <p:txBody>
          <a:bodyPr>
            <a:normAutofit fontScale="90000"/>
          </a:bodyPr>
          <a:lstStyle/>
          <a:p>
            <a:r>
              <a:rPr lang="en-GB" dirty="0"/>
              <a:t>Types of Software Applications</a:t>
            </a:r>
            <a:br>
              <a:rPr lang="en-GB" dirty="0"/>
            </a:b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2A7C93-C45A-4330-AEB5-B018414C8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161"/>
            <a:ext cx="8596668" cy="4468201"/>
          </a:xfrm>
        </p:spPr>
        <p:txBody>
          <a:bodyPr/>
          <a:lstStyle/>
          <a:p>
            <a:pPr marL="1371600" lvl="3" indent="0">
              <a:buNone/>
            </a:pPr>
            <a:endParaRPr lang="fr-FR" sz="1600" dirty="0"/>
          </a:p>
          <a:p>
            <a:pPr lvl="1"/>
            <a:r>
              <a:rPr lang="fr-FR" dirty="0"/>
              <a:t>Client Server Applications</a:t>
            </a:r>
          </a:p>
          <a:p>
            <a:pPr marL="1200150" lvl="2" indent="-285750"/>
            <a:r>
              <a:rPr lang="fr-FR" sz="1600" dirty="0"/>
              <a:t>What </a:t>
            </a:r>
            <a:r>
              <a:rPr lang="fr-FR" sz="1600" dirty="0" err="1"/>
              <a:t>is</a:t>
            </a:r>
            <a:r>
              <a:rPr lang="fr-FR" sz="1600" dirty="0"/>
              <a:t> a Client Server Application?</a:t>
            </a:r>
          </a:p>
          <a:p>
            <a:pPr marL="1200150" lvl="2" indent="-285750"/>
            <a:r>
              <a:rPr lang="fr-FR" sz="1600" dirty="0"/>
              <a:t>Examples:</a:t>
            </a:r>
          </a:p>
          <a:p>
            <a:pPr marL="1657350" lvl="3" indent="-285750"/>
            <a:r>
              <a:rPr lang="fr-FR" sz="1600" dirty="0"/>
              <a:t>Outlook, Skype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38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467086-90B9-4E4E-814F-0D8B4A057BFE}"/>
              </a:ext>
            </a:extLst>
          </p:cNvPr>
          <p:cNvSpPr/>
          <p:nvPr/>
        </p:nvSpPr>
        <p:spPr>
          <a:xfrm>
            <a:off x="0" y="2094883"/>
            <a:ext cx="4424372" cy="4763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Web Application?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Examples:</a:t>
            </a:r>
          </a:p>
          <a:p>
            <a:pPr marL="1657350"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facebook.com, Amazon.com</a:t>
            </a:r>
          </a:p>
          <a:p>
            <a:pPr marL="1200150" lvl="2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Application Architecture</a:t>
            </a:r>
          </a:p>
          <a:p>
            <a:pPr marL="1657350"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3-Tier Architecture</a:t>
            </a:r>
          </a:p>
          <a:p>
            <a:pPr marL="2114550" lvl="4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Tier</a:t>
            </a:r>
          </a:p>
          <a:p>
            <a:pPr marL="2114550" lvl="4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Tier</a:t>
            </a:r>
          </a:p>
          <a:p>
            <a:pPr marL="2114550" lvl="4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Tier</a:t>
            </a:r>
          </a:p>
          <a:p>
            <a:pPr marL="1657350"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r-F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14550" lvl="4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57350"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657350" lvl="3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B9B7BE-52FD-44C3-A563-882DED969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379" y="2370148"/>
            <a:ext cx="6400549" cy="373831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8CB4C4D-1BFE-45B6-9DAC-7F92ECE0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645"/>
          </a:xfrm>
        </p:spPr>
        <p:txBody>
          <a:bodyPr>
            <a:normAutofit fontScale="90000"/>
          </a:bodyPr>
          <a:lstStyle/>
          <a:p>
            <a:r>
              <a:rPr lang="en-GB" dirty="0"/>
              <a:t>Types of Software Applications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104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2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ppt/theme/themeOverride3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2569</Words>
  <Application>Microsoft Office PowerPoint</Application>
  <PresentationFormat>Widescreen</PresentationFormat>
  <Paragraphs>623</Paragraphs>
  <Slides>62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Trebuchet MS</vt:lpstr>
      <vt:lpstr>Wingdings 3</vt:lpstr>
      <vt:lpstr>Facet</vt:lpstr>
      <vt:lpstr>Software Testing</vt:lpstr>
      <vt:lpstr>Software Testing Introduction</vt:lpstr>
      <vt:lpstr>Software Testing Introduction</vt:lpstr>
      <vt:lpstr>Software Company Models</vt:lpstr>
      <vt:lpstr>Software Team Members</vt:lpstr>
      <vt:lpstr>Types of Software Applications </vt:lpstr>
      <vt:lpstr>Types of Software Applications </vt:lpstr>
      <vt:lpstr>Types of Software Applications </vt:lpstr>
      <vt:lpstr>Types of Software Applications </vt:lpstr>
      <vt:lpstr>Web Application Testing</vt:lpstr>
      <vt:lpstr>Web Application Testing</vt:lpstr>
      <vt:lpstr>Web Application Testing</vt:lpstr>
      <vt:lpstr>Web Application Testing : Functional</vt:lpstr>
      <vt:lpstr>Web Application Testing : Functional</vt:lpstr>
      <vt:lpstr>Web Application Testing :Non Functional</vt:lpstr>
      <vt:lpstr>Web Application Testing :Non Functional</vt:lpstr>
      <vt:lpstr>Web Application Testing :Non Functional</vt:lpstr>
      <vt:lpstr>Software Development Life Cycle (SDLC)</vt:lpstr>
      <vt:lpstr>SDLC : Requirements Phase</vt:lpstr>
      <vt:lpstr>SDLC : Design Phase</vt:lpstr>
      <vt:lpstr>SDLC : Coding Phase</vt:lpstr>
      <vt:lpstr>SDLC : Testing Phase</vt:lpstr>
      <vt:lpstr>SDLC : Deployment Phase</vt:lpstr>
      <vt:lpstr>SDLC : Maintenance Phase</vt:lpstr>
      <vt:lpstr>Impact of defects in various phases of SDLC</vt:lpstr>
      <vt:lpstr>SDLC Models</vt:lpstr>
      <vt:lpstr>SDLC Models : Waterfall Model</vt:lpstr>
      <vt:lpstr>SDLC Models : V Model</vt:lpstr>
      <vt:lpstr>SDLC Models : V Model</vt:lpstr>
      <vt:lpstr>SDLC Models : Iterative Incremental Model</vt:lpstr>
      <vt:lpstr>SDLC Models : Iterative Incremental Model</vt:lpstr>
      <vt:lpstr>Testing Techniques</vt:lpstr>
      <vt:lpstr>Blackbox Testing Techniques</vt:lpstr>
      <vt:lpstr>Blackbox Testing Techniques</vt:lpstr>
      <vt:lpstr>Levels of Testing</vt:lpstr>
      <vt:lpstr>Levels of Testing</vt:lpstr>
      <vt:lpstr>Levels of Testing</vt:lpstr>
      <vt:lpstr>Levels of Testing</vt:lpstr>
      <vt:lpstr>Software Testing Life Cycle(STLC)</vt:lpstr>
      <vt:lpstr>Software Testing Life Cycle(STLC)</vt:lpstr>
      <vt:lpstr>Software Testing Life Cycle(STLC)</vt:lpstr>
      <vt:lpstr>Software Testing Life Cycle(STLC)</vt:lpstr>
      <vt:lpstr>Software Testing Life Cycle(STLC)</vt:lpstr>
      <vt:lpstr>Software Testing Life Cycle(STLC)</vt:lpstr>
      <vt:lpstr>Software Testing Life Cycle(STLC)</vt:lpstr>
      <vt:lpstr>Defect</vt:lpstr>
      <vt:lpstr>Defect</vt:lpstr>
      <vt:lpstr>Test Scenarios and Test Cases</vt:lpstr>
      <vt:lpstr>Agile</vt:lpstr>
      <vt:lpstr>Agile: Scrum</vt:lpstr>
      <vt:lpstr>Agile : Three Amigos</vt:lpstr>
      <vt:lpstr>Agile : Scrum Master</vt:lpstr>
      <vt:lpstr>Agile : Epics And User Stories</vt:lpstr>
      <vt:lpstr>Agile : Product Backlog and Sprint Backlog</vt:lpstr>
      <vt:lpstr>Agile : Backlog Refinement / Grooming  </vt:lpstr>
      <vt:lpstr>Agile : DOR and DOD</vt:lpstr>
      <vt:lpstr>Agile : Sprint Ceremonies/Meetings</vt:lpstr>
      <vt:lpstr>Agile : Sprint Ceremonies</vt:lpstr>
      <vt:lpstr>Agile : Sprint Ceremonies</vt:lpstr>
      <vt:lpstr>Agile : Sprint Ceremonies</vt:lpstr>
      <vt:lpstr>Agile : Sprint Ceremonies</vt:lpstr>
      <vt:lpstr>Agile : Charts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</dc:title>
  <dc:creator>siva L</dc:creator>
  <cp:lastModifiedBy>siva L</cp:lastModifiedBy>
  <cp:revision>253</cp:revision>
  <dcterms:created xsi:type="dcterms:W3CDTF">2020-01-03T22:24:39Z</dcterms:created>
  <dcterms:modified xsi:type="dcterms:W3CDTF">2020-03-15T08:01:49Z</dcterms:modified>
</cp:coreProperties>
</file>