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2"/>
  </p:notesMasterIdLst>
  <p:sldIdLst>
    <p:sldId id="256" r:id="rId2"/>
    <p:sldId id="265" r:id="rId3"/>
    <p:sldId id="367" r:id="rId4"/>
    <p:sldId id="356" r:id="rId5"/>
    <p:sldId id="357" r:id="rId6"/>
    <p:sldId id="358" r:id="rId7"/>
    <p:sldId id="363" r:id="rId8"/>
    <p:sldId id="364" r:id="rId9"/>
    <p:sldId id="365" r:id="rId10"/>
    <p:sldId id="366" r:id="rId11"/>
  </p:sldIdLst>
  <p:sldSz cx="12192000" cy="6858000"/>
  <p:notesSz cx="6858000" cy="9144000"/>
  <p:embeddedFontLst>
    <p:embeddedFont>
      <p:font typeface="Trebuchet MS" panose="020B060302020202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06D8E6-4CEE-4E2E-949B-CCFC37D05A73}">
  <a:tblStyle styleId="{C406D8E6-4CEE-4E2E-949B-CCFC37D05A73}" styleName="Table_0"/>
  <a:tblStyle styleId="{340ED771-BFC9-4A49-8BA4-D4DE807F5143}" styleName="Table_1">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4E7"/>
          </a:solidFill>
        </a:fill>
      </a:tcStyle>
    </a:wholeTbl>
    <a:band1H>
      <a:tcStyle>
        <a:tcBdr/>
        <a:fill>
          <a:solidFill>
            <a:srgbClr val="DBE9CB"/>
          </a:solidFill>
        </a:fill>
      </a:tcStyle>
    </a:band1H>
    <a:band1V>
      <a:tcStyle>
        <a:tcBdr/>
        <a:fill>
          <a:solidFill>
            <a:srgbClr val="DBE9CB"/>
          </a:solidFill>
        </a:fill>
      </a:tcStyle>
    </a:band1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93" autoAdjust="0"/>
    <p:restoredTop sz="97670" autoAdjust="0"/>
  </p:normalViewPr>
  <p:slideViewPr>
    <p:cSldViewPr>
      <p:cViewPr varScale="1">
        <p:scale>
          <a:sx n="90" d="100"/>
          <a:sy n="90" d="100"/>
        </p:scale>
        <p:origin x="72" y="1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27930347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3639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2"/>
        <p:cNvGrpSpPr/>
        <p:nvPr/>
      </p:nvGrpSpPr>
      <p:grpSpPr>
        <a:xfrm>
          <a:off x="0" y="0"/>
          <a:ext cx="0" cy="0"/>
          <a:chOff x="0" y="0"/>
          <a:chExt cx="0" cy="0"/>
        </a:xfrm>
      </p:grpSpPr>
      <p:grpSp>
        <p:nvGrpSpPr>
          <p:cNvPr id="23" name="Shape 23"/>
          <p:cNvGrpSpPr/>
          <p:nvPr/>
        </p:nvGrpSpPr>
        <p:grpSpPr>
          <a:xfrm>
            <a:off x="0" y="-8466"/>
            <a:ext cx="12192000" cy="6866467"/>
            <a:chOff x="0" y="-8466"/>
            <a:chExt cx="12192000" cy="6866467"/>
          </a:xfrm>
        </p:grpSpPr>
        <p:cxnSp>
          <p:nvCxnSpPr>
            <p:cNvPr id="24" name="Shape 24"/>
            <p:cNvCxnSpPr/>
            <p:nvPr/>
          </p:nvCxnSpPr>
          <p:spPr>
            <a:xfrm>
              <a:off x="9371011" y="0"/>
              <a:ext cx="1219199" cy="6858000"/>
            </a:xfrm>
            <a:prstGeom prst="straightConnector1">
              <a:avLst/>
            </a:prstGeom>
            <a:noFill/>
            <a:ln w="9525" cap="flat" cmpd="sng">
              <a:solidFill>
                <a:srgbClr val="BFBFBF"/>
              </a:solidFill>
              <a:prstDash val="solid"/>
              <a:round/>
              <a:headEnd type="none" w="med" len="med"/>
              <a:tailEnd type="none" w="med" len="med"/>
            </a:ln>
          </p:spPr>
        </p:cxnSp>
        <p:cxnSp>
          <p:nvCxnSpPr>
            <p:cNvPr id="25" name="Shape 25"/>
            <p:cNvCxnSpPr/>
            <p:nvPr/>
          </p:nvCxnSpPr>
          <p:spPr>
            <a:xfrm flipH="1">
              <a:off x="7425266" y="3681412"/>
              <a:ext cx="4763558" cy="3176586"/>
            </a:xfrm>
            <a:prstGeom prst="straightConnector1">
              <a:avLst/>
            </a:prstGeom>
            <a:noFill/>
            <a:ln w="9525" cap="flat" cmpd="sng">
              <a:solidFill>
                <a:srgbClr val="D8D8D8"/>
              </a:solidFill>
              <a:prstDash val="solid"/>
              <a:round/>
              <a:headEnd type="none" w="med" len="med"/>
              <a:tailEnd type="none" w="med" len="med"/>
            </a:ln>
          </p:spPr>
        </p:cxnSp>
        <p:sp>
          <p:nvSpPr>
            <p:cNvPr id="26" name="Shape 26"/>
            <p:cNvSpPr/>
            <p:nvPr/>
          </p:nvSpPr>
          <p:spPr>
            <a:xfrm>
              <a:off x="9181475" y="-8466"/>
              <a:ext cx="3007348"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27" name="Shape 27"/>
            <p:cNvSpPr/>
            <p:nvPr/>
          </p:nvSpPr>
          <p:spPr>
            <a:xfrm>
              <a:off x="9603442" y="-8466"/>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28" name="Shape 28"/>
            <p:cNvSpPr/>
            <p:nvPr/>
          </p:nvSpPr>
          <p:spPr>
            <a:xfrm>
              <a:off x="8932332" y="3048000"/>
              <a:ext cx="3259667" cy="3809999"/>
            </a:xfrm>
            <a:prstGeom prst="triangle">
              <a:avLst>
                <a:gd name="adj" fmla="val 100000"/>
              </a:avLst>
            </a:prstGeom>
            <a:solidFill>
              <a:schemeClr val="accent2">
                <a:alpha val="71764"/>
              </a:schemeClr>
            </a:solidFill>
            <a:ln>
              <a:noFill/>
            </a:ln>
          </p:spPr>
          <p:txBody>
            <a:bodyPr lIns="91425" tIns="91425" rIns="91425" bIns="91425" anchor="ctr" anchorCtr="0">
              <a:noAutofit/>
            </a:bodyPr>
            <a:lstStyle/>
            <a:p>
              <a:pPr lvl="0">
                <a:spcBef>
                  <a:spcPts val="0"/>
                </a:spcBef>
                <a:buNone/>
              </a:pPr>
              <a:endParaRPr/>
            </a:p>
          </p:txBody>
        </p:sp>
        <p:sp>
          <p:nvSpPr>
            <p:cNvPr id="29" name="Shape 29"/>
            <p:cNvSpPr/>
            <p:nvPr/>
          </p:nvSpPr>
          <p:spPr>
            <a:xfrm>
              <a:off x="9334500" y="-8466"/>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30" name="Shape 30"/>
            <p:cNvSpPr/>
            <p:nvPr/>
          </p:nvSpPr>
          <p:spPr>
            <a:xfrm>
              <a:off x="10898729" y="-8466"/>
              <a:ext cx="1290093"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31" name="Shape 31"/>
            <p:cNvSpPr/>
            <p:nvPr/>
          </p:nvSpPr>
          <p:spPr>
            <a:xfrm>
              <a:off x="10938999" y="-8466"/>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32" name="Shape 32"/>
            <p:cNvSpPr/>
            <p:nvPr/>
          </p:nvSpPr>
          <p:spPr>
            <a:xfrm>
              <a:off x="10371665" y="3589867"/>
              <a:ext cx="1817159" cy="3268132"/>
            </a:xfrm>
            <a:prstGeom prst="triangle">
              <a:avLst>
                <a:gd name="adj" fmla="val 100000"/>
              </a:avLst>
            </a:prstGeom>
            <a:solidFill>
              <a:schemeClr val="accent1">
                <a:alpha val="80000"/>
              </a:schemeClr>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0" y="0"/>
              <a:ext cx="842596" cy="5666154"/>
            </a:xfrm>
            <a:prstGeom prst="triangle">
              <a:avLst>
                <a:gd name="adj" fmla="val 100000"/>
              </a:avLst>
            </a:prstGeom>
            <a:solidFill>
              <a:schemeClr val="accent1">
                <a:alpha val="84705"/>
              </a:schemeClr>
            </a:solidFill>
            <a:ln>
              <a:noFill/>
            </a:ln>
          </p:spPr>
          <p:txBody>
            <a:bodyPr lIns="91425" tIns="91425" rIns="91425" bIns="91425" anchor="ctr" anchorCtr="0">
              <a:noAutofit/>
            </a:bodyPr>
            <a:lstStyle/>
            <a:p>
              <a:pPr lvl="0">
                <a:spcBef>
                  <a:spcPts val="0"/>
                </a:spcBef>
                <a:buNone/>
              </a:pPr>
              <a:endParaRPr/>
            </a:p>
          </p:txBody>
        </p:sp>
      </p:grpSp>
      <p:sp>
        <p:nvSpPr>
          <p:cNvPr id="34" name="Shape 34"/>
          <p:cNvSpPr txBox="1">
            <a:spLocks noGrp="1"/>
          </p:cNvSpPr>
          <p:nvPr>
            <p:ph type="ctrTitle"/>
          </p:nvPr>
        </p:nvSpPr>
        <p:spPr>
          <a:xfrm>
            <a:off x="1507066" y="2404533"/>
            <a:ext cx="7766936" cy="1646301"/>
          </a:xfrm>
          <a:prstGeom prst="rect">
            <a:avLst/>
          </a:prstGeom>
          <a:noFill/>
          <a:ln>
            <a:noFill/>
          </a:ln>
        </p:spPr>
        <p:txBody>
          <a:bodyPr lIns="91425" tIns="91425" rIns="91425" bIns="91425" anchor="b" anchorCtr="0"/>
          <a:lstStyle>
            <a:lvl1pPr marL="0" marR="0" lvl="0" indent="0" algn="r" rtl="0">
              <a:spcBef>
                <a:spcPts val="0"/>
              </a:spcBef>
              <a:buClr>
                <a:schemeClr val="accent1"/>
              </a:buClr>
              <a:buFont typeface="Trebuchet MS"/>
              <a:buNone/>
              <a:defRPr sz="5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35" name="Shape 35"/>
          <p:cNvSpPr txBox="1">
            <a:spLocks noGrp="1"/>
          </p:cNvSpPr>
          <p:nvPr>
            <p:ph type="subTitle" idx="1"/>
          </p:nvPr>
        </p:nvSpPr>
        <p:spPr>
          <a:xfrm>
            <a:off x="1507066" y="4050832"/>
            <a:ext cx="7766936" cy="1096899"/>
          </a:xfrm>
          <a:prstGeom prst="rect">
            <a:avLst/>
          </a:prstGeom>
          <a:noFill/>
          <a:ln>
            <a:noFill/>
          </a:ln>
        </p:spPr>
        <p:txBody>
          <a:bodyPr lIns="91425" tIns="91425" rIns="91425" bIns="91425" anchor="t" anchorCtr="0"/>
          <a:lstStyle>
            <a:lvl1pPr marL="0" marR="0" lvl="0" indent="0" algn="r"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ctr"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2pPr>
            <a:lvl3pPr marL="914400" marR="0" lvl="2" indent="0" algn="ctr"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3pPr>
            <a:lvl4pPr marL="1371600" marR="0" lvl="3"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4pPr>
            <a:lvl5pPr marL="1828800" marR="0" lvl="4"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5pPr>
            <a:lvl6pPr marL="2286000" marR="0" lvl="5"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6pPr>
            <a:lvl7pPr marL="2743200" marR="0" lvl="6"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7pPr>
            <a:lvl8pPr marL="3200400" marR="0" lvl="7"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8pPr>
            <a:lvl9pPr marL="3657600" marR="0" lvl="8"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9pPr>
          </a:lstStyle>
          <a:p>
            <a:endParaRPr/>
          </a:p>
        </p:txBody>
      </p:sp>
      <p:sp>
        <p:nvSpPr>
          <p:cNvPr id="36" name="Shape 36"/>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7" name="Shape 37"/>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8" name="Shape 38"/>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677335" y="609600"/>
            <a:ext cx="8596668" cy="3403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677335" y="4470400"/>
            <a:ext cx="8596668" cy="1570961"/>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93" name="Shape 93"/>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4" name="Shape 94"/>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5" name="Shape 95"/>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931333" y="609600"/>
            <a:ext cx="8094134"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98" name="Shape 98"/>
          <p:cNvSpPr txBox="1">
            <a:spLocks noGrp="1"/>
          </p:cNvSpPr>
          <p:nvPr>
            <p:ph type="body" idx="1"/>
          </p:nvPr>
        </p:nvSpPr>
        <p:spPr>
          <a:xfrm>
            <a:off x="1366138" y="3632200"/>
            <a:ext cx="7224524" cy="381000"/>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6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99" name="Shape 99"/>
          <p:cNvSpPr txBox="1">
            <a:spLocks noGrp="1"/>
          </p:cNvSpPr>
          <p:nvPr>
            <p:ph type="body" idx="2"/>
          </p:nvPr>
        </p:nvSpPr>
        <p:spPr>
          <a:xfrm>
            <a:off x="677335" y="4470400"/>
            <a:ext cx="8596668" cy="1570961"/>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0" name="Shape 10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1" name="Shape 10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2" name="Shape 10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
        <p:nvSpPr>
          <p:cNvPr id="103" name="Shape 103"/>
          <p:cNvSpPr txBox="1"/>
          <p:nvPr/>
        </p:nvSpPr>
        <p:spPr>
          <a:xfrm>
            <a:off x="541870" y="790377"/>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
        <p:nvSpPr>
          <p:cNvPr id="104" name="Shape 104"/>
          <p:cNvSpPr txBox="1"/>
          <p:nvPr/>
        </p:nvSpPr>
        <p:spPr>
          <a:xfrm>
            <a:off x="8893010" y="288655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677335" y="1931988"/>
            <a:ext cx="8596668" cy="2595459"/>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8" name="Shape 108"/>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9" name="Shape 109"/>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0" name="Shape 110"/>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931333" y="609600"/>
            <a:ext cx="8094134"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13" name="Shape 113"/>
          <p:cNvSpPr txBox="1">
            <a:spLocks noGrp="1"/>
          </p:cNvSpPr>
          <p:nvPr>
            <p:ph type="body" idx="1"/>
          </p:nvPr>
        </p:nvSpPr>
        <p:spPr>
          <a:xfrm>
            <a:off x="677331" y="4013200"/>
            <a:ext cx="8596668" cy="514247"/>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14" name="Shape 114"/>
          <p:cNvSpPr txBox="1">
            <a:spLocks noGrp="1"/>
          </p:cNvSpPr>
          <p:nvPr>
            <p:ph type="body" idx="2"/>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15" name="Shape 115"/>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6" name="Shape 116"/>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7" name="Shape 117"/>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
        <p:nvSpPr>
          <p:cNvPr id="118" name="Shape 118"/>
          <p:cNvSpPr txBox="1"/>
          <p:nvPr/>
        </p:nvSpPr>
        <p:spPr>
          <a:xfrm>
            <a:off x="541870" y="790377"/>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
        <p:nvSpPr>
          <p:cNvPr id="119" name="Shape 119"/>
          <p:cNvSpPr txBox="1"/>
          <p:nvPr/>
        </p:nvSpPr>
        <p:spPr>
          <a:xfrm>
            <a:off x="8893010" y="288655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685799" y="609600"/>
            <a:ext cx="8588202"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677331" y="4013200"/>
            <a:ext cx="8596668" cy="514247"/>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chemeClr val="accent1"/>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23" name="Shape 123"/>
          <p:cNvSpPr txBox="1">
            <a:spLocks noGrp="1"/>
          </p:cNvSpPr>
          <p:nvPr>
            <p:ph type="body" idx="2"/>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24" name="Shape 124"/>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5" name="Shape 125"/>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6" name="Shape 126"/>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3035281" y="-197358"/>
            <a:ext cx="3880773" cy="8596668"/>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0" name="Shape 13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1" name="Shape 13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2" name="Shape 13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994318" y="2582952"/>
            <a:ext cx="5251450" cy="1304742"/>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581685" y="-294750"/>
            <a:ext cx="5251449" cy="7060149"/>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6" name="Shape 136"/>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7" name="Shape 137"/>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8" name="Shape 138"/>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41" name="Shape 41"/>
          <p:cNvSpPr txBox="1">
            <a:spLocks noGrp="1"/>
          </p:cNvSpPr>
          <p:nvPr>
            <p:ph type="body" idx="1"/>
          </p:nvPr>
        </p:nvSpPr>
        <p:spPr>
          <a:xfrm>
            <a:off x="677333" y="2160589"/>
            <a:ext cx="8596668"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42" name="Shape 42"/>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3" name="Shape 43"/>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4" name="Shape 44"/>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677335" y="2700866"/>
            <a:ext cx="8596668" cy="1826580"/>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4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47" name="Shape 47"/>
          <p:cNvSpPr txBox="1">
            <a:spLocks noGrp="1"/>
          </p:cNvSpPr>
          <p:nvPr>
            <p:ph type="body" idx="1"/>
          </p:nvPr>
        </p:nvSpPr>
        <p:spPr>
          <a:xfrm>
            <a:off x="677335" y="4527448"/>
            <a:ext cx="8596668" cy="860399"/>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20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48" name="Shape 48"/>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9" name="Shape 49"/>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0" name="Shape 50"/>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53" name="Shape 53"/>
          <p:cNvSpPr txBox="1">
            <a:spLocks noGrp="1"/>
          </p:cNvSpPr>
          <p:nvPr>
            <p:ph type="body" idx="1"/>
          </p:nvPr>
        </p:nvSpPr>
        <p:spPr>
          <a:xfrm>
            <a:off x="677333" y="2160589"/>
            <a:ext cx="4184035" cy="3880771"/>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4" name="Shape 54"/>
          <p:cNvSpPr txBox="1">
            <a:spLocks noGrp="1"/>
          </p:cNvSpPr>
          <p:nvPr>
            <p:ph type="body" idx="2"/>
          </p:nvPr>
        </p:nvSpPr>
        <p:spPr>
          <a:xfrm>
            <a:off x="5089969" y="2160589"/>
            <a:ext cx="4184033"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5" name="Shape 55"/>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6" name="Shape 56"/>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7" name="Shape 57"/>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60" name="Shape 60"/>
          <p:cNvSpPr txBox="1">
            <a:spLocks noGrp="1"/>
          </p:cNvSpPr>
          <p:nvPr>
            <p:ph type="body" idx="1"/>
          </p:nvPr>
        </p:nvSpPr>
        <p:spPr>
          <a:xfrm>
            <a:off x="675745" y="2160983"/>
            <a:ext cx="4185622"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2000" b="1"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800" b="1"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1" name="Shape 61"/>
          <p:cNvSpPr txBox="1">
            <a:spLocks noGrp="1"/>
          </p:cNvSpPr>
          <p:nvPr>
            <p:ph type="body" idx="2"/>
          </p:nvPr>
        </p:nvSpPr>
        <p:spPr>
          <a:xfrm>
            <a:off x="675745" y="2737244"/>
            <a:ext cx="4185622" cy="330411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2" name="Shape 62"/>
          <p:cNvSpPr txBox="1">
            <a:spLocks noGrp="1"/>
          </p:cNvSpPr>
          <p:nvPr>
            <p:ph type="body" idx="3"/>
          </p:nvPr>
        </p:nvSpPr>
        <p:spPr>
          <a:xfrm>
            <a:off x="5088382" y="2160983"/>
            <a:ext cx="4185617"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2000" b="1"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800" b="1"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3" name="Shape 63"/>
          <p:cNvSpPr txBox="1">
            <a:spLocks noGrp="1"/>
          </p:cNvSpPr>
          <p:nvPr>
            <p:ph type="body" idx="4"/>
          </p:nvPr>
        </p:nvSpPr>
        <p:spPr>
          <a:xfrm>
            <a:off x="5088383" y="2737244"/>
            <a:ext cx="4185616" cy="330411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4" name="Shape 64"/>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5" name="Shape 65"/>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6" name="Shape 66"/>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69" name="Shape 6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0" name="Shape 70"/>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1" name="Shape 71"/>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2"/>
        <p:cNvGrpSpPr/>
        <p:nvPr/>
      </p:nvGrpSpPr>
      <p:grpSpPr>
        <a:xfrm>
          <a:off x="0" y="0"/>
          <a:ext cx="0" cy="0"/>
          <a:chOff x="0" y="0"/>
          <a:chExt cx="0" cy="0"/>
        </a:xfrm>
      </p:grpSpPr>
      <p:sp>
        <p:nvSpPr>
          <p:cNvPr id="73" name="Shape 73"/>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4" name="Shape 74"/>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5" name="Shape 75"/>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677333" y="1498604"/>
            <a:ext cx="3854527" cy="1278465"/>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2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78" name="Shape 78"/>
          <p:cNvSpPr txBox="1">
            <a:spLocks noGrp="1"/>
          </p:cNvSpPr>
          <p:nvPr>
            <p:ph type="body" idx="1"/>
          </p:nvPr>
        </p:nvSpPr>
        <p:spPr>
          <a:xfrm>
            <a:off x="4760460" y="514924"/>
            <a:ext cx="4513540" cy="552643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79" name="Shape 79"/>
          <p:cNvSpPr txBox="1">
            <a:spLocks noGrp="1"/>
          </p:cNvSpPr>
          <p:nvPr>
            <p:ph type="body" idx="2"/>
          </p:nvPr>
        </p:nvSpPr>
        <p:spPr>
          <a:xfrm>
            <a:off x="677333" y="2777068"/>
            <a:ext cx="3854527" cy="2584448"/>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1pPr>
            <a:lvl2pPr marL="457063" marR="0" lvl="1" indent="-12562"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2pPr>
            <a:lvl3pPr marL="914126" marR="0" lvl="2" indent="-12425"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3pPr>
            <a:lvl4pPr marL="1371189" marR="0" lvl="3" indent="-12288"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4pPr>
            <a:lvl5pPr marL="1828251" marR="0" lvl="4" indent="-12151"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5pPr>
            <a:lvl6pPr marL="2285314" marR="0" lvl="5" indent="-12013"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6pPr>
            <a:lvl7pPr marL="2742377" marR="0" lvl="6" indent="-11876"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7pPr>
            <a:lvl8pPr marL="3199440" marR="0" lvl="7" indent="-11739"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8pPr>
            <a:lvl9pPr marL="3656503" marR="0" lvl="8" indent="-11603"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9pPr>
          </a:lstStyle>
          <a:p>
            <a:endParaRPr/>
          </a:p>
        </p:txBody>
      </p:sp>
      <p:sp>
        <p:nvSpPr>
          <p:cNvPr id="80" name="Shape 8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1" name="Shape 8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2" name="Shape 8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677333" y="4800600"/>
            <a:ext cx="8596667" cy="566737"/>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2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677333" y="609600"/>
            <a:ext cx="8596668" cy="3845718"/>
          </a:xfrm>
          <a:prstGeom prst="rect">
            <a:avLst/>
          </a:prstGeom>
          <a:noFill/>
          <a:ln>
            <a:noFill/>
          </a:ln>
        </p:spPr>
        <p:txBody>
          <a:bodyPr lIns="91425" tIns="91425" rIns="91425" bIns="91425" anchor="t" anchorCtr="0"/>
          <a:lstStyle>
            <a:lvl1pPr marL="0" marR="0" lvl="0" indent="0" algn="ctr"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Shape 86"/>
          <p:cNvSpPr txBox="1">
            <a:spLocks noGrp="1"/>
          </p:cNvSpPr>
          <p:nvPr>
            <p:ph type="body" idx="1"/>
          </p:nvPr>
        </p:nvSpPr>
        <p:spPr>
          <a:xfrm>
            <a:off x="677333" y="5367337"/>
            <a:ext cx="8596667" cy="67402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9pPr>
          </a:lstStyle>
          <a:p>
            <a:endParaRPr/>
          </a:p>
        </p:txBody>
      </p:sp>
      <p:sp>
        <p:nvSpPr>
          <p:cNvPr id="87" name="Shape 87"/>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8" name="Shape 88"/>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9" name="Shape 89"/>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0" y="-8466"/>
            <a:ext cx="12192000" cy="6866467"/>
            <a:chOff x="0" y="-8466"/>
            <a:chExt cx="12192000" cy="6866467"/>
          </a:xfrm>
        </p:grpSpPr>
        <p:cxnSp>
          <p:nvCxnSpPr>
            <p:cNvPr id="7" name="Shape 7"/>
            <p:cNvCxnSpPr/>
            <p:nvPr/>
          </p:nvCxnSpPr>
          <p:spPr>
            <a:xfrm>
              <a:off x="9371011" y="0"/>
              <a:ext cx="1219199" cy="6858000"/>
            </a:xfrm>
            <a:prstGeom prst="straightConnector1">
              <a:avLst/>
            </a:prstGeom>
            <a:noFill/>
            <a:ln w="9525" cap="flat" cmpd="sng">
              <a:solidFill>
                <a:srgbClr val="BFBFBF"/>
              </a:solidFill>
              <a:prstDash val="solid"/>
              <a:round/>
              <a:headEnd type="none" w="med" len="med"/>
              <a:tailEnd type="none" w="med" len="med"/>
            </a:ln>
          </p:spPr>
        </p:cxnSp>
        <p:cxnSp>
          <p:nvCxnSpPr>
            <p:cNvPr id="8" name="Shape 8"/>
            <p:cNvCxnSpPr/>
            <p:nvPr/>
          </p:nvCxnSpPr>
          <p:spPr>
            <a:xfrm flipH="1">
              <a:off x="7425266" y="3681412"/>
              <a:ext cx="4763558" cy="3176586"/>
            </a:xfrm>
            <a:prstGeom prst="straightConnector1">
              <a:avLst/>
            </a:prstGeom>
            <a:noFill/>
            <a:ln w="9525" cap="flat" cmpd="sng">
              <a:solidFill>
                <a:srgbClr val="D8D8D8"/>
              </a:solidFill>
              <a:prstDash val="solid"/>
              <a:round/>
              <a:headEnd type="none" w="med" len="med"/>
              <a:tailEnd type="none" w="med" len="med"/>
            </a:ln>
          </p:spPr>
        </p:cxnSp>
        <p:sp>
          <p:nvSpPr>
            <p:cNvPr id="9" name="Shape 9"/>
            <p:cNvSpPr/>
            <p:nvPr/>
          </p:nvSpPr>
          <p:spPr>
            <a:xfrm>
              <a:off x="9181475" y="-8466"/>
              <a:ext cx="3007348"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10" name="Shape 10"/>
            <p:cNvSpPr/>
            <p:nvPr/>
          </p:nvSpPr>
          <p:spPr>
            <a:xfrm>
              <a:off x="9603442" y="-8466"/>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1" name="Shape 11"/>
            <p:cNvSpPr/>
            <p:nvPr/>
          </p:nvSpPr>
          <p:spPr>
            <a:xfrm>
              <a:off x="8932332" y="3048000"/>
              <a:ext cx="3259667" cy="3809999"/>
            </a:xfrm>
            <a:prstGeom prst="triangle">
              <a:avLst>
                <a:gd name="adj" fmla="val 100000"/>
              </a:avLst>
            </a:prstGeom>
            <a:solidFill>
              <a:schemeClr val="accent2">
                <a:alpha val="71764"/>
              </a:schemeClr>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9334500" y="-8466"/>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13" name="Shape 13"/>
            <p:cNvSpPr/>
            <p:nvPr/>
          </p:nvSpPr>
          <p:spPr>
            <a:xfrm>
              <a:off x="10898729" y="-8466"/>
              <a:ext cx="1290093"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14" name="Shape 14"/>
            <p:cNvSpPr/>
            <p:nvPr/>
          </p:nvSpPr>
          <p:spPr>
            <a:xfrm>
              <a:off x="10938999" y="-8466"/>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15" name="Shape 15"/>
            <p:cNvSpPr/>
            <p:nvPr/>
          </p:nvSpPr>
          <p:spPr>
            <a:xfrm>
              <a:off x="10371665" y="3589867"/>
              <a:ext cx="1817159" cy="3268132"/>
            </a:xfrm>
            <a:prstGeom prst="triangle">
              <a:avLst>
                <a:gd name="adj" fmla="val 100000"/>
              </a:avLst>
            </a:prstGeom>
            <a:solidFill>
              <a:schemeClr val="accent1">
                <a:alpha val="80000"/>
              </a:schemeClr>
            </a:solidFill>
            <a:ln>
              <a:noFill/>
            </a:ln>
          </p:spPr>
          <p:txBody>
            <a:bodyPr lIns="91425" tIns="91425" rIns="91425" bIns="91425" anchor="ctr" anchorCtr="0">
              <a:noAutofit/>
            </a:bodyPr>
            <a:lstStyle/>
            <a:p>
              <a:pPr lvl="0">
                <a:spcBef>
                  <a:spcPts val="0"/>
                </a:spcBef>
                <a:buNone/>
              </a:pPr>
              <a:endParaRPr/>
            </a:p>
          </p:txBody>
        </p:sp>
        <p:sp>
          <p:nvSpPr>
            <p:cNvPr id="16" name="Shape 16"/>
            <p:cNvSpPr/>
            <p:nvPr/>
          </p:nvSpPr>
          <p:spPr>
            <a:xfrm>
              <a:off x="0" y="4013200"/>
              <a:ext cx="448732" cy="2844800"/>
            </a:xfrm>
            <a:prstGeom prst="triangle">
              <a:avLst>
                <a:gd name="adj" fmla="val 0"/>
              </a:avLst>
            </a:prstGeom>
            <a:solidFill>
              <a:schemeClr val="accent1">
                <a:alpha val="84705"/>
              </a:schemeClr>
            </a:solidFill>
            <a:ln>
              <a:noFill/>
            </a:ln>
          </p:spPr>
          <p:txBody>
            <a:bodyPr lIns="91425" tIns="91425" rIns="91425" bIns="91425" anchor="ctr" anchorCtr="0">
              <a:noAutofit/>
            </a:bodyPr>
            <a:lstStyle/>
            <a:p>
              <a:pPr lvl="0">
                <a:spcBef>
                  <a:spcPts val="0"/>
                </a:spcBef>
                <a:buNone/>
              </a:pPr>
              <a:endParaRPr/>
            </a:p>
          </p:txBody>
        </p:sp>
      </p:grpSp>
      <p:sp>
        <p:nvSpPr>
          <p:cNvPr id="17" name="Shape 17"/>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8" name="Shape 18"/>
          <p:cNvSpPr txBox="1">
            <a:spLocks noGrp="1"/>
          </p:cNvSpPr>
          <p:nvPr>
            <p:ph type="body" idx="1"/>
          </p:nvPr>
        </p:nvSpPr>
        <p:spPr>
          <a:xfrm>
            <a:off x="677333" y="2160589"/>
            <a:ext cx="8596668"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Shape 1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Shape 20"/>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Shape 21"/>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maven.apache.org/download.cgi"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ctrTitle"/>
          </p:nvPr>
        </p:nvSpPr>
        <p:spPr>
          <a:xfrm>
            <a:off x="1507066" y="2404533"/>
            <a:ext cx="7766936" cy="1646301"/>
          </a:xfrm>
          <a:prstGeom prst="rect">
            <a:avLst/>
          </a:prstGeom>
          <a:noFill/>
          <a:ln>
            <a:noFill/>
          </a:ln>
        </p:spPr>
        <p:txBody>
          <a:bodyPr lIns="91425" tIns="45700" rIns="91425" bIns="45700" anchor="b" anchorCtr="0">
            <a:noAutofit/>
          </a:bodyPr>
          <a:lstStyle/>
          <a:p>
            <a:pPr marL="0" marR="0" lvl="0" indent="0" algn="r" rtl="0">
              <a:spcBef>
                <a:spcPts val="0"/>
              </a:spcBef>
              <a:buClr>
                <a:schemeClr val="accent1"/>
              </a:buClr>
              <a:buSzPct val="25000"/>
              <a:buFont typeface="Trebuchet MS"/>
              <a:buNone/>
            </a:pPr>
            <a:r>
              <a:rPr lang="en-GB" sz="5400" b="0" i="0" u="none" strike="noStrike" cap="none" dirty="0">
                <a:solidFill>
                  <a:schemeClr val="accent1"/>
                </a:solidFill>
                <a:latin typeface="Trebuchet MS"/>
                <a:ea typeface="Trebuchet MS"/>
                <a:cs typeface="Trebuchet MS"/>
                <a:sym typeface="Trebuchet MS"/>
              </a:rPr>
              <a:t>Maven</a:t>
            </a:r>
            <a:endParaRPr sz="5400" b="0" i="0" u="none" strike="noStrike" cap="none" dirty="0">
              <a:solidFill>
                <a:schemeClr val="accent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1"/>
            <a:ext cx="8596668" cy="5279362"/>
          </a:xfrm>
        </p:spPr>
        <p:txBody>
          <a:bodyPr/>
          <a:lstStyle/>
          <a:p>
            <a:pPr fontAlgn="base"/>
            <a:r>
              <a:rPr lang="en-IN" sz="1100" dirty="0"/>
              <a:t>A Project Object Model or POM is the fundamental unit of work in Maven</a:t>
            </a:r>
          </a:p>
          <a:p>
            <a:pPr fontAlgn="base"/>
            <a:r>
              <a:rPr lang="en-IN" sz="1100" dirty="0"/>
              <a:t>POM.XML</a:t>
            </a:r>
          </a:p>
          <a:p>
            <a:pPr lvl="1" fontAlgn="base"/>
            <a:r>
              <a:rPr lang="en-IN" sz="1100" dirty="0"/>
              <a:t>Minimal POM</a:t>
            </a:r>
          </a:p>
          <a:p>
            <a:pPr lvl="1" fontAlgn="base"/>
            <a:r>
              <a:rPr lang="en-IN" sz="1100" dirty="0"/>
              <a:t>Effective POM</a:t>
            </a:r>
          </a:p>
          <a:p>
            <a:pPr fontAlgn="base"/>
            <a:r>
              <a:rPr lang="en-IN" sz="1100" dirty="0"/>
              <a:t>Dependency management:</a:t>
            </a:r>
          </a:p>
          <a:p>
            <a:pPr lvl="1" fontAlgn="base"/>
            <a:r>
              <a:rPr lang="en-IN" sz="1100" dirty="0"/>
              <a:t>Project dependencies</a:t>
            </a:r>
          </a:p>
          <a:p>
            <a:pPr lvl="1" fontAlgn="base"/>
            <a:r>
              <a:rPr lang="en-IN" sz="1100" dirty="0"/>
              <a:t>Local repository</a:t>
            </a:r>
          </a:p>
          <a:p>
            <a:pPr lvl="1" fontAlgn="base"/>
            <a:r>
              <a:rPr lang="en-IN" sz="1100" dirty="0"/>
              <a:t>Transitive dependencies</a:t>
            </a:r>
          </a:p>
          <a:p>
            <a:pPr lvl="2" fontAlgn="base"/>
            <a:r>
              <a:rPr lang="en-IN" sz="1100" dirty="0"/>
              <a:t>Dependant jars of dependent jars are called as transitive dependencies. </a:t>
            </a:r>
          </a:p>
          <a:p>
            <a:pPr lvl="2" fontAlgn="base"/>
            <a:r>
              <a:rPr lang="en-IN" sz="1100" dirty="0"/>
              <a:t>Dependency hierarchy is found in pom.xml</a:t>
            </a:r>
          </a:p>
          <a:p>
            <a:pPr lvl="1" fontAlgn="base"/>
            <a:r>
              <a:rPr lang="en-IN" sz="1100" dirty="0"/>
              <a:t>Excluding transitive dependencies</a:t>
            </a:r>
          </a:p>
          <a:p>
            <a:pPr lvl="2" fontAlgn="base"/>
            <a:r>
              <a:rPr lang="en-IN" sz="1100" dirty="0"/>
              <a:t>To exclude one or more transitive dependencies.</a:t>
            </a:r>
          </a:p>
          <a:p>
            <a:pPr fontAlgn="base"/>
            <a:r>
              <a:rPr lang="en-IN" sz="1100" dirty="0"/>
              <a:t>Maven plugins and goals:</a:t>
            </a:r>
          </a:p>
          <a:p>
            <a:pPr lvl="1" fontAlgn="base"/>
            <a:r>
              <a:rPr lang="en-IN" sz="1100" dirty="0"/>
              <a:t>Plugin :Plugin is artifact which executes goals</a:t>
            </a:r>
          </a:p>
          <a:p>
            <a:pPr lvl="1" fontAlgn="base"/>
            <a:r>
              <a:rPr lang="en-IN" sz="1100" dirty="0"/>
              <a:t>Goal : Goal is a task in a phase</a:t>
            </a:r>
          </a:p>
          <a:p>
            <a:pPr lvl="1" fontAlgn="base"/>
            <a:r>
              <a:rPr lang="en-IN" sz="1100" dirty="0"/>
              <a:t>Plugin can execute goals from multiple phases</a:t>
            </a:r>
          </a:p>
          <a:p>
            <a:pPr lvl="2" fontAlgn="base"/>
            <a:endParaRPr lang="en-IN" sz="1200" dirty="0"/>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POM</a:t>
            </a:r>
          </a:p>
        </p:txBody>
      </p:sp>
    </p:spTree>
    <p:extLst>
      <p:ext uri="{BB962C8B-B14F-4D97-AF65-F5344CB8AC3E}">
        <p14:creationId xmlns:p14="http://schemas.microsoft.com/office/powerpoint/2010/main" val="1246472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Architecture</a:t>
            </a:r>
          </a:p>
        </p:txBody>
      </p:sp>
      <p:sp>
        <p:nvSpPr>
          <p:cNvPr id="200" name="Shape 200"/>
          <p:cNvSpPr txBox="1">
            <a:spLocks noGrp="1"/>
          </p:cNvSpPr>
          <p:nvPr>
            <p:ph type="body" idx="1"/>
          </p:nvPr>
        </p:nvSpPr>
        <p:spPr>
          <a:xfrm>
            <a:off x="677333" y="762000"/>
            <a:ext cx="8596668" cy="5279363"/>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Source Code and (Binary code/bite code/executable code)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Compiler</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JDK and JRE</a:t>
            </a:r>
          </a:p>
          <a:p>
            <a:pPr lvl="1" indent="-342900">
              <a:buSzPct val="79999"/>
            </a:pPr>
            <a:r>
              <a:rPr lang="en-US" sz="1000" dirty="0"/>
              <a:t>JDK =&gt; Java Development Kit</a:t>
            </a:r>
          </a:p>
          <a:p>
            <a:pPr lvl="1" indent="-342900">
              <a:buSzPct val="79999"/>
            </a:pPr>
            <a:r>
              <a:rPr lang="en-US" sz="1000" b="0" i="0" u="none" strike="noStrike" cap="none" dirty="0">
                <a:solidFill>
                  <a:srgbClr val="3F3F3F"/>
                </a:solidFill>
                <a:latin typeface="Trebuchet MS"/>
                <a:ea typeface="Trebuchet MS"/>
                <a:cs typeface="Trebuchet MS"/>
                <a:sym typeface="Trebuchet MS"/>
              </a:rPr>
              <a:t>JRE =&gt; </a:t>
            </a:r>
            <a:r>
              <a:rPr lang="en-US" sz="1000" dirty="0"/>
              <a:t>Java Runtime Environment</a:t>
            </a:r>
            <a:endParaRPr lang="en-US" sz="10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JDK = Libraries needed for Development + JRE+ compiler</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4" name="Shape 206"/>
          <p:cNvPicPr preferRelativeResize="0">
            <a:picLocks/>
          </p:cNvPicPr>
          <p:nvPr/>
        </p:nvPicPr>
        <p:blipFill rotWithShape="1">
          <a:blip r:embed="rId3">
            <a:alphaModFix/>
          </a:blip>
          <a:srcRect/>
          <a:stretch/>
        </p:blipFill>
        <p:spPr>
          <a:xfrm>
            <a:off x="2175750" y="2552869"/>
            <a:ext cx="4453650" cy="194293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Architecture</a:t>
            </a:r>
          </a:p>
        </p:txBody>
      </p:sp>
      <p:sp>
        <p:nvSpPr>
          <p:cNvPr id="200" name="Shape 200"/>
          <p:cNvSpPr txBox="1">
            <a:spLocks noGrp="1"/>
          </p:cNvSpPr>
          <p:nvPr>
            <p:ph type="body" idx="1"/>
          </p:nvPr>
        </p:nvSpPr>
        <p:spPr>
          <a:xfrm>
            <a:off x="677333" y="762000"/>
            <a:ext cx="8596668" cy="5279363"/>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600" b="0" i="0" u="none" strike="noStrike" cap="none" dirty="0">
                <a:solidFill>
                  <a:srgbClr val="3F3F3F"/>
                </a:solidFill>
                <a:latin typeface="Trebuchet MS"/>
                <a:ea typeface="Trebuchet MS"/>
                <a:cs typeface="Trebuchet MS"/>
                <a:sym typeface="Trebuchet MS"/>
              </a:rPr>
              <a:t>Source Code</a:t>
            </a:r>
          </a:p>
          <a:p>
            <a:pPr lvl="1" indent="-342900">
              <a:buSzPct val="79999"/>
            </a:pPr>
            <a:r>
              <a:rPr lang="en-US" sz="1100" dirty="0"/>
              <a:t>Human readable code</a:t>
            </a:r>
          </a:p>
          <a:p>
            <a:pPr lvl="1" indent="-342900">
              <a:buSzPct val="79999"/>
            </a:pPr>
            <a:r>
              <a:rPr lang="en-US" sz="1100" b="0" i="0" u="none" strike="noStrike" cap="none" dirty="0">
                <a:solidFill>
                  <a:srgbClr val="3F3F3F"/>
                </a:solidFill>
                <a:latin typeface="Trebuchet MS"/>
                <a:ea typeface="Trebuchet MS"/>
                <a:cs typeface="Trebuchet MS"/>
                <a:sym typeface="Trebuchet MS"/>
              </a:rPr>
              <a:t>Computers don’t understand source code</a:t>
            </a:r>
          </a:p>
          <a:p>
            <a:pPr lvl="1" indent="-342900">
              <a:buSzPct val="79999"/>
            </a:pPr>
            <a:r>
              <a:rPr lang="en-US" sz="1100" dirty="0"/>
              <a:t>.java extension</a:t>
            </a:r>
            <a:endParaRPr lang="en-US" sz="11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Char char="●"/>
            </a:pPr>
            <a:r>
              <a:rPr lang="en-US" sz="1600" b="0" i="0" u="none" strike="noStrike" cap="none" dirty="0">
                <a:solidFill>
                  <a:srgbClr val="3F3F3F"/>
                </a:solidFill>
                <a:latin typeface="Trebuchet MS"/>
                <a:ea typeface="Trebuchet MS"/>
                <a:cs typeface="Trebuchet MS"/>
                <a:sym typeface="Trebuchet MS"/>
              </a:rPr>
              <a:t>Binary Code</a:t>
            </a:r>
          </a:p>
          <a:p>
            <a:pPr lvl="1" indent="-342900">
              <a:buSzPct val="79999"/>
            </a:pPr>
            <a:r>
              <a:rPr lang="en-US" sz="1100" dirty="0"/>
              <a:t>Computer understandable code</a:t>
            </a:r>
          </a:p>
          <a:p>
            <a:pPr lvl="1" indent="-342900">
              <a:buSzPct val="79999"/>
            </a:pPr>
            <a:r>
              <a:rPr lang="en-US" sz="1100" b="0" i="0" u="none" strike="noStrike" cap="none" dirty="0">
                <a:solidFill>
                  <a:srgbClr val="3F3F3F"/>
                </a:solidFill>
                <a:latin typeface="Trebuchet MS"/>
                <a:ea typeface="Trebuchet MS"/>
                <a:cs typeface="Trebuchet MS"/>
                <a:sym typeface="Trebuchet MS"/>
              </a:rPr>
              <a:t>Not Human readable</a:t>
            </a:r>
          </a:p>
          <a:p>
            <a:pPr lvl="1" indent="-342900">
              <a:buSzPct val="79999"/>
            </a:pPr>
            <a:r>
              <a:rPr lang="en-US" sz="1100" dirty="0"/>
              <a:t>.class extension</a:t>
            </a:r>
            <a:endParaRPr lang="en-US" sz="1100" b="0" i="0" u="none" strike="noStrike" cap="none" dirty="0">
              <a:solidFill>
                <a:srgbClr val="3F3F3F"/>
              </a:solidFill>
              <a:latin typeface="Trebuchet MS"/>
              <a:ea typeface="Trebuchet MS"/>
              <a:cs typeface="Trebuchet MS"/>
              <a:sym typeface="Trebuchet MS"/>
            </a:endParaRPr>
          </a:p>
          <a:p>
            <a:pPr lvl="1" indent="-342900">
              <a:buSzPct val="79999"/>
            </a:pPr>
            <a:r>
              <a:rPr lang="en-US" sz="1100" dirty="0"/>
              <a:t>Binary code gets generated after source code is compiled</a:t>
            </a:r>
            <a:endParaRPr lang="en-US" sz="1100" b="0" i="0" u="none" strike="noStrike" cap="none" dirty="0">
              <a:solidFill>
                <a:srgbClr val="3F3F3F"/>
              </a:solidFill>
              <a:latin typeface="Trebuchet MS"/>
              <a:ea typeface="Trebuchet MS"/>
              <a:cs typeface="Trebuchet MS"/>
              <a:sym typeface="Trebuchet MS"/>
            </a:endParaRPr>
          </a:p>
          <a:p>
            <a:pPr indent="-342900"/>
            <a:r>
              <a:rPr lang="en-US" sz="1600" b="0" i="0" u="none" strike="noStrike" cap="none" dirty="0">
                <a:solidFill>
                  <a:srgbClr val="3F3F3F"/>
                </a:solidFill>
                <a:latin typeface="Trebuchet MS"/>
                <a:ea typeface="Trebuchet MS"/>
                <a:cs typeface="Trebuchet MS"/>
                <a:sym typeface="Trebuchet MS"/>
              </a:rPr>
              <a:t>JAR</a:t>
            </a:r>
          </a:p>
          <a:p>
            <a:pPr lvl="1" indent="-342900"/>
            <a:r>
              <a:rPr lang="en-US" sz="1100" dirty="0"/>
              <a:t>Java Archive</a:t>
            </a:r>
          </a:p>
          <a:p>
            <a:pPr lvl="1" indent="-342900"/>
            <a:r>
              <a:rPr lang="en-US" sz="1100" dirty="0"/>
              <a:t>All Java binary files are bundled into a single Jar file</a:t>
            </a:r>
          </a:p>
          <a:p>
            <a:pPr lvl="1" indent="-342900"/>
            <a:r>
              <a:rPr lang="en-GB" sz="1100" dirty="0"/>
              <a:t>The contents of a JAR file are extracted using any standard decompression software</a:t>
            </a:r>
          </a:p>
          <a:p>
            <a:pPr lvl="1" indent="-342900"/>
            <a:r>
              <a:rPr lang="en-GB" sz="1100" dirty="0"/>
              <a:t>We need a software management tool to build jar from source code</a:t>
            </a:r>
          </a:p>
          <a:p>
            <a:pPr lvl="2" indent="-342900"/>
            <a:r>
              <a:rPr lang="en-GB" sz="900" dirty="0"/>
              <a:t>Maven, Ant, Gradle, SBT </a:t>
            </a:r>
            <a:endParaRPr lang="en-US" sz="900" dirty="0"/>
          </a:p>
        </p:txBody>
      </p:sp>
    </p:spTree>
    <p:extLst>
      <p:ext uri="{BB962C8B-B14F-4D97-AF65-F5344CB8AC3E}">
        <p14:creationId xmlns:p14="http://schemas.microsoft.com/office/powerpoint/2010/main" val="2324774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0"/>
            <a:ext cx="8596668" cy="5638799"/>
          </a:xfrm>
        </p:spPr>
        <p:txBody>
          <a:bodyPr/>
          <a:lstStyle/>
          <a:p>
            <a:pPr fontAlgn="base">
              <a:buSzPct val="80000"/>
            </a:pPr>
            <a:r>
              <a:rPr lang="en-IN" sz="1200" dirty="0"/>
              <a:t>What is Maven?</a:t>
            </a:r>
          </a:p>
          <a:p>
            <a:pPr lvl="2" fontAlgn="base"/>
            <a:r>
              <a:rPr lang="en-IN" sz="1200" dirty="0"/>
              <a:t>Maven is a software management tool</a:t>
            </a:r>
          </a:p>
          <a:p>
            <a:pPr lvl="3" fontAlgn="base"/>
            <a:r>
              <a:rPr lang="en-IN" sz="1000" dirty="0"/>
              <a:t>Dependency Management</a:t>
            </a:r>
          </a:p>
          <a:p>
            <a:pPr lvl="3" fontAlgn="base"/>
            <a:r>
              <a:rPr lang="en-IN" sz="1000" dirty="0"/>
              <a:t>Build automation (Generating JAR)</a:t>
            </a:r>
          </a:p>
          <a:p>
            <a:pPr lvl="2" fontAlgn="base"/>
            <a:r>
              <a:rPr lang="en-IN" sz="1200" dirty="0"/>
              <a:t>Maven works on POM  </a:t>
            </a:r>
          </a:p>
          <a:p>
            <a:pPr lvl="3" fontAlgn="base"/>
            <a:r>
              <a:rPr lang="en-IN" dirty="0"/>
              <a:t>Project Object Model</a:t>
            </a:r>
          </a:p>
          <a:p>
            <a:pPr lvl="3" fontAlgn="base"/>
            <a:r>
              <a:rPr lang="en-IN" dirty="0"/>
              <a:t>POM is the fundamental unit of work in Maven. </a:t>
            </a:r>
          </a:p>
          <a:p>
            <a:pPr lvl="3" fontAlgn="base"/>
            <a:r>
              <a:rPr lang="en-IN" dirty="0"/>
              <a:t>It is an XML file that contains information about the project and configuration details used by Maven to build the project.</a:t>
            </a:r>
          </a:p>
          <a:p>
            <a:pPr lvl="1" fontAlgn="base"/>
            <a:r>
              <a:rPr lang="en-IN" sz="1200" dirty="0"/>
              <a:t>What is a build tool?</a:t>
            </a:r>
          </a:p>
          <a:p>
            <a:pPr lvl="2" fontAlgn="base"/>
            <a:r>
              <a:rPr lang="en-IN" sz="1200" dirty="0"/>
              <a:t>Compile source code</a:t>
            </a:r>
          </a:p>
          <a:p>
            <a:pPr lvl="2" fontAlgn="base"/>
            <a:r>
              <a:rPr lang="en-IN" sz="1200" dirty="0"/>
              <a:t>Compile and run tests</a:t>
            </a:r>
          </a:p>
          <a:p>
            <a:pPr lvl="2" fontAlgn="base"/>
            <a:r>
              <a:rPr lang="en-IN" sz="1200" dirty="0"/>
              <a:t>Copy Resources</a:t>
            </a:r>
          </a:p>
          <a:p>
            <a:pPr lvl="2" fontAlgn="base"/>
            <a:r>
              <a:rPr lang="en-IN" sz="1200" dirty="0"/>
              <a:t>Package project</a:t>
            </a:r>
          </a:p>
          <a:p>
            <a:pPr lvl="2" fontAlgn="base"/>
            <a:r>
              <a:rPr lang="en-IN" sz="1200" dirty="0"/>
              <a:t>Deploy project</a:t>
            </a:r>
          </a:p>
          <a:p>
            <a:pPr lvl="1" fontAlgn="base"/>
            <a:r>
              <a:rPr lang="en-IN" sz="1200" dirty="0"/>
              <a:t>Maven Objectives:</a:t>
            </a:r>
          </a:p>
          <a:p>
            <a:pPr lvl="2" fontAlgn="base"/>
            <a:r>
              <a:rPr lang="en-IN" sz="1200" dirty="0"/>
              <a:t>Making build process easy</a:t>
            </a:r>
          </a:p>
          <a:p>
            <a:endParaRPr lang="en-IN" dirty="0"/>
          </a:p>
        </p:txBody>
      </p:sp>
      <p:sp>
        <p:nvSpPr>
          <p:cNvPr id="4" name="Title 1"/>
          <p:cNvSpPr>
            <a:spLocks noGrp="1"/>
          </p:cNvSpPr>
          <p:nvPr>
            <p:ph type="title"/>
          </p:nvPr>
        </p:nvSpPr>
        <p:spPr>
          <a:xfrm>
            <a:off x="685800" y="304800"/>
            <a:ext cx="8596668" cy="304800"/>
          </a:xfrm>
        </p:spPr>
        <p:txBody>
          <a:bodyPr/>
          <a:lstStyle/>
          <a:p>
            <a:r>
              <a:rPr lang="en-US" sz="1400" dirty="0"/>
              <a:t>Maven : Introduction</a:t>
            </a:r>
          </a:p>
        </p:txBody>
      </p:sp>
    </p:spTree>
    <p:extLst>
      <p:ext uri="{BB962C8B-B14F-4D97-AF65-F5344CB8AC3E}">
        <p14:creationId xmlns:p14="http://schemas.microsoft.com/office/powerpoint/2010/main" val="1656973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1"/>
            <a:ext cx="8596668" cy="5279362"/>
          </a:xfrm>
        </p:spPr>
        <p:txBody>
          <a:bodyPr/>
          <a:lstStyle/>
          <a:p>
            <a:pPr fontAlgn="base">
              <a:buSzPct val="80000"/>
            </a:pPr>
            <a:r>
              <a:rPr lang="en-IN" sz="1200" dirty="0"/>
              <a:t>Installing Maven:</a:t>
            </a:r>
          </a:p>
          <a:p>
            <a:pPr lvl="1" fontAlgn="base"/>
            <a:r>
              <a:rPr lang="en-IN" sz="1200" dirty="0"/>
              <a:t>Prerequisites:</a:t>
            </a:r>
          </a:p>
          <a:p>
            <a:pPr lvl="2" fontAlgn="base"/>
            <a:r>
              <a:rPr lang="en-IN" sz="1200" dirty="0"/>
              <a:t>JDK is installed</a:t>
            </a:r>
          </a:p>
          <a:p>
            <a:pPr lvl="2" fontAlgn="base"/>
            <a:r>
              <a:rPr lang="en-IN" sz="1200" dirty="0"/>
              <a:t>JAVA_HOME is set</a:t>
            </a:r>
          </a:p>
          <a:p>
            <a:pPr lvl="1" fontAlgn="base"/>
            <a:r>
              <a:rPr lang="en-IN" sz="1200" dirty="0"/>
              <a:t>Installing Maven in System:</a:t>
            </a:r>
          </a:p>
          <a:p>
            <a:pPr lvl="2" fontAlgn="base"/>
            <a:r>
              <a:rPr lang="en-IN" sz="1200" dirty="0"/>
              <a:t>Download Maven</a:t>
            </a:r>
          </a:p>
          <a:p>
            <a:pPr lvl="2" fontAlgn="base"/>
            <a:r>
              <a:rPr lang="en-IN" sz="1200" dirty="0">
                <a:hlinkClick r:id="rId2"/>
              </a:rPr>
              <a:t>https://maven.apache.org/download.cgi</a:t>
            </a:r>
            <a:endParaRPr lang="en-IN" sz="1200" dirty="0"/>
          </a:p>
          <a:p>
            <a:pPr lvl="2" fontAlgn="base"/>
            <a:r>
              <a:rPr lang="en-IN" sz="1200" dirty="0"/>
              <a:t>Extract it</a:t>
            </a:r>
          </a:p>
          <a:p>
            <a:pPr lvl="2" fontAlgn="base"/>
            <a:r>
              <a:rPr lang="en-IN" sz="1200" dirty="0"/>
              <a:t>Set MVN_HOME environment variable</a:t>
            </a:r>
          </a:p>
          <a:p>
            <a:pPr lvl="2" fontAlgn="base"/>
            <a:r>
              <a:rPr lang="en-IN" sz="1200" dirty="0"/>
              <a:t>Set path variable</a:t>
            </a:r>
          </a:p>
          <a:p>
            <a:pPr lvl="2" fontAlgn="base"/>
            <a:r>
              <a:rPr lang="en-IN" sz="1200" dirty="0"/>
              <a:t>Used to run maven commands from command line</a:t>
            </a:r>
          </a:p>
          <a:p>
            <a:pPr lvl="1" fontAlgn="base"/>
            <a:r>
              <a:rPr lang="en-IN" sz="1200" dirty="0"/>
              <a:t>Installing Maven in eclipse</a:t>
            </a:r>
          </a:p>
          <a:p>
            <a:pPr lvl="2" fontAlgn="base"/>
            <a:r>
              <a:rPr lang="en-IN" sz="1000" dirty="0"/>
              <a:t>Already bundled with eclipse</a:t>
            </a:r>
          </a:p>
          <a:p>
            <a:pPr lvl="2" fontAlgn="base"/>
            <a:r>
              <a:rPr lang="en-IN" sz="1000" dirty="0"/>
              <a:t>Used to run maven commands from Eclipse</a:t>
            </a:r>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SetUp</a:t>
            </a:r>
          </a:p>
        </p:txBody>
      </p:sp>
    </p:spTree>
    <p:extLst>
      <p:ext uri="{BB962C8B-B14F-4D97-AF65-F5344CB8AC3E}">
        <p14:creationId xmlns:p14="http://schemas.microsoft.com/office/powerpoint/2010/main" val="2408037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09600"/>
            <a:ext cx="8596668" cy="6095999"/>
          </a:xfrm>
        </p:spPr>
        <p:txBody>
          <a:bodyPr/>
          <a:lstStyle/>
          <a:p>
            <a:pPr fontAlgn="base"/>
            <a:endParaRPr lang="en-IN" sz="1200" dirty="0"/>
          </a:p>
          <a:p>
            <a:pPr fontAlgn="base">
              <a:buSzPct val="80000"/>
            </a:pPr>
            <a:r>
              <a:rPr lang="en-IN" sz="1200" dirty="0"/>
              <a:t>Creating First Maven project in Eclipse:</a:t>
            </a:r>
          </a:p>
          <a:p>
            <a:pPr lvl="1" fontAlgn="base"/>
            <a:r>
              <a:rPr lang="en-IN" sz="1200" dirty="0"/>
              <a:t>What is Archetype?</a:t>
            </a:r>
          </a:p>
          <a:p>
            <a:pPr lvl="1" fontAlgn="base"/>
            <a:r>
              <a:rPr lang="en-IN" sz="1200" dirty="0"/>
              <a:t>What is </a:t>
            </a:r>
            <a:r>
              <a:rPr lang="en-IN" sz="1200" dirty="0" err="1"/>
              <a:t>groupId</a:t>
            </a:r>
            <a:r>
              <a:rPr lang="en-IN" sz="1200" dirty="0"/>
              <a:t>?</a:t>
            </a:r>
          </a:p>
          <a:p>
            <a:pPr lvl="1" fontAlgn="base"/>
            <a:r>
              <a:rPr lang="en-IN" sz="1200" dirty="0"/>
              <a:t>What is </a:t>
            </a:r>
            <a:r>
              <a:rPr lang="en-IN" sz="1200" dirty="0" err="1"/>
              <a:t>artifactId</a:t>
            </a:r>
            <a:r>
              <a:rPr lang="en-IN" sz="1200" dirty="0"/>
              <a:t>?</a:t>
            </a:r>
          </a:p>
          <a:p>
            <a:pPr lvl="1" fontAlgn="base"/>
            <a:r>
              <a:rPr lang="en-IN" sz="1200" dirty="0"/>
              <a:t>What is Version?</a:t>
            </a:r>
          </a:p>
          <a:p>
            <a:pPr marL="91441" indent="0">
              <a:buNone/>
            </a:pPr>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Creating First Maven Project</a:t>
            </a:r>
          </a:p>
        </p:txBody>
      </p:sp>
    </p:spTree>
    <p:extLst>
      <p:ext uri="{BB962C8B-B14F-4D97-AF65-F5344CB8AC3E}">
        <p14:creationId xmlns:p14="http://schemas.microsoft.com/office/powerpoint/2010/main" val="819843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buSzPct val="80000"/>
            </a:pPr>
            <a:r>
              <a:rPr lang="en-IN" sz="1200" dirty="0"/>
              <a:t>Main code 	: </a:t>
            </a:r>
            <a:r>
              <a:rPr lang="en-IN" sz="1200" dirty="0" err="1"/>
              <a:t>src</a:t>
            </a:r>
            <a:r>
              <a:rPr lang="en-IN" sz="1200" dirty="0"/>
              <a:t>/main/java</a:t>
            </a:r>
          </a:p>
          <a:p>
            <a:pPr fontAlgn="base">
              <a:buSzPct val="80000"/>
            </a:pPr>
            <a:r>
              <a:rPr lang="en-IN" sz="1200" dirty="0"/>
              <a:t>Main resources 	: </a:t>
            </a:r>
            <a:r>
              <a:rPr lang="en-IN" sz="1200" dirty="0" err="1"/>
              <a:t>src</a:t>
            </a:r>
            <a:r>
              <a:rPr lang="en-IN" sz="1200" dirty="0"/>
              <a:t>/main/resources</a:t>
            </a:r>
          </a:p>
          <a:p>
            <a:pPr fontAlgn="base">
              <a:buSzPct val="80000"/>
            </a:pPr>
            <a:r>
              <a:rPr lang="en-IN" sz="1200" dirty="0"/>
              <a:t>Test code 	: </a:t>
            </a:r>
            <a:r>
              <a:rPr lang="en-IN" sz="1200" dirty="0" err="1"/>
              <a:t>src</a:t>
            </a:r>
            <a:r>
              <a:rPr lang="en-IN" sz="1200" dirty="0"/>
              <a:t>/test/java</a:t>
            </a:r>
          </a:p>
          <a:p>
            <a:pPr fontAlgn="base">
              <a:buSzPct val="80000"/>
            </a:pPr>
            <a:r>
              <a:rPr lang="en-IN" sz="1200" dirty="0"/>
              <a:t>Test Resources 	: </a:t>
            </a:r>
            <a:r>
              <a:rPr lang="en-IN" sz="1200" dirty="0" err="1"/>
              <a:t>src</a:t>
            </a:r>
            <a:r>
              <a:rPr lang="en-IN" sz="1200" dirty="0"/>
              <a:t>/test/resources</a:t>
            </a:r>
          </a:p>
          <a:p>
            <a:pPr fontAlgn="base">
              <a:buSzPct val="80000"/>
            </a:pPr>
            <a:r>
              <a:rPr lang="en-IN" sz="1200" dirty="0"/>
              <a:t>target directory 	: Contains all output of the build.</a:t>
            </a:r>
          </a:p>
          <a:p>
            <a:pPr fontAlgn="base">
              <a:buSzPct val="80000"/>
            </a:pPr>
            <a:r>
              <a:rPr lang="en-IN" sz="1200" dirty="0"/>
              <a:t>Pom.xml 	: Should be present in project’s in root folder</a:t>
            </a:r>
          </a:p>
        </p:txBody>
      </p:sp>
      <p:sp>
        <p:nvSpPr>
          <p:cNvPr id="4" name="Title 1"/>
          <p:cNvSpPr>
            <a:spLocks noGrp="1"/>
          </p:cNvSpPr>
          <p:nvPr>
            <p:ph type="title"/>
          </p:nvPr>
        </p:nvSpPr>
        <p:spPr>
          <a:xfrm>
            <a:off x="685800" y="304800"/>
            <a:ext cx="8596668" cy="304800"/>
          </a:xfrm>
        </p:spPr>
        <p:txBody>
          <a:bodyPr/>
          <a:lstStyle/>
          <a:p>
            <a:r>
              <a:rPr lang="en-US" sz="1600" dirty="0"/>
              <a:t>Maven : Folder Structure</a:t>
            </a:r>
          </a:p>
        </p:txBody>
      </p:sp>
      <p:pic>
        <p:nvPicPr>
          <p:cNvPr id="1026" name="Picture 2">
            <a:extLst>
              <a:ext uri="{FF2B5EF4-FFF2-40B4-BE49-F238E27FC236}">
                <a16:creationId xmlns:a16="http://schemas.microsoft.com/office/drawing/2014/main" id="{2919DCC9-2ABE-47C8-9F98-3745E29A1E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644236"/>
            <a:ext cx="2095500" cy="283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180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buSzPct val="80000"/>
            </a:pPr>
            <a:r>
              <a:rPr lang="en-IN" sz="1200" dirty="0"/>
              <a:t>Maven Life Cycles:</a:t>
            </a:r>
          </a:p>
          <a:p>
            <a:pPr lvl="1" fontAlgn="base"/>
            <a:r>
              <a:rPr lang="en-IN" sz="1000" dirty="0"/>
              <a:t>Build Life cycle:</a:t>
            </a:r>
          </a:p>
          <a:p>
            <a:pPr lvl="1" fontAlgn="base"/>
            <a:r>
              <a:rPr lang="en-IN" sz="1000" dirty="0"/>
              <a:t>Clean Life cycle</a:t>
            </a:r>
          </a:p>
          <a:p>
            <a:pPr fontAlgn="base">
              <a:buSzPct val="80000"/>
            </a:pPr>
            <a:r>
              <a:rPr lang="en-IN" sz="1200" dirty="0"/>
              <a:t>Maven Build Life cycle:</a:t>
            </a:r>
          </a:p>
          <a:p>
            <a:pPr marL="742950" lvl="2" indent="-251459" fontAlgn="base"/>
            <a:r>
              <a:rPr lang="en-IN" sz="1000" dirty="0"/>
              <a:t>Build cycle consists of multiple phases which execute in a particular sequence:</a:t>
            </a:r>
          </a:p>
          <a:p>
            <a:pPr marL="342900" lvl="1" indent="-251459" fontAlgn="base"/>
            <a:r>
              <a:rPr lang="en-IN" sz="1200" dirty="0"/>
              <a:t>Phases in build lifecycle are:</a:t>
            </a:r>
          </a:p>
          <a:p>
            <a:pPr marL="800100" lvl="3" indent="-251459" fontAlgn="base"/>
            <a:r>
              <a:rPr lang="en-IN" sz="1000" dirty="0"/>
              <a:t>compile </a:t>
            </a:r>
          </a:p>
          <a:p>
            <a:pPr marL="800100" lvl="3" indent="-251459" fontAlgn="base"/>
            <a:r>
              <a:rPr lang="en-IN" sz="1000" dirty="0"/>
              <a:t>test-compile</a:t>
            </a:r>
          </a:p>
          <a:p>
            <a:pPr marL="800100" lvl="3" indent="-251459" fontAlgn="base"/>
            <a:r>
              <a:rPr lang="en-IN" sz="1000" dirty="0"/>
              <a:t>test </a:t>
            </a:r>
          </a:p>
          <a:p>
            <a:pPr marL="800100" lvl="3" indent="-251459" fontAlgn="base"/>
            <a:r>
              <a:rPr lang="en-IN" sz="1000" dirty="0"/>
              <a:t>package</a:t>
            </a:r>
          </a:p>
          <a:p>
            <a:pPr marL="800100" lvl="3" indent="-251459" fontAlgn="base"/>
            <a:r>
              <a:rPr lang="en-IN" sz="1000" dirty="0"/>
              <a:t>install </a:t>
            </a:r>
          </a:p>
          <a:p>
            <a:pPr marL="800100" lvl="3" indent="-251459" fontAlgn="base"/>
            <a:r>
              <a:rPr lang="en-IN" sz="1000" dirty="0"/>
              <a:t>deploy</a:t>
            </a:r>
          </a:p>
          <a:p>
            <a:pPr marL="342900" lvl="1" indent="-251459" fontAlgn="base"/>
            <a:r>
              <a:rPr lang="en-IN" sz="1200" dirty="0"/>
              <a:t>Build phases get executed in above order</a:t>
            </a:r>
          </a:p>
          <a:p>
            <a:pPr marL="342900" lvl="1" indent="-251459" fontAlgn="base"/>
            <a:r>
              <a:rPr lang="en-IN" sz="1200" dirty="0"/>
              <a:t>When we run any particular phase ,then all the phases which come early in the order are first  executed and then the selected phase gets executed.</a:t>
            </a:r>
          </a:p>
        </p:txBody>
      </p:sp>
      <p:sp>
        <p:nvSpPr>
          <p:cNvPr id="4" name="Title 1"/>
          <p:cNvSpPr>
            <a:spLocks noGrp="1"/>
          </p:cNvSpPr>
          <p:nvPr>
            <p:ph type="title"/>
          </p:nvPr>
        </p:nvSpPr>
        <p:spPr>
          <a:xfrm>
            <a:off x="685800" y="304800"/>
            <a:ext cx="8596668" cy="304800"/>
          </a:xfrm>
        </p:spPr>
        <p:txBody>
          <a:bodyPr/>
          <a:lstStyle/>
          <a:p>
            <a:r>
              <a:rPr lang="en-US" sz="1400" dirty="0"/>
              <a:t>Maven : Lifecycle</a:t>
            </a:r>
          </a:p>
        </p:txBody>
      </p:sp>
    </p:spTree>
    <p:extLst>
      <p:ext uri="{BB962C8B-B14F-4D97-AF65-F5344CB8AC3E}">
        <p14:creationId xmlns:p14="http://schemas.microsoft.com/office/powerpoint/2010/main" val="4225815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200" dirty="0"/>
              <a:t>Maven build lifecycle</a:t>
            </a:r>
          </a:p>
          <a:p>
            <a:pPr lvl="1" fontAlgn="base"/>
            <a:r>
              <a:rPr lang="en-IN" sz="1000" dirty="0"/>
              <a:t>By default, maven check where all dependencies are present in local maven repository. If they are there, it just proceeds with phases in build cycle. If any dependency is missing, maven downloads it from central repository and adds them to local maven repository and proceeds with build life cycle phases</a:t>
            </a:r>
          </a:p>
          <a:p>
            <a:pPr lvl="1" fontAlgn="base"/>
            <a:r>
              <a:rPr lang="en-IN" sz="1000" dirty="0" err="1"/>
              <a:t>Mvn</a:t>
            </a:r>
            <a:r>
              <a:rPr lang="en-IN" sz="1000" dirty="0"/>
              <a:t> compile </a:t>
            </a:r>
          </a:p>
          <a:p>
            <a:pPr lvl="2" fontAlgn="base"/>
            <a:r>
              <a:rPr lang="en-IN" sz="1000" dirty="0"/>
              <a:t>Compile main code present in </a:t>
            </a:r>
            <a:r>
              <a:rPr lang="en-IN" sz="1000" dirty="0" err="1"/>
              <a:t>src</a:t>
            </a:r>
            <a:r>
              <a:rPr lang="en-IN" sz="1000" dirty="0"/>
              <a:t>/main/java </a:t>
            </a:r>
          </a:p>
          <a:p>
            <a:pPr lvl="2" fontAlgn="base"/>
            <a:r>
              <a:rPr lang="en-IN" sz="1000" dirty="0"/>
              <a:t>Generates target/classes</a:t>
            </a:r>
          </a:p>
          <a:p>
            <a:pPr lvl="1" fontAlgn="base"/>
            <a:r>
              <a:rPr lang="en-IN" sz="1000" dirty="0" err="1"/>
              <a:t>Mvn</a:t>
            </a:r>
            <a:r>
              <a:rPr lang="en-IN" sz="1000" dirty="0"/>
              <a:t> test-compile</a:t>
            </a:r>
          </a:p>
          <a:p>
            <a:pPr lvl="6" fontAlgn="base"/>
            <a:r>
              <a:rPr lang="en-IN" sz="800" dirty="0"/>
              <a:t>Compile unit test code present in </a:t>
            </a:r>
            <a:r>
              <a:rPr lang="en-IN" sz="800" dirty="0" err="1"/>
              <a:t>src</a:t>
            </a:r>
            <a:r>
              <a:rPr lang="en-IN" sz="800" dirty="0"/>
              <a:t>/test/java</a:t>
            </a:r>
          </a:p>
          <a:p>
            <a:pPr lvl="2" fontAlgn="base"/>
            <a:r>
              <a:rPr lang="en-IN" sz="1000" dirty="0"/>
              <a:t>Generates target/test-classes</a:t>
            </a:r>
          </a:p>
          <a:p>
            <a:pPr lvl="1" fontAlgn="base"/>
            <a:r>
              <a:rPr lang="en-IN" sz="1000" dirty="0" err="1"/>
              <a:t>Mvn</a:t>
            </a:r>
            <a:r>
              <a:rPr lang="en-IN" sz="1000" dirty="0"/>
              <a:t> test</a:t>
            </a:r>
          </a:p>
          <a:p>
            <a:pPr lvl="2" fontAlgn="base"/>
            <a:r>
              <a:rPr lang="en-IN" sz="1000" dirty="0"/>
              <a:t>To run compile tests</a:t>
            </a:r>
          </a:p>
          <a:p>
            <a:pPr lvl="2" fontAlgn="base"/>
            <a:r>
              <a:rPr lang="en-IN" sz="1000" dirty="0"/>
              <a:t>All the methods with @Test annotation are executed in this phase</a:t>
            </a:r>
          </a:p>
          <a:p>
            <a:pPr lvl="2" fontAlgn="base"/>
            <a:r>
              <a:rPr lang="en-IN" sz="1000" dirty="0"/>
              <a:t>Generates </a:t>
            </a:r>
            <a:r>
              <a:rPr lang="en-IN" sz="1000" dirty="0" err="1"/>
              <a:t>surefire</a:t>
            </a:r>
            <a:r>
              <a:rPr lang="en-IN" sz="1000" dirty="0"/>
              <a:t>-reports folder</a:t>
            </a:r>
          </a:p>
          <a:p>
            <a:pPr lvl="1" fontAlgn="base"/>
            <a:r>
              <a:rPr lang="en-IN" sz="1000" dirty="0" err="1"/>
              <a:t>Mvn</a:t>
            </a:r>
            <a:r>
              <a:rPr lang="en-IN" sz="1000" dirty="0"/>
              <a:t> package</a:t>
            </a:r>
          </a:p>
          <a:p>
            <a:pPr lvl="2" fontAlgn="base"/>
            <a:r>
              <a:rPr lang="en-IN" sz="1000" dirty="0"/>
              <a:t>To generate jar or war</a:t>
            </a:r>
          </a:p>
          <a:p>
            <a:pPr lvl="1" fontAlgn="base"/>
            <a:r>
              <a:rPr lang="en-IN" sz="1000" dirty="0" err="1"/>
              <a:t>Mvn</a:t>
            </a:r>
            <a:r>
              <a:rPr lang="en-IN" sz="1000" dirty="0"/>
              <a:t> install</a:t>
            </a:r>
          </a:p>
          <a:p>
            <a:pPr lvl="2" fontAlgn="base"/>
            <a:r>
              <a:rPr lang="en-IN" sz="1000" dirty="0"/>
              <a:t>To copy jar/war into local maven repository</a:t>
            </a:r>
          </a:p>
          <a:p>
            <a:pPr lvl="1" fontAlgn="base"/>
            <a:r>
              <a:rPr lang="en-IN" sz="1000" dirty="0" err="1"/>
              <a:t>Mvn</a:t>
            </a:r>
            <a:r>
              <a:rPr lang="en-IN" sz="1000" dirty="0"/>
              <a:t> deploy</a:t>
            </a:r>
          </a:p>
          <a:p>
            <a:pPr lvl="2" fontAlgn="base"/>
            <a:r>
              <a:rPr lang="en-IN" sz="800" dirty="0"/>
              <a:t>To deploy the jar</a:t>
            </a:r>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Build Lifecycle</a:t>
            </a:r>
          </a:p>
        </p:txBody>
      </p:sp>
    </p:spTree>
    <p:extLst>
      <p:ext uri="{BB962C8B-B14F-4D97-AF65-F5344CB8AC3E}">
        <p14:creationId xmlns:p14="http://schemas.microsoft.com/office/powerpoint/2010/main" val="1670723145"/>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7264</TotalTime>
  <Words>681</Words>
  <Application>Microsoft Office PowerPoint</Application>
  <PresentationFormat>Widescreen</PresentationFormat>
  <Paragraphs>121</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Noto Sans Symbols</vt:lpstr>
      <vt:lpstr>Facet</vt:lpstr>
      <vt:lpstr>Maven</vt:lpstr>
      <vt:lpstr>Java : Architecture</vt:lpstr>
      <vt:lpstr>Java : Architecture</vt:lpstr>
      <vt:lpstr>Maven : Introduction</vt:lpstr>
      <vt:lpstr>Maven : SetUp</vt:lpstr>
      <vt:lpstr>Maven : Creating First Maven Project</vt:lpstr>
      <vt:lpstr>Maven : Folder Structure</vt:lpstr>
      <vt:lpstr>Maven : Lifecycle</vt:lpstr>
      <vt:lpstr>Maven : Build Lifecycle</vt:lpstr>
      <vt:lpstr>Maven : POM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SIDDU</dc:creator>
  <cp:lastModifiedBy>Home</cp:lastModifiedBy>
  <cp:revision>411</cp:revision>
  <dcterms:modified xsi:type="dcterms:W3CDTF">2020-06-13T11:43:39Z</dcterms:modified>
</cp:coreProperties>
</file>