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4"/>
  </p:notesMasterIdLst>
  <p:sldIdLst>
    <p:sldId id="256" r:id="rId2"/>
    <p:sldId id="265" r:id="rId3"/>
    <p:sldId id="367" r:id="rId4"/>
    <p:sldId id="356" r:id="rId5"/>
    <p:sldId id="357" r:id="rId6"/>
    <p:sldId id="358" r:id="rId7"/>
    <p:sldId id="363" r:id="rId8"/>
    <p:sldId id="364" r:id="rId9"/>
    <p:sldId id="365" r:id="rId10"/>
    <p:sldId id="366" r:id="rId11"/>
    <p:sldId id="368" r:id="rId12"/>
    <p:sldId id="369" r:id="rId13"/>
    <p:sldId id="373" r:id="rId14"/>
    <p:sldId id="370" r:id="rId15"/>
    <p:sldId id="375" r:id="rId16"/>
    <p:sldId id="376" r:id="rId17"/>
    <p:sldId id="374" r:id="rId18"/>
    <p:sldId id="377" r:id="rId19"/>
    <p:sldId id="378" r:id="rId20"/>
    <p:sldId id="379" r:id="rId21"/>
    <p:sldId id="381" r:id="rId22"/>
    <p:sldId id="380" r:id="rId23"/>
  </p:sldIdLst>
  <p:sldSz cx="12192000" cy="6858000"/>
  <p:notesSz cx="6858000" cy="9144000"/>
  <p:embeddedFontLs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63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it-for-windows/git/releases/download/v2.27.0.windows.1/Git-2.27.0-64-bit.ex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Maven</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artifact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85800" y="304800"/>
            <a:ext cx="8596668" cy="304800"/>
          </a:xfrm>
        </p:spPr>
        <p:txBody>
          <a:bodyPr/>
          <a:lstStyle/>
          <a:p>
            <a:r>
              <a:rPr lang="en-US" sz="1600" dirty="0"/>
              <a:t>Git and GitHub</a:t>
            </a:r>
          </a:p>
        </p:txBody>
      </p:sp>
      <p:sp>
        <p:nvSpPr>
          <p:cNvPr id="3" name="Text Placeholder 2"/>
          <p:cNvSpPr>
            <a:spLocks noGrp="1"/>
          </p:cNvSpPr>
          <p:nvPr>
            <p:ph type="body" idx="1"/>
          </p:nvPr>
        </p:nvSpPr>
        <p:spPr>
          <a:xfrm>
            <a:off x="677333" y="762001"/>
            <a:ext cx="8596668" cy="5279362"/>
          </a:xfrm>
        </p:spPr>
        <p:txBody>
          <a:bodyPr/>
          <a:lstStyle/>
          <a:p>
            <a:pPr fontAlgn="base"/>
            <a:r>
              <a:rPr lang="en-GB" sz="1400" dirty="0"/>
              <a:t>Git is a distributed version-control system for tracking changes in source code during software development. </a:t>
            </a:r>
          </a:p>
          <a:p>
            <a:pPr fontAlgn="base"/>
            <a:r>
              <a:rPr lang="en-GB" sz="1400" dirty="0"/>
              <a:t>Cloud Storage</a:t>
            </a:r>
          </a:p>
          <a:p>
            <a:pPr lvl="1" fontAlgn="base"/>
            <a:r>
              <a:rPr lang="en-GB" sz="1200" dirty="0"/>
              <a:t>Copy of source code is stored safely on cloud hosting service which can be accessed over the internet by any developer</a:t>
            </a:r>
          </a:p>
          <a:p>
            <a:pPr fontAlgn="base"/>
            <a:r>
              <a:rPr lang="en-GB" sz="1400" dirty="0"/>
              <a:t>Version Control:</a:t>
            </a:r>
          </a:p>
          <a:p>
            <a:pPr lvl="1" fontAlgn="base"/>
            <a:r>
              <a:rPr lang="en-GB" sz="1200" dirty="0"/>
              <a:t>Git takes snapshots of a project, and stores those snapshots as unique versions.</a:t>
            </a:r>
          </a:p>
          <a:p>
            <a:pPr lvl="1"/>
            <a:r>
              <a:rPr lang="en-GB" sz="1200" dirty="0"/>
              <a:t>If you go off in a direction with your project that you decide was the wrong direction, you can just roll back to the last good version</a:t>
            </a:r>
          </a:p>
          <a:p>
            <a:r>
              <a:rPr lang="en-GB" sz="1400" dirty="0"/>
              <a:t>Collaboration:</a:t>
            </a:r>
          </a:p>
          <a:p>
            <a:pPr lvl="1"/>
            <a:r>
              <a:rPr lang="en-GB" sz="1200" dirty="0"/>
              <a:t>It is designed for coordinating work among programmers by providing means to make changes to code, sharing the changes across team members, merging the code written by multiple developers ,handling conflicts etc</a:t>
            </a:r>
            <a:br>
              <a:rPr lang="en-GB" sz="1200" dirty="0"/>
            </a:br>
            <a:r>
              <a:rPr lang="en-GB" sz="1200" dirty="0"/>
              <a:t> </a:t>
            </a:r>
            <a:endParaRPr lang="en-IN" sz="1200" dirty="0"/>
          </a:p>
        </p:txBody>
      </p:sp>
    </p:spTree>
    <p:extLst>
      <p:ext uri="{BB962C8B-B14F-4D97-AF65-F5344CB8AC3E}">
        <p14:creationId xmlns:p14="http://schemas.microsoft.com/office/powerpoint/2010/main" val="3230398035"/>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486399"/>
          </a:xfrm>
        </p:spPr>
        <p:txBody>
          <a:bodyPr/>
          <a:lstStyle/>
          <a:p>
            <a:r>
              <a:rPr lang="en-IN" sz="1600" dirty="0"/>
              <a:t>Git:</a:t>
            </a:r>
          </a:p>
          <a:p>
            <a:pPr lvl="1"/>
            <a:r>
              <a:rPr lang="en-IN" sz="1400" dirty="0"/>
              <a:t>Is a version control system that lets you manage and keep track of your source code history</a:t>
            </a:r>
          </a:p>
          <a:p>
            <a:pPr lvl="1"/>
            <a:r>
              <a:rPr lang="en-IN" sz="1400" dirty="0"/>
              <a:t>Git is a tool that is installed locally on a computer</a:t>
            </a:r>
          </a:p>
          <a:p>
            <a:pPr lvl="1"/>
            <a:r>
              <a:rPr lang="en-IN" sz="1400" dirty="0"/>
              <a:t>There are a set of commands provided by Git for version control</a:t>
            </a:r>
          </a:p>
          <a:p>
            <a:r>
              <a:rPr lang="en-IN" sz="1600" dirty="0"/>
              <a:t>GitHub:</a:t>
            </a:r>
          </a:p>
          <a:p>
            <a:pPr lvl="1"/>
            <a:r>
              <a:rPr lang="en-IN" sz="1400" dirty="0"/>
              <a:t>Is a cloud based hosting service that lets you host and manage repositories over internet</a:t>
            </a:r>
          </a:p>
          <a:p>
            <a:pPr lvl="1"/>
            <a:r>
              <a:rPr lang="en-IN" sz="1400" dirty="0"/>
              <a:t>GitHub is not a tool. It’s a Website where we need to create account for us</a:t>
            </a:r>
          </a:p>
          <a:p>
            <a:pPr lvl="1"/>
            <a:r>
              <a:rPr lang="en-IN" sz="1400" dirty="0"/>
              <a:t>GitHub website gives GUI to view hosted code</a:t>
            </a:r>
          </a:p>
          <a:p>
            <a:pPr lvl="1"/>
            <a:r>
              <a:rPr lang="en-IN" sz="1400" dirty="0"/>
              <a:t>GitHub doesn’t have any commands</a:t>
            </a:r>
          </a:p>
          <a:p>
            <a:pPr lvl="1"/>
            <a:r>
              <a:rPr lang="en-IN" sz="1400" dirty="0"/>
              <a:t>There are many other Cloud based hosting services like GitHub:</a:t>
            </a:r>
          </a:p>
          <a:p>
            <a:pPr lvl="2"/>
            <a:r>
              <a:rPr lang="en-IN" sz="1200" dirty="0"/>
              <a:t>GitLab</a:t>
            </a:r>
          </a:p>
          <a:p>
            <a:pPr lvl="2"/>
            <a:r>
              <a:rPr lang="en-IN" sz="1200" dirty="0" err="1"/>
              <a:t>BitBucket</a:t>
            </a: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Git and GitHub</a:t>
            </a:r>
          </a:p>
        </p:txBody>
      </p:sp>
      <p:pic>
        <p:nvPicPr>
          <p:cNvPr id="1026" name="Picture 2" descr="Git Best Practices – How to make the most of (g)it">
            <a:extLst>
              <a:ext uri="{FF2B5EF4-FFF2-40B4-BE49-F238E27FC236}">
                <a16:creationId xmlns:a16="http://schemas.microsoft.com/office/drawing/2014/main" id="{AB3405D2-37EE-43EC-8551-DBC5CA499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355848"/>
            <a:ext cx="3238500" cy="259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189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2" fontAlgn="base"/>
            <a:endParaRPr lang="en-IN" sz="1100" dirty="0"/>
          </a:p>
          <a:p>
            <a:r>
              <a:rPr lang="en-IN" sz="1600" dirty="0"/>
              <a:t>Git Setup</a:t>
            </a:r>
          </a:p>
          <a:p>
            <a:pPr lvl="1"/>
            <a:r>
              <a:rPr lang="en-IN" sz="1400" dirty="0"/>
              <a:t>Download and install</a:t>
            </a:r>
          </a:p>
          <a:p>
            <a:pPr lvl="1"/>
            <a:r>
              <a:rPr lang="en-GB" sz="1400" dirty="0">
                <a:hlinkClick r:id="rId2"/>
              </a:rPr>
              <a:t>https://github.com/git-for-windows/git/releases/download/v2.27.0.windows.1/Git-2.27.0-64-bit.exe</a:t>
            </a:r>
            <a:r>
              <a:rPr lang="en-GB" sz="1400" dirty="0"/>
              <a:t> </a:t>
            </a:r>
            <a:endParaRPr lang="en-IN" sz="1400" dirty="0"/>
          </a:p>
          <a:p>
            <a:r>
              <a:rPr lang="en-IN" sz="1600" dirty="0"/>
              <a:t>GitHub Setup</a:t>
            </a:r>
          </a:p>
          <a:p>
            <a:pPr lvl="1"/>
            <a:r>
              <a:rPr lang="en-IN" sz="1400" dirty="0"/>
              <a:t>Create account on GitHub</a:t>
            </a:r>
          </a:p>
        </p:txBody>
      </p:sp>
      <p:sp>
        <p:nvSpPr>
          <p:cNvPr id="4" name="Title 1"/>
          <p:cNvSpPr>
            <a:spLocks noGrp="1"/>
          </p:cNvSpPr>
          <p:nvPr>
            <p:ph type="title"/>
          </p:nvPr>
        </p:nvSpPr>
        <p:spPr>
          <a:xfrm>
            <a:off x="609600" y="304800"/>
            <a:ext cx="8596668" cy="304800"/>
          </a:xfrm>
        </p:spPr>
        <p:txBody>
          <a:bodyPr/>
          <a:lstStyle/>
          <a:p>
            <a:r>
              <a:rPr lang="en-US" sz="1600" dirty="0"/>
              <a:t>GIT and GitHub : Setup</a:t>
            </a:r>
          </a:p>
        </p:txBody>
      </p:sp>
    </p:spTree>
    <p:extLst>
      <p:ext uri="{BB962C8B-B14F-4D97-AF65-F5344CB8AC3E}">
        <p14:creationId xmlns:p14="http://schemas.microsoft.com/office/powerpoint/2010/main" val="392404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IN" sz="1600" dirty="0"/>
              <a:t>Repository</a:t>
            </a:r>
          </a:p>
          <a:p>
            <a:pPr lvl="1"/>
            <a:r>
              <a:rPr lang="en-GB" sz="1400" dirty="0"/>
              <a:t>Directory where your project lives </a:t>
            </a:r>
          </a:p>
          <a:p>
            <a:r>
              <a:rPr lang="en-GB" sz="1400" dirty="0"/>
              <a:t>Types of Repositories</a:t>
            </a:r>
          </a:p>
          <a:p>
            <a:pPr lvl="1"/>
            <a:r>
              <a:rPr lang="en-GB" sz="1400" dirty="0"/>
              <a:t>Local</a:t>
            </a:r>
          </a:p>
          <a:p>
            <a:pPr lvl="1"/>
            <a:r>
              <a:rPr lang="en-GB" sz="1400" dirty="0"/>
              <a:t>Remote</a:t>
            </a:r>
          </a:p>
          <a:p>
            <a:r>
              <a:rPr lang="en-GB" sz="1400" dirty="0"/>
              <a:t>What is .git folder?</a:t>
            </a:r>
          </a:p>
          <a:p>
            <a:pPr lvl="1"/>
            <a:r>
              <a:rPr lang="en-GB" sz="1200" dirty="0"/>
              <a:t>Presents in git repository</a:t>
            </a:r>
          </a:p>
          <a:p>
            <a:pPr lvl="1"/>
            <a:r>
              <a:rPr lang="en-GB" sz="1200" dirty="0"/>
              <a:t>Complete meta data about git repository</a:t>
            </a:r>
            <a:endParaRPr lang="en-GB" sz="1600" dirty="0"/>
          </a:p>
          <a:p>
            <a:endParaRPr lang="en-GB" sz="1600" dirty="0"/>
          </a:p>
        </p:txBody>
      </p:sp>
      <p:sp>
        <p:nvSpPr>
          <p:cNvPr id="4" name="Title 1"/>
          <p:cNvSpPr>
            <a:spLocks noGrp="1"/>
          </p:cNvSpPr>
          <p:nvPr>
            <p:ph type="title"/>
          </p:nvPr>
        </p:nvSpPr>
        <p:spPr>
          <a:xfrm>
            <a:off x="685800" y="304800"/>
            <a:ext cx="8596668" cy="304800"/>
          </a:xfrm>
        </p:spPr>
        <p:txBody>
          <a:bodyPr/>
          <a:lstStyle/>
          <a:p>
            <a:r>
              <a:rPr lang="en-US" sz="1600" dirty="0"/>
              <a:t>Git Repositories</a:t>
            </a:r>
          </a:p>
        </p:txBody>
      </p:sp>
    </p:spTree>
    <p:extLst>
      <p:ext uri="{BB962C8B-B14F-4D97-AF65-F5344CB8AC3E}">
        <p14:creationId xmlns:p14="http://schemas.microsoft.com/office/powerpoint/2010/main" val="245176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600" dirty="0"/>
              <a:t>Git Commands</a:t>
            </a:r>
          </a:p>
          <a:p>
            <a:pPr lvl="1"/>
            <a:r>
              <a:rPr lang="en-GB" sz="1400" dirty="0"/>
              <a:t>Creating Repositories</a:t>
            </a:r>
          </a:p>
          <a:p>
            <a:pPr lvl="1"/>
            <a:r>
              <a:rPr lang="en-GB" sz="1400" dirty="0"/>
              <a:t>Linking Repositories</a:t>
            </a:r>
          </a:p>
          <a:p>
            <a:pPr lvl="1"/>
            <a:r>
              <a:rPr lang="en-GB" sz="1400" dirty="0"/>
              <a:t>Snapshotting</a:t>
            </a:r>
          </a:p>
          <a:p>
            <a:pPr lvl="1"/>
            <a:r>
              <a:rPr lang="en-GB" sz="1400" dirty="0"/>
              <a:t>Syncing Repositories</a:t>
            </a:r>
          </a:p>
          <a:p>
            <a:pPr lvl="1"/>
            <a:r>
              <a:rPr lang="en-GB" sz="1400" dirty="0"/>
              <a:t>Branching</a:t>
            </a:r>
          </a:p>
        </p:txBody>
      </p:sp>
      <p:sp>
        <p:nvSpPr>
          <p:cNvPr id="4" name="Title 1"/>
          <p:cNvSpPr>
            <a:spLocks noGrp="1"/>
          </p:cNvSpPr>
          <p:nvPr>
            <p:ph type="title"/>
          </p:nvPr>
        </p:nvSpPr>
        <p:spPr>
          <a:xfrm>
            <a:off x="685800" y="304800"/>
            <a:ext cx="8596668" cy="304800"/>
          </a:xfrm>
        </p:spPr>
        <p:txBody>
          <a:bodyPr/>
          <a:lstStyle/>
          <a:p>
            <a:r>
              <a:rPr lang="en-US" sz="1600" dirty="0"/>
              <a:t>Git Commands</a:t>
            </a:r>
          </a:p>
        </p:txBody>
      </p:sp>
    </p:spTree>
    <p:extLst>
      <p:ext uri="{BB962C8B-B14F-4D97-AF65-F5344CB8AC3E}">
        <p14:creationId xmlns:p14="http://schemas.microsoft.com/office/powerpoint/2010/main" val="172586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Case 1:  Remote repository is already there on GitHub</a:t>
            </a:r>
          </a:p>
          <a:p>
            <a:pPr lvl="1"/>
            <a:r>
              <a:rPr lang="en-GB" sz="1200" dirty="0"/>
              <a:t>Creating Remote Repository:</a:t>
            </a:r>
          </a:p>
          <a:p>
            <a:pPr lvl="2"/>
            <a:r>
              <a:rPr lang="en-GB" sz="1200" dirty="0"/>
              <a:t>No need to create a remote repository as its already there</a:t>
            </a:r>
          </a:p>
          <a:p>
            <a:pPr lvl="1"/>
            <a:r>
              <a:rPr lang="en-GB" sz="1200" dirty="0"/>
              <a:t>Creating a local repository</a:t>
            </a:r>
          </a:p>
          <a:p>
            <a:pPr lvl="2"/>
            <a:r>
              <a:rPr lang="en-GB" sz="1200" dirty="0"/>
              <a:t>Using</a:t>
            </a:r>
            <a:r>
              <a:rPr lang="en-GB" sz="1200" b="1" i="1" dirty="0"/>
              <a:t> git clone</a:t>
            </a:r>
          </a:p>
          <a:p>
            <a:pPr lvl="3"/>
            <a:r>
              <a:rPr lang="en-GB" dirty="0"/>
              <a:t>The "clone" command downloads an existing remote Git repository to your local computer</a:t>
            </a:r>
          </a:p>
          <a:p>
            <a:r>
              <a:rPr lang="en-GB" sz="1400" dirty="0"/>
              <a:t>Case 2: When a locally developed project has to be pushed for the first time</a:t>
            </a:r>
          </a:p>
          <a:p>
            <a:pPr lvl="1"/>
            <a:r>
              <a:rPr lang="en-GB" sz="1200" dirty="0"/>
              <a:t>Creating a local repository</a:t>
            </a:r>
          </a:p>
          <a:p>
            <a:pPr lvl="2"/>
            <a:r>
              <a:rPr lang="en-GB" sz="1000" dirty="0"/>
              <a:t>Create a Java Project and write your code</a:t>
            </a:r>
          </a:p>
          <a:p>
            <a:pPr lvl="2"/>
            <a:r>
              <a:rPr lang="en-GB" sz="1000" dirty="0"/>
              <a:t>Execute </a:t>
            </a:r>
            <a:r>
              <a:rPr lang="en-GB" sz="1000" b="1" i="1" dirty="0"/>
              <a:t>git </a:t>
            </a:r>
            <a:r>
              <a:rPr lang="en-GB" sz="1000" b="1" i="1" dirty="0" err="1"/>
              <a:t>init</a:t>
            </a:r>
            <a:r>
              <a:rPr lang="en-GB" sz="1000" i="1" dirty="0"/>
              <a:t> command inside Maven project</a:t>
            </a:r>
          </a:p>
          <a:p>
            <a:pPr lvl="2"/>
            <a:r>
              <a:rPr lang="en-GB" sz="1050" dirty="0"/>
              <a:t>Init command Initializes your Java project as local git repository</a:t>
            </a:r>
            <a:endParaRPr lang="en-GB" sz="1200" dirty="0"/>
          </a:p>
          <a:p>
            <a:pPr lvl="1"/>
            <a:r>
              <a:rPr lang="en-GB" sz="1200" dirty="0"/>
              <a:t>Creating remote Repository:</a:t>
            </a:r>
          </a:p>
          <a:p>
            <a:pPr lvl="2"/>
            <a:r>
              <a:rPr lang="en-GB" sz="1000" dirty="0"/>
              <a:t>Create a repository on GitHub website</a:t>
            </a:r>
          </a:p>
          <a:p>
            <a:pPr lvl="2"/>
            <a:endParaRPr lang="en-GB" sz="1000" dirty="0"/>
          </a:p>
          <a:p>
            <a:pPr lvl="2"/>
            <a:endParaRPr lang="en-GB" sz="1000" dirty="0"/>
          </a:p>
        </p:txBody>
      </p:sp>
      <p:sp>
        <p:nvSpPr>
          <p:cNvPr id="4" name="Title 1"/>
          <p:cNvSpPr>
            <a:spLocks noGrp="1"/>
          </p:cNvSpPr>
          <p:nvPr>
            <p:ph type="title"/>
          </p:nvPr>
        </p:nvSpPr>
        <p:spPr>
          <a:xfrm>
            <a:off x="685800" y="304800"/>
            <a:ext cx="8596668" cy="304800"/>
          </a:xfrm>
        </p:spPr>
        <p:txBody>
          <a:bodyPr/>
          <a:lstStyle/>
          <a:p>
            <a:r>
              <a:rPr lang="en-US" sz="1600" dirty="0"/>
              <a:t>Git Commands : </a:t>
            </a:r>
            <a:r>
              <a:rPr lang="en-IN" sz="1600" dirty="0"/>
              <a:t>Creating repositories</a:t>
            </a:r>
            <a:endParaRPr lang="en-US" sz="1600" dirty="0"/>
          </a:p>
        </p:txBody>
      </p:sp>
    </p:spTree>
    <p:extLst>
      <p:ext uri="{BB962C8B-B14F-4D97-AF65-F5344CB8AC3E}">
        <p14:creationId xmlns:p14="http://schemas.microsoft.com/office/powerpoint/2010/main" val="2851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Case 1:  Remote repository is already there on GitHub</a:t>
            </a:r>
          </a:p>
          <a:p>
            <a:pPr lvl="1" fontAlgn="base"/>
            <a:r>
              <a:rPr lang="en-GB" sz="1400" dirty="0"/>
              <a:t>We clone remote repository to get a copy of already existing remote GitHub  repository</a:t>
            </a:r>
          </a:p>
          <a:p>
            <a:pPr lvl="1" fontAlgn="base"/>
            <a:r>
              <a:rPr lang="en-GB" sz="1400" dirty="0"/>
              <a:t>If you clone a remote repository, Then they both are linked automatically</a:t>
            </a:r>
          </a:p>
          <a:p>
            <a:r>
              <a:rPr lang="en-GB" sz="1400" dirty="0"/>
              <a:t>Case 2: When a locally developed project has to be pushed for the first time</a:t>
            </a:r>
          </a:p>
          <a:p>
            <a:pPr lvl="1" fontAlgn="base"/>
            <a:r>
              <a:rPr lang="en-GB" sz="1400" dirty="0"/>
              <a:t>They have to be linked by executing this command </a:t>
            </a:r>
          </a:p>
          <a:p>
            <a:pPr lvl="2"/>
            <a:r>
              <a:rPr lang="en-GB" b="1" i="1" dirty="0"/>
              <a:t>git remote add origin </a:t>
            </a:r>
            <a:r>
              <a:rPr lang="en-GB" b="1" i="1" dirty="0" err="1"/>
              <a:t>gitrepourl</a:t>
            </a:r>
            <a:r>
              <a:rPr lang="en-GB" sz="1000" b="1" i="1" dirty="0"/>
              <a:t> </a:t>
            </a:r>
          </a:p>
          <a:p>
            <a:pPr lvl="2"/>
            <a:r>
              <a:rPr lang="en-GB" dirty="0"/>
              <a:t>Here origin is the alias or short name of the remote repo URL</a:t>
            </a:r>
          </a:p>
          <a:p>
            <a:pPr lvl="2"/>
            <a:r>
              <a:rPr lang="en-GB" dirty="0"/>
              <a:t>Where do we get </a:t>
            </a:r>
            <a:r>
              <a:rPr lang="en-GB" dirty="0" err="1"/>
              <a:t>gitrepourl</a:t>
            </a:r>
            <a:r>
              <a:rPr lang="en-GB" dirty="0"/>
              <a:t>?</a:t>
            </a:r>
          </a:p>
          <a:p>
            <a:pPr lvl="2"/>
            <a:endParaRPr lang="en-GB" sz="1000" dirty="0"/>
          </a:p>
        </p:txBody>
      </p:sp>
      <p:sp>
        <p:nvSpPr>
          <p:cNvPr id="4" name="Title 1"/>
          <p:cNvSpPr>
            <a:spLocks noGrp="1"/>
          </p:cNvSpPr>
          <p:nvPr>
            <p:ph type="title"/>
          </p:nvPr>
        </p:nvSpPr>
        <p:spPr>
          <a:xfrm>
            <a:off x="685800" y="304800"/>
            <a:ext cx="8596668" cy="304800"/>
          </a:xfrm>
        </p:spPr>
        <p:txBody>
          <a:bodyPr/>
          <a:lstStyle/>
          <a:p>
            <a:r>
              <a:rPr lang="en-US" sz="1600" dirty="0"/>
              <a:t>Git Commands : Linking remote and local repositories</a:t>
            </a:r>
          </a:p>
        </p:txBody>
      </p:sp>
    </p:spTree>
    <p:extLst>
      <p:ext uri="{BB962C8B-B14F-4D97-AF65-F5344CB8AC3E}">
        <p14:creationId xmlns:p14="http://schemas.microsoft.com/office/powerpoint/2010/main" val="357827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r>
              <a:rPr lang="en-GB" sz="1400" dirty="0"/>
              <a:t>Git Architecture</a:t>
            </a:r>
          </a:p>
          <a:p>
            <a:pPr lvl="1"/>
            <a:r>
              <a:rPr lang="en-GB" sz="1200" dirty="0"/>
              <a:t>Working Directory</a:t>
            </a:r>
          </a:p>
          <a:p>
            <a:pPr lvl="1"/>
            <a:r>
              <a:rPr lang="en-GB" sz="1200" dirty="0"/>
              <a:t>Staging Area:</a:t>
            </a:r>
          </a:p>
          <a:p>
            <a:pPr lvl="2"/>
            <a:r>
              <a:rPr lang="en-GB" sz="1000" dirty="0"/>
              <a:t>This is an intermediate area where commits can be formatted and reviewed before completing the commit.</a:t>
            </a:r>
          </a:p>
          <a:p>
            <a:pPr lvl="1"/>
            <a:r>
              <a:rPr lang="en-GB" sz="1200" dirty="0"/>
              <a:t>Local Repository</a:t>
            </a:r>
          </a:p>
          <a:p>
            <a:pPr lvl="1"/>
            <a:endParaRPr lang="en-GB" sz="1200" dirty="0"/>
          </a:p>
        </p:txBody>
      </p:sp>
      <p:sp>
        <p:nvSpPr>
          <p:cNvPr id="4" name="Title 1"/>
          <p:cNvSpPr>
            <a:spLocks noGrp="1"/>
          </p:cNvSpPr>
          <p:nvPr>
            <p:ph type="title"/>
          </p:nvPr>
        </p:nvSpPr>
        <p:spPr>
          <a:xfrm>
            <a:off x="685800" y="304800"/>
            <a:ext cx="8596668" cy="304800"/>
          </a:xfrm>
        </p:spPr>
        <p:txBody>
          <a:bodyPr/>
          <a:lstStyle/>
          <a:p>
            <a:r>
              <a:rPr lang="en-US" sz="1600" dirty="0"/>
              <a:t>Git Commands : Snapshot commands</a:t>
            </a:r>
          </a:p>
        </p:txBody>
      </p:sp>
      <p:pic>
        <p:nvPicPr>
          <p:cNvPr id="2" name="Picture 1">
            <a:extLst>
              <a:ext uri="{FF2B5EF4-FFF2-40B4-BE49-F238E27FC236}">
                <a16:creationId xmlns:a16="http://schemas.microsoft.com/office/drawing/2014/main" id="{BD2AF770-EC4A-4D50-B57F-F9A8084B7CAF}"/>
              </a:ext>
            </a:extLst>
          </p:cNvPr>
          <p:cNvPicPr>
            <a:picLocks noChangeAspect="1"/>
          </p:cNvPicPr>
          <p:nvPr/>
        </p:nvPicPr>
        <p:blipFill>
          <a:blip r:embed="rId2"/>
          <a:stretch>
            <a:fillRect/>
          </a:stretch>
        </p:blipFill>
        <p:spPr>
          <a:xfrm>
            <a:off x="2362200" y="2590800"/>
            <a:ext cx="4394525" cy="2514600"/>
          </a:xfrm>
          <a:prstGeom prst="rect">
            <a:avLst/>
          </a:prstGeom>
        </p:spPr>
      </p:pic>
    </p:spTree>
    <p:extLst>
      <p:ext uri="{BB962C8B-B14F-4D97-AF65-F5344CB8AC3E}">
        <p14:creationId xmlns:p14="http://schemas.microsoft.com/office/powerpoint/2010/main" val="83403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200" dirty="0"/>
              <a:t>Listing modified files in your Local Repository</a:t>
            </a:r>
          </a:p>
          <a:p>
            <a:pPr lvl="2"/>
            <a:r>
              <a:rPr lang="en-GB" b="1" i="1" dirty="0">
                <a:solidFill>
                  <a:schemeClr val="accent4">
                    <a:lumMod val="75000"/>
                  </a:schemeClr>
                </a:solidFill>
              </a:rPr>
              <a:t>git status</a:t>
            </a:r>
          </a:p>
          <a:p>
            <a:pPr lvl="1"/>
            <a:r>
              <a:rPr lang="en-GB" sz="1200" dirty="0"/>
              <a:t>Adding changes to staging area (Staging Changes)</a:t>
            </a:r>
          </a:p>
          <a:p>
            <a:pPr lvl="2"/>
            <a:r>
              <a:rPr lang="en-GB" sz="1200" b="1" i="1" dirty="0">
                <a:solidFill>
                  <a:schemeClr val="accent4">
                    <a:lumMod val="75000"/>
                  </a:schemeClr>
                </a:solidFill>
              </a:rPr>
              <a:t>git add .</a:t>
            </a:r>
          </a:p>
          <a:p>
            <a:pPr lvl="2"/>
            <a:r>
              <a:rPr lang="en-GB" sz="1200" b="1" i="1" dirty="0">
                <a:solidFill>
                  <a:schemeClr val="accent4">
                    <a:lumMod val="75000"/>
                  </a:schemeClr>
                </a:solidFill>
              </a:rPr>
              <a:t>git add file1 file2 file3</a:t>
            </a:r>
          </a:p>
          <a:p>
            <a:pPr lvl="1"/>
            <a:r>
              <a:rPr lang="en-GB" sz="1200" dirty="0"/>
              <a:t>Resetting changes from staging area (Un-staging Changes)</a:t>
            </a:r>
          </a:p>
          <a:p>
            <a:pPr lvl="2"/>
            <a:r>
              <a:rPr lang="en-GB" sz="1200" b="1" i="1" dirty="0">
                <a:solidFill>
                  <a:schemeClr val="accent4">
                    <a:lumMod val="75000"/>
                  </a:schemeClr>
                </a:solidFill>
              </a:rPr>
              <a:t>git reset</a:t>
            </a:r>
          </a:p>
          <a:p>
            <a:pPr lvl="1"/>
            <a:r>
              <a:rPr lang="en-GB" sz="1200" dirty="0"/>
              <a:t>Committing changes to local repository</a:t>
            </a:r>
          </a:p>
          <a:p>
            <a:pPr lvl="2"/>
            <a:r>
              <a:rPr lang="en-GB" sz="1200" b="1" i="1" dirty="0">
                <a:solidFill>
                  <a:schemeClr val="accent4">
                    <a:lumMod val="75000"/>
                  </a:schemeClr>
                </a:solidFill>
              </a:rPr>
              <a:t>git commit -m "commit message" </a:t>
            </a:r>
          </a:p>
        </p:txBody>
      </p:sp>
      <p:sp>
        <p:nvSpPr>
          <p:cNvPr id="4" name="Title 1"/>
          <p:cNvSpPr>
            <a:spLocks noGrp="1"/>
          </p:cNvSpPr>
          <p:nvPr>
            <p:ph type="title"/>
          </p:nvPr>
        </p:nvSpPr>
        <p:spPr>
          <a:xfrm>
            <a:off x="685800" y="304800"/>
            <a:ext cx="8596668" cy="304800"/>
          </a:xfrm>
        </p:spPr>
        <p:txBody>
          <a:bodyPr/>
          <a:lstStyle/>
          <a:p>
            <a:r>
              <a:rPr lang="en-US" sz="1600" dirty="0"/>
              <a:t>Git Commands : Snapshot commands</a:t>
            </a:r>
          </a:p>
        </p:txBody>
      </p:sp>
    </p:spTree>
    <p:extLst>
      <p:ext uri="{BB962C8B-B14F-4D97-AF65-F5344CB8AC3E}">
        <p14:creationId xmlns:p14="http://schemas.microsoft.com/office/powerpoint/2010/main" val="69664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200" dirty="0"/>
              <a:t>To push local repository code to Remote repository</a:t>
            </a:r>
          </a:p>
          <a:p>
            <a:pPr lvl="2"/>
            <a:r>
              <a:rPr lang="en-GB" sz="1200" b="1" i="1" dirty="0">
                <a:solidFill>
                  <a:schemeClr val="accent4">
                    <a:lumMod val="75000"/>
                  </a:schemeClr>
                </a:solidFill>
              </a:rPr>
              <a:t>git push origin &lt;</a:t>
            </a:r>
            <a:r>
              <a:rPr lang="en-GB" sz="1200" b="1" i="1" dirty="0" err="1">
                <a:solidFill>
                  <a:schemeClr val="accent4">
                    <a:lumMod val="75000"/>
                  </a:schemeClr>
                </a:solidFill>
              </a:rPr>
              <a:t>branchname</a:t>
            </a:r>
            <a:r>
              <a:rPr lang="en-GB" sz="1200" b="1" i="1" dirty="0">
                <a:solidFill>
                  <a:schemeClr val="accent4">
                    <a:lumMod val="75000"/>
                  </a:schemeClr>
                </a:solidFill>
              </a:rPr>
              <a:t>&gt;</a:t>
            </a:r>
          </a:p>
          <a:p>
            <a:pPr lvl="2"/>
            <a:r>
              <a:rPr lang="en-GB" dirty="0"/>
              <a:t>Pushes the committed code from local repository to remote repository</a:t>
            </a:r>
          </a:p>
          <a:p>
            <a:pPr lvl="1"/>
            <a:r>
              <a:rPr lang="en-GB" sz="1400" dirty="0"/>
              <a:t>To pull remote repository code to local repository</a:t>
            </a:r>
          </a:p>
          <a:p>
            <a:pPr lvl="2"/>
            <a:r>
              <a:rPr lang="en-GB" sz="1200" b="1" i="1" dirty="0">
                <a:solidFill>
                  <a:schemeClr val="accent4">
                    <a:lumMod val="75000"/>
                  </a:schemeClr>
                </a:solidFill>
              </a:rPr>
              <a:t>git pull origin &lt;</a:t>
            </a:r>
            <a:r>
              <a:rPr lang="en-GB" sz="1200" b="1" i="1" dirty="0" err="1">
                <a:solidFill>
                  <a:schemeClr val="accent4">
                    <a:lumMod val="75000"/>
                  </a:schemeClr>
                </a:solidFill>
              </a:rPr>
              <a:t>branchname</a:t>
            </a:r>
            <a:r>
              <a:rPr lang="en-GB" sz="1200" b="1" i="1" dirty="0">
                <a:solidFill>
                  <a:schemeClr val="accent4">
                    <a:lumMod val="75000"/>
                  </a:schemeClr>
                </a:solidFill>
              </a:rPr>
              <a:t>&gt;</a:t>
            </a:r>
          </a:p>
          <a:p>
            <a:pPr lvl="2"/>
            <a:r>
              <a:rPr lang="en-GB" dirty="0"/>
              <a:t>Pulls the latest code from remote repository and merges with local committed code </a:t>
            </a:r>
            <a:endParaRPr lang="en-GB" b="1" i="1" dirty="0">
              <a:solidFill>
                <a:schemeClr val="accent4">
                  <a:lumMod val="75000"/>
                </a:schemeClr>
              </a:solidFill>
            </a:endParaRPr>
          </a:p>
          <a:p>
            <a:pPr lvl="2"/>
            <a:endParaRPr lang="en-GB" sz="1200" dirty="0"/>
          </a:p>
          <a:p>
            <a:pPr lvl="1"/>
            <a:endParaRPr lang="en-GB" sz="1400" b="1" i="1" dirty="0">
              <a:solidFill>
                <a:schemeClr val="accent4">
                  <a:lumMod val="75000"/>
                </a:schemeClr>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Syncing commands</a:t>
            </a:r>
          </a:p>
        </p:txBody>
      </p:sp>
    </p:spTree>
    <p:extLst>
      <p:ext uri="{BB962C8B-B14F-4D97-AF65-F5344CB8AC3E}">
        <p14:creationId xmlns:p14="http://schemas.microsoft.com/office/powerpoint/2010/main" val="3347652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lvl="1"/>
            <a:r>
              <a:rPr lang="en-GB" sz="1400" dirty="0"/>
              <a:t>Why do we need branching?</a:t>
            </a:r>
          </a:p>
          <a:p>
            <a:pPr lvl="2"/>
            <a:r>
              <a:rPr lang="en-GB" sz="1200" dirty="0"/>
              <a:t>When you want to add a new feature or fix a bug—no matter how big or how small—you spawn a new branch to encapsulate your changes.</a:t>
            </a:r>
          </a:p>
          <a:p>
            <a:pPr lvl="2"/>
            <a:r>
              <a:rPr lang="en-GB" sz="1200" dirty="0"/>
              <a:t>All your development code goes into branch . Once development of new feature is complete, and it is tested thoroughly, then the changes are merged to master branch</a:t>
            </a:r>
          </a:p>
          <a:p>
            <a:pPr lvl="2"/>
            <a:r>
              <a:rPr lang="en-GB" dirty="0"/>
              <a:t>master branch also called default branch</a:t>
            </a:r>
            <a:r>
              <a:rPr lang="en-GB" sz="1200" dirty="0"/>
              <a:t> </a:t>
            </a:r>
          </a:p>
          <a:p>
            <a:pPr lvl="2"/>
            <a:endParaRPr lang="en-GB" sz="1200" dirty="0"/>
          </a:p>
          <a:p>
            <a:pPr lvl="1"/>
            <a:endParaRPr lang="en-GB" sz="1400" b="1" i="1" dirty="0">
              <a:solidFill>
                <a:schemeClr val="accent4">
                  <a:lumMod val="75000"/>
                </a:schemeClr>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Branching Commands</a:t>
            </a:r>
          </a:p>
        </p:txBody>
      </p:sp>
      <p:pic>
        <p:nvPicPr>
          <p:cNvPr id="2" name="Picture 1">
            <a:extLst>
              <a:ext uri="{FF2B5EF4-FFF2-40B4-BE49-F238E27FC236}">
                <a16:creationId xmlns:a16="http://schemas.microsoft.com/office/drawing/2014/main" id="{85169AFD-F840-428E-ABB3-0771A02F3D7B}"/>
              </a:ext>
            </a:extLst>
          </p:cNvPr>
          <p:cNvPicPr>
            <a:picLocks noChangeAspect="1"/>
          </p:cNvPicPr>
          <p:nvPr/>
        </p:nvPicPr>
        <p:blipFill>
          <a:blip r:embed="rId2"/>
          <a:stretch>
            <a:fillRect/>
          </a:stretch>
        </p:blipFill>
        <p:spPr>
          <a:xfrm>
            <a:off x="1722879" y="2550824"/>
            <a:ext cx="6505575" cy="3565957"/>
          </a:xfrm>
          <a:prstGeom prst="rect">
            <a:avLst/>
          </a:prstGeom>
        </p:spPr>
      </p:pic>
    </p:spTree>
    <p:extLst>
      <p:ext uri="{BB962C8B-B14F-4D97-AF65-F5344CB8AC3E}">
        <p14:creationId xmlns:p14="http://schemas.microsoft.com/office/powerpoint/2010/main" val="174141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714999"/>
          </a:xfrm>
        </p:spPr>
        <p:txBody>
          <a:bodyPr/>
          <a:lstStyle/>
          <a:p>
            <a:r>
              <a:rPr lang="en-GB" sz="1200" dirty="0"/>
              <a:t>To list local branches</a:t>
            </a:r>
          </a:p>
          <a:p>
            <a:pPr lvl="1"/>
            <a:r>
              <a:rPr lang="en-GB" sz="1200" b="1" i="1" dirty="0">
                <a:solidFill>
                  <a:schemeClr val="accent5">
                    <a:lumMod val="50000"/>
                  </a:schemeClr>
                </a:solidFill>
              </a:rPr>
              <a:t>git branch</a:t>
            </a:r>
          </a:p>
          <a:p>
            <a:r>
              <a:rPr lang="en-GB" sz="1200" dirty="0"/>
              <a:t>To list local and remote branches</a:t>
            </a:r>
          </a:p>
          <a:p>
            <a:pPr lvl="1"/>
            <a:r>
              <a:rPr lang="en-GB" sz="1000" b="1" i="1" dirty="0">
                <a:solidFill>
                  <a:schemeClr val="accent5">
                    <a:lumMod val="50000"/>
                  </a:schemeClr>
                </a:solidFill>
              </a:rPr>
              <a:t>git branch -a</a:t>
            </a:r>
            <a:endParaRPr lang="en-GB" sz="1000" dirty="0"/>
          </a:p>
          <a:p>
            <a:r>
              <a:rPr lang="en-GB" sz="1200" dirty="0"/>
              <a:t>To create a new branch</a:t>
            </a:r>
          </a:p>
          <a:p>
            <a:pPr lvl="1"/>
            <a:r>
              <a:rPr lang="en-GB" sz="1000" b="1" i="1" dirty="0">
                <a:solidFill>
                  <a:schemeClr val="accent5">
                    <a:lumMod val="50000"/>
                  </a:schemeClr>
                </a:solidFill>
              </a:rPr>
              <a:t>git branch </a:t>
            </a:r>
            <a:r>
              <a:rPr lang="en-GB" sz="1000" b="1" i="1" dirty="0" err="1">
                <a:solidFill>
                  <a:schemeClr val="accent5">
                    <a:lumMod val="50000"/>
                  </a:schemeClr>
                </a:solidFill>
              </a:rPr>
              <a:t>branchname</a:t>
            </a:r>
            <a:endParaRPr lang="en-GB" sz="1000" dirty="0"/>
          </a:p>
          <a:p>
            <a:r>
              <a:rPr lang="en-GB" sz="1200" dirty="0"/>
              <a:t>To switch to newly created branch</a:t>
            </a:r>
          </a:p>
          <a:p>
            <a:pPr lvl="1"/>
            <a:r>
              <a:rPr lang="en-GB" sz="1000" b="1" i="1" dirty="0">
                <a:solidFill>
                  <a:schemeClr val="accent5">
                    <a:lumMod val="50000"/>
                  </a:schemeClr>
                </a:solidFill>
              </a:rPr>
              <a:t>git checkout </a:t>
            </a:r>
            <a:r>
              <a:rPr lang="en-GB" sz="1000" b="1" i="1" dirty="0" err="1">
                <a:solidFill>
                  <a:schemeClr val="accent5">
                    <a:lumMod val="50000"/>
                  </a:schemeClr>
                </a:solidFill>
              </a:rPr>
              <a:t>branchname</a:t>
            </a:r>
            <a:endParaRPr lang="en-GB" sz="1000" dirty="0"/>
          </a:p>
          <a:p>
            <a:r>
              <a:rPr lang="en-GB" sz="1200" dirty="0"/>
              <a:t>To create a branch and switch to it</a:t>
            </a:r>
          </a:p>
          <a:p>
            <a:pPr lvl="1"/>
            <a:r>
              <a:rPr lang="en-GB" sz="1000" b="1" i="1" dirty="0">
                <a:solidFill>
                  <a:schemeClr val="accent5">
                    <a:lumMod val="50000"/>
                  </a:schemeClr>
                </a:solidFill>
              </a:rPr>
              <a:t>git checkout –b </a:t>
            </a:r>
            <a:r>
              <a:rPr lang="en-GB" sz="1000" b="1" i="1" dirty="0" err="1">
                <a:solidFill>
                  <a:schemeClr val="accent5">
                    <a:lumMod val="50000"/>
                  </a:schemeClr>
                </a:solidFill>
              </a:rPr>
              <a:t>branchname</a:t>
            </a:r>
            <a:endParaRPr lang="en-GB" sz="1000" dirty="0"/>
          </a:p>
          <a:p>
            <a:r>
              <a:rPr lang="en-GB" sz="1200" dirty="0"/>
              <a:t>To push local branch code to remote branch code</a:t>
            </a:r>
          </a:p>
          <a:p>
            <a:pPr lvl="1"/>
            <a:r>
              <a:rPr lang="en-GB" sz="1000" dirty="0"/>
              <a:t>Switch to your branch first</a:t>
            </a:r>
          </a:p>
          <a:p>
            <a:pPr lvl="1"/>
            <a:r>
              <a:rPr lang="en-GB" sz="1000" b="1" i="1" dirty="0">
                <a:solidFill>
                  <a:schemeClr val="accent5">
                    <a:lumMod val="50000"/>
                  </a:schemeClr>
                </a:solidFill>
              </a:rPr>
              <a:t>git push origin </a:t>
            </a:r>
            <a:r>
              <a:rPr lang="en-GB" sz="1000" b="1" i="1" dirty="0" err="1">
                <a:solidFill>
                  <a:schemeClr val="accent5">
                    <a:lumMod val="50000"/>
                  </a:schemeClr>
                </a:solidFill>
              </a:rPr>
              <a:t>branchname</a:t>
            </a:r>
            <a:endParaRPr lang="en-GB" sz="1000" dirty="0"/>
          </a:p>
          <a:p>
            <a:r>
              <a:rPr lang="en-GB" sz="1200" dirty="0"/>
              <a:t>Merging Branches</a:t>
            </a:r>
          </a:p>
          <a:p>
            <a:pPr lvl="1"/>
            <a:r>
              <a:rPr lang="en-GB" sz="1200" dirty="0"/>
              <a:t>First switch to the branch to which you want o merge into(master ) </a:t>
            </a:r>
          </a:p>
          <a:p>
            <a:pPr lvl="1"/>
            <a:r>
              <a:rPr lang="en-GB" sz="1200" b="1" i="1" dirty="0">
                <a:solidFill>
                  <a:schemeClr val="accent5">
                    <a:lumMod val="50000"/>
                  </a:schemeClr>
                </a:solidFill>
              </a:rPr>
              <a:t>git merge </a:t>
            </a:r>
            <a:r>
              <a:rPr lang="en-GB" sz="1200" b="1" i="1" dirty="0" err="1">
                <a:solidFill>
                  <a:schemeClr val="accent5">
                    <a:lumMod val="50000"/>
                  </a:schemeClr>
                </a:solidFill>
              </a:rPr>
              <a:t>branchname</a:t>
            </a:r>
            <a:endParaRPr lang="en-GB" sz="1200" b="1" i="1" dirty="0">
              <a:solidFill>
                <a:schemeClr val="accent5">
                  <a:lumMod val="50000"/>
                </a:schemeClr>
              </a:solidFill>
            </a:endParaRPr>
          </a:p>
          <a:p>
            <a:r>
              <a:rPr lang="en-GB" sz="1400" dirty="0"/>
              <a:t>Deleting a branch</a:t>
            </a:r>
          </a:p>
          <a:p>
            <a:pPr lvl="1"/>
            <a:r>
              <a:rPr lang="en-GB" sz="1200" b="1" i="1" dirty="0">
                <a:solidFill>
                  <a:schemeClr val="accent5">
                    <a:lumMod val="50000"/>
                  </a:schemeClr>
                </a:solidFill>
              </a:rPr>
              <a:t>git branch -D </a:t>
            </a:r>
            <a:r>
              <a:rPr lang="en-GB" sz="1200" b="1" i="1" dirty="0" err="1">
                <a:solidFill>
                  <a:schemeClr val="accent5">
                    <a:lumMod val="50000"/>
                  </a:schemeClr>
                </a:solidFill>
              </a:rPr>
              <a:t>branchname</a:t>
            </a:r>
            <a:endParaRPr lang="en-GB" sz="1200" b="1" i="1" dirty="0">
              <a:solidFill>
                <a:schemeClr val="accent5">
                  <a:lumMod val="50000"/>
                </a:schemeClr>
              </a:solidFill>
            </a:endParaRPr>
          </a:p>
          <a:p>
            <a:pPr lvl="1"/>
            <a:endParaRPr lang="en-GB" sz="1200" dirty="0"/>
          </a:p>
          <a:p>
            <a:pPr lvl="1"/>
            <a:endParaRPr lang="en-GB" sz="1200" dirty="0"/>
          </a:p>
          <a:p>
            <a:endParaRPr lang="en-GB" sz="1200" dirty="0"/>
          </a:p>
          <a:p>
            <a:pPr lvl="2"/>
            <a:endParaRPr lang="en-GB" sz="1200" dirty="0"/>
          </a:p>
          <a:p>
            <a:pPr lvl="1"/>
            <a:endParaRPr lang="en-GB" sz="1400" dirty="0">
              <a:solidFill>
                <a:schemeClr val="tx1"/>
              </a:solidFill>
            </a:endParaRPr>
          </a:p>
        </p:txBody>
      </p:sp>
      <p:sp>
        <p:nvSpPr>
          <p:cNvPr id="4" name="Title 1"/>
          <p:cNvSpPr>
            <a:spLocks noGrp="1"/>
          </p:cNvSpPr>
          <p:nvPr>
            <p:ph type="title"/>
          </p:nvPr>
        </p:nvSpPr>
        <p:spPr>
          <a:xfrm>
            <a:off x="685800" y="304800"/>
            <a:ext cx="8596668" cy="304800"/>
          </a:xfrm>
        </p:spPr>
        <p:txBody>
          <a:bodyPr/>
          <a:lstStyle/>
          <a:p>
            <a:r>
              <a:rPr lang="en-US" sz="1600" dirty="0"/>
              <a:t>Git Commands : Branching Commands</a:t>
            </a:r>
          </a:p>
        </p:txBody>
      </p:sp>
    </p:spTree>
    <p:extLst>
      <p:ext uri="{BB962C8B-B14F-4D97-AF65-F5344CB8AC3E}">
        <p14:creationId xmlns:p14="http://schemas.microsoft.com/office/powerpoint/2010/main" val="416942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Source Code</a:t>
            </a:r>
          </a:p>
          <a:p>
            <a:pPr lvl="1" indent="-342900">
              <a:buSzPct val="79999"/>
            </a:pPr>
            <a:r>
              <a:rPr lang="en-US" sz="1100" dirty="0"/>
              <a:t>Human readable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Computers don’t understand source code</a:t>
            </a:r>
          </a:p>
          <a:p>
            <a:pPr lvl="1" indent="-342900">
              <a:buSzPct val="79999"/>
            </a:pPr>
            <a:r>
              <a:rPr lang="en-US" sz="1100" dirty="0"/>
              <a:t>.java extension</a:t>
            </a:r>
            <a:endParaRPr lang="en-US" sz="11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Binary Code</a:t>
            </a:r>
          </a:p>
          <a:p>
            <a:pPr lvl="1" indent="-342900">
              <a:buSzPct val="79999"/>
            </a:pPr>
            <a:r>
              <a:rPr lang="en-US" sz="1100" dirty="0"/>
              <a:t>Computer understandable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Not Human readable</a:t>
            </a:r>
          </a:p>
          <a:p>
            <a:pPr lvl="1" indent="-342900">
              <a:buSzPct val="79999"/>
            </a:pPr>
            <a:r>
              <a:rPr lang="en-US" sz="1100" dirty="0"/>
              <a:t>.class extension</a:t>
            </a:r>
            <a:endParaRPr lang="en-US" sz="1100" b="0" i="0" u="none" strike="noStrike" cap="none" dirty="0">
              <a:solidFill>
                <a:srgbClr val="3F3F3F"/>
              </a:solidFill>
              <a:latin typeface="Trebuchet MS"/>
              <a:ea typeface="Trebuchet MS"/>
              <a:cs typeface="Trebuchet MS"/>
              <a:sym typeface="Trebuchet MS"/>
            </a:endParaRPr>
          </a:p>
          <a:p>
            <a:pPr lvl="1" indent="-342900">
              <a:buSzPct val="79999"/>
            </a:pPr>
            <a:r>
              <a:rPr lang="en-US" sz="1100" dirty="0"/>
              <a:t>Binary code gets generated after source code is compiled</a:t>
            </a:r>
            <a:endParaRPr lang="en-US" sz="1100" b="0" i="0" u="none" strike="noStrike" cap="none" dirty="0">
              <a:solidFill>
                <a:srgbClr val="3F3F3F"/>
              </a:solidFill>
              <a:latin typeface="Trebuchet MS"/>
              <a:ea typeface="Trebuchet MS"/>
              <a:cs typeface="Trebuchet MS"/>
              <a:sym typeface="Trebuchet MS"/>
            </a:endParaRPr>
          </a:p>
          <a:p>
            <a:pPr indent="-342900"/>
            <a:r>
              <a:rPr lang="en-US" sz="1600" b="0" i="0" u="none" strike="noStrike" cap="none" dirty="0">
                <a:solidFill>
                  <a:srgbClr val="3F3F3F"/>
                </a:solidFill>
                <a:latin typeface="Trebuchet MS"/>
                <a:ea typeface="Trebuchet MS"/>
                <a:cs typeface="Trebuchet MS"/>
                <a:sym typeface="Trebuchet MS"/>
              </a:rPr>
              <a:t>JAR</a:t>
            </a:r>
          </a:p>
          <a:p>
            <a:pPr lvl="1" indent="-342900"/>
            <a:r>
              <a:rPr lang="en-US" sz="1100" dirty="0"/>
              <a:t>Java Archive</a:t>
            </a:r>
          </a:p>
          <a:p>
            <a:pPr lvl="1" indent="-342900"/>
            <a:r>
              <a:rPr lang="en-US" sz="1100" dirty="0"/>
              <a:t>All Java binary files are bundled into a single Jar file</a:t>
            </a:r>
          </a:p>
          <a:p>
            <a:pPr lvl="1" indent="-342900"/>
            <a:r>
              <a:rPr lang="en-GB" sz="1100" dirty="0"/>
              <a:t>The contents of a JAR file are extracted using any standard decompression software</a:t>
            </a:r>
          </a:p>
          <a:p>
            <a:pPr lvl="1" indent="-342900"/>
            <a:r>
              <a:rPr lang="en-GB" sz="1100" dirty="0"/>
              <a:t>We need a software management tool to build jar from source code</a:t>
            </a:r>
          </a:p>
          <a:p>
            <a:pPr lvl="2" indent="-342900"/>
            <a:r>
              <a:rPr lang="en-GB" sz="900" dirty="0"/>
              <a:t>Maven, Ant, Gradle, SBT </a:t>
            </a:r>
            <a:endParaRPr lang="en-US" sz="900" dirty="0"/>
          </a:p>
        </p:txBody>
      </p:sp>
    </p:spTree>
    <p:extLst>
      <p:ext uri="{BB962C8B-B14F-4D97-AF65-F5344CB8AC3E}">
        <p14:creationId xmlns:p14="http://schemas.microsoft.com/office/powerpoint/2010/main" val="232477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management tool</a:t>
            </a:r>
          </a:p>
          <a:p>
            <a:pPr lvl="3" fontAlgn="base"/>
            <a:r>
              <a:rPr lang="en-IN" sz="1000" dirty="0"/>
              <a:t>Dependency Management</a:t>
            </a:r>
          </a:p>
          <a:p>
            <a:pPr lvl="3" fontAlgn="base"/>
            <a:r>
              <a:rPr lang="en-IN" sz="1000" dirty="0"/>
              <a:t>Build automation (Generating JAR)</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MVN_HOME environment variable</a:t>
            </a:r>
          </a:p>
          <a:p>
            <a:pPr lvl="2" fontAlgn="base"/>
            <a:r>
              <a:rPr lang="en-IN" sz="1200" dirty="0"/>
              <a:t>Set path variable</a:t>
            </a:r>
          </a:p>
          <a:p>
            <a:pPr lvl="2" fontAlgn="base"/>
            <a:r>
              <a:rPr lang="en-IN" sz="1200" dirty="0"/>
              <a:t>Used to run maven commands from command line</a:t>
            </a:r>
          </a:p>
          <a:p>
            <a:pPr lvl="1" fontAlgn="base"/>
            <a:r>
              <a:rPr lang="en-IN" sz="1200" dirty="0"/>
              <a:t>Installing Maven in eclipse</a:t>
            </a:r>
          </a:p>
          <a:p>
            <a:pPr lvl="2" fontAlgn="base"/>
            <a:r>
              <a:rPr lang="en-IN" sz="1000" dirty="0"/>
              <a:t>Already bundled with eclipse</a:t>
            </a:r>
          </a:p>
          <a:p>
            <a:pPr lvl="2" fontAlgn="base"/>
            <a:r>
              <a:rPr lang="en-IN" sz="1000" dirty="0"/>
              <a:t>Used to run maven commands from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 in Eclipse:</a:t>
            </a:r>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pic>
        <p:nvPicPr>
          <p:cNvPr id="1026" name="Picture 2">
            <a:extLst>
              <a:ext uri="{FF2B5EF4-FFF2-40B4-BE49-F238E27FC236}">
                <a16:creationId xmlns:a16="http://schemas.microsoft.com/office/drawing/2014/main" id="{2919DCC9-2ABE-47C8-9F98-3745E29A1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44236"/>
            <a:ext cx="20955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8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Life Cycles:</a:t>
            </a:r>
          </a:p>
          <a:p>
            <a:pPr lvl="1" fontAlgn="base"/>
            <a:r>
              <a:rPr lang="en-IN" sz="1000" dirty="0"/>
              <a:t>Build Life cycle:</a:t>
            </a:r>
          </a:p>
          <a:p>
            <a:pPr lvl="1" fontAlgn="base"/>
            <a:r>
              <a:rPr lang="en-IN" sz="1000" dirty="0"/>
              <a:t>Clean Life cycle</a:t>
            </a:r>
          </a:p>
          <a:p>
            <a:pPr fontAlgn="base">
              <a:buSzPct val="80000"/>
            </a:pPr>
            <a:r>
              <a:rPr lang="en-IN" sz="1200" dirty="0"/>
              <a:t>Maven Build Life cycle:</a:t>
            </a:r>
          </a:p>
          <a:p>
            <a:pPr marL="742950" lvl="2" indent="-251459" fontAlgn="base"/>
            <a:r>
              <a:rPr lang="en-IN" sz="1000" dirty="0"/>
              <a:t>Build cycle consists of multiple phases which execute in a particular sequence:</a:t>
            </a:r>
          </a:p>
          <a:p>
            <a:pPr marL="342900" lvl="1" indent="-251459" fontAlgn="base"/>
            <a:r>
              <a:rPr lang="en-IN" sz="1200" dirty="0"/>
              <a:t>Phases in build lifecycle are:</a:t>
            </a:r>
          </a:p>
          <a:p>
            <a:pPr marL="800100" lvl="3" indent="-251459" fontAlgn="base"/>
            <a:r>
              <a:rPr lang="en-IN" sz="1000" dirty="0"/>
              <a:t>compile </a:t>
            </a:r>
          </a:p>
          <a:p>
            <a:pPr marL="800100" lvl="3" indent="-251459" fontAlgn="base"/>
            <a:r>
              <a:rPr lang="en-IN" sz="1000" dirty="0"/>
              <a:t>test-compile</a:t>
            </a:r>
          </a:p>
          <a:p>
            <a:pPr marL="800100" lvl="3" indent="-251459" fontAlgn="base"/>
            <a:r>
              <a:rPr lang="en-IN" sz="1000" dirty="0"/>
              <a:t>test </a:t>
            </a:r>
          </a:p>
          <a:p>
            <a:pPr marL="800100" lvl="3" indent="-251459" fontAlgn="base"/>
            <a:r>
              <a:rPr lang="en-IN" sz="1000" dirty="0"/>
              <a:t>package</a:t>
            </a:r>
          </a:p>
          <a:p>
            <a:pPr marL="800100" lvl="3" indent="-251459" fontAlgn="base"/>
            <a:r>
              <a:rPr lang="en-IN" sz="1000" dirty="0"/>
              <a:t>install </a:t>
            </a:r>
          </a:p>
          <a:p>
            <a:pPr marL="800100" lvl="3" indent="-251459" fontAlgn="base"/>
            <a:r>
              <a:rPr lang="en-IN" sz="10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lvl="1" fontAlgn="base"/>
            <a:r>
              <a:rPr lang="en-IN" sz="1000" dirty="0"/>
              <a:t>By default, maven check where all dependencies are present in local maven repository. If they are there, it just proceeds with phases in build cycle. If any dependency is missing, maven downloads it from central repository and adds them to local maven repository and proceeds with build life cycle phases</a:t>
            </a:r>
          </a:p>
          <a:p>
            <a:pPr lvl="1" fontAlgn="base"/>
            <a:r>
              <a:rPr lang="en-IN" sz="1000" dirty="0" err="1"/>
              <a:t>Mvn</a:t>
            </a:r>
            <a:r>
              <a:rPr lang="en-IN" sz="1000" dirty="0"/>
              <a:t> compile </a:t>
            </a:r>
          </a:p>
          <a:p>
            <a:pPr lvl="2" fontAlgn="base"/>
            <a:r>
              <a:rPr lang="en-IN" sz="1000" dirty="0"/>
              <a:t>Compile main code present in </a:t>
            </a:r>
            <a:r>
              <a:rPr lang="en-IN" sz="1000" dirty="0" err="1"/>
              <a:t>src</a:t>
            </a:r>
            <a:r>
              <a:rPr lang="en-IN" sz="1000" dirty="0"/>
              <a:t>/main/java </a:t>
            </a:r>
          </a:p>
          <a:p>
            <a:pPr lvl="2" fontAlgn="base"/>
            <a:r>
              <a:rPr lang="en-IN" sz="1000" dirty="0"/>
              <a:t>Generates target/classes</a:t>
            </a:r>
          </a:p>
          <a:p>
            <a:pPr lvl="1" fontAlgn="base"/>
            <a:r>
              <a:rPr lang="en-IN" sz="1000" dirty="0" err="1"/>
              <a:t>Mvn</a:t>
            </a:r>
            <a:r>
              <a:rPr lang="en-IN" sz="1000" dirty="0"/>
              <a:t> test-compile</a:t>
            </a:r>
          </a:p>
          <a:p>
            <a:pPr lvl="6" fontAlgn="base"/>
            <a:r>
              <a:rPr lang="en-IN" sz="800" dirty="0"/>
              <a:t>Compile unit test code present in </a:t>
            </a:r>
            <a:r>
              <a:rPr lang="en-IN" sz="800" dirty="0" err="1"/>
              <a:t>src</a:t>
            </a:r>
            <a:r>
              <a:rPr lang="en-IN" sz="800" dirty="0"/>
              <a:t>/test/java</a:t>
            </a:r>
          </a:p>
          <a:p>
            <a:pPr lvl="2" fontAlgn="base"/>
            <a:r>
              <a:rPr lang="en-IN" sz="1000" dirty="0"/>
              <a:t>Generates target/test-classes</a:t>
            </a:r>
          </a:p>
          <a:p>
            <a:pPr lvl="1" fontAlgn="base"/>
            <a:r>
              <a:rPr lang="en-IN" sz="1000" dirty="0" err="1"/>
              <a:t>Mvn</a:t>
            </a:r>
            <a:r>
              <a:rPr lang="en-IN" sz="1000" dirty="0"/>
              <a:t> test</a:t>
            </a:r>
          </a:p>
          <a:p>
            <a:pPr lvl="2" fontAlgn="base"/>
            <a:r>
              <a:rPr lang="en-IN" sz="1000" dirty="0"/>
              <a:t>To run compile tests</a:t>
            </a:r>
          </a:p>
          <a:p>
            <a:pPr lvl="2" fontAlgn="base"/>
            <a:r>
              <a:rPr lang="en-IN" sz="1000" dirty="0"/>
              <a:t>All the methods with @Test annotation are executed in this phase</a:t>
            </a:r>
          </a:p>
          <a:p>
            <a:pPr lvl="2" fontAlgn="base"/>
            <a:r>
              <a:rPr lang="en-IN" sz="1000" dirty="0"/>
              <a:t>Generates </a:t>
            </a:r>
            <a:r>
              <a:rPr lang="en-IN" sz="1000" dirty="0" err="1"/>
              <a:t>surefire</a:t>
            </a:r>
            <a:r>
              <a:rPr lang="en-IN" sz="1000" dirty="0"/>
              <a:t>-reports folder</a:t>
            </a:r>
          </a:p>
          <a:p>
            <a:pPr lvl="1" fontAlgn="base"/>
            <a:r>
              <a:rPr lang="en-IN" sz="1000" dirty="0" err="1"/>
              <a:t>Mvn</a:t>
            </a:r>
            <a:r>
              <a:rPr lang="en-IN" sz="1000" dirty="0"/>
              <a:t> package</a:t>
            </a:r>
          </a:p>
          <a:p>
            <a:pPr lvl="2" fontAlgn="base"/>
            <a:r>
              <a:rPr lang="en-IN" sz="1000" dirty="0"/>
              <a:t>To generate jar or war</a:t>
            </a:r>
          </a:p>
          <a:p>
            <a:pPr lvl="1" fontAlgn="base"/>
            <a:r>
              <a:rPr lang="en-IN" sz="1000" dirty="0" err="1"/>
              <a:t>Mvn</a:t>
            </a:r>
            <a:r>
              <a:rPr lang="en-IN" sz="1000" dirty="0"/>
              <a:t> install</a:t>
            </a:r>
          </a:p>
          <a:p>
            <a:pPr lvl="2" fontAlgn="base"/>
            <a:r>
              <a:rPr lang="en-IN" sz="1000" dirty="0"/>
              <a:t>To copy jar/war into local maven repository</a:t>
            </a:r>
          </a:p>
          <a:p>
            <a:pPr lvl="1" fontAlgn="base"/>
            <a:r>
              <a:rPr lang="en-IN" sz="1000" dirty="0" err="1"/>
              <a:t>Mvn</a:t>
            </a:r>
            <a:r>
              <a:rPr lang="en-IN" sz="1000" dirty="0"/>
              <a:t> deploy</a:t>
            </a:r>
          </a:p>
          <a:p>
            <a:pPr lvl="2" fontAlgn="base"/>
            <a:r>
              <a:rPr lang="en-IN" sz="8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7440</TotalTime>
  <Words>1511</Words>
  <Application>Microsoft Office PowerPoint</Application>
  <PresentationFormat>Widescreen</PresentationFormat>
  <Paragraphs>239</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Noto Sans Symbols</vt:lpstr>
      <vt:lpstr>Arial</vt:lpstr>
      <vt:lpstr>Trebuchet MS</vt:lpstr>
      <vt:lpstr>Facet</vt:lpstr>
      <vt:lpstr>Maven</vt:lpstr>
      <vt:lpstr>Java : Architecture</vt:lpstr>
      <vt:lpstr>Java : Architecture</vt:lpstr>
      <vt:lpstr>Maven : Introduction</vt:lpstr>
      <vt:lpstr>Maven : SetUp</vt:lpstr>
      <vt:lpstr>Maven : Creating First Maven Project</vt:lpstr>
      <vt:lpstr>Maven : Folder Structure</vt:lpstr>
      <vt:lpstr>Maven : Lifecycle</vt:lpstr>
      <vt:lpstr>Maven : Build Lifecycle</vt:lpstr>
      <vt:lpstr>Maven : POM</vt:lpstr>
      <vt:lpstr>Git and GitHub</vt:lpstr>
      <vt:lpstr>Git and GitHub</vt:lpstr>
      <vt:lpstr>GIT and GitHub : Setup</vt:lpstr>
      <vt:lpstr>Git Repositories</vt:lpstr>
      <vt:lpstr>Git Commands</vt:lpstr>
      <vt:lpstr>Git Commands : Creating repositories</vt:lpstr>
      <vt:lpstr>Git Commands : Linking remote and local repositories</vt:lpstr>
      <vt:lpstr>Git Commands : Snapshot commands</vt:lpstr>
      <vt:lpstr>Git Commands : Snapshot commands</vt:lpstr>
      <vt:lpstr>Git Commands : Syncing commands</vt:lpstr>
      <vt:lpstr>Git Commands : Branching Commands</vt:lpstr>
      <vt:lpstr>Git Commands : Branching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Home</cp:lastModifiedBy>
  <cp:revision>457</cp:revision>
  <dcterms:modified xsi:type="dcterms:W3CDTF">2020-06-13T23:34:05Z</dcterms:modified>
</cp:coreProperties>
</file>