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1" r:id="rId5"/>
    <p:sldId id="257" r:id="rId6"/>
    <p:sldId id="260" r:id="rId7"/>
    <p:sldId id="259" r:id="rId8"/>
    <p:sldId id="273" r:id="rId9"/>
    <p:sldId id="274" r:id="rId10"/>
    <p:sldId id="275" r:id="rId11"/>
    <p:sldId id="263" r:id="rId12"/>
    <p:sldId id="264" r:id="rId13"/>
    <p:sldId id="266" r:id="rId14"/>
    <p:sldId id="267" r:id="rId15"/>
    <p:sldId id="268" r:id="rId16"/>
    <p:sldId id="269" r:id="rId17"/>
    <p:sldId id="272" r:id="rId18"/>
    <p:sldId id="276"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7" d="100"/>
          <a:sy n="77" d="100"/>
        </p:scale>
        <p:origin x="65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D2521C-B1EE-4122-BF17-DE09FB2F9B95}"/>
              </a:ext>
            </a:extLst>
          </p:cNvPr>
          <p:cNvSpPr>
            <a:spLocks noGrp="1"/>
          </p:cNvSpPr>
          <p:nvPr>
            <p:ph type="subTitle" idx="1"/>
          </p:nvPr>
        </p:nvSpPr>
        <p:spPr>
          <a:xfrm>
            <a:off x="1639589" y="2646103"/>
            <a:ext cx="7766936" cy="1096899"/>
          </a:xfrm>
        </p:spPr>
        <p:txBody>
          <a:bodyPr/>
          <a:lstStyle/>
          <a:p>
            <a:r>
              <a:rPr lang="en-GB" dirty="0"/>
              <a:t>Cucumber</a:t>
            </a:r>
          </a:p>
        </p:txBody>
      </p:sp>
    </p:spTree>
    <p:extLst>
      <p:ext uri="{BB962C8B-B14F-4D97-AF65-F5344CB8AC3E}">
        <p14:creationId xmlns:p14="http://schemas.microsoft.com/office/powerpoint/2010/main" val="125907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633644"/>
          </a:xfrm>
        </p:spPr>
        <p:txBody>
          <a:bodyPr>
            <a:normAutofit/>
          </a:bodyPr>
          <a:lstStyle/>
          <a:p>
            <a:pPr marL="457200" lvl="1" indent="0">
              <a:buNone/>
            </a:pPr>
            <a:endParaRPr lang="en-GB" sz="2000" dirty="0"/>
          </a:p>
          <a:p>
            <a:pPr marL="800100" lvl="1" indent="-342900">
              <a:buFont typeface="+mj-lt"/>
              <a:buAutoNum type="arabicPeriod"/>
            </a:pPr>
            <a:r>
              <a:rPr lang="en-GB" dirty="0"/>
              <a:t>But:</a:t>
            </a:r>
          </a:p>
          <a:p>
            <a:pPr marL="1200150" lvl="2" indent="-342900">
              <a:buFont typeface="+mj-lt"/>
              <a:buAutoNum type="arabicPeriod"/>
            </a:pPr>
            <a:r>
              <a:rPr lang="en-GB" dirty="0"/>
              <a:t>If you want add any step under Given/When/Then which you want to make sure to not to happen ,then that step can be added by giving a But</a:t>
            </a:r>
          </a:p>
          <a:p>
            <a:pPr marL="800100" lvl="1" indent="-342900">
              <a:buFont typeface="+mj-lt"/>
              <a:buAutoNum type="arabicPeriod"/>
            </a:pPr>
            <a:r>
              <a:rPr lang="en-GB" dirty="0"/>
              <a:t>Background:</a:t>
            </a:r>
          </a:p>
          <a:p>
            <a:pPr marL="1200150" lvl="2" indent="-342900">
              <a:buFont typeface="+mj-lt"/>
              <a:buAutoNum type="arabicPeriod"/>
            </a:pPr>
            <a:r>
              <a:rPr lang="en-GB" dirty="0"/>
              <a:t>If there are same steps for all the scenarios present in feature file</a:t>
            </a:r>
          </a:p>
          <a:p>
            <a:pPr marL="1200150" lvl="2" indent="-342900">
              <a:buFont typeface="+mj-lt"/>
              <a:buAutoNum type="arabicPeriod"/>
            </a:pPr>
            <a:r>
              <a:rPr lang="en-GB" dirty="0"/>
              <a:t>All these steps should be the beginning steps in each scenario</a:t>
            </a:r>
          </a:p>
          <a:p>
            <a:pPr marL="1200150" lvl="2" indent="-342900">
              <a:buFont typeface="+mj-lt"/>
              <a:buAutoNum type="arabicPeriod"/>
            </a:pPr>
            <a:r>
              <a:rPr lang="en-GB" dirty="0"/>
              <a:t>When we run feature file, before each scenario the steps present in background are executed first</a:t>
            </a:r>
          </a:p>
          <a:p>
            <a:pPr marL="800100" lvl="1" indent="-342900">
              <a:buFont typeface="+mj-lt"/>
              <a:buAutoNum type="arabicPeriod"/>
            </a:pPr>
            <a:r>
              <a:rPr lang="en-GB" dirty="0"/>
              <a:t>Scenario Outline</a:t>
            </a:r>
          </a:p>
          <a:p>
            <a:pPr marL="800100" lvl="1" indent="-342900">
              <a:buFont typeface="+mj-lt"/>
              <a:buAutoNum type="arabicPeriod"/>
            </a:pPr>
            <a:r>
              <a:rPr lang="en-GB" dirty="0"/>
              <a:t>Examples</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132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lvl="1" fontAlgn="base"/>
            <a:r>
              <a:rPr lang="en-GB" sz="1800" dirty="0"/>
              <a:t>What is Parameterisation?</a:t>
            </a:r>
          </a:p>
          <a:p>
            <a:pPr lvl="2" fontAlgn="base"/>
            <a:r>
              <a:rPr lang="en-GB" sz="1200" dirty="0"/>
              <a:t>A way of passing values from Feature file to Step definition</a:t>
            </a:r>
          </a:p>
          <a:p>
            <a:pPr lvl="1" fontAlgn="base"/>
            <a:r>
              <a:rPr lang="en-GB" sz="1800" dirty="0"/>
              <a:t>Following are different Parameterisation techniques</a:t>
            </a:r>
          </a:p>
          <a:p>
            <a:pPr lvl="2" fontAlgn="base"/>
            <a:r>
              <a:rPr lang="en-GB" sz="1200" dirty="0"/>
              <a:t>Technique 1 : Passing values directly within Scenario steps</a:t>
            </a:r>
          </a:p>
          <a:p>
            <a:pPr lvl="2" fontAlgn="base"/>
            <a:r>
              <a:rPr lang="en-GB" sz="1200" dirty="0"/>
              <a:t>Technique 2 : Parametrisation using </a:t>
            </a:r>
            <a:r>
              <a:rPr lang="en-GB" sz="1200" b="1" dirty="0"/>
              <a:t>Scenario Outline – Examples keywords</a:t>
            </a:r>
          </a:p>
          <a:p>
            <a:pPr lvl="2" fontAlgn="base"/>
            <a:r>
              <a:rPr lang="en-GB" sz="1200" dirty="0"/>
              <a:t>Technique 3 : Parameterisation using </a:t>
            </a:r>
            <a:r>
              <a:rPr lang="en-GB" sz="1200" b="1" dirty="0"/>
              <a:t>Data Table</a:t>
            </a:r>
          </a:p>
          <a:p>
            <a:pPr lvl="2"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7492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Technique 1 : </a:t>
            </a:r>
          </a:p>
          <a:p>
            <a:pPr lvl="1" fontAlgn="base"/>
            <a:r>
              <a:rPr lang="en-GB" sz="1400" dirty="0"/>
              <a:t>Passing values directly within Scenario steps</a:t>
            </a:r>
          </a:p>
          <a:p>
            <a:pPr lvl="2" fontAlgn="base"/>
            <a:r>
              <a:rPr lang="en-GB" sz="1200" dirty="0"/>
              <a:t>Passing String Values</a:t>
            </a:r>
          </a:p>
          <a:p>
            <a:pPr lvl="2" fontAlgn="base"/>
            <a:r>
              <a:rPr lang="en-GB" sz="1200" dirty="0"/>
              <a:t>Passing Numerical values</a:t>
            </a:r>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13501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2 :</a:t>
            </a:r>
          </a:p>
          <a:p>
            <a:pPr lvl="1" fontAlgn="base"/>
            <a:r>
              <a:rPr lang="en-GB" sz="1200" dirty="0"/>
              <a:t>Parametrisation using </a:t>
            </a:r>
            <a:r>
              <a:rPr lang="en-GB" sz="1200" b="1" dirty="0"/>
              <a:t>Scenario Outline – Examples</a:t>
            </a:r>
            <a:endParaRPr lang="en-GB" dirty="0"/>
          </a:p>
          <a:p>
            <a:pPr lvl="2" fontAlgn="base"/>
            <a:r>
              <a:rPr lang="en-GB" dirty="0"/>
              <a:t>If we want to run the whole test scenario with different sets of data multiple times, we use this approach</a:t>
            </a:r>
          </a:p>
          <a:p>
            <a:pPr lvl="2" fontAlgn="base"/>
            <a:r>
              <a:rPr lang="en-GB" b="1" dirty="0"/>
              <a:t>The following two Gherkin keywords are used to implement this technique:</a:t>
            </a:r>
          </a:p>
          <a:p>
            <a:pPr lvl="3" fontAlgn="base"/>
            <a:r>
              <a:rPr lang="en-GB" b="1" dirty="0"/>
              <a:t>Scenario Outline</a:t>
            </a:r>
            <a:endParaRPr lang="en-GB" dirty="0"/>
          </a:p>
          <a:p>
            <a:pPr lvl="3" fontAlgn="base"/>
            <a:r>
              <a:rPr lang="en-GB" b="1" dirty="0"/>
              <a:t>Examples</a:t>
            </a:r>
            <a:endParaRPr lang="en-GB" dirty="0"/>
          </a:p>
          <a:p>
            <a:pPr lvl="2" fontAlgn="base"/>
            <a:r>
              <a:rPr lang="en-GB" b="1" dirty="0"/>
              <a:t>Scenario Outline </a:t>
            </a:r>
            <a:r>
              <a:rPr lang="en-GB" dirty="0"/>
              <a:t>: This represents a scenario which has to be run multiple times</a:t>
            </a:r>
          </a:p>
          <a:p>
            <a:pPr lvl="2" fontAlgn="base"/>
            <a:r>
              <a:rPr lang="en-GB" b="1" dirty="0"/>
              <a:t>Examples </a:t>
            </a:r>
            <a:r>
              <a:rPr lang="en-GB" dirty="0"/>
              <a:t>– All scenario outlines have to be followed with the Examples section. This contains multiple sets of data that has to be passed on to the scenario</a:t>
            </a:r>
            <a:r>
              <a:rPr lang="en-GB" i="1" dirty="0"/>
              <a:t>.</a:t>
            </a:r>
          </a:p>
          <a:p>
            <a:pPr lvl="3" fontAlgn="base"/>
            <a:r>
              <a:rPr lang="en-GB" i="1" dirty="0"/>
              <a:t>The first row under Examples section is a header row. Names of headers should match names of the parameters used in steps</a:t>
            </a:r>
          </a:p>
          <a:p>
            <a:pPr lvl="3" fontAlgn="base"/>
            <a:r>
              <a:rPr lang="en-GB" i="1" dirty="0"/>
              <a:t>All the parameters should be enclosed inside &lt;&gt; </a:t>
            </a:r>
          </a:p>
          <a:p>
            <a:pPr marL="914400" lvl="2" indent="0" fontAlgn="base">
              <a:buNone/>
            </a:pPr>
            <a:endParaRPr lang="en-GB" i="1" dirty="0"/>
          </a:p>
          <a:p>
            <a:pPr lvl="2" fontAlgn="base"/>
            <a:r>
              <a:rPr lang="en-GB" i="1" dirty="0"/>
              <a:t>String parameters should be passed inside double quotes</a:t>
            </a:r>
          </a:p>
          <a:p>
            <a:pPr lvl="2" fontAlgn="base"/>
            <a:r>
              <a:rPr lang="en-GB" i="1" dirty="0"/>
              <a:t>Numerical parameters should not be passed inside double quotes</a:t>
            </a:r>
            <a:endParaRPr lang="en-GB" dirty="0"/>
          </a:p>
          <a:p>
            <a:pPr lvl="2" fontAlgn="base"/>
            <a:endParaRPr lang="en-GB" sz="1000" b="1" dirty="0"/>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262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3 :</a:t>
            </a:r>
          </a:p>
          <a:p>
            <a:pPr lvl="1" fontAlgn="base"/>
            <a:r>
              <a:rPr lang="en-GB" sz="1400" dirty="0"/>
              <a:t>Parameterisation using </a:t>
            </a:r>
            <a:r>
              <a:rPr lang="en-GB" sz="1400" b="1" dirty="0"/>
              <a:t>Data Table</a:t>
            </a:r>
            <a:endParaRPr lang="en-GB" dirty="0"/>
          </a:p>
          <a:p>
            <a:pPr lvl="2" fontAlgn="base"/>
            <a:r>
              <a:rPr lang="en-GB" dirty="0"/>
              <a:t>In this technique we don’t use any Gherkin keywords</a:t>
            </a:r>
          </a:p>
          <a:p>
            <a:pPr lvl="2" fontAlgn="base"/>
            <a:r>
              <a:rPr lang="en-GB" dirty="0"/>
              <a:t>We pass data using a table under a single step</a:t>
            </a:r>
          </a:p>
          <a:p>
            <a:pPr lvl="2" fontAlgn="base"/>
            <a:r>
              <a:rPr lang="en-GB" dirty="0"/>
              <a:t>All the data from the table will be passed to that step as </a:t>
            </a:r>
            <a:r>
              <a:rPr lang="en-GB" dirty="0" err="1"/>
              <a:t>DataTable</a:t>
            </a:r>
            <a:r>
              <a:rPr lang="en-GB" dirty="0"/>
              <a:t> object.</a:t>
            </a:r>
          </a:p>
          <a:p>
            <a:pPr lvl="2" fontAlgn="base"/>
            <a:r>
              <a:rPr lang="en-GB" dirty="0"/>
              <a:t>We need to explicitly write code to iterate through each row present in data table and read the values</a:t>
            </a:r>
          </a:p>
          <a:p>
            <a:pPr lvl="2" fontAlgn="base"/>
            <a:r>
              <a:rPr lang="en-GB" dirty="0"/>
              <a:t>The data present in Data Table is read in different ways:</a:t>
            </a:r>
          </a:p>
          <a:p>
            <a:pPr lvl="3" fontAlgn="base"/>
            <a:r>
              <a:rPr lang="en-GB" dirty="0"/>
              <a:t>List&lt;List&lt;String&gt;&gt; uses </a:t>
            </a:r>
            <a:r>
              <a:rPr lang="en-GB" dirty="0" err="1"/>
              <a:t>dataTable.asLists</a:t>
            </a:r>
            <a:r>
              <a:rPr lang="en-GB" dirty="0"/>
              <a:t>() method</a:t>
            </a:r>
          </a:p>
          <a:p>
            <a:pPr lvl="3" fontAlgn="base"/>
            <a:r>
              <a:rPr lang="en-GB" dirty="0"/>
              <a:t>List&lt;Map&lt;</a:t>
            </a:r>
            <a:r>
              <a:rPr lang="en-GB" dirty="0" err="1"/>
              <a:t>String,String</a:t>
            </a:r>
            <a:r>
              <a:rPr lang="en-GB" dirty="0"/>
              <a:t>&gt;&gt; =&gt; </a:t>
            </a:r>
            <a:r>
              <a:rPr lang="en-GB" dirty="0" err="1"/>
              <a:t>dataTable.asMaps</a:t>
            </a:r>
            <a:r>
              <a:rPr lang="en-GB" dirty="0"/>
              <a:t>() method</a:t>
            </a:r>
          </a:p>
          <a:p>
            <a:pPr lvl="4" fontAlgn="base"/>
            <a:r>
              <a:rPr lang="en-GB" dirty="0"/>
              <a:t>Header column names are keys in each map</a:t>
            </a:r>
          </a:p>
          <a:p>
            <a:pPr lvl="3"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4187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Difference between Technique 2 and Technique 3</a:t>
            </a:r>
          </a:p>
          <a:p>
            <a:pPr lvl="1" fontAlgn="base"/>
            <a:r>
              <a:rPr lang="en-GB" dirty="0"/>
              <a:t>IN Scenario outline, Whole scenario gets executed multiple times where as in </a:t>
            </a:r>
            <a:r>
              <a:rPr lang="en-GB" dirty="0" err="1"/>
              <a:t>DataTable</a:t>
            </a:r>
            <a:r>
              <a:rPr lang="en-GB" dirty="0"/>
              <a:t>, only particular step gets executed multiple times</a:t>
            </a:r>
          </a:p>
          <a:p>
            <a:pPr lvl="1" fontAlgn="base"/>
            <a:r>
              <a:rPr lang="en-GB" dirty="0"/>
              <a:t>In Data table, we need additional code to iterate through data present in Data table where as in Scenario Outline we don’t need to write any additional code and Cucumber takes care of running scenario multiple times</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6848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Hooks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Cucumber supports two hooks:</a:t>
            </a:r>
          </a:p>
          <a:p>
            <a:pPr lvl="1" fontAlgn="base"/>
            <a:r>
              <a:rPr lang="en-GB" sz="1400" dirty="0"/>
              <a:t>@Before </a:t>
            </a:r>
          </a:p>
          <a:p>
            <a:pPr lvl="1" fontAlgn="base"/>
            <a:r>
              <a:rPr lang="en-GB" sz="1400" dirty="0"/>
              <a:t>@After</a:t>
            </a:r>
          </a:p>
          <a:p>
            <a:pPr fontAlgn="base"/>
            <a:r>
              <a:rPr lang="en-GB" sz="1600" dirty="0"/>
              <a:t>Hooks are blocks of code that run either before or after each scenario. </a:t>
            </a:r>
            <a:endParaRPr lang="en-GB" dirty="0"/>
          </a:p>
          <a:p>
            <a:pPr fontAlgn="base"/>
            <a:r>
              <a:rPr lang="en-GB" sz="1600" dirty="0"/>
              <a:t>You can define them </a:t>
            </a:r>
          </a:p>
          <a:p>
            <a:pPr lvl="1" fontAlgn="base"/>
            <a:r>
              <a:rPr lang="en-GB" sz="1400" dirty="0"/>
              <a:t>In Step Definition classes</a:t>
            </a:r>
          </a:p>
          <a:p>
            <a:pPr lvl="1" fontAlgn="base"/>
            <a:r>
              <a:rPr lang="en-GB" sz="1400" dirty="0"/>
              <a:t>In a separate class</a:t>
            </a:r>
          </a:p>
          <a:p>
            <a:pPr marL="457200" lvl="1" indent="0" fontAlgn="base">
              <a:buNone/>
            </a:pPr>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1082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964865"/>
          </a:xfrm>
        </p:spPr>
        <p:txBody>
          <a:bodyPr>
            <a:normAutofit lnSpcReduction="10000"/>
          </a:bodyPr>
          <a:lstStyle/>
          <a:p>
            <a:pPr fontAlgn="base"/>
            <a:r>
              <a:rPr lang="en-GB" sz="1600" dirty="0"/>
              <a:t>What are tags in Cucumber?</a:t>
            </a:r>
          </a:p>
          <a:p>
            <a:pPr lvl="1" fontAlgn="base"/>
            <a:r>
              <a:rPr lang="en-GB" sz="1400" dirty="0"/>
              <a:t>We use @ followed by tag name to tag a scenario/Feature</a:t>
            </a:r>
          </a:p>
          <a:p>
            <a:pPr lvl="1" fontAlgn="base"/>
            <a:r>
              <a:rPr lang="en-GB" sz="1400" dirty="0"/>
              <a:t>Example tags</a:t>
            </a:r>
          </a:p>
          <a:p>
            <a:pPr lvl="2" fontAlgn="base"/>
            <a:r>
              <a:rPr lang="en-GB" sz="1200" dirty="0"/>
              <a:t>@</a:t>
            </a:r>
            <a:r>
              <a:rPr lang="en-GB" sz="1200" dirty="0" err="1"/>
              <a:t>SmokeTest</a:t>
            </a:r>
            <a:endParaRPr lang="en-GB" sz="1200" dirty="0"/>
          </a:p>
          <a:p>
            <a:pPr lvl="2" fontAlgn="base"/>
            <a:r>
              <a:rPr lang="en-GB" sz="1200" dirty="0"/>
              <a:t>@</a:t>
            </a:r>
            <a:r>
              <a:rPr lang="en-GB" sz="1200" dirty="0" err="1"/>
              <a:t>RegressionTest</a:t>
            </a:r>
            <a:endParaRPr lang="en-GB" sz="1200" dirty="0"/>
          </a:p>
          <a:p>
            <a:pPr lvl="2" fontAlgn="base"/>
            <a:r>
              <a:rPr lang="en-GB" sz="1200" dirty="0"/>
              <a:t>@</a:t>
            </a:r>
            <a:r>
              <a:rPr lang="en-GB" sz="1200" dirty="0" err="1"/>
              <a:t>SystemTest</a:t>
            </a:r>
            <a:endParaRPr lang="en-GB" sz="1200" dirty="0"/>
          </a:p>
          <a:p>
            <a:pPr lvl="2" fontAlgn="base"/>
            <a:r>
              <a:rPr lang="en-GB" sz="1200" dirty="0"/>
              <a:t>@Search</a:t>
            </a:r>
          </a:p>
          <a:p>
            <a:pPr lvl="2" fontAlgn="base"/>
            <a:r>
              <a:rPr lang="en-GB" sz="1200" dirty="0"/>
              <a:t>@Cart</a:t>
            </a:r>
          </a:p>
          <a:p>
            <a:pPr lvl="2" fontAlgn="base"/>
            <a:r>
              <a:rPr lang="en-GB" sz="1200" dirty="0"/>
              <a:t>@</a:t>
            </a:r>
            <a:r>
              <a:rPr lang="en-GB" sz="1200" dirty="0" err="1"/>
              <a:t>SmokeTest</a:t>
            </a:r>
            <a:r>
              <a:rPr lang="en-GB" sz="1200" dirty="0"/>
              <a:t> @</a:t>
            </a:r>
            <a:r>
              <a:rPr lang="en-GB" sz="1200" dirty="0" err="1"/>
              <a:t>SystemTest</a:t>
            </a:r>
            <a:endParaRPr lang="en-GB" sz="1200" dirty="0"/>
          </a:p>
          <a:p>
            <a:pPr lvl="2" fontAlgn="base"/>
            <a:r>
              <a:rPr lang="en-GB" sz="1200" dirty="0"/>
              <a:t>@Search @</a:t>
            </a:r>
            <a:r>
              <a:rPr lang="en-GB" sz="1200" dirty="0" err="1"/>
              <a:t>SystemTest</a:t>
            </a:r>
            <a:endParaRPr lang="en-GB" sz="1200" dirty="0"/>
          </a:p>
          <a:p>
            <a:pPr lvl="1" fontAlgn="base"/>
            <a:r>
              <a:rPr lang="en-GB" sz="1400" dirty="0"/>
              <a:t>Tag names are not built in Cucumber keywords. You can use logical names based on your need</a:t>
            </a:r>
          </a:p>
          <a:p>
            <a:pPr lvl="1" fontAlgn="base"/>
            <a:r>
              <a:rPr lang="en-GB" sz="1400" dirty="0"/>
              <a:t>A feature/scenario can be tagged with multiple tags</a:t>
            </a:r>
          </a:p>
          <a:p>
            <a:pPr lvl="1" fontAlgn="base"/>
            <a:r>
              <a:rPr lang="en-GB" sz="1400" dirty="0"/>
              <a:t>If we tag a feature, then all the scenarios present in that feature file inherit that tag</a:t>
            </a:r>
          </a:p>
          <a:p>
            <a:pPr lvl="1" fontAlgn="base"/>
            <a:r>
              <a:rPr lang="en-GB" sz="1400" dirty="0"/>
              <a:t>Use of tags:</a:t>
            </a:r>
          </a:p>
          <a:p>
            <a:pPr lvl="2" fontAlgn="base"/>
            <a:r>
              <a:rPr lang="en-GB" sz="1200" dirty="0"/>
              <a:t>Tags are a way of grouping scenarios</a:t>
            </a:r>
          </a:p>
          <a:p>
            <a:pPr lvl="2" fontAlgn="base"/>
            <a:r>
              <a:rPr lang="en-GB" sz="1200" dirty="0"/>
              <a:t>When we execute scenarios, we can choose which tests to execute using tag names.</a:t>
            </a:r>
          </a:p>
          <a:p>
            <a:pPr lvl="2" fontAlgn="base"/>
            <a:r>
              <a:rPr lang="en-GB" sz="1200" dirty="0"/>
              <a:t>For Ex:</a:t>
            </a:r>
          </a:p>
          <a:p>
            <a:pPr lvl="3" fontAlgn="base"/>
            <a:r>
              <a:rPr lang="en-GB" sz="1000" dirty="0"/>
              <a:t> Only scenarios tagged as @</a:t>
            </a:r>
            <a:r>
              <a:rPr lang="en-GB" sz="1000" dirty="0" err="1"/>
              <a:t>SmokeTest</a:t>
            </a:r>
            <a:endParaRPr lang="en-GB" sz="1000" dirty="0"/>
          </a:p>
          <a:p>
            <a:pPr lvl="3" fontAlgn="base"/>
            <a:r>
              <a:rPr lang="en-GB" sz="1000" dirty="0"/>
              <a:t>Scenarios tagged as both @</a:t>
            </a:r>
            <a:r>
              <a:rPr lang="en-GB" sz="1000" dirty="0" err="1"/>
              <a:t>IntegrationTest</a:t>
            </a:r>
            <a:r>
              <a:rPr lang="en-GB" sz="1000" dirty="0"/>
              <a:t> and @</a:t>
            </a:r>
            <a:r>
              <a:rPr lang="en-GB" sz="1000" dirty="0" err="1"/>
              <a:t>SystemTest</a:t>
            </a:r>
            <a:endParaRPr lang="en-GB" sz="1000" dirty="0"/>
          </a:p>
          <a:p>
            <a:pPr lvl="3" fontAlgn="base"/>
            <a:endParaRPr lang="en-GB" sz="1000" dirty="0"/>
          </a:p>
          <a:p>
            <a:pPr fontAlgn="base"/>
            <a:endParaRPr lang="en-GB" dirty="0"/>
          </a:p>
          <a:p>
            <a:pPr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50264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Tagged Hooks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Step 1: Create hooks</a:t>
            </a:r>
          </a:p>
          <a:p>
            <a:pPr fontAlgn="base"/>
            <a:r>
              <a:rPr lang="en-GB" sz="1600" dirty="0"/>
              <a:t>Step 2: Tag your features/scenarios</a:t>
            </a:r>
          </a:p>
          <a:p>
            <a:pPr fontAlgn="base"/>
            <a:r>
              <a:rPr lang="en-GB" sz="1600" dirty="0"/>
              <a:t>Step 3: Now tag your hooks</a:t>
            </a:r>
          </a:p>
          <a:p>
            <a:pPr lvl="1" fontAlgn="base"/>
            <a:r>
              <a:rPr lang="en-GB" dirty="0"/>
              <a:t>@Before("@</a:t>
            </a:r>
            <a:r>
              <a:rPr lang="en-GB" dirty="0" err="1"/>
              <a:t>acc</a:t>
            </a:r>
            <a:r>
              <a:rPr lang="en-GB" dirty="0"/>
              <a:t>")</a:t>
            </a:r>
          </a:p>
          <a:p>
            <a:pPr lvl="1" fontAlgn="base"/>
            <a:r>
              <a:rPr lang="en-GB" dirty="0"/>
              <a:t>@Before("@</a:t>
            </a:r>
            <a:r>
              <a:rPr lang="en-GB" dirty="0" err="1"/>
              <a:t>ecom</a:t>
            </a:r>
            <a:r>
              <a:rPr lang="en-GB" dirty="0"/>
              <a:t>")</a:t>
            </a:r>
          </a:p>
          <a:p>
            <a:pPr lvl="1" fontAlgn="base"/>
            <a:r>
              <a:rPr lang="en-GB" dirty="0"/>
              <a:t>@After("@</a:t>
            </a:r>
            <a:r>
              <a:rPr lang="en-GB" dirty="0" err="1"/>
              <a:t>ecom</a:t>
            </a:r>
            <a:r>
              <a:rPr lang="en-GB" dirty="0"/>
              <a:t>")</a:t>
            </a:r>
          </a:p>
          <a:p>
            <a:pPr lvl="1" fontAlgn="base"/>
            <a:r>
              <a:rPr lang="en-GB" dirty="0"/>
              <a:t>@After("@</a:t>
            </a:r>
            <a:r>
              <a:rPr lang="en-GB" dirty="0" err="1"/>
              <a:t>acc</a:t>
            </a:r>
            <a:r>
              <a:rPr lang="en-GB" dirty="0"/>
              <a:t>")</a:t>
            </a:r>
          </a:p>
          <a:p>
            <a:pPr fontAlgn="base"/>
            <a:r>
              <a:rPr lang="en-GB" dirty="0"/>
              <a:t>When you tag a hook, its gets hooked with scenarios tagged with given tag</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18751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Runner Class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dirty="0"/>
              <a:t>Cucumber makes use of TestNG or Junit for running Cucumber tests</a:t>
            </a:r>
          </a:p>
          <a:p>
            <a:pPr lvl="1" fontAlgn="base"/>
            <a:r>
              <a:rPr lang="en-GB" dirty="0"/>
              <a:t>Along with cucumber jar, We need:</a:t>
            </a:r>
          </a:p>
          <a:p>
            <a:pPr lvl="2" fontAlgn="base"/>
            <a:r>
              <a:rPr lang="en-GB" dirty="0"/>
              <a:t>Cucumber-</a:t>
            </a:r>
            <a:r>
              <a:rPr lang="en-GB" dirty="0" err="1"/>
              <a:t>testng</a:t>
            </a:r>
            <a:r>
              <a:rPr lang="en-GB" dirty="0"/>
              <a:t> jar (If we want to go with </a:t>
            </a:r>
            <a:r>
              <a:rPr lang="en-GB" dirty="0" err="1"/>
              <a:t>testng</a:t>
            </a:r>
            <a:r>
              <a:rPr lang="en-GB" dirty="0"/>
              <a:t>)</a:t>
            </a:r>
          </a:p>
          <a:p>
            <a:pPr lvl="2" fontAlgn="base"/>
            <a:r>
              <a:rPr lang="en-GB" dirty="0"/>
              <a:t>Cucumber-</a:t>
            </a:r>
            <a:r>
              <a:rPr lang="en-GB" dirty="0" err="1"/>
              <a:t>junit</a:t>
            </a:r>
            <a:r>
              <a:rPr lang="en-GB" dirty="0"/>
              <a:t> jar (if we want to got with </a:t>
            </a:r>
            <a:r>
              <a:rPr lang="en-GB" dirty="0" err="1"/>
              <a:t>jnuit</a:t>
            </a:r>
            <a:r>
              <a:rPr lang="en-GB" dirty="0"/>
              <a:t>)</a:t>
            </a:r>
          </a:p>
          <a:p>
            <a:pPr lvl="1"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79472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Testing Frameworks:</a:t>
            </a:r>
          </a:p>
          <a:p>
            <a:pPr lvl="1"/>
            <a:r>
              <a:rPr lang="en-GB" sz="1200" dirty="0"/>
              <a:t>TDD =&gt; Test Driven Development</a:t>
            </a:r>
          </a:p>
          <a:p>
            <a:pPr lvl="1"/>
            <a:r>
              <a:rPr lang="en-GB" sz="1200" dirty="0"/>
              <a:t>BDD =&gt; Behavioural Driven Development</a:t>
            </a:r>
          </a:p>
          <a:p>
            <a:r>
              <a:rPr lang="en-GB" sz="1400" dirty="0"/>
              <a:t>What is TDD?</a:t>
            </a:r>
          </a:p>
          <a:p>
            <a:r>
              <a:rPr lang="en-GB" sz="1400" dirty="0"/>
              <a:t>What is BDD?</a:t>
            </a:r>
          </a:p>
          <a:p>
            <a:r>
              <a:rPr lang="en-GB" sz="1400" dirty="0"/>
              <a:t>Tools for Implementing BDD:</a:t>
            </a:r>
          </a:p>
          <a:p>
            <a:pPr lvl="1"/>
            <a:r>
              <a:rPr lang="en-GB" sz="1200" dirty="0"/>
              <a:t>Cucumber</a:t>
            </a:r>
          </a:p>
          <a:p>
            <a:pPr lvl="1"/>
            <a:r>
              <a:rPr lang="en-GB" sz="1200" dirty="0" err="1"/>
              <a:t>SpecFlow</a:t>
            </a:r>
            <a:endParaRPr lang="en-GB" sz="1200" dirty="0"/>
          </a:p>
          <a:p>
            <a:pPr lvl="1"/>
            <a:r>
              <a:rPr lang="en-GB" sz="1200" dirty="0" err="1"/>
              <a:t>JBehave</a:t>
            </a:r>
            <a:endParaRPr lang="en-GB" sz="1200" dirty="0"/>
          </a:p>
        </p:txBody>
      </p:sp>
    </p:spTree>
    <p:extLst>
      <p:ext uri="{BB962C8B-B14F-4D97-AF65-F5344CB8AC3E}">
        <p14:creationId xmlns:p14="http://schemas.microsoft.com/office/powerpoint/2010/main" val="1420260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Runner Class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869172"/>
          </a:xfrm>
        </p:spPr>
        <p:txBody>
          <a:bodyPr>
            <a:normAutofit fontScale="92500" lnSpcReduction="20000"/>
          </a:bodyPr>
          <a:lstStyle/>
          <a:p>
            <a:pPr fontAlgn="base"/>
            <a:r>
              <a:rPr lang="en-GB" dirty="0"/>
              <a:t>What is the Cucumber Test Runner class?</a:t>
            </a:r>
          </a:p>
          <a:p>
            <a:pPr lvl="1" fontAlgn="base"/>
            <a:r>
              <a:rPr lang="en-GB" dirty="0"/>
              <a:t>A mechanism/class used to run Cucumber tests</a:t>
            </a:r>
          </a:p>
          <a:p>
            <a:pPr lvl="1" fontAlgn="base"/>
            <a:r>
              <a:rPr lang="en-GB" dirty="0"/>
              <a:t>It’s a class using which we can configure Cucumber test runs</a:t>
            </a:r>
          </a:p>
          <a:p>
            <a:pPr lvl="1" fontAlgn="base"/>
            <a:r>
              <a:rPr lang="en-GB" dirty="0"/>
              <a:t>@</a:t>
            </a:r>
            <a:r>
              <a:rPr lang="en-GB" dirty="0" err="1"/>
              <a:t>CucumberOptions</a:t>
            </a:r>
            <a:endParaRPr lang="en-GB" dirty="0"/>
          </a:p>
          <a:p>
            <a:pPr lvl="2" fontAlgn="base"/>
            <a:r>
              <a:rPr lang="en-GB" dirty="0"/>
              <a:t>Features</a:t>
            </a:r>
          </a:p>
          <a:p>
            <a:pPr lvl="3" fontAlgn="base"/>
            <a:r>
              <a:rPr lang="en-GB" dirty="0"/>
              <a:t>Folder location where feature files are present</a:t>
            </a:r>
          </a:p>
          <a:p>
            <a:pPr lvl="2" fontAlgn="base"/>
            <a:r>
              <a:rPr lang="en-GB" dirty="0"/>
              <a:t>Glue</a:t>
            </a:r>
          </a:p>
          <a:p>
            <a:pPr lvl="3" fontAlgn="base"/>
            <a:r>
              <a:rPr lang="en-GB" dirty="0"/>
              <a:t>Package locations where Step definitions and hooks are picked</a:t>
            </a:r>
          </a:p>
          <a:p>
            <a:pPr lvl="2" fontAlgn="base"/>
            <a:r>
              <a:rPr lang="en-GB" dirty="0"/>
              <a:t>Plugin</a:t>
            </a:r>
          </a:p>
          <a:p>
            <a:pPr lvl="3" fontAlgn="base"/>
            <a:r>
              <a:rPr lang="en-GB" dirty="0"/>
              <a:t>Html:&lt;location&gt; =&gt; Generates html report</a:t>
            </a:r>
          </a:p>
          <a:p>
            <a:pPr lvl="3" fontAlgn="base"/>
            <a:r>
              <a:rPr lang="en-GB" dirty="0"/>
              <a:t>Json:&lt;location&gt; =&gt; </a:t>
            </a:r>
            <a:r>
              <a:rPr lang="en-GB" dirty="0" err="1"/>
              <a:t>Geneartes</a:t>
            </a:r>
            <a:r>
              <a:rPr lang="en-GB" dirty="0"/>
              <a:t> .json file which contains test execution details</a:t>
            </a:r>
          </a:p>
          <a:p>
            <a:pPr lvl="3" fontAlgn="base"/>
            <a:r>
              <a:rPr lang="en-GB" dirty="0"/>
              <a:t>Pretty</a:t>
            </a:r>
          </a:p>
          <a:p>
            <a:pPr lvl="2" fontAlgn="base"/>
            <a:r>
              <a:rPr lang="en-GB" dirty="0"/>
              <a:t>Tags</a:t>
            </a:r>
          </a:p>
          <a:p>
            <a:pPr lvl="3" fontAlgn="base"/>
            <a:r>
              <a:rPr lang="en-GB" dirty="0"/>
              <a:t>Provide tag names =&gt; Only scenarios with these tags are executed</a:t>
            </a:r>
          </a:p>
          <a:p>
            <a:pPr lvl="4" fontAlgn="base"/>
            <a:r>
              <a:rPr lang="en-GB" dirty="0"/>
              <a:t>@</a:t>
            </a:r>
            <a:r>
              <a:rPr lang="en-GB" dirty="0" err="1"/>
              <a:t>SmokeTest</a:t>
            </a:r>
            <a:endParaRPr lang="en-GB" dirty="0"/>
          </a:p>
          <a:p>
            <a:pPr lvl="4" fontAlgn="base"/>
            <a:r>
              <a:rPr lang="en-GB" dirty="0"/>
              <a:t>@</a:t>
            </a:r>
            <a:r>
              <a:rPr lang="en-GB" dirty="0" err="1"/>
              <a:t>SystemTest</a:t>
            </a:r>
            <a:endParaRPr lang="en-GB" dirty="0"/>
          </a:p>
          <a:p>
            <a:pPr lvl="4" fontAlgn="base"/>
            <a:r>
              <a:rPr lang="en-GB" dirty="0"/>
              <a:t>@</a:t>
            </a:r>
            <a:r>
              <a:rPr lang="en-GB" dirty="0" err="1"/>
              <a:t>SmokeTest</a:t>
            </a:r>
            <a:r>
              <a:rPr lang="en-GB" dirty="0"/>
              <a:t> and @</a:t>
            </a:r>
            <a:r>
              <a:rPr lang="en-GB" dirty="0" err="1"/>
              <a:t>SystemTest</a:t>
            </a:r>
            <a:endParaRPr lang="en-GB" dirty="0"/>
          </a:p>
          <a:p>
            <a:pPr lvl="4" fontAlgn="base"/>
            <a:r>
              <a:rPr lang="en-GB" dirty="0"/>
              <a:t>@</a:t>
            </a:r>
            <a:r>
              <a:rPr lang="en-GB" dirty="0" err="1"/>
              <a:t>SmokeTest</a:t>
            </a:r>
            <a:r>
              <a:rPr lang="en-GB" dirty="0"/>
              <a:t> or @</a:t>
            </a:r>
            <a:r>
              <a:rPr lang="en-GB" dirty="0" err="1"/>
              <a:t>SystemTest</a:t>
            </a:r>
            <a:endParaRPr lang="en-GB" dirty="0"/>
          </a:p>
          <a:p>
            <a:pPr lvl="4" fontAlgn="base"/>
            <a:r>
              <a:rPr lang="en-GB" dirty="0"/>
              <a:t>@</a:t>
            </a:r>
            <a:r>
              <a:rPr lang="en-GB" dirty="0" err="1"/>
              <a:t>SmokeTest</a:t>
            </a:r>
            <a:r>
              <a:rPr lang="en-GB" dirty="0"/>
              <a:t> and not @</a:t>
            </a:r>
            <a:r>
              <a:rPr lang="en-GB" dirty="0" err="1"/>
              <a:t>SystemTest</a:t>
            </a:r>
            <a:endParaRPr lang="en-GB" sz="1200" dirty="0"/>
          </a:p>
          <a:p>
            <a:pPr lvl="2"/>
            <a:r>
              <a:rPr lang="en-GB" dirty="0"/>
              <a:t>Monochrome = true</a:t>
            </a:r>
          </a:p>
          <a:p>
            <a:pPr lvl="3"/>
            <a:r>
              <a:rPr lang="en-GB" dirty="0" err="1"/>
              <a:t>Humn</a:t>
            </a:r>
            <a:r>
              <a:rPr lang="en-GB" dirty="0"/>
              <a:t> readable console output</a:t>
            </a:r>
          </a:p>
        </p:txBody>
      </p:sp>
    </p:spTree>
    <p:extLst>
      <p:ext uri="{BB962C8B-B14F-4D97-AF65-F5344CB8AC3E}">
        <p14:creationId xmlns:p14="http://schemas.microsoft.com/office/powerpoint/2010/main" val="336484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Testing Frameworks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How Cucumber works?</a:t>
            </a:r>
          </a:p>
          <a:p>
            <a:pPr lvl="1"/>
            <a:r>
              <a:rPr lang="en-GB" sz="1200" dirty="0"/>
              <a:t>Step 1 : Prepare Feature files </a:t>
            </a:r>
          </a:p>
          <a:p>
            <a:pPr lvl="2"/>
            <a:r>
              <a:rPr lang="en-GB" sz="1000" dirty="0"/>
              <a:t>Document Tests in feature file using Gherkin language (A plain English language)</a:t>
            </a:r>
          </a:p>
          <a:p>
            <a:pPr lvl="2"/>
            <a:r>
              <a:rPr lang="en-GB" sz="1000" dirty="0"/>
              <a:t>Each Test contains multiple test steps</a:t>
            </a:r>
          </a:p>
          <a:p>
            <a:pPr lvl="1"/>
            <a:r>
              <a:rPr lang="en-GB" sz="1200" dirty="0"/>
              <a:t>Step 2 : Develop Step Definitions</a:t>
            </a:r>
          </a:p>
          <a:p>
            <a:pPr lvl="2"/>
            <a:r>
              <a:rPr lang="en-GB" sz="1000" dirty="0"/>
              <a:t>Corresponding to each test step in feature files, create a method (In Java) </a:t>
            </a:r>
          </a:p>
          <a:p>
            <a:pPr lvl="2"/>
            <a:r>
              <a:rPr lang="en-GB" sz="1000" dirty="0"/>
              <a:t>Write appropriate code in each method</a:t>
            </a:r>
          </a:p>
          <a:p>
            <a:pPr lvl="1"/>
            <a:r>
              <a:rPr lang="en-GB" sz="1200" dirty="0"/>
              <a:t>Step 3: Execute Feature Files:</a:t>
            </a:r>
          </a:p>
          <a:p>
            <a:pPr lvl="2"/>
            <a:r>
              <a:rPr lang="en-GB" sz="1000" dirty="0"/>
              <a:t>When a feature file is executed, All the java methods are executed in the same order as Test steps</a:t>
            </a:r>
            <a:endParaRPr lang="en-GB" sz="1200" dirty="0"/>
          </a:p>
        </p:txBody>
      </p:sp>
    </p:spTree>
    <p:extLst>
      <p:ext uri="{BB962C8B-B14F-4D97-AF65-F5344CB8AC3E}">
        <p14:creationId xmlns:p14="http://schemas.microsoft.com/office/powerpoint/2010/main" val="6034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400" dirty="0"/>
              <a:t>Feature Example:</a:t>
            </a:r>
          </a:p>
          <a:p>
            <a:pPr lvl="1"/>
            <a:endParaRPr lang="en-GB" sz="1000" dirty="0"/>
          </a:p>
        </p:txBody>
      </p:sp>
      <p:pic>
        <p:nvPicPr>
          <p:cNvPr id="2" name="Picture 1">
            <a:extLst>
              <a:ext uri="{FF2B5EF4-FFF2-40B4-BE49-F238E27FC236}">
                <a16:creationId xmlns:a16="http://schemas.microsoft.com/office/drawing/2014/main" id="{E6F31A83-F312-4E2E-AD52-43E01C503DA6}"/>
              </a:ext>
            </a:extLst>
          </p:cNvPr>
          <p:cNvPicPr>
            <a:picLocks noChangeAspect="1"/>
          </p:cNvPicPr>
          <p:nvPr/>
        </p:nvPicPr>
        <p:blipFill>
          <a:blip r:embed="rId2"/>
          <a:stretch>
            <a:fillRect/>
          </a:stretch>
        </p:blipFill>
        <p:spPr>
          <a:xfrm>
            <a:off x="1462992" y="1444596"/>
            <a:ext cx="4982647" cy="1894027"/>
          </a:xfrm>
          <a:prstGeom prst="rect">
            <a:avLst/>
          </a:prstGeom>
        </p:spPr>
      </p:pic>
      <p:pic>
        <p:nvPicPr>
          <p:cNvPr id="3" name="Picture 2">
            <a:extLst>
              <a:ext uri="{FF2B5EF4-FFF2-40B4-BE49-F238E27FC236}">
                <a16:creationId xmlns:a16="http://schemas.microsoft.com/office/drawing/2014/main" id="{410EC227-910E-4E23-993D-B0847B7D56EE}"/>
              </a:ext>
            </a:extLst>
          </p:cNvPr>
          <p:cNvPicPr>
            <a:picLocks noChangeAspect="1"/>
          </p:cNvPicPr>
          <p:nvPr/>
        </p:nvPicPr>
        <p:blipFill>
          <a:blip r:embed="rId3"/>
          <a:stretch>
            <a:fillRect/>
          </a:stretch>
        </p:blipFill>
        <p:spPr>
          <a:xfrm>
            <a:off x="1462992" y="3732367"/>
            <a:ext cx="4982647" cy="2273152"/>
          </a:xfrm>
          <a:prstGeom prst="rect">
            <a:avLst/>
          </a:prstGeom>
        </p:spPr>
      </p:pic>
    </p:spTree>
    <p:extLst>
      <p:ext uri="{BB962C8B-B14F-4D97-AF65-F5344CB8AC3E}">
        <p14:creationId xmlns:p14="http://schemas.microsoft.com/office/powerpoint/2010/main" val="99607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517988"/>
          </a:xfrm>
        </p:spPr>
        <p:txBody>
          <a:bodyPr/>
          <a:lstStyle/>
          <a:p>
            <a:r>
              <a:rPr lang="en-GB" sz="1600" dirty="0"/>
              <a:t>What is Gherkin?</a:t>
            </a:r>
          </a:p>
          <a:p>
            <a:pPr lvl="1"/>
            <a:r>
              <a:rPr lang="en-GB" sz="1400" dirty="0"/>
              <a:t>Gherkin is a set of grammar rules used to write features/Requirements</a:t>
            </a:r>
          </a:p>
          <a:p>
            <a:pPr lvl="1"/>
            <a:r>
              <a:rPr lang="en-GB" sz="1400" dirty="0"/>
              <a:t>It is simply a set of keywords where each keyword has a specific purpose</a:t>
            </a:r>
          </a:p>
          <a:p>
            <a:r>
              <a:rPr lang="en-GB" sz="1600" dirty="0"/>
              <a:t>Gherkin Keywords:</a:t>
            </a:r>
          </a:p>
          <a:p>
            <a:pPr marL="800100" lvl="1" indent="-342900">
              <a:buFont typeface="+mj-lt"/>
              <a:buAutoNum type="arabicPeriod"/>
            </a:pPr>
            <a:r>
              <a:rPr lang="en-GB" sz="1400" dirty="0"/>
              <a:t>Feature</a:t>
            </a:r>
          </a:p>
          <a:p>
            <a:pPr marL="800100" lvl="1" indent="-342900">
              <a:buFont typeface="+mj-lt"/>
              <a:buAutoNum type="arabicPeriod"/>
            </a:pPr>
            <a:r>
              <a:rPr lang="en-GB" sz="1400" dirty="0"/>
              <a:t>Scenario</a:t>
            </a:r>
          </a:p>
          <a:p>
            <a:pPr marL="800100" lvl="1" indent="-342900">
              <a:buFont typeface="+mj-lt"/>
              <a:buAutoNum type="arabicPeriod"/>
            </a:pPr>
            <a:r>
              <a:rPr lang="en-GB" sz="1400" dirty="0"/>
              <a:t>Given</a:t>
            </a:r>
          </a:p>
          <a:p>
            <a:pPr marL="800100" lvl="1" indent="-342900">
              <a:buFont typeface="+mj-lt"/>
              <a:buAutoNum type="arabicPeriod"/>
            </a:pPr>
            <a:r>
              <a:rPr lang="en-GB" sz="1400" dirty="0"/>
              <a:t>When</a:t>
            </a:r>
          </a:p>
          <a:p>
            <a:pPr marL="800100" lvl="1" indent="-342900">
              <a:buFont typeface="+mj-lt"/>
              <a:buAutoNum type="arabicPeriod"/>
            </a:pPr>
            <a:r>
              <a:rPr lang="en-GB" sz="1400" dirty="0"/>
              <a:t>Then</a:t>
            </a:r>
          </a:p>
          <a:p>
            <a:pPr marL="800100" lvl="1" indent="-342900">
              <a:buFont typeface="+mj-lt"/>
              <a:buAutoNum type="arabicPeriod"/>
            </a:pPr>
            <a:r>
              <a:rPr lang="en-GB" sz="1400" dirty="0"/>
              <a:t>And</a:t>
            </a:r>
          </a:p>
          <a:p>
            <a:pPr marL="800100" lvl="1" indent="-342900">
              <a:buFont typeface="+mj-lt"/>
              <a:buAutoNum type="arabicPeriod"/>
            </a:pPr>
            <a:r>
              <a:rPr lang="en-GB" sz="1400" dirty="0"/>
              <a:t>But</a:t>
            </a:r>
          </a:p>
          <a:p>
            <a:pPr marL="800100" lvl="1" indent="-342900">
              <a:buFont typeface="+mj-lt"/>
              <a:buAutoNum type="arabicPeriod"/>
            </a:pPr>
            <a:r>
              <a:rPr lang="en-GB" sz="1400" dirty="0"/>
              <a:t>Scenario Outline</a:t>
            </a:r>
          </a:p>
          <a:p>
            <a:pPr marL="800100" lvl="1" indent="-342900">
              <a:buFont typeface="+mj-lt"/>
              <a:buAutoNum type="arabicPeriod"/>
            </a:pPr>
            <a:r>
              <a:rPr lang="en-GB" sz="1400" dirty="0"/>
              <a:t>Examples</a:t>
            </a:r>
          </a:p>
          <a:p>
            <a:pPr marL="800100" lvl="1" indent="-342900">
              <a:buFont typeface="+mj-lt"/>
              <a:buAutoNum type="arabicPeriod"/>
            </a:pPr>
            <a:r>
              <a:rPr lang="en-GB" sz="1400" dirty="0"/>
              <a:t>Background</a:t>
            </a:r>
          </a:p>
          <a:p>
            <a:pPr lvl="1"/>
            <a:endParaRPr lang="en-GB" sz="1400" dirty="0"/>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39862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600" dirty="0"/>
              <a:t>What is Feature file?</a:t>
            </a:r>
          </a:p>
          <a:p>
            <a:pPr lvl="1"/>
            <a:r>
              <a:rPr lang="en-GB" sz="1200" dirty="0"/>
              <a:t>It’s a file where requirements are documented</a:t>
            </a:r>
          </a:p>
          <a:p>
            <a:pPr lvl="1" fontAlgn="base"/>
            <a:r>
              <a:rPr lang="en-GB" sz="1400" dirty="0"/>
              <a:t>It is a plain text file with </a:t>
            </a:r>
            <a:r>
              <a:rPr lang="en-GB" sz="1400" b="1" dirty="0"/>
              <a:t>.feature</a:t>
            </a:r>
            <a:r>
              <a:rPr lang="en-GB" sz="1400" dirty="0"/>
              <a:t> extension</a:t>
            </a:r>
          </a:p>
          <a:p>
            <a:pPr lvl="1" fontAlgn="base"/>
            <a:r>
              <a:rPr lang="en-GB" sz="1400" dirty="0"/>
              <a:t>Gherkin syntax is used to write feature file</a:t>
            </a:r>
          </a:p>
          <a:p>
            <a:pPr lvl="1" fontAlgn="base"/>
            <a:r>
              <a:rPr lang="en-GB" sz="1400" dirty="0"/>
              <a:t>Each feature file contains a group of scenarios</a:t>
            </a:r>
          </a:p>
          <a:p>
            <a:pPr lvl="1" fontAlgn="base"/>
            <a:r>
              <a:rPr lang="en-GB" sz="1400" dirty="0"/>
              <a:t>Each scenario in feature file is an acceptance test</a:t>
            </a:r>
          </a:p>
          <a:p>
            <a:pPr lvl="1" fontAlgn="base"/>
            <a:r>
              <a:rPr lang="en-GB" sz="1400" dirty="0"/>
              <a:t>Every step in Feature file is mapped to a step definition method in step definition file .</a:t>
            </a:r>
          </a:p>
          <a:p>
            <a:pPr lvl="1"/>
            <a:r>
              <a:rPr lang="en-GB" b="1" i="1" dirty="0"/>
              <a:t>Feature File</a:t>
            </a:r>
            <a:r>
              <a:rPr lang="en-GB" dirty="0"/>
              <a:t> is an entry point to the </a:t>
            </a:r>
            <a:r>
              <a:rPr lang="en-GB" i="1" dirty="0"/>
              <a:t>Cucumber</a:t>
            </a:r>
            <a:r>
              <a:rPr lang="en-GB" dirty="0"/>
              <a:t> tests</a:t>
            </a:r>
            <a:endParaRPr lang="en-GB" sz="2200" dirty="0"/>
          </a:p>
          <a:p>
            <a:pPr lvl="1"/>
            <a:r>
              <a:rPr lang="en-GB" sz="1400" dirty="0"/>
              <a:t>Feature =&gt; Represents a requirement</a:t>
            </a:r>
          </a:p>
          <a:p>
            <a:pPr lvl="2"/>
            <a:r>
              <a:rPr lang="en-GB" sz="1200" dirty="0"/>
              <a:t>Scenario 1 =&gt; Represent test case to be executed to test the requirement</a:t>
            </a:r>
          </a:p>
          <a:p>
            <a:pPr lvl="2"/>
            <a:r>
              <a:rPr lang="en-GB" sz="1200" dirty="0"/>
              <a:t>Scenario 2</a:t>
            </a:r>
          </a:p>
          <a:p>
            <a:pPr lvl="2"/>
            <a:r>
              <a:rPr lang="en-GB" sz="1200" dirty="0"/>
              <a:t>Scenario 3</a:t>
            </a:r>
          </a:p>
          <a:p>
            <a:pPr lvl="2"/>
            <a:r>
              <a:rPr lang="en-GB" sz="1200" dirty="0"/>
              <a:t>Scenario n</a:t>
            </a:r>
          </a:p>
          <a:p>
            <a:pPr lvl="1"/>
            <a:r>
              <a:rPr lang="en-GB" sz="1400" dirty="0"/>
              <a:t>Example feature file</a:t>
            </a:r>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26870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fontAlgn="base"/>
            <a:r>
              <a:rPr lang="en-GB" sz="1400" dirty="0"/>
              <a:t>Install Java JDK</a:t>
            </a:r>
          </a:p>
          <a:p>
            <a:pPr fontAlgn="base"/>
            <a:r>
              <a:rPr lang="en-GB" sz="1400" dirty="0"/>
              <a:t>Setup JAVA_HOME and PATH variables</a:t>
            </a:r>
          </a:p>
          <a:p>
            <a:pPr fontAlgn="base"/>
            <a:r>
              <a:rPr lang="en-GB" sz="1400" dirty="0"/>
              <a:t>Install IDE : Eclipse</a:t>
            </a:r>
          </a:p>
          <a:p>
            <a:pPr lvl="1" fontAlgn="base"/>
            <a:r>
              <a:rPr lang="en-GB" sz="1200" dirty="0"/>
              <a:t>Install </a:t>
            </a:r>
            <a:r>
              <a:rPr lang="en-GB" sz="1200" b="1" dirty="0"/>
              <a:t>Cucumber </a:t>
            </a:r>
            <a:r>
              <a:rPr lang="en-GB" sz="1200" dirty="0"/>
              <a:t>plugin in Eclipse </a:t>
            </a:r>
          </a:p>
          <a:p>
            <a:pPr lvl="2" fontAlgn="base"/>
            <a:r>
              <a:rPr lang="en-GB" sz="1000" dirty="0"/>
              <a:t>Help=&gt; Eclipse Market place =&gt; Search for Cucumber =&gt; Install =&gt; Restart</a:t>
            </a:r>
          </a:p>
          <a:p>
            <a:pPr fontAlgn="base"/>
            <a:r>
              <a:rPr lang="en-GB" sz="1400" dirty="0"/>
              <a:t>Create a maven project in eclipse =&gt; Follow this video</a:t>
            </a:r>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45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lvl="1" fontAlgn="base"/>
            <a:r>
              <a:rPr lang="en-GB" sz="2000" dirty="0"/>
              <a:t>Inside your project (</a:t>
            </a:r>
            <a:r>
              <a:rPr lang="en-GB" sz="2000" dirty="0" err="1"/>
              <a:t>ankitha</a:t>
            </a:r>
            <a:r>
              <a:rPr lang="en-GB" sz="2000" dirty="0"/>
              <a:t>-cucumber-learning)</a:t>
            </a:r>
          </a:p>
          <a:p>
            <a:pPr lvl="2" fontAlgn="base"/>
            <a:r>
              <a:rPr lang="en-GB" dirty="0"/>
              <a:t>Create a features folder under /</a:t>
            </a:r>
            <a:r>
              <a:rPr lang="en-GB" dirty="0" err="1"/>
              <a:t>src</a:t>
            </a:r>
            <a:r>
              <a:rPr lang="en-GB" dirty="0"/>
              <a:t>/test/resources</a:t>
            </a:r>
          </a:p>
          <a:p>
            <a:pPr lvl="3" fontAlgn="base"/>
            <a:r>
              <a:rPr lang="en-GB" sz="1100" dirty="0"/>
              <a:t>Inside features folder, create a new file with .feature extension</a:t>
            </a:r>
          </a:p>
          <a:p>
            <a:pPr lvl="3" fontAlgn="base"/>
            <a:r>
              <a:rPr lang="en-GB" sz="1100" dirty="0"/>
              <a:t>Write scenarios inside feature file</a:t>
            </a:r>
          </a:p>
          <a:p>
            <a:pPr lvl="3" fontAlgn="base"/>
            <a:r>
              <a:rPr lang="en-GB" sz="1100" dirty="0"/>
              <a:t>Right click on feature file =&gt; Run as Cucumber Feature</a:t>
            </a:r>
          </a:p>
          <a:p>
            <a:pPr lvl="4" fontAlgn="base"/>
            <a:r>
              <a:rPr lang="en-GB" sz="1100" dirty="0"/>
              <a:t>In console, you will find empty step definitions for all the missing steps</a:t>
            </a:r>
          </a:p>
          <a:p>
            <a:pPr lvl="3" fontAlgn="base"/>
            <a:endParaRPr lang="en-GB" sz="1100" dirty="0"/>
          </a:p>
          <a:p>
            <a:pPr lvl="2" fontAlgn="base"/>
            <a:r>
              <a:rPr lang="en-GB" dirty="0"/>
              <a:t>Create </a:t>
            </a:r>
            <a:r>
              <a:rPr lang="en-GB" dirty="0" err="1"/>
              <a:t>stepDefinitions</a:t>
            </a:r>
            <a:r>
              <a:rPr lang="en-GB" dirty="0"/>
              <a:t> package </a:t>
            </a:r>
            <a:r>
              <a:rPr lang="en-GB" dirty="0" err="1"/>
              <a:t>unuder</a:t>
            </a:r>
            <a:r>
              <a:rPr lang="en-GB" dirty="0"/>
              <a:t> /</a:t>
            </a:r>
            <a:r>
              <a:rPr lang="en-GB" dirty="0" err="1"/>
              <a:t>src</a:t>
            </a:r>
            <a:r>
              <a:rPr lang="en-GB" dirty="0"/>
              <a:t>/test/java/</a:t>
            </a:r>
          </a:p>
          <a:p>
            <a:pPr lvl="3" fontAlgn="base"/>
            <a:r>
              <a:rPr lang="en-GB" dirty="0"/>
              <a:t>Create a class inside </a:t>
            </a:r>
            <a:r>
              <a:rPr lang="en-GB" dirty="0" err="1"/>
              <a:t>stepDefinitions</a:t>
            </a:r>
            <a:r>
              <a:rPr lang="en-GB" dirty="0"/>
              <a:t> package =&gt; name it Steps.java</a:t>
            </a:r>
          </a:p>
          <a:p>
            <a:pPr lvl="3" fontAlgn="base"/>
            <a:r>
              <a:rPr lang="en-GB" dirty="0"/>
              <a:t>Copy empty step definitions from above and paste them in side the Steps.java class</a:t>
            </a:r>
          </a:p>
          <a:p>
            <a:pPr lvl="3" fontAlgn="base"/>
            <a:r>
              <a:rPr lang="en-GB" dirty="0"/>
              <a:t>Write your own code inside each step definition method</a:t>
            </a:r>
          </a:p>
          <a:p>
            <a:pPr lvl="2" fontAlgn="base"/>
            <a:r>
              <a:rPr lang="en-GB" dirty="0"/>
              <a:t>Right click on feature file =&gt; Run as Cucumber Feature</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07690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76845"/>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908473"/>
            <a:ext cx="8596668" cy="5733396"/>
          </a:xfrm>
        </p:spPr>
        <p:txBody>
          <a:bodyPr>
            <a:normAutofit/>
          </a:bodyPr>
          <a:lstStyle/>
          <a:p>
            <a:pPr marL="800100" lvl="1" indent="-342900">
              <a:buFont typeface="+mj-lt"/>
              <a:buAutoNum type="arabicPeriod"/>
            </a:pPr>
            <a:r>
              <a:rPr lang="en-GB" dirty="0"/>
              <a:t>Feature:</a:t>
            </a:r>
          </a:p>
          <a:p>
            <a:pPr marL="1200150" lvl="2" indent="-342900">
              <a:buFont typeface="+mj-lt"/>
              <a:buAutoNum type="arabicPeriod"/>
            </a:pPr>
            <a:r>
              <a:rPr lang="en-GB" dirty="0"/>
              <a:t>High level Requirement</a:t>
            </a:r>
          </a:p>
          <a:p>
            <a:pPr marL="1200150" lvl="2" indent="-342900">
              <a:buFont typeface="+mj-lt"/>
              <a:buAutoNum type="arabicPeriod"/>
            </a:pPr>
            <a:r>
              <a:rPr lang="en-GB" dirty="0"/>
              <a:t>Eg : Search functionality in ecommerce website</a:t>
            </a:r>
          </a:p>
          <a:p>
            <a:pPr marL="1200150" lvl="2" indent="-342900">
              <a:buFont typeface="+mj-lt"/>
              <a:buAutoNum type="arabicPeriod"/>
            </a:pPr>
            <a:r>
              <a:rPr lang="en-GB" dirty="0"/>
              <a:t>Is a combination of Scenarios</a:t>
            </a:r>
          </a:p>
          <a:p>
            <a:pPr marL="800100" lvl="1" indent="-342900">
              <a:buFont typeface="+mj-lt"/>
              <a:buAutoNum type="arabicPeriod"/>
            </a:pPr>
            <a:r>
              <a:rPr lang="en-GB" dirty="0"/>
              <a:t>Scenario</a:t>
            </a:r>
          </a:p>
          <a:p>
            <a:pPr marL="1200150" lvl="2" indent="-342900">
              <a:buFont typeface="+mj-lt"/>
              <a:buAutoNum type="arabicPeriod"/>
            </a:pPr>
            <a:r>
              <a:rPr lang="en-GB" dirty="0"/>
              <a:t>Is a Test case</a:t>
            </a:r>
          </a:p>
          <a:p>
            <a:pPr marL="1200150" lvl="2" indent="-342900">
              <a:buFont typeface="+mj-lt"/>
              <a:buAutoNum type="arabicPeriod"/>
            </a:pPr>
            <a:r>
              <a:rPr lang="en-GB" dirty="0"/>
              <a:t>Contains detailed test steps </a:t>
            </a:r>
          </a:p>
          <a:p>
            <a:pPr marL="800100" lvl="1" indent="-342900">
              <a:buFont typeface="+mj-lt"/>
              <a:buAutoNum type="arabicPeriod"/>
            </a:pPr>
            <a:r>
              <a:rPr lang="en-GB" dirty="0"/>
              <a:t>Given</a:t>
            </a:r>
          </a:p>
          <a:p>
            <a:pPr marL="1200150" lvl="2" indent="-342900">
              <a:buFont typeface="+mj-lt"/>
              <a:buAutoNum type="arabicPeriod"/>
            </a:pPr>
            <a:r>
              <a:rPr lang="en-GB" dirty="0"/>
              <a:t>Pre conditions in a test case</a:t>
            </a:r>
          </a:p>
          <a:p>
            <a:pPr marL="800100" lvl="1" indent="-342900">
              <a:buFont typeface="+mj-lt"/>
              <a:buAutoNum type="arabicPeriod"/>
            </a:pPr>
            <a:r>
              <a:rPr lang="en-GB" dirty="0"/>
              <a:t>When</a:t>
            </a:r>
          </a:p>
          <a:p>
            <a:pPr marL="1200150" lvl="2" indent="-342900">
              <a:buFont typeface="+mj-lt"/>
              <a:buAutoNum type="arabicPeriod"/>
            </a:pPr>
            <a:r>
              <a:rPr lang="en-GB" dirty="0"/>
              <a:t>Test steps in a test case</a:t>
            </a:r>
          </a:p>
          <a:p>
            <a:pPr marL="800100" lvl="1" indent="-342900">
              <a:buFont typeface="+mj-lt"/>
              <a:buAutoNum type="arabicPeriod"/>
            </a:pPr>
            <a:r>
              <a:rPr lang="en-GB" dirty="0"/>
              <a:t>Then</a:t>
            </a:r>
          </a:p>
          <a:p>
            <a:pPr marL="1200150" lvl="2" indent="-342900">
              <a:buFont typeface="+mj-lt"/>
              <a:buAutoNum type="arabicPeriod"/>
            </a:pPr>
            <a:r>
              <a:rPr lang="en-GB" dirty="0"/>
              <a:t>Validation or comparison of Expected Vs Actual</a:t>
            </a:r>
          </a:p>
          <a:p>
            <a:pPr marL="800100" lvl="1" indent="-342900">
              <a:buFont typeface="+mj-lt"/>
              <a:buAutoNum type="arabicPeriod"/>
            </a:pPr>
            <a:r>
              <a:rPr lang="en-GB" dirty="0"/>
              <a:t>And</a:t>
            </a:r>
          </a:p>
          <a:p>
            <a:pPr marL="1200150" lvl="2" indent="-342900">
              <a:buFont typeface="+mj-lt"/>
              <a:buAutoNum type="arabicPeriod"/>
            </a:pPr>
            <a:r>
              <a:rPr lang="en-GB" dirty="0"/>
              <a:t>To add multiple steps under any of Given/When/Then</a:t>
            </a:r>
          </a:p>
          <a:p>
            <a:pPr marL="1200150" lvl="2" indent="-342900">
              <a:buFont typeface="+mj-lt"/>
              <a:buAutoNum type="arabicPeriod"/>
            </a:pPr>
            <a:endParaRPr lang="en-GB" dirty="0"/>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29286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4684</TotalTime>
  <Words>1362</Words>
  <Application>Microsoft Office PowerPoint</Application>
  <PresentationFormat>Widescreen</PresentationFormat>
  <Paragraphs>257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PowerPoint Presentation</vt:lpstr>
      <vt:lpstr>Cucumber</vt:lpstr>
      <vt:lpstr>Testing Frameworks</vt:lpstr>
      <vt:lpstr>Cucumber</vt:lpstr>
      <vt:lpstr>Cucumber</vt:lpstr>
      <vt:lpstr>Cucumber</vt:lpstr>
      <vt:lpstr>Cucumber Set Up</vt:lpstr>
      <vt:lpstr>Cucumber Set Up</vt:lpstr>
      <vt:lpstr>Cucumber : Gherkin Keywords</vt:lpstr>
      <vt:lpstr>Cucumber : Gherkin Keywords</vt:lpstr>
      <vt:lpstr>Cucumber : Parameterisation</vt:lpstr>
      <vt:lpstr>Cucumber : Parameterisation</vt:lpstr>
      <vt:lpstr>Cucumber : Parameterisation</vt:lpstr>
      <vt:lpstr>Cucumber : Parameterisation</vt:lpstr>
      <vt:lpstr>Cucumber : Parameterisation</vt:lpstr>
      <vt:lpstr>Cucumber : Hooks</vt:lpstr>
      <vt:lpstr>Cucumber : Tags</vt:lpstr>
      <vt:lpstr>Cucumber : Tagged Hooks</vt:lpstr>
      <vt:lpstr>Cucumber : Runner Class</vt:lpstr>
      <vt:lpstr>Cucumber : Runner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L</dc:creator>
  <cp:lastModifiedBy>siva L</cp:lastModifiedBy>
  <cp:revision>129</cp:revision>
  <dcterms:created xsi:type="dcterms:W3CDTF">2020-04-17T18:09:11Z</dcterms:created>
  <dcterms:modified xsi:type="dcterms:W3CDTF">2020-04-25T19:17:35Z</dcterms:modified>
</cp:coreProperties>
</file>