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372" r:id="rId8"/>
    <p:sldId id="270" r:id="rId9"/>
    <p:sldId id="271" r:id="rId10"/>
    <p:sldId id="369" r:id="rId11"/>
    <p:sldId id="370" r:id="rId12"/>
    <p:sldId id="371" r:id="rId13"/>
    <p:sldId id="275" r:id="rId14"/>
    <p:sldId id="276" r:id="rId15"/>
    <p:sldId id="277" r:id="rId16"/>
    <p:sldId id="279" r:id="rId17"/>
    <p:sldId id="281"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p:scale>
          <a:sx n="100" d="100"/>
          <a:sy n="100" d="100"/>
        </p:scale>
        <p:origin x="612" y="-1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endParaRPr sz="5400" b="0" i="0" u="none" strike="noStrike" cap="none" dirty="0">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Noto Sans Symbols"/>
              <a:buNone/>
            </a:pPr>
            <a:endParaRPr sz="18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752600" y="1371601"/>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1981200"/>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600200" y="19812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Examples:</a:t>
            </a:r>
          </a:p>
          <a:p>
            <a:pPr lvl="1" indent="-342900">
              <a:buSzPct val="79999"/>
            </a:pPr>
            <a:r>
              <a:rPr lang="en-US" sz="1000" b="0" i="0" u="none" strike="noStrike" cap="none" dirty="0">
                <a:solidFill>
                  <a:srgbClr val="3F3F3F"/>
                </a:solidFill>
                <a:latin typeface="Trebuchet MS"/>
                <a:ea typeface="Trebuchet MS"/>
                <a:cs typeface="Trebuchet MS"/>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t>Loops</a:t>
            </a:r>
            <a:endParaRPr lang="en-US" sz="1200" b="0" i="0" u="none" strike="noStrike" cap="none" dirty="0">
              <a:solidFill>
                <a:srgbClr val="3F3F3F"/>
              </a:solidFill>
              <a:latin typeface="Trebuchet MS"/>
              <a:ea typeface="Trebuchet MS"/>
              <a:cs typeface="Trebuchet MS"/>
              <a:sym typeface="Trebuchet MS"/>
            </a:endParaRPr>
          </a:p>
          <a:p>
            <a:pPr lvl="1" indent="-342900">
              <a:spcBef>
                <a:spcPts val="0"/>
              </a:spcBef>
              <a:buSzPct val="79999"/>
            </a:pPr>
            <a:r>
              <a:rPr lang="en-US" sz="1000" b="0" i="0" u="none" strike="noStrike" cap="none" dirty="0">
                <a:solidFill>
                  <a:srgbClr val="3F3F3F"/>
                </a:solidFill>
                <a:latin typeface="Trebuchet MS"/>
                <a:ea typeface="Trebuchet MS"/>
                <a:cs typeface="Trebuchet MS"/>
                <a:sym typeface="Trebuchet MS"/>
              </a:rPr>
              <a:t>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Nested 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Do 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Difference between while and do-while loops </a:t>
            </a:r>
          </a:p>
          <a:p>
            <a:pPr lvl="1" indent="-342900">
              <a:buSzPct val="79999"/>
            </a:pPr>
            <a:r>
              <a:rPr lang="en-US" sz="1000" b="0" i="0" u="none" strike="noStrike" cap="none" dirty="0">
                <a:solidFill>
                  <a:schemeClr val="tx1">
                    <a:lumMod val="75000"/>
                    <a:lumOff val="25000"/>
                  </a:schemeClr>
                </a:solidFill>
                <a:latin typeface="Trebuchet MS"/>
                <a:ea typeface="Trebuchet MS"/>
                <a:cs typeface="Trebuchet MS"/>
                <a:sym typeface="Trebuchet MS"/>
              </a:rPr>
              <a:t>Advanced for loop(For each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Break statement</a:t>
            </a:r>
          </a:p>
          <a:p>
            <a:pPr lvl="1" indent="-342900">
              <a:buSzPct val="79999"/>
            </a:pPr>
            <a:r>
              <a:rPr lang="en-US" sz="1000" b="0" i="0" u="none" strike="noStrike" cap="none" dirty="0">
                <a:solidFill>
                  <a:srgbClr val="3F3F3F"/>
                </a:solidFill>
                <a:latin typeface="Trebuchet MS"/>
                <a:ea typeface="Trebuchet MS"/>
                <a:cs typeface="Trebuchet MS"/>
                <a:sym typeface="Trebuchet MS"/>
              </a:rPr>
              <a:t>Continue statement</a:t>
            </a:r>
          </a:p>
          <a:p>
            <a:pPr marL="571500" lvl="1" indent="-171450">
              <a:buSzPct val="79999"/>
            </a:pPr>
            <a:r>
              <a:rPr lang="en-US" sz="1000" dirty="0"/>
              <a:t>Loops examples</a:t>
            </a:r>
          </a:p>
          <a:p>
            <a:pPr lvl="2" indent="-342900">
              <a:buSzPct val="79999"/>
            </a:pPr>
            <a:r>
              <a:rPr lang="en-US" sz="800" dirty="0"/>
              <a:t>Listing Even and odd numbers </a:t>
            </a:r>
          </a:p>
          <a:p>
            <a:pPr lvl="2" indent="-342900">
              <a:buSzPct val="79999"/>
            </a:pPr>
            <a:r>
              <a:rPr lang="en-US" sz="800" dirty="0"/>
              <a:t>Factorial</a:t>
            </a:r>
          </a:p>
          <a:p>
            <a:pPr lvl="2" indent="-342900">
              <a:buSzPct val="79999"/>
            </a:pPr>
            <a:r>
              <a:rPr lang="en-US" sz="800" dirty="0"/>
              <a:t>Fibonacci series</a:t>
            </a:r>
            <a:endParaRPr lang="en-US" sz="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200" dirty="0"/>
              <a:t>Arrays:</a:t>
            </a:r>
          </a:p>
          <a:p>
            <a:pPr marL="571500" lvl="1" indent="-171450"/>
            <a:r>
              <a:rPr lang="en-US" sz="1000" dirty="0"/>
              <a:t>What is </a:t>
            </a:r>
            <a:r>
              <a:rPr lang="en-US" sz="1000"/>
              <a:t>an Array</a:t>
            </a:r>
            <a:endParaRPr lang="en-IN" sz="800" dirty="0"/>
          </a:p>
          <a:p>
            <a:pPr marL="571500" lvl="1" indent="-171450"/>
            <a:r>
              <a:rPr lang="en-IN" sz="1000" dirty="0"/>
              <a:t>How to declare array</a:t>
            </a:r>
          </a:p>
          <a:p>
            <a:pPr marL="571500" lvl="1" indent="-171450"/>
            <a:r>
              <a:rPr lang="en-IN" sz="1000" dirty="0"/>
              <a:t>How to Initialize array</a:t>
            </a:r>
          </a:p>
          <a:p>
            <a:pPr marL="571500" lvl="1" indent="-171450"/>
            <a:r>
              <a:rPr lang="en-IN" sz="1000" dirty="0"/>
              <a:t>One dimensional array</a:t>
            </a:r>
          </a:p>
          <a:p>
            <a:pPr marL="571500" lvl="1" indent="-171450"/>
            <a:r>
              <a:rPr lang="en-IN" sz="1000" dirty="0"/>
              <a:t>Storing values in array using array constants</a:t>
            </a:r>
          </a:p>
          <a:p>
            <a:pPr marL="571500" lvl="1" indent="-171450"/>
            <a:r>
              <a:rPr lang="en-IN" sz="1000" dirty="0"/>
              <a:t>Storing values in array using for loop</a:t>
            </a:r>
          </a:p>
          <a:p>
            <a:pPr marL="571500" lvl="1" indent="-171450"/>
            <a:r>
              <a:rPr lang="en-IN" sz="1000" dirty="0"/>
              <a:t>Reading values from array using for loop</a:t>
            </a:r>
          </a:p>
          <a:p>
            <a:pPr marL="571500" lvl="1" indent="-171450"/>
            <a:r>
              <a:rPr lang="en-IN" sz="1000" dirty="0"/>
              <a:t>Reading values from array using for each loop</a:t>
            </a:r>
          </a:p>
          <a:p>
            <a:pPr marL="571500" lvl="1" indent="-171450"/>
            <a:r>
              <a:rPr lang="en-IN" sz="1000" dirty="0"/>
              <a:t>Two dimensional array</a:t>
            </a:r>
          </a:p>
          <a:p>
            <a:pPr marL="171450" indent="-171450"/>
            <a:r>
              <a:rPr lang="en-US" sz="1200" dirty="0"/>
              <a:t>Array examples:</a:t>
            </a:r>
            <a:endParaRPr lang="en-IN" sz="1200" dirty="0"/>
          </a:p>
          <a:p>
            <a:pPr lvl="1" fontAlgn="b"/>
            <a:r>
              <a:rPr lang="en-US" sz="1000" dirty="0"/>
              <a:t>Summing elements in array</a:t>
            </a:r>
            <a:endParaRPr lang="en-IN" sz="1000" dirty="0"/>
          </a:p>
          <a:p>
            <a:pPr lvl="1" fontAlgn="b"/>
            <a:r>
              <a:rPr lang="en-US" sz="1000" dirty="0"/>
              <a:t>Finding largest element from array</a:t>
            </a:r>
            <a:endParaRPr lang="en-IN" sz="1000" dirty="0"/>
          </a:p>
          <a:p>
            <a:pPr lvl="1" fontAlgn="b"/>
            <a:r>
              <a:rPr lang="en-US" sz="1000" dirty="0"/>
              <a:t>Sorting array</a:t>
            </a:r>
            <a:endParaRPr lang="en-IN" sz="1000" dirty="0"/>
          </a:p>
          <a:p>
            <a:pPr lvl="1" fontAlgn="b"/>
            <a:r>
              <a:rPr lang="en-US" sz="1000" dirty="0"/>
              <a:t>Reversing array</a:t>
            </a:r>
            <a:endParaRPr lang="en-IN" sz="1000" dirty="0"/>
          </a:p>
          <a:p>
            <a:pPr lvl="1" fontAlgn="b"/>
            <a:r>
              <a:rPr lang="en-US" sz="1000" dirty="0"/>
              <a:t>Fibonacci series using array</a:t>
            </a:r>
            <a:endParaRPr lang="en-IN" sz="1000" dirty="0"/>
          </a:p>
          <a:p>
            <a:pPr marL="171450" indent="-171450"/>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String?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String Methods:</a:t>
            </a:r>
          </a:p>
          <a:p>
            <a:pPr lvl="1" indent="-342900" fontAlgn="b"/>
            <a:r>
              <a:rPr lang="en-US" sz="1000" dirty="0"/>
              <a:t>length()</a:t>
            </a:r>
            <a:endParaRPr lang="en-IN" sz="1000" dirty="0"/>
          </a:p>
          <a:p>
            <a:pPr lvl="1" indent="-342900" fontAlgn="b"/>
            <a:r>
              <a:rPr lang="en-US" sz="1000" dirty="0"/>
              <a:t>Concatenation using </a:t>
            </a:r>
            <a:r>
              <a:rPr lang="en-US" sz="1000" dirty="0" err="1"/>
              <a:t>concat</a:t>
            </a:r>
            <a:r>
              <a:rPr lang="en-US" sz="1000" dirty="0"/>
              <a:t>() and  +</a:t>
            </a:r>
            <a:endParaRPr lang="en-IN" sz="1000" dirty="0"/>
          </a:p>
          <a:p>
            <a:pPr lvl="1" indent="-342900" fontAlgn="b"/>
            <a:r>
              <a:rPr lang="en-US" sz="1000" dirty="0"/>
              <a:t>String comparison (equals() and </a:t>
            </a:r>
            <a:r>
              <a:rPr lang="en-US" sz="1000" dirty="0" err="1"/>
              <a:t>equalsIgnoreCase</a:t>
            </a:r>
            <a:r>
              <a:rPr lang="en-US" sz="1000" dirty="0"/>
              <a:t>())</a:t>
            </a:r>
            <a:endParaRPr lang="en-IN" sz="1000" dirty="0"/>
          </a:p>
          <a:p>
            <a:pPr lvl="1" indent="-342900" fontAlgn="b"/>
            <a:r>
              <a:rPr lang="en-US" sz="1000" dirty="0"/>
              <a:t>substring()</a:t>
            </a:r>
            <a:endParaRPr lang="en-IN" sz="1000" dirty="0"/>
          </a:p>
          <a:p>
            <a:pPr lvl="1" indent="-342900" fontAlgn="b"/>
            <a:r>
              <a:rPr lang="en-US" sz="1000" dirty="0"/>
              <a:t>Splitting string using split()</a:t>
            </a:r>
            <a:endParaRPr lang="en-IN" sz="1000" dirty="0"/>
          </a:p>
          <a:p>
            <a:pPr lvl="1" indent="-342900" fontAlgn="b"/>
            <a:r>
              <a:rPr lang="en-US" sz="1000" dirty="0" err="1"/>
              <a:t>compareTo</a:t>
            </a:r>
            <a:r>
              <a:rPr lang="en-US" sz="1000" dirty="0"/>
              <a:t>()</a:t>
            </a:r>
            <a:endParaRPr lang="en-IN" sz="1000" dirty="0"/>
          </a:p>
          <a:p>
            <a:pPr lvl="1" indent="-342900" fontAlgn="b"/>
            <a:r>
              <a:rPr lang="en-US" sz="1000" dirty="0"/>
              <a:t>trim()</a:t>
            </a:r>
            <a:endParaRPr lang="en-IN" sz="1000" dirty="0"/>
          </a:p>
          <a:p>
            <a:pPr lvl="1" indent="-342900" fontAlgn="b"/>
            <a:r>
              <a:rPr lang="en-US" sz="1000" dirty="0" err="1"/>
              <a:t>toLowerCase</a:t>
            </a:r>
            <a:r>
              <a:rPr lang="en-US" sz="1000" dirty="0"/>
              <a:t>() and </a:t>
            </a:r>
            <a:r>
              <a:rPr lang="en-US" sz="1000" dirty="0" err="1"/>
              <a:t>toUpperCase</a:t>
            </a:r>
            <a:r>
              <a:rPr lang="en-US" sz="1000" dirty="0"/>
              <a:t>()</a:t>
            </a:r>
            <a:endParaRPr lang="en-IN" sz="1000" dirty="0"/>
          </a:p>
          <a:p>
            <a:pPr lvl="1" indent="-342900" fontAlgn="b"/>
            <a:r>
              <a:rPr lang="en-US" sz="1000" dirty="0"/>
              <a:t>String conversion using </a:t>
            </a:r>
            <a:r>
              <a:rPr lang="en-US" sz="1000" dirty="0" err="1"/>
              <a:t>toString</a:t>
            </a:r>
            <a:r>
              <a:rPr lang="en-US" sz="1000" dirty="0"/>
              <a:t>()</a:t>
            </a:r>
          </a:p>
          <a:p>
            <a:pPr indent="-342900" fontAlgn="b"/>
            <a:r>
              <a:rPr lang="en-US" sz="1200" dirty="0"/>
              <a:t>String Examples</a:t>
            </a:r>
          </a:p>
          <a:p>
            <a:pPr lvl="1" indent="-342900" fontAlgn="b"/>
            <a:r>
              <a:rPr lang="en-US" sz="1000" dirty="0"/>
              <a:t>Convert String to Character Array</a:t>
            </a:r>
            <a:endParaRPr lang="en-IN" sz="1000" dirty="0"/>
          </a:p>
          <a:p>
            <a:pPr lvl="1" indent="-342900" fontAlgn="b"/>
            <a:r>
              <a:rPr lang="en-US" sz="1000" dirty="0"/>
              <a:t>Reversing array</a:t>
            </a:r>
            <a:endParaRPr lang="en-IN" sz="1000" dirty="0"/>
          </a:p>
          <a:p>
            <a:pPr lvl="1" indent="-342900" fontAlgn="b"/>
            <a:r>
              <a:rPr lang="en-US" sz="1000" dirty="0"/>
              <a:t>Palindrome</a:t>
            </a:r>
            <a:endParaRPr lang="en-IN" sz="1000" dirty="0"/>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class?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an Object?</a:t>
            </a:r>
          </a:p>
          <a:p>
            <a:pPr lvl="1" indent="-342900">
              <a:buSzPct val="79999"/>
            </a:pPr>
            <a:r>
              <a:rPr lang="en-US" sz="1000" dirty="0"/>
              <a:t>Instance of a class</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Sample class with variables and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Instantiation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initialization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access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sz="1200" dirty="0"/>
              <a:t>Static keyword can be used for:</a:t>
            </a:r>
          </a:p>
          <a:p>
            <a:pPr lvl="1" indent="-342900"/>
            <a:r>
              <a:rPr lang="en-US" sz="1000" dirty="0"/>
              <a:t>Variables</a:t>
            </a:r>
          </a:p>
          <a:p>
            <a:pPr lvl="1" indent="-342900"/>
            <a:r>
              <a:rPr lang="en-US" sz="1000" dirty="0"/>
              <a:t>Methods</a:t>
            </a:r>
          </a:p>
          <a:p>
            <a:pPr lvl="1" indent="-342900"/>
            <a:r>
              <a:rPr lang="en-US" sz="1000" dirty="0"/>
              <a:t>Block of code</a:t>
            </a:r>
          </a:p>
          <a:p>
            <a:pPr lvl="1" indent="-342900"/>
            <a:endParaRPr lang="en-US" sz="1000" dirty="0"/>
          </a:p>
          <a:p>
            <a:pPr indent="-342900">
              <a:spcBef>
                <a:spcPts val="0"/>
              </a:spcBef>
            </a:pPr>
            <a:r>
              <a:rPr lang="en-IN" sz="1200" dirty="0"/>
              <a:t>Static Variables:</a:t>
            </a:r>
          </a:p>
          <a:p>
            <a:pPr lvl="1" indent="-342900"/>
            <a:r>
              <a:rPr lang="en-IN" sz="1200" dirty="0"/>
              <a:t>Also called class variables</a:t>
            </a:r>
          </a:p>
          <a:p>
            <a:pPr lvl="1" indent="-342900"/>
            <a:r>
              <a:rPr lang="en-IN" sz="1200" dirty="0"/>
              <a:t>Once copy per class irrespective of number of objects created</a:t>
            </a:r>
          </a:p>
          <a:p>
            <a:pPr lvl="1" indent="-342900"/>
            <a:r>
              <a:rPr lang="en-IN" sz="1200" dirty="0"/>
              <a:t>Created when program starts </a:t>
            </a:r>
          </a:p>
          <a:p>
            <a:pPr lvl="1" indent="-342900"/>
            <a:r>
              <a:rPr lang="en-IN" sz="1200" dirty="0"/>
              <a:t>Destroyed when program ends</a:t>
            </a:r>
          </a:p>
          <a:p>
            <a:pPr lvl="1" indent="-342900"/>
            <a:r>
              <a:rPr lang="en-IN" sz="1200" dirty="0"/>
              <a:t>Can be accessed using class name as well as object</a:t>
            </a:r>
          </a:p>
          <a:p>
            <a:pPr lvl="1" indent="-342900"/>
            <a:endParaRPr lang="en-IN" sz="1200" dirty="0"/>
          </a:p>
          <a:p>
            <a:pPr indent="-342900"/>
            <a:r>
              <a:rPr lang="en-IN" sz="1200" dirty="0"/>
              <a:t>Static Methods</a:t>
            </a:r>
          </a:p>
          <a:p>
            <a:pPr lvl="1" indent="-342900"/>
            <a:r>
              <a:rPr lang="en-IN" sz="1200" dirty="0"/>
              <a:t>Also called as class level methods</a:t>
            </a:r>
          </a:p>
          <a:p>
            <a:pPr lvl="1" indent="-342900"/>
            <a:r>
              <a:rPr lang="en-IN" sz="1200" dirty="0"/>
              <a:t>Method which is declared with static keyword</a:t>
            </a:r>
          </a:p>
          <a:p>
            <a:pPr lvl="1" indent="-342900"/>
            <a:r>
              <a:rPr lang="en-IN" sz="1200" dirty="0"/>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(String[] </a:t>
            </a:r>
            <a:r>
              <a:rPr lang="en-US" sz="1200" b="0" i="0" u="none" strike="noStrike" cap="none" dirty="0" err="1">
                <a:solidFill>
                  <a:srgbClr val="3F3F3F"/>
                </a:solidFill>
                <a:latin typeface="Trebuchet MS"/>
                <a:ea typeface="Trebuchet MS"/>
                <a:cs typeface="Trebuchet MS"/>
                <a:sym typeface="Trebuchet MS"/>
              </a:rPr>
              <a:t>args</a:t>
            </a:r>
            <a:r>
              <a:rPr lang="en-US" sz="1200" b="0" i="0" u="none" strike="noStrike" cap="none" dirty="0">
                <a:solidFill>
                  <a:srgbClr val="3F3F3F"/>
                </a:solidFill>
                <a:latin typeface="Trebuchet MS"/>
                <a:ea typeface="Trebuchet MS"/>
                <a:cs typeface="Trebuchet MS"/>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and Not JRE</a:t>
            </a:r>
          </a:p>
          <a:p>
            <a:pPr lvl="2" indent="-285750"/>
            <a:r>
              <a:rPr lang="en-GB" sz="1000" dirty="0"/>
              <a:t>https://www.oracle.com/java/technologies/javase-jdk13-downloads.html</a:t>
            </a:r>
            <a:endParaRPr lang="en-US" sz="1000" dirty="0"/>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environment Variables</a:t>
            </a:r>
          </a:p>
          <a:p>
            <a:pPr lvl="1" indent="-342900">
              <a:buSzPct val="79999"/>
            </a:pPr>
            <a:r>
              <a:rPr lang="en-US" sz="1000" dirty="0"/>
              <a:t>What is CMD?</a:t>
            </a:r>
            <a:endParaRPr lang="en-US" sz="1000" b="0" i="0" u="none" strike="noStrike" cap="none" dirty="0">
              <a:solidFill>
                <a:srgbClr val="3F3F3F"/>
              </a:solidFill>
              <a:latin typeface="Trebuchet MS"/>
              <a:ea typeface="Trebuchet MS"/>
              <a:cs typeface="Trebuchet MS"/>
              <a:sym typeface="Trebuchet MS"/>
            </a:endParaRPr>
          </a:p>
          <a:p>
            <a:pPr lvl="1" indent="-285750"/>
            <a:r>
              <a:rPr lang="en-US" sz="1200" dirty="0" err="1"/>
              <a:t>Java_home</a:t>
            </a:r>
            <a:r>
              <a:rPr lang="en-US" sz="1200" dirty="0"/>
              <a:t> variable(C:\Program Files\Java\jdk1.8.0_91)</a:t>
            </a:r>
          </a:p>
          <a:p>
            <a:pPr lvl="2" indent="-285750"/>
            <a:r>
              <a:rPr lang="en-US" sz="1000" dirty="0"/>
              <a:t>Place where Java is installed</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Path variable(C:\Program Files\Java\jdk1.8.0_91\bin)</a:t>
            </a:r>
          </a:p>
          <a:p>
            <a:pPr lvl="2" indent="-285750"/>
            <a:r>
              <a:rPr lang="en-US" sz="1000" dirty="0"/>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command =&gt; To view all the environment variables</a:t>
            </a:r>
          </a:p>
          <a:p>
            <a:pPr indent="-342900"/>
            <a:r>
              <a:rPr lang="en-US" sz="1200" dirty="0"/>
              <a:t>IDE : Integrated Development Environment</a:t>
            </a:r>
          </a:p>
          <a:p>
            <a:pPr lvl="1" indent="-342900"/>
            <a:r>
              <a:rPr lang="en-US" sz="1000" dirty="0"/>
              <a:t>Eclipse , </a:t>
            </a:r>
            <a:r>
              <a:rPr lang="en-US" sz="1000" dirty="0" err="1"/>
              <a:t>Intellij</a:t>
            </a:r>
            <a:r>
              <a:rPr lang="en-US" sz="1000" dirty="0"/>
              <a:t>, NetBeans</a:t>
            </a:r>
          </a:p>
          <a:p>
            <a:pPr lvl="1" indent="-342900"/>
            <a:r>
              <a:rPr lang="en-US" sz="1000" dirty="0"/>
              <a:t>Download Eclipse for developers(MARS)</a:t>
            </a:r>
          </a:p>
          <a:p>
            <a:pPr lvl="1" indent="-342900"/>
            <a:r>
              <a:rPr lang="en-US" sz="1000" dirty="0"/>
              <a:t>https://www.eclipse.org/downloads/download.php?file=/oomph/epp/2019-12/R/eclipse-inst-win64.exe</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t>First Java Project in eclipse</a:t>
            </a:r>
          </a:p>
          <a:p>
            <a:pPr lvl="1" indent="-342900"/>
            <a:r>
              <a:rPr lang="en-US" sz="1000" dirty="0"/>
              <a:t>Create First Project</a:t>
            </a:r>
          </a:p>
          <a:p>
            <a:pPr lvl="1" indent="-342900"/>
            <a:r>
              <a:rPr lang="en-US" sz="1000" dirty="0"/>
              <a:t>Create Package inside </a:t>
            </a:r>
            <a:r>
              <a:rPr lang="en-US" sz="1000" dirty="0" err="1"/>
              <a:t>src</a:t>
            </a:r>
            <a:r>
              <a:rPr lang="en-US" sz="1000" dirty="0"/>
              <a:t> folder</a:t>
            </a:r>
          </a:p>
          <a:p>
            <a:pPr lvl="1" indent="-342900"/>
            <a:r>
              <a:rPr lang="en-US" sz="1000" dirty="0"/>
              <a:t>Create Class inside the package</a:t>
            </a:r>
          </a:p>
          <a:p>
            <a:pPr lvl="1" indent="-342900"/>
            <a:r>
              <a:rPr lang="en-US" sz="1000" dirty="0"/>
              <a:t>Main method should be there in the class</a:t>
            </a:r>
          </a:p>
          <a:p>
            <a:pPr lvl="1" indent="-342900"/>
            <a:endParaRPr lang="en-US" sz="1000" dirty="0"/>
          </a:p>
          <a:p>
            <a:pPr lvl="1" indent="-342900"/>
            <a:r>
              <a:rPr lang="en-US" sz="1200" dirty="0"/>
              <a:t>Comments:</a:t>
            </a:r>
          </a:p>
          <a:p>
            <a:pPr lvl="2" indent="-342900"/>
            <a:r>
              <a:rPr lang="en-US" sz="1200" dirty="0"/>
              <a:t>Comment:</a:t>
            </a:r>
          </a:p>
          <a:p>
            <a:pPr lvl="3" indent="-342900"/>
            <a:r>
              <a:rPr lang="en-US" dirty="0"/>
              <a:t>Single line comment =&gt; //</a:t>
            </a:r>
          </a:p>
          <a:p>
            <a:pPr lvl="3" indent="-342900"/>
            <a:r>
              <a:rPr lang="en-US" dirty="0"/>
              <a:t>Multiple line comments =&gt; Select multiple lines which you want comment =&gt; CONTROL+SHIFT+/</a:t>
            </a:r>
          </a:p>
          <a:p>
            <a:pPr lvl="2" indent="-342900"/>
            <a:r>
              <a:rPr lang="en-US" sz="1200" dirty="0"/>
              <a:t>Uncomment:</a:t>
            </a:r>
          </a:p>
          <a:p>
            <a:pPr lvl="3" indent="-342900"/>
            <a:r>
              <a:rPr lang="en-US" dirty="0"/>
              <a:t>=&gt; Select multiple lines which you want comment =&gt; CONTROL+SHIFT+\</a:t>
            </a:r>
          </a:p>
          <a:p>
            <a:pPr lvl="3" indent="-342900"/>
            <a:endParaRPr lang="en-US" sz="1100" dirty="0"/>
          </a:p>
          <a:p>
            <a:pPr lvl="1" indent="-342900"/>
            <a:r>
              <a:rPr lang="en-US" sz="1500" dirty="0"/>
              <a:t>Printing values to console:</a:t>
            </a:r>
          </a:p>
          <a:p>
            <a:pPr lvl="2" indent="-342900"/>
            <a:r>
              <a:rPr lang="en-US" sz="1300" dirty="0" err="1"/>
              <a:t>System.out.println</a:t>
            </a:r>
            <a:r>
              <a:rPr lang="en-US" sz="1300" dirty="0"/>
              <a:t>() =&gt; After printing value, Cursor goes to new line</a:t>
            </a:r>
          </a:p>
          <a:p>
            <a:pPr lvl="2" indent="-342900"/>
            <a:r>
              <a:rPr lang="en-US" sz="1300" dirty="0" err="1"/>
              <a:t>System.out.print</a:t>
            </a:r>
            <a:r>
              <a:rPr lang="en-US" sz="1300" dirty="0"/>
              <a:t>() =&gt; After printing value, Cursor will be on the same line</a:t>
            </a:r>
          </a:p>
          <a:p>
            <a:pPr lvl="2" indent="-342900"/>
            <a:r>
              <a:rPr lang="en-US" sz="1300" dirty="0"/>
              <a:t>Type </a:t>
            </a:r>
            <a:r>
              <a:rPr lang="en-US" sz="1300" dirty="0" err="1"/>
              <a:t>syso</a:t>
            </a:r>
            <a:r>
              <a:rPr lang="en-US" sz="1300" dirty="0"/>
              <a:t>=&gt; </a:t>
            </a:r>
            <a:r>
              <a:rPr lang="en-US" sz="1300" dirty="0" err="1"/>
              <a:t>CONTROL+Space</a:t>
            </a:r>
            <a:endParaRPr lang="en-US" sz="1300" dirty="0"/>
          </a:p>
          <a:p>
            <a:pPr lvl="1" indent="-342900"/>
            <a:r>
              <a:rPr lang="en-US" sz="1500" dirty="0"/>
              <a:t>Auto Completion:</a:t>
            </a:r>
          </a:p>
          <a:p>
            <a:pPr lvl="2" indent="-342900"/>
            <a:r>
              <a:rPr lang="en-US" sz="1300" dirty="0" err="1"/>
              <a:t>CONTROL+Space</a:t>
            </a:r>
            <a:endParaRPr lang="en-US" sz="13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p:txBody>
          <a:bodyPr/>
          <a:lstStyle/>
          <a:p>
            <a:r>
              <a:rPr lang="en-GB" dirty="0"/>
              <a:t>Except Class name, every thing </a:t>
            </a:r>
            <a:r>
              <a:rPr lang="en-GB" dirty="0" err="1"/>
              <a:t>should;d</a:t>
            </a:r>
            <a:r>
              <a:rPr lang="en-GB" dirty="0"/>
              <a:t> start with small letter</a:t>
            </a:r>
          </a:p>
          <a:p>
            <a:pPr lvl="1"/>
            <a:r>
              <a:rPr lang="en-GB" dirty="0"/>
              <a:t>Project name, package name, variable names, method names	</a:t>
            </a:r>
          </a:p>
          <a:p>
            <a:r>
              <a:rPr lang="en-GB" dirty="0"/>
              <a:t>Class name should always start with Capital letter</a:t>
            </a:r>
          </a:p>
          <a:p>
            <a:r>
              <a:rPr lang="en-GB" dirty="0"/>
              <a:t>For Variable names and Method names:</a:t>
            </a:r>
          </a:p>
          <a:p>
            <a:pPr lvl="1"/>
            <a:r>
              <a:rPr lang="en-GB" dirty="0"/>
              <a:t>Should always start with small letter</a:t>
            </a:r>
          </a:p>
          <a:p>
            <a:pPr lvl="1"/>
            <a:r>
              <a:rPr lang="en-GB" dirty="0"/>
              <a:t>If there is a new word in the names, new word name should always start </a:t>
            </a:r>
            <a:r>
              <a:rPr lang="en-GB"/>
              <a:t>with </a:t>
            </a:r>
            <a:r>
              <a:rPr lang="en-GB" dirty="0"/>
              <a:t>c</a:t>
            </a:r>
            <a:r>
              <a:rPr lang="en-GB"/>
              <a:t>apital </a:t>
            </a:r>
            <a:r>
              <a:rPr lang="en-GB" dirty="0"/>
              <a:t>letter</a:t>
            </a: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rebuchet MS"/>
                <a:ea typeface="Trebuchet MS"/>
                <a:cs typeface="Trebuchet MS"/>
                <a:sym typeface="Trebuchet MS"/>
              </a:rPr>
              <a:t>What is a variable?</a:t>
            </a:r>
            <a:endParaRPr lang="en-US" sz="1200" dirty="0"/>
          </a:p>
          <a:p>
            <a:pPr lvl="1" indent="-342900">
              <a:spcBef>
                <a:spcPts val="0"/>
              </a:spcBef>
            </a:pPr>
            <a:r>
              <a:rPr lang="en-GB" sz="1200" dirty="0"/>
              <a:t>A variable is a container that holds values that are used in a Java program</a:t>
            </a:r>
            <a:endParaRPr lang="en-US" sz="1200" dirty="0"/>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C28C-D2DC-417B-97C6-FD0C7EBAF5B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1D6A07-1FBB-4D8B-810B-03E13631586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55990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t>Primitive data types</a:t>
            </a:r>
            <a:endParaRPr sz="1200" dirty="0"/>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GB" sz="1800" b="0" i="0" u="none" strike="noStrike" cap="none" dirty="0">
                <a:solidFill>
                  <a:srgbClr val="3F3F3F"/>
                </a:solidFill>
                <a:latin typeface="Trebuchet MS"/>
                <a:ea typeface="Trebuchet MS"/>
                <a:cs typeface="Trebuchet MS"/>
                <a:sym typeface="Trebuchet MS"/>
              </a:rPr>
              <a:t>Operators act on Variables. Generally for calculations and for applying logic</a:t>
            </a: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1691</TotalTime>
  <Words>7196</Words>
  <Application>Microsoft Office PowerPoint</Application>
  <PresentationFormat>Widescreen</PresentationFormat>
  <Paragraphs>1174</Paragraphs>
  <Slides>97</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97</vt:i4>
      </vt:variant>
    </vt:vector>
  </HeadingPairs>
  <TitlesOfParts>
    <vt:vector size="101" baseType="lpstr">
      <vt:lpstr>Noto Sans Symbols</vt:lpstr>
      <vt:lpstr>Trebuchet MS</vt:lpstr>
      <vt:lpstr>Arial</vt:lpstr>
      <vt:lpstr>Facet</vt:lpstr>
      <vt:lpstr>PowerPoint Presentation</vt:lpstr>
      <vt:lpstr>Java : Architecture</vt:lpstr>
      <vt:lpstr>PowerPoint Presentation</vt:lpstr>
      <vt:lpstr>PowerPoint Presentation</vt:lpstr>
      <vt:lpstr>PowerPoint Presentation</vt:lpstr>
      <vt:lpstr>Java : Variables    </vt:lpstr>
      <vt:lpstr>PowerPoint Presentation</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Class and Object</vt:lpstr>
      <vt:lpstr>Java : Member Variables (or) Instance variables</vt:lpstr>
      <vt:lpstr>Java :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301</cp:revision>
  <dcterms:modified xsi:type="dcterms:W3CDTF">2020-03-01T09:45:43Z</dcterms:modified>
</cp:coreProperties>
</file>