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1.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8"/>
  </p:notesMasterIdLst>
  <p:sldIdLst>
    <p:sldId id="256" r:id="rId2"/>
    <p:sldId id="265" r:id="rId3"/>
    <p:sldId id="267" r:id="rId4"/>
    <p:sldId id="373" r:id="rId5"/>
    <p:sldId id="374" r:id="rId6"/>
    <p:sldId id="269" r:id="rId7"/>
    <p:sldId id="270" r:id="rId8"/>
    <p:sldId id="271" r:id="rId9"/>
    <p:sldId id="369" r:id="rId10"/>
    <p:sldId id="370" r:id="rId11"/>
    <p:sldId id="371" r:id="rId12"/>
    <p:sldId id="275" r:id="rId13"/>
    <p:sldId id="276" r:id="rId14"/>
    <p:sldId id="277" r:id="rId15"/>
    <p:sldId id="279" r:id="rId16"/>
    <p:sldId id="281" r:id="rId17"/>
    <p:sldId id="283" r:id="rId18"/>
    <p:sldId id="284" r:id="rId19"/>
    <p:sldId id="285" r:id="rId20"/>
    <p:sldId id="286" r:id="rId21"/>
    <p:sldId id="287" r:id="rId22"/>
    <p:sldId id="288" r:id="rId23"/>
    <p:sldId id="290" r:id="rId24"/>
    <p:sldId id="291" r:id="rId25"/>
    <p:sldId id="292" r:id="rId26"/>
    <p:sldId id="293" r:id="rId27"/>
    <p:sldId id="294"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2" r:id="rId64"/>
    <p:sldId id="334" r:id="rId65"/>
    <p:sldId id="338" r:id="rId66"/>
    <p:sldId id="335" r:id="rId67"/>
    <p:sldId id="336" r:id="rId68"/>
    <p:sldId id="339" r:id="rId69"/>
    <p:sldId id="340"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63" r:id="rId88"/>
    <p:sldId id="364" r:id="rId89"/>
    <p:sldId id="365" r:id="rId90"/>
    <p:sldId id="366" r:id="rId91"/>
    <p:sldId id="367" r:id="rId92"/>
    <p:sldId id="368" r:id="rId93"/>
    <p:sldId id="359" r:id="rId94"/>
    <p:sldId id="360" r:id="rId95"/>
    <p:sldId id="361" r:id="rId96"/>
    <p:sldId id="362" r:id="rId97"/>
  </p:sldIdLst>
  <p:sldSz cx="12192000" cy="6858000"/>
  <p:notesSz cx="6858000" cy="9144000"/>
  <p:embeddedFontLst>
    <p:embeddedFont>
      <p:font typeface="Trebuchet MS" panose="020B0603020202020204" pitchFamily="34"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3" autoAdjust="0"/>
    <p:restoredTop sz="97670" autoAdjust="0"/>
  </p:normalViewPr>
  <p:slideViewPr>
    <p:cSldViewPr>
      <p:cViewPr varScale="1">
        <p:scale>
          <a:sx n="92" d="100"/>
          <a:sy n="92" d="100"/>
        </p:scale>
        <p:origin x="9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2.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1.fntdata"/><Relationship Id="rId10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endParaRPr sz="5400" b="0" i="0" u="none" strike="noStrike" cap="none" dirty="0">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6" y="4050832"/>
            <a:ext cx="7766936" cy="10968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accent1"/>
              </a:buClr>
              <a:buSzPct val="25000"/>
              <a:buFont typeface="Noto Sans Symbols"/>
              <a:buNone/>
            </a:pPr>
            <a:endParaRPr sz="1800" b="0" i="0" u="none" strike="noStrike" cap="none" dirty="0">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1981200"/>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600200" y="19812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Examples:</a:t>
            </a:r>
          </a:p>
          <a:p>
            <a:pPr lvl="1" indent="-342900">
              <a:buSzPct val="79999"/>
            </a:pPr>
            <a:r>
              <a:rPr lang="en-US" sz="1000" b="0" i="0" u="none" strike="noStrike" cap="none" dirty="0">
                <a:solidFill>
                  <a:srgbClr val="3F3F3F"/>
                </a:solidFill>
                <a:latin typeface="Trebuchet MS"/>
                <a:ea typeface="Trebuchet MS"/>
                <a:cs typeface="Trebuchet MS"/>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t>Loops</a:t>
            </a:r>
            <a:endParaRPr lang="en-US" sz="1200" b="0" i="0" u="none" strike="noStrike" cap="none" dirty="0">
              <a:solidFill>
                <a:srgbClr val="3F3F3F"/>
              </a:solidFill>
              <a:latin typeface="Trebuchet MS"/>
              <a:ea typeface="Trebuchet MS"/>
              <a:cs typeface="Trebuchet MS"/>
              <a:sym typeface="Trebuchet MS"/>
            </a:endParaRPr>
          </a:p>
          <a:p>
            <a:pPr lvl="1" indent="-342900">
              <a:spcBef>
                <a:spcPts val="0"/>
              </a:spcBef>
              <a:buSzPct val="79999"/>
            </a:pPr>
            <a:r>
              <a:rPr lang="en-US" sz="1000" b="0" i="0" u="none" strike="noStrike" cap="none" dirty="0">
                <a:solidFill>
                  <a:srgbClr val="3F3F3F"/>
                </a:solidFill>
                <a:latin typeface="Trebuchet MS"/>
                <a:ea typeface="Trebuchet MS"/>
                <a:cs typeface="Trebuchet MS"/>
                <a:sym typeface="Trebuchet MS"/>
              </a:rPr>
              <a:t>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Nested 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Do 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Difference between while and do-while loops </a:t>
            </a:r>
          </a:p>
          <a:p>
            <a:pPr lvl="1" indent="-342900">
              <a:buSzPct val="79999"/>
            </a:pPr>
            <a:r>
              <a:rPr lang="en-US" sz="1000" b="0" i="0" u="none" strike="noStrike" cap="none" dirty="0">
                <a:solidFill>
                  <a:schemeClr val="tx1">
                    <a:lumMod val="75000"/>
                    <a:lumOff val="25000"/>
                  </a:schemeClr>
                </a:solidFill>
                <a:latin typeface="Trebuchet MS"/>
                <a:ea typeface="Trebuchet MS"/>
                <a:cs typeface="Trebuchet MS"/>
                <a:sym typeface="Trebuchet MS"/>
              </a:rPr>
              <a:t>Advanced for loop(For each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Break statement</a:t>
            </a:r>
          </a:p>
          <a:p>
            <a:pPr lvl="1" indent="-342900">
              <a:buSzPct val="79999"/>
            </a:pPr>
            <a:r>
              <a:rPr lang="en-US" sz="1000" b="0" i="0" u="none" strike="noStrike" cap="none" dirty="0">
                <a:solidFill>
                  <a:srgbClr val="3F3F3F"/>
                </a:solidFill>
                <a:latin typeface="Trebuchet MS"/>
                <a:ea typeface="Trebuchet MS"/>
                <a:cs typeface="Trebuchet MS"/>
                <a:sym typeface="Trebuchet MS"/>
              </a:rPr>
              <a:t>Continue statement</a:t>
            </a:r>
          </a:p>
          <a:p>
            <a:pPr marL="571500" lvl="1" indent="-171450">
              <a:buSzPct val="79999"/>
            </a:pPr>
            <a:r>
              <a:rPr lang="en-US" sz="1000" dirty="0"/>
              <a:t>Loops examples</a:t>
            </a:r>
          </a:p>
          <a:p>
            <a:pPr lvl="2" indent="-342900">
              <a:buSzPct val="79999"/>
            </a:pPr>
            <a:r>
              <a:rPr lang="en-US" sz="800" dirty="0"/>
              <a:t>Listing Even and odd numbers </a:t>
            </a:r>
          </a:p>
          <a:p>
            <a:pPr lvl="2" indent="-342900">
              <a:buSzPct val="79999"/>
            </a:pPr>
            <a:r>
              <a:rPr lang="en-US" sz="800" dirty="0"/>
              <a:t>Factorial</a:t>
            </a:r>
          </a:p>
          <a:p>
            <a:pPr lvl="2" indent="-342900">
              <a:buSzPct val="79999"/>
            </a:pPr>
            <a:r>
              <a:rPr lang="en-US" sz="800" dirty="0"/>
              <a:t>Fibonacci series</a:t>
            </a:r>
            <a:endParaRPr lang="en-US" sz="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200" dirty="0"/>
              <a:t>Arrays:</a:t>
            </a:r>
          </a:p>
          <a:p>
            <a:pPr marL="571500" lvl="1" indent="-171450"/>
            <a:r>
              <a:rPr lang="en-US" sz="1000" dirty="0"/>
              <a:t>What is an Array?</a:t>
            </a:r>
          </a:p>
          <a:p>
            <a:pPr marL="971550" lvl="2" indent="-171450"/>
            <a:r>
              <a:rPr lang="en-US" sz="1200" dirty="0"/>
              <a:t>A group of values with similar data types and fixed size </a:t>
            </a:r>
            <a:endParaRPr lang="en-IN" sz="1200" dirty="0"/>
          </a:p>
          <a:p>
            <a:pPr marL="571500" lvl="1" indent="-171450"/>
            <a:r>
              <a:rPr lang="en-IN" sz="1000" dirty="0"/>
              <a:t>How to declare array</a:t>
            </a:r>
          </a:p>
          <a:p>
            <a:pPr marL="571500" lvl="1" indent="-171450"/>
            <a:r>
              <a:rPr lang="en-IN" sz="1000" dirty="0"/>
              <a:t>How to Initialize array</a:t>
            </a:r>
          </a:p>
          <a:p>
            <a:pPr marL="971550" lvl="2" indent="-171450"/>
            <a:r>
              <a:rPr lang="en-IN" sz="1200" dirty="0"/>
              <a:t>Hard way</a:t>
            </a:r>
          </a:p>
          <a:p>
            <a:pPr marL="971550" lvl="2" indent="-171450"/>
            <a:r>
              <a:rPr lang="en-IN" sz="1200" dirty="0"/>
              <a:t>using array constants</a:t>
            </a:r>
            <a:endParaRPr lang="en-IN" sz="1000" dirty="0"/>
          </a:p>
          <a:p>
            <a:pPr marL="571500" lvl="1" indent="-171450"/>
            <a:r>
              <a:rPr lang="en-IN" sz="1000" dirty="0"/>
              <a:t>One dimensional array</a:t>
            </a:r>
          </a:p>
          <a:p>
            <a:pPr marL="571500" lvl="1" indent="-171450"/>
            <a:r>
              <a:rPr lang="en-IN" sz="1000" dirty="0"/>
              <a:t>Reading values from array using for loop</a:t>
            </a:r>
          </a:p>
          <a:p>
            <a:pPr marL="571500" lvl="1" indent="-171450"/>
            <a:r>
              <a:rPr lang="en-IN" sz="1000" dirty="0"/>
              <a:t>Reading values from array using for each loop</a:t>
            </a:r>
          </a:p>
          <a:p>
            <a:pPr marL="571500" lvl="1" indent="-171450"/>
            <a:r>
              <a:rPr lang="en-IN" sz="1000" dirty="0"/>
              <a:t>Two dimensional array</a:t>
            </a:r>
          </a:p>
          <a:p>
            <a:pPr marL="171450" indent="-171450"/>
            <a:r>
              <a:rPr lang="en-US" sz="1200" dirty="0"/>
              <a:t>Array examples:</a:t>
            </a:r>
            <a:endParaRPr lang="en-IN" sz="1200" dirty="0"/>
          </a:p>
          <a:p>
            <a:pPr lvl="1" fontAlgn="b"/>
            <a:r>
              <a:rPr lang="en-US" sz="1000" dirty="0"/>
              <a:t>Summing elements in array</a:t>
            </a:r>
            <a:endParaRPr lang="en-IN" sz="1000" dirty="0"/>
          </a:p>
          <a:p>
            <a:pPr lvl="1" fontAlgn="b"/>
            <a:r>
              <a:rPr lang="en-US" sz="1000" dirty="0"/>
              <a:t>Finding largest element from array</a:t>
            </a:r>
            <a:endParaRPr lang="en-IN" sz="1000" dirty="0"/>
          </a:p>
          <a:p>
            <a:pPr lvl="1" fontAlgn="b"/>
            <a:r>
              <a:rPr lang="en-US" sz="1000" dirty="0"/>
              <a:t>Reversing array</a:t>
            </a: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String?</a:t>
            </a:r>
          </a:p>
          <a:p>
            <a:pPr lvl="1" indent="-342900">
              <a:spcBef>
                <a:spcPts val="0"/>
              </a:spcBef>
              <a:buSzPct val="79999"/>
            </a:pPr>
            <a:r>
              <a:rPr lang="en-US" sz="1000" dirty="0"/>
              <a:t>String is a sequence of characters (</a:t>
            </a:r>
            <a:r>
              <a:rPr lang="en-US" sz="1000" dirty="0" err="1"/>
              <a:t>Alphabets,Numbers,Special</a:t>
            </a:r>
            <a:r>
              <a:rPr lang="en-US" sz="1000" dirty="0"/>
              <a:t> chars, Upper case , Lower case)</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String Methods:</a:t>
            </a:r>
          </a:p>
          <a:p>
            <a:pPr lvl="1" indent="-342900" fontAlgn="b"/>
            <a:r>
              <a:rPr lang="en-US" sz="1000" dirty="0"/>
              <a:t>length()</a:t>
            </a:r>
            <a:endParaRPr lang="en-IN" sz="1000" dirty="0"/>
          </a:p>
          <a:p>
            <a:pPr lvl="1" indent="-342900" fontAlgn="b"/>
            <a:r>
              <a:rPr lang="en-US" sz="1000" dirty="0"/>
              <a:t>Concatenation using </a:t>
            </a:r>
            <a:r>
              <a:rPr lang="en-US" sz="1000" dirty="0" err="1"/>
              <a:t>concat</a:t>
            </a:r>
            <a:r>
              <a:rPr lang="en-US" sz="1000" dirty="0"/>
              <a:t>() and  +</a:t>
            </a:r>
            <a:endParaRPr lang="en-IN" sz="1000" dirty="0"/>
          </a:p>
          <a:p>
            <a:pPr lvl="1" indent="-342900" fontAlgn="b"/>
            <a:r>
              <a:rPr lang="en-US" sz="1000" dirty="0"/>
              <a:t>String comparison</a:t>
            </a:r>
          </a:p>
          <a:p>
            <a:pPr lvl="2" indent="-342900" fontAlgn="b"/>
            <a:r>
              <a:rPr lang="en-US" sz="800" dirty="0"/>
              <a:t>equals()</a:t>
            </a:r>
          </a:p>
          <a:p>
            <a:pPr lvl="2" indent="-342900" fontAlgn="b"/>
            <a:r>
              <a:rPr lang="en-US" sz="800" dirty="0" err="1"/>
              <a:t>equalsIgnoreCase</a:t>
            </a:r>
            <a:r>
              <a:rPr lang="en-US" sz="800" dirty="0"/>
              <a:t>()</a:t>
            </a:r>
            <a:endParaRPr lang="en-IN" sz="800" dirty="0"/>
          </a:p>
          <a:p>
            <a:pPr lvl="1" indent="-342900" fontAlgn="b"/>
            <a:r>
              <a:rPr lang="en-US" sz="1000" dirty="0"/>
              <a:t>substring()</a:t>
            </a:r>
            <a:endParaRPr lang="en-IN" sz="1000" dirty="0"/>
          </a:p>
          <a:p>
            <a:pPr lvl="1" indent="-342900" fontAlgn="b"/>
            <a:r>
              <a:rPr lang="en-US" sz="1000" dirty="0"/>
              <a:t>Splitting string using split()</a:t>
            </a:r>
            <a:endParaRPr lang="en-IN" sz="1000" dirty="0"/>
          </a:p>
          <a:p>
            <a:pPr lvl="1" indent="-342900" fontAlgn="b"/>
            <a:r>
              <a:rPr lang="en-US" sz="1000" dirty="0"/>
              <a:t>trim()</a:t>
            </a:r>
            <a:endParaRPr lang="en-IN" sz="1000" dirty="0"/>
          </a:p>
          <a:p>
            <a:pPr lvl="1" indent="-342900" fontAlgn="b"/>
            <a:r>
              <a:rPr lang="en-US" sz="1000" dirty="0" err="1"/>
              <a:t>toLowerCase</a:t>
            </a:r>
            <a:r>
              <a:rPr lang="en-US" sz="1000" dirty="0"/>
              <a:t>() and </a:t>
            </a:r>
            <a:r>
              <a:rPr lang="en-US" sz="1000" dirty="0" err="1"/>
              <a:t>toUpperCase</a:t>
            </a:r>
            <a:r>
              <a:rPr lang="en-US" sz="1000" dirty="0"/>
              <a:t>()</a:t>
            </a:r>
            <a:endParaRPr lang="en-IN" sz="1000" dirty="0"/>
          </a:p>
          <a:p>
            <a:pPr lvl="1" indent="-342900" fontAlgn="b"/>
            <a:r>
              <a:rPr lang="en-US" sz="1000" dirty="0"/>
              <a:t>String conversion using </a:t>
            </a:r>
            <a:r>
              <a:rPr lang="en-US" sz="1000" dirty="0" err="1"/>
              <a:t>toString</a:t>
            </a:r>
            <a:r>
              <a:rPr lang="en-US" sz="1000" dirty="0"/>
              <a:t>()</a:t>
            </a:r>
          </a:p>
          <a:p>
            <a:pPr indent="-342900" fontAlgn="b"/>
            <a:r>
              <a:rPr lang="en-US" sz="1200" dirty="0"/>
              <a:t>String Examples</a:t>
            </a:r>
          </a:p>
          <a:p>
            <a:pPr lvl="1" indent="-342900" fontAlgn="b"/>
            <a:r>
              <a:rPr lang="en-US" sz="1000" dirty="0"/>
              <a:t>Convert String to Character Array</a:t>
            </a:r>
            <a:endParaRPr lang="en-IN" sz="1000" dirty="0"/>
          </a:p>
          <a:p>
            <a:pPr lvl="1" indent="-342900" fontAlgn="b"/>
            <a:r>
              <a:rPr lang="en-US" sz="1000" dirty="0"/>
              <a:t>Reversing String</a:t>
            </a:r>
            <a:endParaRPr lang="en-IN" sz="1000" dirty="0"/>
          </a:p>
          <a:p>
            <a:pPr lvl="1" indent="-342900" fontAlgn="b"/>
            <a:r>
              <a:rPr lang="en-US" sz="1000" dirty="0"/>
              <a:t>Palindrome</a:t>
            </a:r>
            <a:endParaRPr lang="en-IN" sz="1000" dirty="0"/>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class?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an Object?</a:t>
            </a:r>
          </a:p>
          <a:p>
            <a:pPr lvl="1" indent="-342900">
              <a:buSzPct val="79999"/>
            </a:pPr>
            <a:r>
              <a:rPr lang="en-US" sz="1000" dirty="0"/>
              <a:t>Instance of a class</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eating object of the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Instantiation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initialization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access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getters and setters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Default constructor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sz="1200" dirty="0"/>
              <a:t>Static keyword can be used for:</a:t>
            </a:r>
          </a:p>
          <a:p>
            <a:pPr lvl="1" indent="-342900"/>
            <a:r>
              <a:rPr lang="en-US" sz="1000" dirty="0"/>
              <a:t>Variables</a:t>
            </a:r>
          </a:p>
          <a:p>
            <a:pPr lvl="1" indent="-342900"/>
            <a:r>
              <a:rPr lang="en-US" sz="1000" dirty="0"/>
              <a:t>Methods</a:t>
            </a:r>
          </a:p>
          <a:p>
            <a:pPr lvl="1" indent="-342900"/>
            <a:r>
              <a:rPr lang="en-US" sz="1000" dirty="0"/>
              <a:t>Block of code</a:t>
            </a:r>
          </a:p>
          <a:p>
            <a:pPr lvl="1" indent="-342900"/>
            <a:endParaRPr lang="en-US" sz="1000" dirty="0"/>
          </a:p>
          <a:p>
            <a:pPr indent="-342900">
              <a:spcBef>
                <a:spcPts val="0"/>
              </a:spcBef>
            </a:pPr>
            <a:r>
              <a:rPr lang="en-IN" sz="1200" dirty="0"/>
              <a:t>Static Variables:</a:t>
            </a:r>
          </a:p>
          <a:p>
            <a:pPr lvl="1" indent="-342900"/>
            <a:r>
              <a:rPr lang="en-IN" sz="1200" dirty="0"/>
              <a:t>Also called class variables</a:t>
            </a:r>
          </a:p>
          <a:p>
            <a:pPr lvl="1" indent="-342900"/>
            <a:r>
              <a:rPr lang="en-IN" sz="1200" dirty="0"/>
              <a:t>Once copy per class irrespective of number of objects created</a:t>
            </a:r>
          </a:p>
          <a:p>
            <a:pPr lvl="1" indent="-342900"/>
            <a:r>
              <a:rPr lang="en-IN" sz="1200" dirty="0"/>
              <a:t>Created when program starts </a:t>
            </a:r>
          </a:p>
          <a:p>
            <a:pPr lvl="1" indent="-342900"/>
            <a:r>
              <a:rPr lang="en-IN" sz="1200" dirty="0"/>
              <a:t>Destroyed when program ends</a:t>
            </a:r>
          </a:p>
          <a:p>
            <a:pPr lvl="1" indent="-342900"/>
            <a:r>
              <a:rPr lang="en-IN" sz="1200" dirty="0"/>
              <a:t>Can be accessed using class name as well as object</a:t>
            </a:r>
          </a:p>
          <a:p>
            <a:pPr lvl="1" indent="-342900"/>
            <a:endParaRPr lang="en-IN" sz="1200" dirty="0"/>
          </a:p>
          <a:p>
            <a:pPr indent="-342900"/>
            <a:r>
              <a:rPr lang="en-IN" sz="1200" dirty="0"/>
              <a:t>Static Methods</a:t>
            </a:r>
          </a:p>
          <a:p>
            <a:pPr lvl="1" indent="-342900"/>
            <a:r>
              <a:rPr lang="en-IN" sz="1200" dirty="0"/>
              <a:t>Also called as class level methods</a:t>
            </a:r>
          </a:p>
          <a:p>
            <a:pPr lvl="1" indent="-342900"/>
            <a:r>
              <a:rPr lang="en-IN" sz="1200" dirty="0"/>
              <a:t>Method which is declared with static keyword</a:t>
            </a:r>
          </a:p>
          <a:p>
            <a:pPr lvl="1" indent="-342900"/>
            <a:r>
              <a:rPr lang="en-IN" sz="1200" dirty="0"/>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(String[] </a:t>
            </a:r>
            <a:r>
              <a:rPr lang="en-US" sz="1200" b="0" i="0" u="none" strike="noStrike" cap="none" dirty="0" err="1">
                <a:solidFill>
                  <a:srgbClr val="3F3F3F"/>
                </a:solidFill>
                <a:latin typeface="Trebuchet MS"/>
                <a:ea typeface="Trebuchet MS"/>
                <a:cs typeface="Trebuchet MS"/>
                <a:sym typeface="Trebuchet MS"/>
              </a:rPr>
              <a:t>args</a:t>
            </a:r>
            <a:r>
              <a:rPr lang="en-US" sz="1200" b="0" i="0" u="none" strike="noStrike" cap="none" dirty="0">
                <a:solidFill>
                  <a:srgbClr val="3F3F3F"/>
                </a:solidFill>
                <a:latin typeface="Trebuchet MS"/>
                <a:ea typeface="Trebuchet MS"/>
                <a:cs typeface="Trebuchet MS"/>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Encapsulation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Inheritance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Data hiding</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spcBef>
                <a:spcPts val="0"/>
              </a:spcBef>
              <a:buSzPct val="80000"/>
            </a:pPr>
            <a:r>
              <a:rPr lang="en-US" sz="1200" dirty="0"/>
              <a:t>Encapsulation</a:t>
            </a:r>
          </a:p>
          <a:p>
            <a:pPr lvl="1" indent="-342900">
              <a:lnSpc>
                <a:spcPct val="90000"/>
              </a:lnSpc>
            </a:pPr>
            <a:r>
              <a:rPr lang="en-US" sz="1000" dirty="0"/>
              <a:t>Binding data (variables) and behavior (methods) together into a single unit(class) is known as encapsulation.</a:t>
            </a:r>
          </a:p>
          <a:p>
            <a:pPr indent="-342900">
              <a:lnSpc>
                <a:spcPct val="90000"/>
              </a:lnSpc>
              <a:spcBef>
                <a:spcPts val="1000"/>
              </a:spcBef>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1000"/>
              </a:spcBef>
              <a:buSzPct val="80000"/>
            </a:pPr>
            <a:r>
              <a:rPr lang="en-US" sz="1200" dirty="0"/>
              <a:t>Data hiding</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derived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and Not JRE</a:t>
            </a:r>
          </a:p>
          <a:p>
            <a:pPr lvl="2" indent="-285750"/>
            <a:r>
              <a:rPr lang="en-GB" sz="1000" dirty="0"/>
              <a:t>https://www.oracle.com/java/technologies/javase-jdk13-downloads.html</a:t>
            </a:r>
            <a:endParaRPr lang="en-US" sz="1000" dirty="0"/>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environment Variables</a:t>
            </a:r>
          </a:p>
          <a:p>
            <a:pPr lvl="1" indent="-342900">
              <a:buSzPct val="79999"/>
            </a:pPr>
            <a:r>
              <a:rPr lang="en-US" sz="1000" dirty="0"/>
              <a:t>What is CMD?</a:t>
            </a:r>
            <a:endParaRPr lang="en-US" sz="1000" b="0" i="0" u="none" strike="noStrike" cap="none" dirty="0">
              <a:solidFill>
                <a:srgbClr val="3F3F3F"/>
              </a:solidFill>
              <a:latin typeface="Trebuchet MS"/>
              <a:ea typeface="Trebuchet MS"/>
              <a:cs typeface="Trebuchet MS"/>
              <a:sym typeface="Trebuchet MS"/>
            </a:endParaRPr>
          </a:p>
          <a:p>
            <a:pPr lvl="1" indent="-285750"/>
            <a:r>
              <a:rPr lang="en-US" sz="1200" dirty="0"/>
              <a:t>JAVA_HOME variable(C:\Program Files\Java\jdk1.8.0_91)</a:t>
            </a:r>
          </a:p>
          <a:p>
            <a:pPr lvl="2" indent="-285750"/>
            <a:r>
              <a:rPr lang="en-US" sz="1000" dirty="0"/>
              <a:t>Place where Java is installed</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PATH variable(C:\Program Files\Java\jdk1.8.0_91\bin)</a:t>
            </a:r>
          </a:p>
          <a:p>
            <a:pPr lvl="2" indent="-285750"/>
            <a:r>
              <a:rPr lang="en-US" sz="1000" dirty="0"/>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command =&gt; To view all the environment variables</a:t>
            </a:r>
          </a:p>
          <a:p>
            <a:pPr indent="-342900"/>
            <a:r>
              <a:rPr lang="en-US" sz="1200" dirty="0"/>
              <a:t>IDE : Integrated Development Environment</a:t>
            </a:r>
          </a:p>
          <a:p>
            <a:pPr lvl="1" indent="-342900"/>
            <a:r>
              <a:rPr lang="en-US" sz="1000" dirty="0"/>
              <a:t>Eclipse , </a:t>
            </a:r>
            <a:r>
              <a:rPr lang="en-US" sz="1000" dirty="0" err="1"/>
              <a:t>Intellij</a:t>
            </a:r>
            <a:r>
              <a:rPr lang="en-US" sz="1000" dirty="0"/>
              <a:t>, NetBeans</a:t>
            </a:r>
          </a:p>
          <a:p>
            <a:pPr lvl="1" indent="-342900"/>
            <a:r>
              <a:rPr lang="en-US" sz="1000" dirty="0"/>
              <a:t>Download Eclipse for developers(MARS)</a:t>
            </a:r>
          </a:p>
          <a:p>
            <a:pPr lvl="1" indent="-342900"/>
            <a:r>
              <a:rPr lang="en-US" sz="1000" dirty="0"/>
              <a:t>https://www.eclipse.org/downloads/download.php?file=/oomph/epp/2019-12/R/eclipse-inst-win64.exe</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t>First Java Project in eclipse</a:t>
            </a:r>
          </a:p>
          <a:p>
            <a:pPr lvl="1" indent="-342900"/>
            <a:r>
              <a:rPr lang="en-US" sz="1000" dirty="0"/>
              <a:t>Create First Project</a:t>
            </a:r>
          </a:p>
          <a:p>
            <a:pPr lvl="1" indent="-342900"/>
            <a:r>
              <a:rPr lang="en-US" sz="1000" dirty="0"/>
              <a:t>Create Package inside </a:t>
            </a:r>
            <a:r>
              <a:rPr lang="en-US" sz="1000" dirty="0" err="1"/>
              <a:t>src</a:t>
            </a:r>
            <a:r>
              <a:rPr lang="en-US" sz="1000" dirty="0"/>
              <a:t> folder</a:t>
            </a:r>
          </a:p>
          <a:p>
            <a:pPr lvl="1" indent="-342900"/>
            <a:r>
              <a:rPr lang="en-US" sz="1000" dirty="0"/>
              <a:t>Create Class inside the package</a:t>
            </a:r>
          </a:p>
          <a:p>
            <a:pPr lvl="1" indent="-342900"/>
            <a:r>
              <a:rPr lang="en-US" sz="1000" dirty="0"/>
              <a:t>Main method should be there in the class</a:t>
            </a:r>
          </a:p>
          <a:p>
            <a:pPr marL="342900" lvl="1" indent="-342900">
              <a:buSzPct val="79999"/>
            </a:pPr>
            <a:r>
              <a:rPr lang="en-US" sz="1200" dirty="0"/>
              <a:t>Comments:</a:t>
            </a:r>
          </a:p>
          <a:p>
            <a:pPr lvl="2" indent="-342900"/>
            <a:r>
              <a:rPr lang="en-US" sz="1200" dirty="0"/>
              <a:t>Comment:</a:t>
            </a:r>
          </a:p>
          <a:p>
            <a:pPr lvl="3" indent="-342900"/>
            <a:r>
              <a:rPr lang="en-US" dirty="0"/>
              <a:t>Single line comment =&gt; //</a:t>
            </a:r>
          </a:p>
          <a:p>
            <a:pPr lvl="3" indent="-342900"/>
            <a:r>
              <a:rPr lang="en-US" dirty="0"/>
              <a:t>Multiple line comments =&gt; Select multiple lines which you want comment =&gt; CONTROL+SHIFT+/</a:t>
            </a:r>
          </a:p>
          <a:p>
            <a:pPr lvl="2" indent="-342900"/>
            <a:r>
              <a:rPr lang="en-US" sz="1200" dirty="0"/>
              <a:t>Uncomment:</a:t>
            </a:r>
          </a:p>
          <a:p>
            <a:pPr lvl="3" indent="-342900"/>
            <a:r>
              <a:rPr lang="en-US" dirty="0"/>
              <a:t>=&gt; Select multiple lines which you want comment =&gt; CONTROL+SHIFT+\</a:t>
            </a:r>
            <a:endParaRPr lang="en-US" sz="1200" dirty="0"/>
          </a:p>
          <a:p>
            <a:pPr marL="342900" lvl="1" indent="-342900">
              <a:buSzPct val="79999"/>
            </a:pPr>
            <a:r>
              <a:rPr lang="en-US" sz="1200" dirty="0"/>
              <a:t>Auto Completion:</a:t>
            </a:r>
          </a:p>
          <a:p>
            <a:pPr marL="742950" lvl="2" indent="-342900">
              <a:buSzPct val="79999"/>
            </a:pPr>
            <a:r>
              <a:rPr lang="en-US" sz="1000" dirty="0" err="1"/>
              <a:t>CONTROL+Space</a:t>
            </a:r>
            <a:endParaRPr lang="en-US" sz="1000" dirty="0"/>
          </a:p>
          <a:p>
            <a:pPr marL="742950" lvl="2" indent="-342900">
              <a:buSzPct val="79999"/>
            </a:pPr>
            <a:r>
              <a:rPr lang="en-US" sz="1000" dirty="0"/>
              <a:t>Example : </a:t>
            </a:r>
          </a:p>
          <a:p>
            <a:pPr marL="1200150" lvl="3" indent="-342900">
              <a:buSzPct val="79999"/>
            </a:pPr>
            <a:r>
              <a:rPr lang="en-US" sz="1000" dirty="0"/>
              <a:t>Type main and </a:t>
            </a:r>
            <a:r>
              <a:rPr lang="en-US" sz="1000" dirty="0" err="1"/>
              <a:t>CONTROL+Space</a:t>
            </a:r>
            <a:endParaRPr lang="en-US" sz="1000" dirty="0"/>
          </a:p>
          <a:p>
            <a:pPr marL="1200150" lvl="3" indent="-342900">
              <a:buSzPct val="79999"/>
            </a:pPr>
            <a:r>
              <a:rPr lang="en-US" sz="1000" dirty="0"/>
              <a:t>Type </a:t>
            </a:r>
            <a:r>
              <a:rPr lang="en-US" sz="1000" dirty="0" err="1"/>
              <a:t>syso</a:t>
            </a:r>
            <a:r>
              <a:rPr lang="en-US" sz="1000" dirty="0"/>
              <a:t>=&gt; </a:t>
            </a:r>
            <a:r>
              <a:rPr lang="en-US" sz="1000" dirty="0" err="1"/>
              <a:t>CONTROL+Space</a:t>
            </a:r>
            <a:endParaRPr lang="en-US" sz="800" dirty="0"/>
          </a:p>
          <a:p>
            <a:pPr marL="342900" lvl="1" indent="-342900">
              <a:buSzPct val="79999"/>
            </a:pPr>
            <a:r>
              <a:rPr lang="en-US" sz="1200" dirty="0"/>
              <a:t>Printing values to console:</a:t>
            </a:r>
          </a:p>
          <a:p>
            <a:pPr lvl="2" indent="-342900"/>
            <a:r>
              <a:rPr lang="en-US" sz="1300" dirty="0" err="1"/>
              <a:t>System.out.println</a:t>
            </a:r>
            <a:r>
              <a:rPr lang="en-US" sz="1300" dirty="0"/>
              <a:t>() =&gt; After printing value, Cursor goes to new line</a:t>
            </a:r>
          </a:p>
          <a:p>
            <a:pPr lvl="2" indent="-342900"/>
            <a:r>
              <a:rPr lang="en-US" sz="1300" dirty="0" err="1"/>
              <a:t>System.out.print</a:t>
            </a:r>
            <a:r>
              <a:rPr lang="en-US" sz="1300" dirty="0"/>
              <a:t>() =&gt; After printing value, Cursor will be on the same line</a:t>
            </a:r>
          </a:p>
          <a:p>
            <a:pPr marL="1200150" lvl="3" indent="-342900">
              <a:buSzPct val="79999"/>
            </a:pPr>
            <a:endParaRPr lang="en-US" sz="8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a:xfrm>
            <a:off x="705042" y="457200"/>
            <a:ext cx="8596668" cy="533400"/>
          </a:xfrm>
        </p:spPr>
        <p:txBody>
          <a:bodyPr/>
          <a:lstStyle/>
          <a:p>
            <a:r>
              <a:rPr lang="en-GB" sz="1800" dirty="0"/>
              <a:t>Java : Naming Conventions</a:t>
            </a:r>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a:xfrm>
            <a:off x="609600" y="1143000"/>
            <a:ext cx="8596668" cy="4953000"/>
          </a:xfrm>
        </p:spPr>
        <p:txBody>
          <a:bodyPr/>
          <a:lstStyle/>
          <a:p>
            <a:r>
              <a:rPr lang="en-GB" sz="1400" dirty="0"/>
              <a:t>Strictly no entity should have a space in its name</a:t>
            </a:r>
          </a:p>
          <a:p>
            <a:r>
              <a:rPr lang="en-GB" sz="1400" dirty="0"/>
              <a:t>Except Class name, every thing else should start with small letter</a:t>
            </a:r>
          </a:p>
          <a:p>
            <a:pPr lvl="1"/>
            <a:r>
              <a:rPr lang="en-GB" sz="1400" dirty="0"/>
              <a:t>Project name:</a:t>
            </a:r>
          </a:p>
          <a:p>
            <a:pPr lvl="2"/>
            <a:r>
              <a:rPr lang="en-GB" sz="1000" dirty="0"/>
              <a:t>All small characters</a:t>
            </a:r>
          </a:p>
          <a:p>
            <a:pPr lvl="1"/>
            <a:r>
              <a:rPr lang="en-GB" sz="1400" dirty="0"/>
              <a:t>package name</a:t>
            </a:r>
          </a:p>
          <a:p>
            <a:pPr lvl="2"/>
            <a:r>
              <a:rPr lang="en-GB" sz="1200" dirty="0"/>
              <a:t>All small characters</a:t>
            </a:r>
          </a:p>
          <a:p>
            <a:pPr lvl="1"/>
            <a:r>
              <a:rPr lang="en-GB" sz="1400" dirty="0"/>
              <a:t>Class name</a:t>
            </a:r>
          </a:p>
          <a:p>
            <a:pPr lvl="2"/>
            <a:r>
              <a:rPr lang="en-GB" sz="1200" dirty="0"/>
              <a:t>Should always start with Capital letter</a:t>
            </a:r>
          </a:p>
          <a:p>
            <a:pPr lvl="2"/>
            <a:r>
              <a:rPr lang="en-GB" sz="1200" dirty="0"/>
              <a:t>If there is a new word in the name, new word name should always start with capital letter</a:t>
            </a:r>
          </a:p>
          <a:p>
            <a:pPr lvl="1"/>
            <a:r>
              <a:rPr lang="en-GB" sz="1400" dirty="0"/>
              <a:t>Variable name:</a:t>
            </a:r>
          </a:p>
          <a:p>
            <a:pPr lvl="2"/>
            <a:r>
              <a:rPr lang="en-GB" sz="1200" dirty="0"/>
              <a:t>Should always start with small letter	</a:t>
            </a:r>
          </a:p>
          <a:p>
            <a:pPr lvl="2"/>
            <a:r>
              <a:rPr lang="en-GB" sz="1200" dirty="0"/>
              <a:t>If there is a new word in the name, new word name should always start with capital letter</a:t>
            </a:r>
          </a:p>
          <a:p>
            <a:pPr lvl="1"/>
            <a:r>
              <a:rPr lang="en-GB" sz="1200" dirty="0"/>
              <a:t>Method names:</a:t>
            </a:r>
          </a:p>
          <a:p>
            <a:pPr lvl="2"/>
            <a:r>
              <a:rPr lang="en-GB" sz="1200" dirty="0"/>
              <a:t>Should always start with small letter</a:t>
            </a:r>
            <a:r>
              <a:rPr lang="en-GB" sz="1000" dirty="0"/>
              <a:t>	</a:t>
            </a:r>
          </a:p>
          <a:p>
            <a:pPr lvl="2"/>
            <a:r>
              <a:rPr lang="en-GB" sz="1200" dirty="0"/>
              <a:t>If there is a new word in the name, new word name should always start with capital letter</a:t>
            </a:r>
          </a:p>
          <a:p>
            <a:pPr lvl="2"/>
            <a:endParaRPr lang="en-GB" sz="1000" dirty="0"/>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rebuchet MS"/>
                <a:ea typeface="Trebuchet MS"/>
                <a:cs typeface="Trebuchet MS"/>
                <a:sym typeface="Trebuchet MS"/>
              </a:rPr>
              <a:t>What is a variable?</a:t>
            </a:r>
            <a:endParaRPr lang="en-US" sz="1200" dirty="0"/>
          </a:p>
          <a:p>
            <a:pPr lvl="1" indent="-342900">
              <a:spcBef>
                <a:spcPts val="0"/>
              </a:spcBef>
            </a:pPr>
            <a:r>
              <a:rPr lang="en-GB" sz="1200" dirty="0"/>
              <a:t>A variable is a container that holds values that are used in a Java program</a:t>
            </a:r>
            <a:endParaRPr lang="en-US" sz="1200" dirty="0"/>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t>Primitive data types</a:t>
            </a:r>
            <a:endParaRPr sz="1200" dirty="0"/>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GB" sz="1800" b="0" i="0" u="none" strike="noStrike" cap="none" dirty="0">
                <a:solidFill>
                  <a:srgbClr val="3F3F3F"/>
                </a:solidFill>
                <a:latin typeface="Trebuchet MS"/>
                <a:ea typeface="Trebuchet MS"/>
                <a:cs typeface="Trebuchet MS"/>
                <a:sym typeface="Trebuchet MS"/>
              </a:rPr>
              <a:t>Operators act on Variables. Generally for calculations and for applying logic</a:t>
            </a: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752600" y="1371601"/>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4503</TotalTime>
  <Words>7283</Words>
  <Application>Microsoft Office PowerPoint</Application>
  <PresentationFormat>Widescreen</PresentationFormat>
  <Paragraphs>1186</Paragraphs>
  <Slides>96</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96</vt:i4>
      </vt:variant>
    </vt:vector>
  </HeadingPairs>
  <TitlesOfParts>
    <vt:vector size="100" baseType="lpstr">
      <vt:lpstr>Trebuchet MS</vt:lpstr>
      <vt:lpstr>Arial</vt:lpstr>
      <vt:lpstr>Noto Sans Symbols</vt:lpstr>
      <vt:lpstr>Facet</vt:lpstr>
      <vt:lpstr>PowerPoint Presentation</vt:lpstr>
      <vt:lpstr>Java : Architecture</vt:lpstr>
      <vt:lpstr>PowerPoint Presentation</vt:lpstr>
      <vt:lpstr>PowerPoint Presentation</vt:lpstr>
      <vt:lpstr>Java : Naming Conventions</vt:lpstr>
      <vt:lpstr>Java : Variables    </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Class and Object</vt:lpstr>
      <vt:lpstr>Java : Member Variables (or) Instance variables</vt:lpstr>
      <vt:lpstr>Java :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323</cp:revision>
  <dcterms:modified xsi:type="dcterms:W3CDTF">2020-03-11T18:34:26Z</dcterms:modified>
</cp:coreProperties>
</file>