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theme/themeOverride1.xml" ContentType="application/vnd.openxmlformats-officedocument.themeOverr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97"/>
  </p:notesMasterIdLst>
  <p:sldIdLst>
    <p:sldId id="256" r:id="rId2"/>
    <p:sldId id="265" r:id="rId3"/>
    <p:sldId id="267" r:id="rId4"/>
    <p:sldId id="373" r:id="rId5"/>
    <p:sldId id="374" r:id="rId6"/>
    <p:sldId id="269" r:id="rId7"/>
    <p:sldId id="270" r:id="rId8"/>
    <p:sldId id="271" r:id="rId9"/>
    <p:sldId id="369" r:id="rId10"/>
    <p:sldId id="370" r:id="rId11"/>
    <p:sldId id="371" r:id="rId12"/>
    <p:sldId id="275" r:id="rId13"/>
    <p:sldId id="276" r:id="rId14"/>
    <p:sldId id="277" r:id="rId15"/>
    <p:sldId id="279" r:id="rId16"/>
    <p:sldId id="281" r:id="rId17"/>
    <p:sldId id="375" r:id="rId18"/>
    <p:sldId id="283" r:id="rId19"/>
    <p:sldId id="284" r:id="rId20"/>
    <p:sldId id="285" r:id="rId21"/>
    <p:sldId id="286" r:id="rId22"/>
    <p:sldId id="287" r:id="rId23"/>
    <p:sldId id="288" r:id="rId24"/>
    <p:sldId id="290" r:id="rId25"/>
    <p:sldId id="291" r:id="rId26"/>
    <p:sldId id="292" r:id="rId27"/>
    <p:sldId id="293" r:id="rId28"/>
    <p:sldId id="294" r:id="rId29"/>
    <p:sldId id="296" r:id="rId30"/>
    <p:sldId id="297" r:id="rId31"/>
    <p:sldId id="298" r:id="rId32"/>
    <p:sldId id="299" r:id="rId33"/>
    <p:sldId id="300" r:id="rId34"/>
    <p:sldId id="301" r:id="rId35"/>
    <p:sldId id="302" r:id="rId36"/>
    <p:sldId id="303" r:id="rId37"/>
    <p:sldId id="304" r:id="rId38"/>
    <p:sldId id="305" r:id="rId39"/>
    <p:sldId id="306" r:id="rId40"/>
    <p:sldId id="309" r:id="rId41"/>
    <p:sldId id="310" r:id="rId42"/>
    <p:sldId id="311" r:id="rId43"/>
    <p:sldId id="312" r:id="rId44"/>
    <p:sldId id="313" r:id="rId45"/>
    <p:sldId id="314" r:id="rId46"/>
    <p:sldId id="315" r:id="rId47"/>
    <p:sldId id="316" r:id="rId48"/>
    <p:sldId id="317" r:id="rId49"/>
    <p:sldId id="318" r:id="rId50"/>
    <p:sldId id="319" r:id="rId51"/>
    <p:sldId id="320" r:id="rId52"/>
    <p:sldId id="321" r:id="rId53"/>
    <p:sldId id="322" r:id="rId54"/>
    <p:sldId id="323" r:id="rId55"/>
    <p:sldId id="324" r:id="rId56"/>
    <p:sldId id="325" r:id="rId57"/>
    <p:sldId id="326" r:id="rId58"/>
    <p:sldId id="327" r:id="rId59"/>
    <p:sldId id="328" r:id="rId60"/>
    <p:sldId id="329" r:id="rId61"/>
    <p:sldId id="330" r:id="rId62"/>
    <p:sldId id="332" r:id="rId63"/>
    <p:sldId id="334" r:id="rId64"/>
    <p:sldId id="338" r:id="rId65"/>
    <p:sldId id="335" r:id="rId66"/>
    <p:sldId id="336" r:id="rId67"/>
    <p:sldId id="339" r:id="rId68"/>
    <p:sldId id="340" r:id="rId69"/>
    <p:sldId id="342" r:id="rId70"/>
    <p:sldId id="343" r:id="rId71"/>
    <p:sldId id="344" r:id="rId72"/>
    <p:sldId id="345" r:id="rId73"/>
    <p:sldId id="346" r:id="rId74"/>
    <p:sldId id="347" r:id="rId75"/>
    <p:sldId id="348" r:id="rId76"/>
    <p:sldId id="349" r:id="rId77"/>
    <p:sldId id="350" r:id="rId78"/>
    <p:sldId id="351" r:id="rId79"/>
    <p:sldId id="352" r:id="rId80"/>
    <p:sldId id="353" r:id="rId81"/>
    <p:sldId id="354" r:id="rId82"/>
    <p:sldId id="355" r:id="rId83"/>
    <p:sldId id="356" r:id="rId84"/>
    <p:sldId id="357" r:id="rId85"/>
    <p:sldId id="358" r:id="rId86"/>
    <p:sldId id="363" r:id="rId87"/>
    <p:sldId id="364" r:id="rId88"/>
    <p:sldId id="365" r:id="rId89"/>
    <p:sldId id="366" r:id="rId90"/>
    <p:sldId id="367" r:id="rId91"/>
    <p:sldId id="368" r:id="rId92"/>
    <p:sldId id="359" r:id="rId93"/>
    <p:sldId id="360" r:id="rId94"/>
    <p:sldId id="361" r:id="rId95"/>
    <p:sldId id="362" r:id="rId96"/>
  </p:sldIdLst>
  <p:sldSz cx="12192000" cy="6858000"/>
  <p:notesSz cx="6858000" cy="9144000"/>
  <p:embeddedFontLst>
    <p:embeddedFont>
      <p:font typeface="Trebuchet MS" panose="020B0603020202020204" pitchFamily="34" charset="0"/>
      <p:regular r:id="rId98"/>
      <p:bold r:id="rId99"/>
      <p:italic r:id="rId100"/>
      <p:boldItalic r:id="rId10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406D8E6-4CEE-4E2E-949B-CCFC37D05A73}">
  <a:tblStyle styleId="{C406D8E6-4CEE-4E2E-949B-CCFC37D05A73}" styleName="Table_0"/>
  <a:tblStyle styleId="{340ED771-BFC9-4A49-8BA4-D4DE807F5143}" styleName="Table_1">
    <a:wholeTbl>
      <a:tcTxStyle b="off" i="off">
        <a:font>
          <a:latin typeface="Trebuchet MS"/>
          <a:ea typeface="Trebuchet MS"/>
          <a:cs typeface="Trebuchet MS"/>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EF4E7"/>
          </a:solidFill>
        </a:fill>
      </a:tcStyle>
    </a:wholeTbl>
    <a:band1H>
      <a:tcStyle>
        <a:tcBdr/>
        <a:fill>
          <a:solidFill>
            <a:srgbClr val="DBE9CB"/>
          </a:solidFill>
        </a:fill>
      </a:tcStyle>
    </a:band1H>
    <a:band1V>
      <a:tcStyle>
        <a:tcBdr/>
        <a:fill>
          <a:solidFill>
            <a:srgbClr val="DBE9CB"/>
          </a:solidFill>
        </a:fill>
      </a:tcStyle>
    </a:band1V>
    <a:lastCol>
      <a:tcTxStyle b="on" i="off">
        <a:font>
          <a:latin typeface="Trebuchet MS"/>
          <a:ea typeface="Trebuchet MS"/>
          <a:cs typeface="Trebuchet MS"/>
        </a:font>
        <a:schemeClr val="lt1"/>
      </a:tcTxStyle>
      <a:tcStyle>
        <a:tcBdr/>
        <a:fill>
          <a:solidFill>
            <a:schemeClr val="accent1"/>
          </a:solidFill>
        </a:fill>
      </a:tcStyle>
    </a:lastCol>
    <a:firstCol>
      <a:tcTxStyle b="on" i="off">
        <a:font>
          <a:latin typeface="Trebuchet MS"/>
          <a:ea typeface="Trebuchet MS"/>
          <a:cs typeface="Trebuchet MS"/>
        </a:font>
        <a:schemeClr val="lt1"/>
      </a:tcTxStyle>
      <a:tcStyle>
        <a:tcBdr/>
        <a:fill>
          <a:solidFill>
            <a:schemeClr val="accent1"/>
          </a:solidFill>
        </a:fill>
      </a:tcStyle>
    </a:firstCol>
    <a:lastRow>
      <a:tcTxStyle b="on" i="off">
        <a:font>
          <a:latin typeface="Trebuchet MS"/>
          <a:ea typeface="Trebuchet MS"/>
          <a:cs typeface="Trebuchet MS"/>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Trebuchet MS"/>
          <a:ea typeface="Trebuchet MS"/>
          <a:cs typeface="Trebuchet MS"/>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493" autoAdjust="0"/>
    <p:restoredTop sz="97670" autoAdjust="0"/>
  </p:normalViewPr>
  <p:slideViewPr>
    <p:cSldViewPr>
      <p:cViewPr varScale="1">
        <p:scale>
          <a:sx n="92" d="100"/>
          <a:sy n="92" d="100"/>
        </p:scale>
        <p:origin x="932"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font" Target="fonts/font3.fntdata"/><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font" Target="fonts/font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font" Target="fonts/font2.fntdata"/><Relationship Id="rId10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notesMaster" Target="notesMasters/notesMaster1.xml"/><Relationship Id="rId10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27930347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41" name="Shape 1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4" name="Shape 2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702384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Shape 25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58" name="Shape 2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Shape 26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64" name="Shape 2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Shape 26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70" name="Shape 2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Shape 28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82" name="Shape 2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Shape 29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94" name="Shape 2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Shape 29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94" name="Shape 2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165099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07" name="Shape 3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Shape 31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13" name="Shape 3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Shape 31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19" name="Shape 3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97" name="Shape 1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Shape 32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25" name="Shape 3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Shape 33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31" name="Shape 3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Shape 33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37" name="Shape 3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Shape 34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49" name="Shape 3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Shape 35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55" name="Shape 3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Shape 36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61" name="Shape 3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Shape 36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68" name="Shape 3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Shape 37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74" name="Shape 3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Shape 38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87" name="Shape 3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Shape 39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93" name="Shape 3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Shape 39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99" name="Shape 3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Shape 40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05" name="Shape 4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Shape 41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12" name="Shape 4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Shape 41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18" name="Shape 4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Shape 42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24" name="Shape 4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Shape 43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31" name="Shape 4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Shape 43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38" name="Shape 4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Shape 44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44" name="Shape 4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Shape 44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50" name="Shape 4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Shape 46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69" name="Shape 4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5842628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Shape 47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75" name="Shape 4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Shape 48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81" name="Shape 4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Shape 48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87" name="Shape 4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Shape 49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93" name="Shape 4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Shape 49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99" name="Shape 4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Shape 50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05" name="Shape 5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Shape 51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11" name="Shape 5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Shape 51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17" name="Shape 5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Shape 52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23" name="Shape 5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Shape 52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29" name="Shape 5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Shape 22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21" name="Shape 2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Shape 53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35" name="Shape 5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Shape 54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41" name="Shape 5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Shape 54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47" name="Shape 5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Shape 55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54" name="Shape 5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Shape 55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60" name="Shape 5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Shape 56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66" name="Shape 5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Shape 57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72" name="Shape 5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47" name="Shape 1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59" name="Shape 1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71" name="Shape 1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Shape 22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27" name="Shape 2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77" name="Shape 1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85" name="Shape 1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4" name="Shape 2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4" name="Shape 2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865113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4" name="Shape 2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3490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22"/>
        <p:cNvGrpSpPr/>
        <p:nvPr/>
      </p:nvGrpSpPr>
      <p:grpSpPr>
        <a:xfrm>
          <a:off x="0" y="0"/>
          <a:ext cx="0" cy="0"/>
          <a:chOff x="0" y="0"/>
          <a:chExt cx="0" cy="0"/>
        </a:xfrm>
      </p:grpSpPr>
      <p:grpSp>
        <p:nvGrpSpPr>
          <p:cNvPr id="23" name="Shape 23"/>
          <p:cNvGrpSpPr/>
          <p:nvPr/>
        </p:nvGrpSpPr>
        <p:grpSpPr>
          <a:xfrm>
            <a:off x="0" y="-8466"/>
            <a:ext cx="12192000" cy="6866467"/>
            <a:chOff x="0" y="-8466"/>
            <a:chExt cx="12192000" cy="6866467"/>
          </a:xfrm>
        </p:grpSpPr>
        <p:cxnSp>
          <p:nvCxnSpPr>
            <p:cNvPr id="24" name="Shape 24"/>
            <p:cNvCxnSpPr/>
            <p:nvPr/>
          </p:nvCxnSpPr>
          <p:spPr>
            <a:xfrm>
              <a:off x="9371011" y="0"/>
              <a:ext cx="1219199" cy="6858000"/>
            </a:xfrm>
            <a:prstGeom prst="straightConnector1">
              <a:avLst/>
            </a:prstGeom>
            <a:noFill/>
            <a:ln w="9525" cap="flat" cmpd="sng">
              <a:solidFill>
                <a:srgbClr val="BFBFBF"/>
              </a:solidFill>
              <a:prstDash val="solid"/>
              <a:round/>
              <a:headEnd type="none" w="med" len="med"/>
              <a:tailEnd type="none" w="med" len="med"/>
            </a:ln>
          </p:spPr>
        </p:cxnSp>
        <p:cxnSp>
          <p:nvCxnSpPr>
            <p:cNvPr id="25" name="Shape 25"/>
            <p:cNvCxnSpPr/>
            <p:nvPr/>
          </p:nvCxnSpPr>
          <p:spPr>
            <a:xfrm flipH="1">
              <a:off x="7425266" y="3681412"/>
              <a:ext cx="4763558" cy="3176586"/>
            </a:xfrm>
            <a:prstGeom prst="straightConnector1">
              <a:avLst/>
            </a:prstGeom>
            <a:noFill/>
            <a:ln w="9525" cap="flat" cmpd="sng">
              <a:solidFill>
                <a:srgbClr val="D8D8D8"/>
              </a:solidFill>
              <a:prstDash val="solid"/>
              <a:round/>
              <a:headEnd type="none" w="med" len="med"/>
              <a:tailEnd type="none" w="med" len="med"/>
            </a:ln>
          </p:spPr>
        </p:cxnSp>
        <p:sp>
          <p:nvSpPr>
            <p:cNvPr id="26" name="Shape 26"/>
            <p:cNvSpPr/>
            <p:nvPr/>
          </p:nvSpPr>
          <p:spPr>
            <a:xfrm>
              <a:off x="9181475" y="-8466"/>
              <a:ext cx="3007348" cy="6866467"/>
            </a:xfrm>
            <a:custGeom>
              <a:avLst/>
              <a:gdLst/>
              <a:ahLst/>
              <a:cxnLst/>
              <a:rect l="0" t="0" r="0" b="0"/>
              <a:pathLst>
                <a:path w="120000" h="120000" extrusionOk="0">
                  <a:moveTo>
                    <a:pt x="81621" y="0"/>
                  </a:moveTo>
                  <a:lnTo>
                    <a:pt x="120000" y="0"/>
                  </a:lnTo>
                  <a:lnTo>
                    <a:pt x="120000" y="119999"/>
                  </a:lnTo>
                  <a:lnTo>
                    <a:pt x="0" y="119999"/>
                  </a:lnTo>
                  <a:lnTo>
                    <a:pt x="81621" y="0"/>
                  </a:lnTo>
                  <a:close/>
                </a:path>
              </a:pathLst>
            </a:custGeom>
            <a:solidFill>
              <a:schemeClr val="accent1">
                <a:alpha val="29803"/>
              </a:schemeClr>
            </a:solidFill>
            <a:ln>
              <a:noFill/>
            </a:ln>
          </p:spPr>
        </p:sp>
        <p:sp>
          <p:nvSpPr>
            <p:cNvPr id="27" name="Shape 27"/>
            <p:cNvSpPr/>
            <p:nvPr/>
          </p:nvSpPr>
          <p:spPr>
            <a:xfrm>
              <a:off x="9603442" y="-8466"/>
              <a:ext cx="2588558" cy="6866467"/>
            </a:xfrm>
            <a:custGeom>
              <a:avLst/>
              <a:gdLst/>
              <a:ahLst/>
              <a:cxnLst/>
              <a:rect l="0" t="0" r="0" b="0"/>
              <a:pathLst>
                <a:path w="120000" h="120000" extrusionOk="0">
                  <a:moveTo>
                    <a:pt x="0" y="0"/>
                  </a:moveTo>
                  <a:lnTo>
                    <a:pt x="120000" y="0"/>
                  </a:lnTo>
                  <a:lnTo>
                    <a:pt x="120000" y="119999"/>
                  </a:lnTo>
                  <a:lnTo>
                    <a:pt x="56067" y="119999"/>
                  </a:lnTo>
                  <a:lnTo>
                    <a:pt x="0" y="0"/>
                  </a:lnTo>
                  <a:close/>
                </a:path>
              </a:pathLst>
            </a:custGeom>
            <a:solidFill>
              <a:schemeClr val="accent1">
                <a:alpha val="20000"/>
              </a:schemeClr>
            </a:solidFill>
            <a:ln>
              <a:noFill/>
            </a:ln>
          </p:spPr>
        </p:sp>
        <p:sp>
          <p:nvSpPr>
            <p:cNvPr id="28" name="Shape 28"/>
            <p:cNvSpPr/>
            <p:nvPr/>
          </p:nvSpPr>
          <p:spPr>
            <a:xfrm>
              <a:off x="8932332" y="3048000"/>
              <a:ext cx="3259667" cy="3809999"/>
            </a:xfrm>
            <a:prstGeom prst="triangle">
              <a:avLst>
                <a:gd name="adj" fmla="val 100000"/>
              </a:avLst>
            </a:prstGeom>
            <a:solidFill>
              <a:schemeClr val="accent2">
                <a:alpha val="71764"/>
              </a:schemeClr>
            </a:solidFill>
            <a:ln>
              <a:noFill/>
            </a:ln>
          </p:spPr>
          <p:txBody>
            <a:bodyPr lIns="91425" tIns="91425" rIns="91425" bIns="91425" anchor="ctr" anchorCtr="0">
              <a:noAutofit/>
            </a:bodyPr>
            <a:lstStyle/>
            <a:p>
              <a:pPr lvl="0">
                <a:spcBef>
                  <a:spcPts val="0"/>
                </a:spcBef>
                <a:buNone/>
              </a:pPr>
              <a:endParaRPr/>
            </a:p>
          </p:txBody>
        </p:sp>
        <p:sp>
          <p:nvSpPr>
            <p:cNvPr id="29" name="Shape 29"/>
            <p:cNvSpPr/>
            <p:nvPr/>
          </p:nvSpPr>
          <p:spPr>
            <a:xfrm>
              <a:off x="9334500" y="-8466"/>
              <a:ext cx="2854326" cy="6866467"/>
            </a:xfrm>
            <a:custGeom>
              <a:avLst/>
              <a:gdLst/>
              <a:ahLst/>
              <a:cxnLst/>
              <a:rect l="0" t="0" r="0" b="0"/>
              <a:pathLst>
                <a:path w="120000" h="120000" extrusionOk="0">
                  <a:moveTo>
                    <a:pt x="0" y="0"/>
                  </a:moveTo>
                  <a:lnTo>
                    <a:pt x="120000" y="0"/>
                  </a:lnTo>
                  <a:lnTo>
                    <a:pt x="120000" y="119999"/>
                  </a:lnTo>
                  <a:lnTo>
                    <a:pt x="103873" y="119999"/>
                  </a:lnTo>
                  <a:lnTo>
                    <a:pt x="0" y="0"/>
                  </a:lnTo>
                  <a:close/>
                </a:path>
              </a:pathLst>
            </a:custGeom>
            <a:solidFill>
              <a:srgbClr val="3F7818">
                <a:alpha val="69803"/>
              </a:srgbClr>
            </a:solidFill>
            <a:ln>
              <a:noFill/>
            </a:ln>
          </p:spPr>
        </p:sp>
        <p:sp>
          <p:nvSpPr>
            <p:cNvPr id="30" name="Shape 30"/>
            <p:cNvSpPr/>
            <p:nvPr/>
          </p:nvSpPr>
          <p:spPr>
            <a:xfrm>
              <a:off x="10898729" y="-8466"/>
              <a:ext cx="1290093" cy="6866467"/>
            </a:xfrm>
            <a:custGeom>
              <a:avLst/>
              <a:gdLst/>
              <a:ahLst/>
              <a:cxnLst/>
              <a:rect l="0" t="0" r="0" b="0"/>
              <a:pathLst>
                <a:path w="120000" h="120000" extrusionOk="0">
                  <a:moveTo>
                    <a:pt x="94852" y="0"/>
                  </a:moveTo>
                  <a:lnTo>
                    <a:pt x="120000" y="0"/>
                  </a:lnTo>
                  <a:lnTo>
                    <a:pt x="120000" y="120000"/>
                  </a:lnTo>
                  <a:lnTo>
                    <a:pt x="0" y="120000"/>
                  </a:lnTo>
                  <a:lnTo>
                    <a:pt x="94852" y="0"/>
                  </a:lnTo>
                  <a:close/>
                </a:path>
              </a:pathLst>
            </a:custGeom>
            <a:solidFill>
              <a:srgbClr val="BFE471">
                <a:alpha val="69803"/>
              </a:srgbClr>
            </a:solidFill>
            <a:ln>
              <a:noFill/>
            </a:ln>
          </p:spPr>
        </p:sp>
        <p:sp>
          <p:nvSpPr>
            <p:cNvPr id="31" name="Shape 31"/>
            <p:cNvSpPr/>
            <p:nvPr/>
          </p:nvSpPr>
          <p:spPr>
            <a:xfrm>
              <a:off x="10938999" y="-8466"/>
              <a:ext cx="1249825" cy="6866467"/>
            </a:xfrm>
            <a:custGeom>
              <a:avLst/>
              <a:gdLst/>
              <a:ahLst/>
              <a:cxnLst/>
              <a:rect l="0" t="0" r="0" b="0"/>
              <a:pathLst>
                <a:path w="120000" h="120000" extrusionOk="0">
                  <a:moveTo>
                    <a:pt x="0" y="0"/>
                  </a:moveTo>
                  <a:lnTo>
                    <a:pt x="120000" y="0"/>
                  </a:lnTo>
                  <a:lnTo>
                    <a:pt x="120000" y="120000"/>
                  </a:lnTo>
                  <a:lnTo>
                    <a:pt x="106515" y="120000"/>
                  </a:lnTo>
                  <a:lnTo>
                    <a:pt x="0" y="0"/>
                  </a:lnTo>
                  <a:close/>
                </a:path>
              </a:pathLst>
            </a:custGeom>
            <a:solidFill>
              <a:schemeClr val="accent1">
                <a:alpha val="64705"/>
              </a:schemeClr>
            </a:solidFill>
            <a:ln>
              <a:noFill/>
            </a:ln>
          </p:spPr>
        </p:sp>
        <p:sp>
          <p:nvSpPr>
            <p:cNvPr id="32" name="Shape 32"/>
            <p:cNvSpPr/>
            <p:nvPr/>
          </p:nvSpPr>
          <p:spPr>
            <a:xfrm>
              <a:off x="10371665" y="3589867"/>
              <a:ext cx="1817159" cy="3268132"/>
            </a:xfrm>
            <a:prstGeom prst="triangle">
              <a:avLst>
                <a:gd name="adj" fmla="val 100000"/>
              </a:avLst>
            </a:prstGeom>
            <a:solidFill>
              <a:schemeClr val="accent1">
                <a:alpha val="80000"/>
              </a:schemeClr>
            </a:solidFill>
            <a:ln>
              <a:noFill/>
            </a:ln>
          </p:spPr>
          <p:txBody>
            <a:bodyPr lIns="91425" tIns="91425" rIns="91425" bIns="91425" anchor="ctr" anchorCtr="0">
              <a:noAutofit/>
            </a:bodyPr>
            <a:lstStyle/>
            <a:p>
              <a:pPr lvl="0">
                <a:spcBef>
                  <a:spcPts val="0"/>
                </a:spcBef>
                <a:buNone/>
              </a:pPr>
              <a:endParaRPr/>
            </a:p>
          </p:txBody>
        </p:sp>
        <p:sp>
          <p:nvSpPr>
            <p:cNvPr id="33" name="Shape 33"/>
            <p:cNvSpPr/>
            <p:nvPr/>
          </p:nvSpPr>
          <p:spPr>
            <a:xfrm rot="10800000">
              <a:off x="0" y="0"/>
              <a:ext cx="842596" cy="5666154"/>
            </a:xfrm>
            <a:prstGeom prst="triangle">
              <a:avLst>
                <a:gd name="adj" fmla="val 100000"/>
              </a:avLst>
            </a:prstGeom>
            <a:solidFill>
              <a:schemeClr val="accent1">
                <a:alpha val="84705"/>
              </a:schemeClr>
            </a:solidFill>
            <a:ln>
              <a:noFill/>
            </a:ln>
          </p:spPr>
          <p:txBody>
            <a:bodyPr lIns="91425" tIns="91425" rIns="91425" bIns="91425" anchor="ctr" anchorCtr="0">
              <a:noAutofit/>
            </a:bodyPr>
            <a:lstStyle/>
            <a:p>
              <a:pPr lvl="0">
                <a:spcBef>
                  <a:spcPts val="0"/>
                </a:spcBef>
                <a:buNone/>
              </a:pPr>
              <a:endParaRPr/>
            </a:p>
          </p:txBody>
        </p:sp>
      </p:grpSp>
      <p:sp>
        <p:nvSpPr>
          <p:cNvPr id="34" name="Shape 34"/>
          <p:cNvSpPr txBox="1">
            <a:spLocks noGrp="1"/>
          </p:cNvSpPr>
          <p:nvPr>
            <p:ph type="ctrTitle"/>
          </p:nvPr>
        </p:nvSpPr>
        <p:spPr>
          <a:xfrm>
            <a:off x="1507066" y="2404533"/>
            <a:ext cx="7766936" cy="1646301"/>
          </a:xfrm>
          <a:prstGeom prst="rect">
            <a:avLst/>
          </a:prstGeom>
          <a:noFill/>
          <a:ln>
            <a:noFill/>
          </a:ln>
        </p:spPr>
        <p:txBody>
          <a:bodyPr lIns="91425" tIns="91425" rIns="91425" bIns="91425" anchor="b" anchorCtr="0"/>
          <a:lstStyle>
            <a:lvl1pPr marL="0" marR="0" lvl="0" indent="0" algn="r" rtl="0">
              <a:spcBef>
                <a:spcPts val="0"/>
              </a:spcBef>
              <a:buClr>
                <a:schemeClr val="accent1"/>
              </a:buClr>
              <a:buFont typeface="Trebuchet MS"/>
              <a:buNone/>
              <a:defRPr sz="54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35" name="Shape 35"/>
          <p:cNvSpPr txBox="1">
            <a:spLocks noGrp="1"/>
          </p:cNvSpPr>
          <p:nvPr>
            <p:ph type="subTitle" idx="1"/>
          </p:nvPr>
        </p:nvSpPr>
        <p:spPr>
          <a:xfrm>
            <a:off x="1507066" y="4050832"/>
            <a:ext cx="7766936" cy="1096899"/>
          </a:xfrm>
          <a:prstGeom prst="rect">
            <a:avLst/>
          </a:prstGeom>
          <a:noFill/>
          <a:ln>
            <a:noFill/>
          </a:ln>
        </p:spPr>
        <p:txBody>
          <a:bodyPr lIns="91425" tIns="91425" rIns="91425" bIns="91425" anchor="t" anchorCtr="0"/>
          <a:lstStyle>
            <a:lvl1pPr marL="0" marR="0" lvl="0" indent="0" algn="r" rtl="0">
              <a:spcBef>
                <a:spcPts val="1000"/>
              </a:spcBef>
              <a:spcAft>
                <a:spcPts val="0"/>
              </a:spcAft>
              <a:buClr>
                <a:schemeClr val="accent1"/>
              </a:buClr>
              <a:buFont typeface="Noto Sans Symbols"/>
              <a:buNone/>
              <a:defRPr sz="1800" b="0" i="0" u="none" strike="noStrike" cap="none">
                <a:solidFill>
                  <a:srgbClr val="7F7F7F"/>
                </a:solidFill>
                <a:latin typeface="Trebuchet MS"/>
                <a:ea typeface="Trebuchet MS"/>
                <a:cs typeface="Trebuchet MS"/>
                <a:sym typeface="Trebuchet MS"/>
              </a:defRPr>
            </a:lvl1pPr>
            <a:lvl2pPr marL="457200" marR="0" lvl="1" indent="0" algn="ctr" rtl="0">
              <a:spcBef>
                <a:spcPts val="1000"/>
              </a:spcBef>
              <a:spcAft>
                <a:spcPts val="0"/>
              </a:spcAft>
              <a:buClr>
                <a:schemeClr val="accent1"/>
              </a:buClr>
              <a:buFont typeface="Noto Sans Symbols"/>
              <a:buNone/>
              <a:defRPr sz="1600" b="0" i="0" u="none" strike="noStrike" cap="none">
                <a:solidFill>
                  <a:srgbClr val="888888"/>
                </a:solidFill>
                <a:latin typeface="Trebuchet MS"/>
                <a:ea typeface="Trebuchet MS"/>
                <a:cs typeface="Trebuchet MS"/>
                <a:sym typeface="Trebuchet MS"/>
              </a:defRPr>
            </a:lvl2pPr>
            <a:lvl3pPr marL="914400" marR="0" lvl="2" indent="0" algn="ctr"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3pPr>
            <a:lvl4pPr marL="1371600" marR="0" lvl="3" indent="0" algn="ctr" rtl="0">
              <a:spcBef>
                <a:spcPts val="1000"/>
              </a:spcBef>
              <a:spcAft>
                <a:spcPts val="0"/>
              </a:spcAft>
              <a:buClr>
                <a:schemeClr val="accent1"/>
              </a:buClr>
              <a:buFont typeface="Noto Sans Symbols"/>
              <a:buNone/>
              <a:defRPr sz="1200" b="0" i="0" u="none" strike="noStrike" cap="none">
                <a:solidFill>
                  <a:srgbClr val="888888"/>
                </a:solidFill>
                <a:latin typeface="Trebuchet MS"/>
                <a:ea typeface="Trebuchet MS"/>
                <a:cs typeface="Trebuchet MS"/>
                <a:sym typeface="Trebuchet MS"/>
              </a:defRPr>
            </a:lvl4pPr>
            <a:lvl5pPr marL="1828800" marR="0" lvl="4" indent="0" algn="ctr" rtl="0">
              <a:spcBef>
                <a:spcPts val="1000"/>
              </a:spcBef>
              <a:spcAft>
                <a:spcPts val="0"/>
              </a:spcAft>
              <a:buClr>
                <a:schemeClr val="accent1"/>
              </a:buClr>
              <a:buFont typeface="Noto Sans Symbols"/>
              <a:buNone/>
              <a:defRPr sz="1200" b="0" i="0" u="none" strike="noStrike" cap="none">
                <a:solidFill>
                  <a:srgbClr val="888888"/>
                </a:solidFill>
                <a:latin typeface="Trebuchet MS"/>
                <a:ea typeface="Trebuchet MS"/>
                <a:cs typeface="Trebuchet MS"/>
                <a:sym typeface="Trebuchet MS"/>
              </a:defRPr>
            </a:lvl5pPr>
            <a:lvl6pPr marL="2286000" marR="0" lvl="5" indent="0" algn="ctr" rtl="0">
              <a:spcBef>
                <a:spcPts val="1000"/>
              </a:spcBef>
              <a:spcAft>
                <a:spcPts val="0"/>
              </a:spcAft>
              <a:buClr>
                <a:schemeClr val="accent1"/>
              </a:buClr>
              <a:buFont typeface="Noto Sans Symbols"/>
              <a:buNone/>
              <a:defRPr sz="1200" b="0" i="0" u="none" strike="noStrike" cap="none">
                <a:solidFill>
                  <a:srgbClr val="888888"/>
                </a:solidFill>
                <a:latin typeface="Trebuchet MS"/>
                <a:ea typeface="Trebuchet MS"/>
                <a:cs typeface="Trebuchet MS"/>
                <a:sym typeface="Trebuchet MS"/>
              </a:defRPr>
            </a:lvl6pPr>
            <a:lvl7pPr marL="2743200" marR="0" lvl="6" indent="0" algn="ctr" rtl="0">
              <a:spcBef>
                <a:spcPts val="1000"/>
              </a:spcBef>
              <a:spcAft>
                <a:spcPts val="0"/>
              </a:spcAft>
              <a:buClr>
                <a:schemeClr val="accent1"/>
              </a:buClr>
              <a:buFont typeface="Noto Sans Symbols"/>
              <a:buNone/>
              <a:defRPr sz="1200" b="0" i="0" u="none" strike="noStrike" cap="none">
                <a:solidFill>
                  <a:srgbClr val="888888"/>
                </a:solidFill>
                <a:latin typeface="Trebuchet MS"/>
                <a:ea typeface="Trebuchet MS"/>
                <a:cs typeface="Trebuchet MS"/>
                <a:sym typeface="Trebuchet MS"/>
              </a:defRPr>
            </a:lvl7pPr>
            <a:lvl8pPr marL="3200400" marR="0" lvl="7" indent="0" algn="ctr" rtl="0">
              <a:spcBef>
                <a:spcPts val="1000"/>
              </a:spcBef>
              <a:spcAft>
                <a:spcPts val="0"/>
              </a:spcAft>
              <a:buClr>
                <a:schemeClr val="accent1"/>
              </a:buClr>
              <a:buFont typeface="Noto Sans Symbols"/>
              <a:buNone/>
              <a:defRPr sz="1200" b="0" i="0" u="none" strike="noStrike" cap="none">
                <a:solidFill>
                  <a:srgbClr val="888888"/>
                </a:solidFill>
                <a:latin typeface="Trebuchet MS"/>
                <a:ea typeface="Trebuchet MS"/>
                <a:cs typeface="Trebuchet MS"/>
                <a:sym typeface="Trebuchet MS"/>
              </a:defRPr>
            </a:lvl8pPr>
            <a:lvl9pPr marL="3657600" marR="0" lvl="8" indent="0" algn="ctr" rtl="0">
              <a:spcBef>
                <a:spcPts val="1000"/>
              </a:spcBef>
              <a:spcAft>
                <a:spcPts val="0"/>
              </a:spcAft>
              <a:buClr>
                <a:schemeClr val="accent1"/>
              </a:buClr>
              <a:buFont typeface="Noto Sans Symbols"/>
              <a:buNone/>
              <a:defRPr sz="1200" b="0" i="0" u="none" strike="noStrike" cap="none">
                <a:solidFill>
                  <a:srgbClr val="888888"/>
                </a:solidFill>
                <a:latin typeface="Trebuchet MS"/>
                <a:ea typeface="Trebuchet MS"/>
                <a:cs typeface="Trebuchet MS"/>
                <a:sym typeface="Trebuchet MS"/>
              </a:defRPr>
            </a:lvl9pPr>
          </a:lstStyle>
          <a:p>
            <a:endParaRPr/>
          </a:p>
        </p:txBody>
      </p:sp>
      <p:sp>
        <p:nvSpPr>
          <p:cNvPr id="36" name="Shape 36"/>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37" name="Shape 37"/>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38" name="Shape 38"/>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and Caption">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677335" y="609600"/>
            <a:ext cx="8596668" cy="3403599"/>
          </a:xfrm>
          <a:prstGeom prst="rect">
            <a:avLst/>
          </a:prstGeom>
          <a:noFill/>
          <a:ln>
            <a:noFill/>
          </a:ln>
        </p:spPr>
        <p:txBody>
          <a:bodyPr lIns="91425" tIns="91425" rIns="91425" bIns="91425" anchor="ctr" anchorCtr="0"/>
          <a:lstStyle>
            <a:lvl1pPr marL="0" marR="0" lvl="0" indent="0" algn="l" rtl="0">
              <a:spcBef>
                <a:spcPts val="0"/>
              </a:spcBef>
              <a:buClr>
                <a:schemeClr val="accent1"/>
              </a:buClr>
              <a:buFont typeface="Trebuchet MS"/>
              <a:buNone/>
              <a:defRPr sz="44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92" name="Shape 92"/>
          <p:cNvSpPr txBox="1">
            <a:spLocks noGrp="1"/>
          </p:cNvSpPr>
          <p:nvPr>
            <p:ph type="body" idx="1"/>
          </p:nvPr>
        </p:nvSpPr>
        <p:spPr>
          <a:xfrm>
            <a:off x="677335" y="4470400"/>
            <a:ext cx="8596668" cy="1570961"/>
          </a:xfrm>
          <a:prstGeom prst="rect">
            <a:avLst/>
          </a:prstGeom>
          <a:noFill/>
          <a:ln>
            <a:noFill/>
          </a:ln>
        </p:spPr>
        <p:txBody>
          <a:bodyPr lIns="91425" tIns="91425" rIns="91425" bIns="91425" anchor="ctr" anchorCtr="0"/>
          <a:lstStyle>
            <a:lvl1pPr marL="0" marR="0" lvl="0" indent="0" algn="l" rtl="0">
              <a:spcBef>
                <a:spcPts val="1000"/>
              </a:spcBef>
              <a:spcAft>
                <a:spcPts val="0"/>
              </a:spcAft>
              <a:buClr>
                <a:schemeClr val="accent1"/>
              </a:buClr>
              <a:buFont typeface="Noto Sans Symbols"/>
              <a:buNone/>
              <a:defRPr sz="18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800" b="0" i="0" u="none" strike="noStrike" cap="none">
                <a:solidFill>
                  <a:srgbClr val="888888"/>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600" b="0" i="0" u="none" strike="noStrike" cap="none">
                <a:solidFill>
                  <a:srgbClr val="888888"/>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93" name="Shape 93"/>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94" name="Shape 94"/>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95" name="Shape 95"/>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Quote with Caption">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931333" y="609600"/>
            <a:ext cx="8094134" cy="3022599"/>
          </a:xfrm>
          <a:prstGeom prst="rect">
            <a:avLst/>
          </a:prstGeom>
          <a:noFill/>
          <a:ln>
            <a:noFill/>
          </a:ln>
        </p:spPr>
        <p:txBody>
          <a:bodyPr lIns="91425" tIns="91425" rIns="91425" bIns="91425" anchor="ctr" anchorCtr="0"/>
          <a:lstStyle>
            <a:lvl1pPr marL="0" marR="0" lvl="0" indent="0" algn="l" rtl="0">
              <a:spcBef>
                <a:spcPts val="0"/>
              </a:spcBef>
              <a:buClr>
                <a:schemeClr val="accent1"/>
              </a:buClr>
              <a:buFont typeface="Trebuchet MS"/>
              <a:buNone/>
              <a:defRPr sz="44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98" name="Shape 98"/>
          <p:cNvSpPr txBox="1">
            <a:spLocks noGrp="1"/>
          </p:cNvSpPr>
          <p:nvPr>
            <p:ph type="body" idx="1"/>
          </p:nvPr>
        </p:nvSpPr>
        <p:spPr>
          <a:xfrm>
            <a:off x="1366138" y="3632200"/>
            <a:ext cx="7224524" cy="381000"/>
          </a:xfrm>
          <a:prstGeom prst="rect">
            <a:avLst/>
          </a:prstGeom>
          <a:noFill/>
          <a:ln>
            <a:noFill/>
          </a:ln>
        </p:spPr>
        <p:txBody>
          <a:bodyPr lIns="91425" tIns="91425" rIns="91425" bIns="91425" anchor="ctr" anchorCtr="0"/>
          <a:lstStyle>
            <a:lvl1pPr marL="0" marR="0" lvl="0" indent="0" algn="l" rtl="0">
              <a:spcBef>
                <a:spcPts val="1000"/>
              </a:spcBef>
              <a:spcAft>
                <a:spcPts val="0"/>
              </a:spcAft>
              <a:buClr>
                <a:schemeClr val="accent1"/>
              </a:buClr>
              <a:buFont typeface="Noto Sans Symbols"/>
              <a:buNone/>
              <a:defRPr sz="1600" b="0" i="0" u="none" strike="noStrike" cap="none">
                <a:solidFill>
                  <a:srgbClr val="7F7F7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400" b="0" i="0" u="none" strike="noStrike" cap="none">
                <a:solidFill>
                  <a:srgbClr val="3F3F3F"/>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99" name="Shape 99"/>
          <p:cNvSpPr txBox="1">
            <a:spLocks noGrp="1"/>
          </p:cNvSpPr>
          <p:nvPr>
            <p:ph type="body" idx="2"/>
          </p:nvPr>
        </p:nvSpPr>
        <p:spPr>
          <a:xfrm>
            <a:off x="677335" y="4470400"/>
            <a:ext cx="8596668" cy="1570961"/>
          </a:xfrm>
          <a:prstGeom prst="rect">
            <a:avLst/>
          </a:prstGeom>
          <a:noFill/>
          <a:ln>
            <a:noFill/>
          </a:ln>
        </p:spPr>
        <p:txBody>
          <a:bodyPr lIns="91425" tIns="91425" rIns="91425" bIns="91425" anchor="ctr" anchorCtr="0"/>
          <a:lstStyle>
            <a:lvl1pPr marL="0" marR="0" lvl="0" indent="0" algn="l" rtl="0">
              <a:spcBef>
                <a:spcPts val="1000"/>
              </a:spcBef>
              <a:spcAft>
                <a:spcPts val="0"/>
              </a:spcAft>
              <a:buClr>
                <a:schemeClr val="accent1"/>
              </a:buClr>
              <a:buFont typeface="Noto Sans Symbols"/>
              <a:buNone/>
              <a:defRPr sz="18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800" b="0" i="0" u="none" strike="noStrike" cap="none">
                <a:solidFill>
                  <a:srgbClr val="888888"/>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600" b="0" i="0" u="none" strike="noStrike" cap="none">
                <a:solidFill>
                  <a:srgbClr val="888888"/>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100" name="Shape 100"/>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01" name="Shape 101"/>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02" name="Shape 102"/>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
        <p:nvSpPr>
          <p:cNvPr id="103" name="Shape 103"/>
          <p:cNvSpPr txBox="1"/>
          <p:nvPr/>
        </p:nvSpPr>
        <p:spPr>
          <a:xfrm>
            <a:off x="541870" y="790377"/>
            <a:ext cx="609599" cy="584776"/>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8000" b="0" i="0" u="none" strike="noStrike" cap="none">
                <a:solidFill>
                  <a:srgbClr val="BFE471"/>
                </a:solidFill>
                <a:latin typeface="Arial"/>
                <a:ea typeface="Arial"/>
                <a:cs typeface="Arial"/>
                <a:sym typeface="Arial"/>
              </a:rPr>
              <a:t>“</a:t>
            </a:r>
          </a:p>
        </p:txBody>
      </p:sp>
      <p:sp>
        <p:nvSpPr>
          <p:cNvPr id="104" name="Shape 104"/>
          <p:cNvSpPr txBox="1"/>
          <p:nvPr/>
        </p:nvSpPr>
        <p:spPr>
          <a:xfrm>
            <a:off x="8893010" y="2886556"/>
            <a:ext cx="609599" cy="584776"/>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8000" b="0" i="0" u="none" strike="noStrike" cap="none">
                <a:solidFill>
                  <a:srgbClr val="BFE471"/>
                </a:solidFill>
                <a:latin typeface="Arial"/>
                <a:ea typeface="Arial"/>
                <a:cs typeface="Arial"/>
                <a:sym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Name Car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677335" y="1931988"/>
            <a:ext cx="8596668" cy="2595459"/>
          </a:xfrm>
          <a:prstGeom prst="rect">
            <a:avLst/>
          </a:prstGeom>
          <a:noFill/>
          <a:ln>
            <a:noFill/>
          </a:ln>
        </p:spPr>
        <p:txBody>
          <a:bodyPr lIns="91425" tIns="91425" rIns="91425" bIns="91425" anchor="b" anchorCtr="0"/>
          <a:lstStyle>
            <a:lvl1pPr marL="0" marR="0" lvl="0" indent="0" algn="l" rtl="0">
              <a:spcBef>
                <a:spcPts val="0"/>
              </a:spcBef>
              <a:buClr>
                <a:schemeClr val="accent1"/>
              </a:buClr>
              <a:buFont typeface="Trebuchet MS"/>
              <a:buNone/>
              <a:defRPr sz="44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07" name="Shape 107"/>
          <p:cNvSpPr txBox="1">
            <a:spLocks noGrp="1"/>
          </p:cNvSpPr>
          <p:nvPr>
            <p:ph type="body" idx="1"/>
          </p:nvPr>
        </p:nvSpPr>
        <p:spPr>
          <a:xfrm>
            <a:off x="677335" y="4527448"/>
            <a:ext cx="8596668" cy="1513914"/>
          </a:xfrm>
          <a:prstGeom prst="rect">
            <a:avLst/>
          </a:prstGeom>
          <a:noFill/>
          <a:ln>
            <a:noFill/>
          </a:ln>
        </p:spPr>
        <p:txBody>
          <a:bodyPr lIns="91425" tIns="91425" rIns="91425" bIns="91425" anchor="t" anchorCtr="0"/>
          <a:lstStyle>
            <a:lvl1pPr marL="0" marR="0" lvl="0" indent="0" algn="l" rtl="0">
              <a:spcBef>
                <a:spcPts val="1000"/>
              </a:spcBef>
              <a:spcAft>
                <a:spcPts val="0"/>
              </a:spcAft>
              <a:buClr>
                <a:schemeClr val="accent1"/>
              </a:buClr>
              <a:buFont typeface="Noto Sans Symbols"/>
              <a:buNone/>
              <a:defRPr sz="18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800" b="0" i="0" u="none" strike="noStrike" cap="none">
                <a:solidFill>
                  <a:srgbClr val="888888"/>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600" b="0" i="0" u="none" strike="noStrike" cap="none">
                <a:solidFill>
                  <a:srgbClr val="888888"/>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108" name="Shape 108"/>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09" name="Shape 109"/>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10" name="Shape 110"/>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Quote Name Car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931333" y="609600"/>
            <a:ext cx="8094134" cy="3022599"/>
          </a:xfrm>
          <a:prstGeom prst="rect">
            <a:avLst/>
          </a:prstGeom>
          <a:noFill/>
          <a:ln>
            <a:noFill/>
          </a:ln>
        </p:spPr>
        <p:txBody>
          <a:bodyPr lIns="91425" tIns="91425" rIns="91425" bIns="91425" anchor="ctr" anchorCtr="0"/>
          <a:lstStyle>
            <a:lvl1pPr marL="0" marR="0" lvl="0" indent="0" algn="l" rtl="0">
              <a:spcBef>
                <a:spcPts val="0"/>
              </a:spcBef>
              <a:buClr>
                <a:schemeClr val="accent1"/>
              </a:buClr>
              <a:buFont typeface="Trebuchet MS"/>
              <a:buNone/>
              <a:defRPr sz="44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13" name="Shape 113"/>
          <p:cNvSpPr txBox="1">
            <a:spLocks noGrp="1"/>
          </p:cNvSpPr>
          <p:nvPr>
            <p:ph type="body" idx="1"/>
          </p:nvPr>
        </p:nvSpPr>
        <p:spPr>
          <a:xfrm>
            <a:off x="677331" y="4013200"/>
            <a:ext cx="8596668" cy="514247"/>
          </a:xfrm>
          <a:prstGeom prst="rect">
            <a:avLst/>
          </a:prstGeom>
          <a:noFill/>
          <a:ln>
            <a:noFill/>
          </a:ln>
        </p:spPr>
        <p:txBody>
          <a:bodyPr lIns="91425" tIns="91425" rIns="91425" bIns="91425" anchor="b" anchorCtr="0"/>
          <a:lstStyle>
            <a:lvl1pPr marL="0" marR="0" lvl="0" indent="0" algn="l" rtl="0">
              <a:spcBef>
                <a:spcPts val="1000"/>
              </a:spcBef>
              <a:spcAft>
                <a:spcPts val="0"/>
              </a:spcAft>
              <a:buClr>
                <a:schemeClr val="accent1"/>
              </a:buClr>
              <a:buFont typeface="Noto Sans Symbols"/>
              <a:buNone/>
              <a:defRPr sz="24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400" b="0" i="0" u="none" strike="noStrike" cap="none">
                <a:solidFill>
                  <a:srgbClr val="3F3F3F"/>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14" name="Shape 114"/>
          <p:cNvSpPr txBox="1">
            <a:spLocks noGrp="1"/>
          </p:cNvSpPr>
          <p:nvPr>
            <p:ph type="body" idx="2"/>
          </p:nvPr>
        </p:nvSpPr>
        <p:spPr>
          <a:xfrm>
            <a:off x="677335" y="4527448"/>
            <a:ext cx="8596668" cy="1513914"/>
          </a:xfrm>
          <a:prstGeom prst="rect">
            <a:avLst/>
          </a:prstGeom>
          <a:noFill/>
          <a:ln>
            <a:noFill/>
          </a:ln>
        </p:spPr>
        <p:txBody>
          <a:bodyPr lIns="91425" tIns="91425" rIns="91425" bIns="91425" anchor="t" anchorCtr="0"/>
          <a:lstStyle>
            <a:lvl1pPr marL="0" marR="0" lvl="0" indent="0" algn="l" rtl="0">
              <a:spcBef>
                <a:spcPts val="1000"/>
              </a:spcBef>
              <a:spcAft>
                <a:spcPts val="0"/>
              </a:spcAft>
              <a:buClr>
                <a:schemeClr val="accent1"/>
              </a:buClr>
              <a:buFont typeface="Noto Sans Symbols"/>
              <a:buNone/>
              <a:defRPr sz="1800" b="0" i="0" u="none" strike="noStrike" cap="none">
                <a:solidFill>
                  <a:srgbClr val="7F7F7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800" b="0" i="0" u="none" strike="noStrike" cap="none">
                <a:solidFill>
                  <a:srgbClr val="888888"/>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600" b="0" i="0" u="none" strike="noStrike" cap="none">
                <a:solidFill>
                  <a:srgbClr val="888888"/>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115" name="Shape 115"/>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16" name="Shape 116"/>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17" name="Shape 117"/>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
        <p:nvSpPr>
          <p:cNvPr id="118" name="Shape 118"/>
          <p:cNvSpPr txBox="1"/>
          <p:nvPr/>
        </p:nvSpPr>
        <p:spPr>
          <a:xfrm>
            <a:off x="541870" y="790377"/>
            <a:ext cx="609599" cy="584776"/>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8000" b="0" i="0" u="none" strike="noStrike" cap="none">
                <a:solidFill>
                  <a:srgbClr val="BFE471"/>
                </a:solidFill>
                <a:latin typeface="Arial"/>
                <a:ea typeface="Arial"/>
                <a:cs typeface="Arial"/>
                <a:sym typeface="Arial"/>
              </a:rPr>
              <a:t>“</a:t>
            </a:r>
          </a:p>
        </p:txBody>
      </p:sp>
      <p:sp>
        <p:nvSpPr>
          <p:cNvPr id="119" name="Shape 119"/>
          <p:cNvSpPr txBox="1"/>
          <p:nvPr/>
        </p:nvSpPr>
        <p:spPr>
          <a:xfrm>
            <a:off x="8893010" y="2886556"/>
            <a:ext cx="609599" cy="584776"/>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8000" b="0" i="0" u="none" strike="noStrike" cap="none">
                <a:solidFill>
                  <a:srgbClr val="BFE471"/>
                </a:solidFill>
                <a:latin typeface="Arial"/>
                <a:ea typeface="Arial"/>
                <a:cs typeface="Arial"/>
                <a:sym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rue or False">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685799" y="609600"/>
            <a:ext cx="8588202" cy="3022599"/>
          </a:xfrm>
          <a:prstGeom prst="rect">
            <a:avLst/>
          </a:prstGeom>
          <a:noFill/>
          <a:ln>
            <a:noFill/>
          </a:ln>
        </p:spPr>
        <p:txBody>
          <a:bodyPr lIns="91425" tIns="91425" rIns="91425" bIns="91425" anchor="ctr" anchorCtr="0"/>
          <a:lstStyle>
            <a:lvl1pPr marL="0" marR="0" lvl="0" indent="0" algn="l" rtl="0">
              <a:spcBef>
                <a:spcPts val="0"/>
              </a:spcBef>
              <a:buClr>
                <a:schemeClr val="accent1"/>
              </a:buClr>
              <a:buFont typeface="Trebuchet MS"/>
              <a:buNone/>
              <a:defRPr sz="44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22" name="Shape 122"/>
          <p:cNvSpPr txBox="1">
            <a:spLocks noGrp="1"/>
          </p:cNvSpPr>
          <p:nvPr>
            <p:ph type="body" idx="1"/>
          </p:nvPr>
        </p:nvSpPr>
        <p:spPr>
          <a:xfrm>
            <a:off x="677331" y="4013200"/>
            <a:ext cx="8596668" cy="514247"/>
          </a:xfrm>
          <a:prstGeom prst="rect">
            <a:avLst/>
          </a:prstGeom>
          <a:noFill/>
          <a:ln>
            <a:noFill/>
          </a:ln>
        </p:spPr>
        <p:txBody>
          <a:bodyPr lIns="91425" tIns="91425" rIns="91425" bIns="91425" anchor="b" anchorCtr="0"/>
          <a:lstStyle>
            <a:lvl1pPr marL="0" marR="0" lvl="0" indent="0" algn="l" rtl="0">
              <a:spcBef>
                <a:spcPts val="1000"/>
              </a:spcBef>
              <a:spcAft>
                <a:spcPts val="0"/>
              </a:spcAft>
              <a:buClr>
                <a:schemeClr val="accent1"/>
              </a:buClr>
              <a:buFont typeface="Noto Sans Symbols"/>
              <a:buNone/>
              <a:defRPr sz="2400" b="0" i="0" u="none" strike="noStrike" cap="none">
                <a:solidFill>
                  <a:schemeClr val="accent1"/>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400" b="0" i="0" u="none" strike="noStrike" cap="none">
                <a:solidFill>
                  <a:srgbClr val="3F3F3F"/>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23" name="Shape 123"/>
          <p:cNvSpPr txBox="1">
            <a:spLocks noGrp="1"/>
          </p:cNvSpPr>
          <p:nvPr>
            <p:ph type="body" idx="2"/>
          </p:nvPr>
        </p:nvSpPr>
        <p:spPr>
          <a:xfrm>
            <a:off x="677335" y="4527448"/>
            <a:ext cx="8596668" cy="1513914"/>
          </a:xfrm>
          <a:prstGeom prst="rect">
            <a:avLst/>
          </a:prstGeom>
          <a:noFill/>
          <a:ln>
            <a:noFill/>
          </a:ln>
        </p:spPr>
        <p:txBody>
          <a:bodyPr lIns="91425" tIns="91425" rIns="91425" bIns="91425" anchor="t" anchorCtr="0"/>
          <a:lstStyle>
            <a:lvl1pPr marL="0" marR="0" lvl="0" indent="0" algn="l" rtl="0">
              <a:spcBef>
                <a:spcPts val="1000"/>
              </a:spcBef>
              <a:spcAft>
                <a:spcPts val="0"/>
              </a:spcAft>
              <a:buClr>
                <a:schemeClr val="accent1"/>
              </a:buClr>
              <a:buFont typeface="Noto Sans Symbols"/>
              <a:buNone/>
              <a:defRPr sz="1800" b="0" i="0" u="none" strike="noStrike" cap="none">
                <a:solidFill>
                  <a:srgbClr val="7F7F7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800" b="0" i="0" u="none" strike="noStrike" cap="none">
                <a:solidFill>
                  <a:srgbClr val="888888"/>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600" b="0" i="0" u="none" strike="noStrike" cap="none">
                <a:solidFill>
                  <a:srgbClr val="888888"/>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124" name="Shape 124"/>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25" name="Shape 125"/>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26" name="Shape 126"/>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677333" y="609600"/>
            <a:ext cx="8596668" cy="1320800"/>
          </a:xfrm>
          <a:prstGeom prst="rect">
            <a:avLst/>
          </a:prstGeom>
          <a:noFill/>
          <a:ln>
            <a:noFill/>
          </a:ln>
        </p:spPr>
        <p:txBody>
          <a:bodyPr lIns="91425" tIns="91425" rIns="91425" bIns="91425" anchor="t" anchorCtr="0"/>
          <a:lstStyle>
            <a:lvl1pPr marL="0" marR="0" lvl="0" indent="0" algn="l" rtl="0">
              <a:spcBef>
                <a:spcPts val="0"/>
              </a:spcBef>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29" name="Shape 129"/>
          <p:cNvSpPr txBox="1">
            <a:spLocks noGrp="1"/>
          </p:cNvSpPr>
          <p:nvPr>
            <p:ph type="body" idx="1"/>
          </p:nvPr>
        </p:nvSpPr>
        <p:spPr>
          <a:xfrm rot="5400000">
            <a:off x="3035281" y="-197358"/>
            <a:ext cx="3880773" cy="8596668"/>
          </a:xfrm>
          <a:prstGeom prst="rect">
            <a:avLst/>
          </a:prstGeom>
          <a:noFill/>
          <a:ln>
            <a:noFill/>
          </a:ln>
        </p:spPr>
        <p:txBody>
          <a:bodyPr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30" name="Shape 130"/>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31" name="Shape 131"/>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32" name="Shape 132"/>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rot="5400000">
            <a:off x="5994318" y="2582952"/>
            <a:ext cx="5251450" cy="1304742"/>
          </a:xfrm>
          <a:prstGeom prst="rect">
            <a:avLst/>
          </a:prstGeom>
          <a:noFill/>
          <a:ln>
            <a:noFill/>
          </a:ln>
        </p:spPr>
        <p:txBody>
          <a:bodyPr lIns="91425" tIns="91425" rIns="91425" bIns="91425" anchor="ctr" anchorCtr="0"/>
          <a:lstStyle>
            <a:lvl1pPr marL="0" marR="0" lvl="0" indent="0" algn="l" rtl="0">
              <a:spcBef>
                <a:spcPts val="0"/>
              </a:spcBef>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35" name="Shape 135"/>
          <p:cNvSpPr txBox="1">
            <a:spLocks noGrp="1"/>
          </p:cNvSpPr>
          <p:nvPr>
            <p:ph type="body" idx="1"/>
          </p:nvPr>
        </p:nvSpPr>
        <p:spPr>
          <a:xfrm rot="5400000">
            <a:off x="1581685" y="-294750"/>
            <a:ext cx="5251449" cy="7060149"/>
          </a:xfrm>
          <a:prstGeom prst="rect">
            <a:avLst/>
          </a:prstGeom>
          <a:noFill/>
          <a:ln>
            <a:noFill/>
          </a:ln>
        </p:spPr>
        <p:txBody>
          <a:bodyPr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36" name="Shape 136"/>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37" name="Shape 137"/>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38" name="Shape 138"/>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677333" y="609600"/>
            <a:ext cx="8596668" cy="1320800"/>
          </a:xfrm>
          <a:prstGeom prst="rect">
            <a:avLst/>
          </a:prstGeom>
          <a:noFill/>
          <a:ln>
            <a:noFill/>
          </a:ln>
        </p:spPr>
        <p:txBody>
          <a:bodyPr lIns="91425" tIns="91425" rIns="91425" bIns="91425" anchor="t" anchorCtr="0"/>
          <a:lstStyle>
            <a:lvl1pPr marL="0" marR="0" lvl="0" indent="0" algn="l" rtl="0">
              <a:spcBef>
                <a:spcPts val="0"/>
              </a:spcBef>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41" name="Shape 41"/>
          <p:cNvSpPr txBox="1">
            <a:spLocks noGrp="1"/>
          </p:cNvSpPr>
          <p:nvPr>
            <p:ph type="body" idx="1"/>
          </p:nvPr>
        </p:nvSpPr>
        <p:spPr>
          <a:xfrm>
            <a:off x="677333" y="2160589"/>
            <a:ext cx="8596668" cy="3880773"/>
          </a:xfrm>
          <a:prstGeom prst="rect">
            <a:avLst/>
          </a:prstGeom>
          <a:noFill/>
          <a:ln>
            <a:noFill/>
          </a:ln>
        </p:spPr>
        <p:txBody>
          <a:bodyPr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42" name="Shape 42"/>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43" name="Shape 43"/>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44" name="Shape 44"/>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677335" y="2700866"/>
            <a:ext cx="8596668" cy="1826580"/>
          </a:xfrm>
          <a:prstGeom prst="rect">
            <a:avLst/>
          </a:prstGeom>
          <a:noFill/>
          <a:ln>
            <a:noFill/>
          </a:ln>
        </p:spPr>
        <p:txBody>
          <a:bodyPr lIns="91425" tIns="91425" rIns="91425" bIns="91425" anchor="b" anchorCtr="0"/>
          <a:lstStyle>
            <a:lvl1pPr marL="0" marR="0" lvl="0" indent="0" algn="l" rtl="0">
              <a:spcBef>
                <a:spcPts val="0"/>
              </a:spcBef>
              <a:buClr>
                <a:schemeClr val="accent1"/>
              </a:buClr>
              <a:buFont typeface="Trebuchet MS"/>
              <a:buNone/>
              <a:defRPr sz="40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47" name="Shape 47"/>
          <p:cNvSpPr txBox="1">
            <a:spLocks noGrp="1"/>
          </p:cNvSpPr>
          <p:nvPr>
            <p:ph type="body" idx="1"/>
          </p:nvPr>
        </p:nvSpPr>
        <p:spPr>
          <a:xfrm>
            <a:off x="677335" y="4527448"/>
            <a:ext cx="8596668" cy="860399"/>
          </a:xfrm>
          <a:prstGeom prst="rect">
            <a:avLst/>
          </a:prstGeom>
          <a:noFill/>
          <a:ln>
            <a:noFill/>
          </a:ln>
        </p:spPr>
        <p:txBody>
          <a:bodyPr lIns="91425" tIns="91425" rIns="91425" bIns="91425" anchor="t" anchorCtr="0"/>
          <a:lstStyle>
            <a:lvl1pPr marL="0" marR="0" lvl="0" indent="0" algn="l" rtl="0">
              <a:spcBef>
                <a:spcPts val="1000"/>
              </a:spcBef>
              <a:spcAft>
                <a:spcPts val="0"/>
              </a:spcAft>
              <a:buClr>
                <a:schemeClr val="accent1"/>
              </a:buClr>
              <a:buFont typeface="Noto Sans Symbols"/>
              <a:buNone/>
              <a:defRPr sz="2000" b="0" i="0" u="none" strike="noStrike" cap="none">
                <a:solidFill>
                  <a:srgbClr val="7F7F7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800" b="0" i="0" u="none" strike="noStrike" cap="none">
                <a:solidFill>
                  <a:srgbClr val="888888"/>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600" b="0" i="0" u="none" strike="noStrike" cap="none">
                <a:solidFill>
                  <a:srgbClr val="888888"/>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48" name="Shape 48"/>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49" name="Shape 49"/>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0" name="Shape 50"/>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51"/>
        <p:cNvGrpSpPr/>
        <p:nvPr/>
      </p:nvGrpSpPr>
      <p:grpSpPr>
        <a:xfrm>
          <a:off x="0" y="0"/>
          <a:ext cx="0" cy="0"/>
          <a:chOff x="0" y="0"/>
          <a:chExt cx="0" cy="0"/>
        </a:xfrm>
      </p:grpSpPr>
      <p:sp>
        <p:nvSpPr>
          <p:cNvPr id="52" name="Shape 52"/>
          <p:cNvSpPr txBox="1">
            <a:spLocks noGrp="1"/>
          </p:cNvSpPr>
          <p:nvPr>
            <p:ph type="title"/>
          </p:nvPr>
        </p:nvSpPr>
        <p:spPr>
          <a:xfrm>
            <a:off x="677333" y="609600"/>
            <a:ext cx="8596668" cy="1320800"/>
          </a:xfrm>
          <a:prstGeom prst="rect">
            <a:avLst/>
          </a:prstGeom>
          <a:noFill/>
          <a:ln>
            <a:noFill/>
          </a:ln>
        </p:spPr>
        <p:txBody>
          <a:bodyPr lIns="91425" tIns="91425" rIns="91425" bIns="91425" anchor="t" anchorCtr="0"/>
          <a:lstStyle>
            <a:lvl1pPr marL="0" marR="0" lvl="0" indent="0" algn="l" rtl="0">
              <a:spcBef>
                <a:spcPts val="0"/>
              </a:spcBef>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53" name="Shape 53"/>
          <p:cNvSpPr txBox="1">
            <a:spLocks noGrp="1"/>
          </p:cNvSpPr>
          <p:nvPr>
            <p:ph type="body" idx="1"/>
          </p:nvPr>
        </p:nvSpPr>
        <p:spPr>
          <a:xfrm>
            <a:off x="677333" y="2160589"/>
            <a:ext cx="4184035" cy="3880771"/>
          </a:xfrm>
          <a:prstGeom prst="rect">
            <a:avLst/>
          </a:prstGeom>
          <a:noFill/>
          <a:ln>
            <a:noFill/>
          </a:ln>
        </p:spPr>
        <p:txBody>
          <a:bodyPr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54" name="Shape 54"/>
          <p:cNvSpPr txBox="1">
            <a:spLocks noGrp="1"/>
          </p:cNvSpPr>
          <p:nvPr>
            <p:ph type="body" idx="2"/>
          </p:nvPr>
        </p:nvSpPr>
        <p:spPr>
          <a:xfrm>
            <a:off x="5089969" y="2160589"/>
            <a:ext cx="4184033" cy="3880773"/>
          </a:xfrm>
          <a:prstGeom prst="rect">
            <a:avLst/>
          </a:prstGeom>
          <a:noFill/>
          <a:ln>
            <a:noFill/>
          </a:ln>
        </p:spPr>
        <p:txBody>
          <a:bodyPr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55" name="Shape 55"/>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6" name="Shape 56"/>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7" name="Shape 57"/>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677333" y="609600"/>
            <a:ext cx="8596668" cy="1320800"/>
          </a:xfrm>
          <a:prstGeom prst="rect">
            <a:avLst/>
          </a:prstGeom>
          <a:noFill/>
          <a:ln>
            <a:noFill/>
          </a:ln>
        </p:spPr>
        <p:txBody>
          <a:bodyPr lIns="91425" tIns="91425" rIns="91425" bIns="91425" anchor="t" anchorCtr="0"/>
          <a:lstStyle>
            <a:lvl1pPr marL="0" marR="0" lvl="0" indent="0" algn="l" rtl="0">
              <a:spcBef>
                <a:spcPts val="0"/>
              </a:spcBef>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60" name="Shape 60"/>
          <p:cNvSpPr txBox="1">
            <a:spLocks noGrp="1"/>
          </p:cNvSpPr>
          <p:nvPr>
            <p:ph type="body" idx="1"/>
          </p:nvPr>
        </p:nvSpPr>
        <p:spPr>
          <a:xfrm>
            <a:off x="675745" y="2160983"/>
            <a:ext cx="4185622" cy="576262"/>
          </a:xfrm>
          <a:prstGeom prst="rect">
            <a:avLst/>
          </a:prstGeom>
          <a:noFill/>
          <a:ln>
            <a:noFill/>
          </a:ln>
        </p:spPr>
        <p:txBody>
          <a:bodyPr lIns="91425" tIns="91425" rIns="91425" bIns="91425" anchor="b" anchorCtr="0"/>
          <a:lstStyle>
            <a:lvl1pPr marL="0" marR="0" lvl="0" indent="0" algn="l" rtl="0">
              <a:spcBef>
                <a:spcPts val="1000"/>
              </a:spcBef>
              <a:spcAft>
                <a:spcPts val="0"/>
              </a:spcAft>
              <a:buClr>
                <a:schemeClr val="accent1"/>
              </a:buClr>
              <a:buFont typeface="Noto Sans Symbols"/>
              <a:buNone/>
              <a:defRPr sz="24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2000" b="1" i="0" u="none" strike="noStrike" cap="none">
                <a:solidFill>
                  <a:srgbClr val="3F3F3F"/>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800" b="1" i="0" u="none" strike="noStrike" cap="none">
                <a:solidFill>
                  <a:srgbClr val="3F3F3F"/>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9pPr>
          </a:lstStyle>
          <a:p>
            <a:endParaRPr/>
          </a:p>
        </p:txBody>
      </p:sp>
      <p:sp>
        <p:nvSpPr>
          <p:cNvPr id="61" name="Shape 61"/>
          <p:cNvSpPr txBox="1">
            <a:spLocks noGrp="1"/>
          </p:cNvSpPr>
          <p:nvPr>
            <p:ph type="body" idx="2"/>
          </p:nvPr>
        </p:nvSpPr>
        <p:spPr>
          <a:xfrm>
            <a:off x="675745" y="2737244"/>
            <a:ext cx="4185622" cy="3304117"/>
          </a:xfrm>
          <a:prstGeom prst="rect">
            <a:avLst/>
          </a:prstGeom>
          <a:noFill/>
          <a:ln>
            <a:noFill/>
          </a:ln>
        </p:spPr>
        <p:txBody>
          <a:bodyPr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62" name="Shape 62"/>
          <p:cNvSpPr txBox="1">
            <a:spLocks noGrp="1"/>
          </p:cNvSpPr>
          <p:nvPr>
            <p:ph type="body" idx="3"/>
          </p:nvPr>
        </p:nvSpPr>
        <p:spPr>
          <a:xfrm>
            <a:off x="5088382" y="2160983"/>
            <a:ext cx="4185617" cy="576262"/>
          </a:xfrm>
          <a:prstGeom prst="rect">
            <a:avLst/>
          </a:prstGeom>
          <a:noFill/>
          <a:ln>
            <a:noFill/>
          </a:ln>
        </p:spPr>
        <p:txBody>
          <a:bodyPr lIns="91425" tIns="91425" rIns="91425" bIns="91425" anchor="b" anchorCtr="0"/>
          <a:lstStyle>
            <a:lvl1pPr marL="0" marR="0" lvl="0" indent="0" algn="l" rtl="0">
              <a:spcBef>
                <a:spcPts val="1000"/>
              </a:spcBef>
              <a:spcAft>
                <a:spcPts val="0"/>
              </a:spcAft>
              <a:buClr>
                <a:schemeClr val="accent1"/>
              </a:buClr>
              <a:buFont typeface="Noto Sans Symbols"/>
              <a:buNone/>
              <a:defRPr sz="24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2000" b="1" i="0" u="none" strike="noStrike" cap="none">
                <a:solidFill>
                  <a:srgbClr val="3F3F3F"/>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800" b="1" i="0" u="none" strike="noStrike" cap="none">
                <a:solidFill>
                  <a:srgbClr val="3F3F3F"/>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9pPr>
          </a:lstStyle>
          <a:p>
            <a:endParaRPr/>
          </a:p>
        </p:txBody>
      </p:sp>
      <p:sp>
        <p:nvSpPr>
          <p:cNvPr id="63" name="Shape 63"/>
          <p:cNvSpPr txBox="1">
            <a:spLocks noGrp="1"/>
          </p:cNvSpPr>
          <p:nvPr>
            <p:ph type="body" idx="4"/>
          </p:nvPr>
        </p:nvSpPr>
        <p:spPr>
          <a:xfrm>
            <a:off x="5088383" y="2737244"/>
            <a:ext cx="4185616" cy="3304117"/>
          </a:xfrm>
          <a:prstGeom prst="rect">
            <a:avLst/>
          </a:prstGeom>
          <a:noFill/>
          <a:ln>
            <a:noFill/>
          </a:ln>
        </p:spPr>
        <p:txBody>
          <a:bodyPr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64" name="Shape 64"/>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65" name="Shape 65"/>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66" name="Shape 66"/>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677333" y="609600"/>
            <a:ext cx="8596668" cy="1320800"/>
          </a:xfrm>
          <a:prstGeom prst="rect">
            <a:avLst/>
          </a:prstGeom>
          <a:noFill/>
          <a:ln>
            <a:noFill/>
          </a:ln>
        </p:spPr>
        <p:txBody>
          <a:bodyPr lIns="91425" tIns="91425" rIns="91425" bIns="91425" anchor="t" anchorCtr="0"/>
          <a:lstStyle>
            <a:lvl1pPr marL="0" marR="0" lvl="0" indent="0" algn="l" rtl="0">
              <a:spcBef>
                <a:spcPts val="0"/>
              </a:spcBef>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69" name="Shape 69"/>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0" name="Shape 70"/>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1" name="Shape 71"/>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72"/>
        <p:cNvGrpSpPr/>
        <p:nvPr/>
      </p:nvGrpSpPr>
      <p:grpSpPr>
        <a:xfrm>
          <a:off x="0" y="0"/>
          <a:ext cx="0" cy="0"/>
          <a:chOff x="0" y="0"/>
          <a:chExt cx="0" cy="0"/>
        </a:xfrm>
      </p:grpSpPr>
      <p:sp>
        <p:nvSpPr>
          <p:cNvPr id="73" name="Shape 73"/>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4" name="Shape 74"/>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5" name="Shape 75"/>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677333" y="1498604"/>
            <a:ext cx="3854527" cy="1278465"/>
          </a:xfrm>
          <a:prstGeom prst="rect">
            <a:avLst/>
          </a:prstGeom>
          <a:noFill/>
          <a:ln>
            <a:noFill/>
          </a:ln>
        </p:spPr>
        <p:txBody>
          <a:bodyPr lIns="91425" tIns="91425" rIns="91425" bIns="91425" anchor="b" anchorCtr="0"/>
          <a:lstStyle>
            <a:lvl1pPr marL="0" marR="0" lvl="0" indent="0" algn="l" rtl="0">
              <a:spcBef>
                <a:spcPts val="0"/>
              </a:spcBef>
              <a:buClr>
                <a:schemeClr val="accent1"/>
              </a:buClr>
              <a:buFont typeface="Trebuchet MS"/>
              <a:buNone/>
              <a:defRPr sz="20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78" name="Shape 78"/>
          <p:cNvSpPr txBox="1">
            <a:spLocks noGrp="1"/>
          </p:cNvSpPr>
          <p:nvPr>
            <p:ph type="body" idx="1"/>
          </p:nvPr>
        </p:nvSpPr>
        <p:spPr>
          <a:xfrm>
            <a:off x="4760460" y="514924"/>
            <a:ext cx="4513540" cy="5526437"/>
          </a:xfrm>
          <a:prstGeom prst="rect">
            <a:avLst/>
          </a:prstGeom>
          <a:noFill/>
          <a:ln>
            <a:noFill/>
          </a:ln>
        </p:spPr>
        <p:txBody>
          <a:bodyPr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79" name="Shape 79"/>
          <p:cNvSpPr txBox="1">
            <a:spLocks noGrp="1"/>
          </p:cNvSpPr>
          <p:nvPr>
            <p:ph type="body" idx="2"/>
          </p:nvPr>
        </p:nvSpPr>
        <p:spPr>
          <a:xfrm>
            <a:off x="677333" y="2777068"/>
            <a:ext cx="3854527" cy="2584448"/>
          </a:xfrm>
          <a:prstGeom prst="rect">
            <a:avLst/>
          </a:prstGeom>
          <a:noFill/>
          <a:ln>
            <a:noFill/>
          </a:ln>
        </p:spPr>
        <p:txBody>
          <a:bodyPr lIns="91425" tIns="91425" rIns="91425" bIns="91425" anchor="t" anchorCtr="0"/>
          <a:lstStyle>
            <a:lvl1pPr marL="0" marR="0" lvl="0" indent="0" algn="l" rtl="0">
              <a:spcBef>
                <a:spcPts val="1000"/>
              </a:spcBef>
              <a:spcAft>
                <a:spcPts val="0"/>
              </a:spcAft>
              <a:buClr>
                <a:schemeClr val="accent1"/>
              </a:buClr>
              <a:buFont typeface="Noto Sans Symbols"/>
              <a:buNone/>
              <a:defRPr sz="1400" b="0" i="0" u="none" strike="noStrike" cap="none">
                <a:solidFill>
                  <a:srgbClr val="3F3F3F"/>
                </a:solidFill>
                <a:latin typeface="Trebuchet MS"/>
                <a:ea typeface="Trebuchet MS"/>
                <a:cs typeface="Trebuchet MS"/>
                <a:sym typeface="Trebuchet MS"/>
              </a:defRPr>
            </a:lvl1pPr>
            <a:lvl2pPr marL="457063" marR="0" lvl="1" indent="-12562" algn="l" rtl="0">
              <a:spcBef>
                <a:spcPts val="1000"/>
              </a:spcBef>
              <a:spcAft>
                <a:spcPts val="0"/>
              </a:spcAft>
              <a:buClr>
                <a:schemeClr val="accent1"/>
              </a:buClr>
              <a:buFont typeface="Noto Sans Symbols"/>
              <a:buNone/>
              <a:defRPr sz="1400" b="0" i="0" u="none" strike="noStrike" cap="none">
                <a:solidFill>
                  <a:srgbClr val="3F3F3F"/>
                </a:solidFill>
                <a:latin typeface="Trebuchet MS"/>
                <a:ea typeface="Trebuchet MS"/>
                <a:cs typeface="Trebuchet MS"/>
                <a:sym typeface="Trebuchet MS"/>
              </a:defRPr>
            </a:lvl2pPr>
            <a:lvl3pPr marL="914126" marR="0" lvl="2" indent="-12425" algn="l" rtl="0">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3pPr>
            <a:lvl4pPr marL="1371189" marR="0" lvl="3" indent="-12288" algn="l" rtl="0">
              <a:spcBef>
                <a:spcPts val="1000"/>
              </a:spcBef>
              <a:spcAft>
                <a:spcPts val="0"/>
              </a:spcAft>
              <a:buClr>
                <a:schemeClr val="accent1"/>
              </a:buClr>
              <a:buFont typeface="Noto Sans Symbols"/>
              <a:buNone/>
              <a:defRPr sz="1000" b="0" i="0" u="none" strike="noStrike" cap="none">
                <a:solidFill>
                  <a:srgbClr val="3F3F3F"/>
                </a:solidFill>
                <a:latin typeface="Trebuchet MS"/>
                <a:ea typeface="Trebuchet MS"/>
                <a:cs typeface="Trebuchet MS"/>
                <a:sym typeface="Trebuchet MS"/>
              </a:defRPr>
            </a:lvl4pPr>
            <a:lvl5pPr marL="1828251" marR="0" lvl="4" indent="-12151" algn="l" rtl="0">
              <a:spcBef>
                <a:spcPts val="1000"/>
              </a:spcBef>
              <a:spcAft>
                <a:spcPts val="0"/>
              </a:spcAft>
              <a:buClr>
                <a:schemeClr val="accent1"/>
              </a:buClr>
              <a:buFont typeface="Noto Sans Symbols"/>
              <a:buNone/>
              <a:defRPr sz="1000" b="0" i="0" u="none" strike="noStrike" cap="none">
                <a:solidFill>
                  <a:srgbClr val="3F3F3F"/>
                </a:solidFill>
                <a:latin typeface="Trebuchet MS"/>
                <a:ea typeface="Trebuchet MS"/>
                <a:cs typeface="Trebuchet MS"/>
                <a:sym typeface="Trebuchet MS"/>
              </a:defRPr>
            </a:lvl5pPr>
            <a:lvl6pPr marL="2285314" marR="0" lvl="5" indent="-12013" algn="l" rtl="0">
              <a:spcBef>
                <a:spcPts val="1000"/>
              </a:spcBef>
              <a:spcAft>
                <a:spcPts val="0"/>
              </a:spcAft>
              <a:buClr>
                <a:schemeClr val="accent1"/>
              </a:buClr>
              <a:buFont typeface="Noto Sans Symbols"/>
              <a:buNone/>
              <a:defRPr sz="1000" b="0" i="0" u="none" strike="noStrike" cap="none">
                <a:solidFill>
                  <a:srgbClr val="3F3F3F"/>
                </a:solidFill>
                <a:latin typeface="Trebuchet MS"/>
                <a:ea typeface="Trebuchet MS"/>
                <a:cs typeface="Trebuchet MS"/>
                <a:sym typeface="Trebuchet MS"/>
              </a:defRPr>
            </a:lvl6pPr>
            <a:lvl7pPr marL="2742377" marR="0" lvl="6" indent="-11876" algn="l" rtl="0">
              <a:spcBef>
                <a:spcPts val="1000"/>
              </a:spcBef>
              <a:spcAft>
                <a:spcPts val="0"/>
              </a:spcAft>
              <a:buClr>
                <a:schemeClr val="accent1"/>
              </a:buClr>
              <a:buFont typeface="Noto Sans Symbols"/>
              <a:buNone/>
              <a:defRPr sz="1000" b="0" i="0" u="none" strike="noStrike" cap="none">
                <a:solidFill>
                  <a:srgbClr val="3F3F3F"/>
                </a:solidFill>
                <a:latin typeface="Trebuchet MS"/>
                <a:ea typeface="Trebuchet MS"/>
                <a:cs typeface="Trebuchet MS"/>
                <a:sym typeface="Trebuchet MS"/>
              </a:defRPr>
            </a:lvl7pPr>
            <a:lvl8pPr marL="3199440" marR="0" lvl="7" indent="-11739" algn="l" rtl="0">
              <a:spcBef>
                <a:spcPts val="1000"/>
              </a:spcBef>
              <a:spcAft>
                <a:spcPts val="0"/>
              </a:spcAft>
              <a:buClr>
                <a:schemeClr val="accent1"/>
              </a:buClr>
              <a:buFont typeface="Noto Sans Symbols"/>
              <a:buNone/>
              <a:defRPr sz="1000" b="0" i="0" u="none" strike="noStrike" cap="none">
                <a:solidFill>
                  <a:srgbClr val="3F3F3F"/>
                </a:solidFill>
                <a:latin typeface="Trebuchet MS"/>
                <a:ea typeface="Trebuchet MS"/>
                <a:cs typeface="Trebuchet MS"/>
                <a:sym typeface="Trebuchet MS"/>
              </a:defRPr>
            </a:lvl8pPr>
            <a:lvl9pPr marL="3656503" marR="0" lvl="8" indent="-11603" algn="l" rtl="0">
              <a:spcBef>
                <a:spcPts val="1000"/>
              </a:spcBef>
              <a:spcAft>
                <a:spcPts val="0"/>
              </a:spcAft>
              <a:buClr>
                <a:schemeClr val="accent1"/>
              </a:buClr>
              <a:buFont typeface="Noto Sans Symbols"/>
              <a:buNone/>
              <a:defRPr sz="1000" b="0" i="0" u="none" strike="noStrike" cap="none">
                <a:solidFill>
                  <a:srgbClr val="3F3F3F"/>
                </a:solidFill>
                <a:latin typeface="Trebuchet MS"/>
                <a:ea typeface="Trebuchet MS"/>
                <a:cs typeface="Trebuchet MS"/>
                <a:sym typeface="Trebuchet MS"/>
              </a:defRPr>
            </a:lvl9pPr>
          </a:lstStyle>
          <a:p>
            <a:endParaRPr/>
          </a:p>
        </p:txBody>
      </p:sp>
      <p:sp>
        <p:nvSpPr>
          <p:cNvPr id="80" name="Shape 80"/>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81" name="Shape 81"/>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82" name="Shape 82"/>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677333" y="4800600"/>
            <a:ext cx="8596667" cy="566737"/>
          </a:xfrm>
          <a:prstGeom prst="rect">
            <a:avLst/>
          </a:prstGeom>
          <a:noFill/>
          <a:ln>
            <a:noFill/>
          </a:ln>
        </p:spPr>
        <p:txBody>
          <a:bodyPr lIns="91425" tIns="91425" rIns="91425" bIns="91425" anchor="b" anchorCtr="0"/>
          <a:lstStyle>
            <a:lvl1pPr marL="0" marR="0" lvl="0" indent="0" algn="l" rtl="0">
              <a:spcBef>
                <a:spcPts val="0"/>
              </a:spcBef>
              <a:buClr>
                <a:schemeClr val="accent1"/>
              </a:buClr>
              <a:buFont typeface="Trebuchet MS"/>
              <a:buNone/>
              <a:defRPr sz="24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85" name="Shape 85"/>
          <p:cNvSpPr>
            <a:spLocks noGrp="1"/>
          </p:cNvSpPr>
          <p:nvPr>
            <p:ph type="pic" idx="2"/>
          </p:nvPr>
        </p:nvSpPr>
        <p:spPr>
          <a:xfrm>
            <a:off x="677333" y="609600"/>
            <a:ext cx="8596668" cy="3845718"/>
          </a:xfrm>
          <a:prstGeom prst="rect">
            <a:avLst/>
          </a:prstGeom>
          <a:noFill/>
          <a:ln>
            <a:noFill/>
          </a:ln>
        </p:spPr>
        <p:txBody>
          <a:bodyPr lIns="91425" tIns="91425" rIns="91425" bIns="91425" anchor="t" anchorCtr="0"/>
          <a:lstStyle>
            <a:lvl1pPr marL="0" marR="0" lvl="0" indent="0" algn="ctr"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9pPr>
          </a:lstStyle>
          <a:p>
            <a:endParaRPr/>
          </a:p>
        </p:txBody>
      </p:sp>
      <p:sp>
        <p:nvSpPr>
          <p:cNvPr id="86" name="Shape 86"/>
          <p:cNvSpPr txBox="1">
            <a:spLocks noGrp="1"/>
          </p:cNvSpPr>
          <p:nvPr>
            <p:ph type="body" idx="1"/>
          </p:nvPr>
        </p:nvSpPr>
        <p:spPr>
          <a:xfrm>
            <a:off x="677333" y="5367337"/>
            <a:ext cx="8596667" cy="674024"/>
          </a:xfrm>
          <a:prstGeom prst="rect">
            <a:avLst/>
          </a:prstGeom>
          <a:noFill/>
          <a:ln>
            <a:noFill/>
          </a:ln>
        </p:spPr>
        <p:txBody>
          <a:bodyPr lIns="91425" tIns="91425" rIns="91425" bIns="91425" anchor="t" anchorCtr="0"/>
          <a:lstStyle>
            <a:lvl1pPr marL="0" marR="0" lvl="0" indent="0" algn="l" rtl="0">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000" b="0" i="0" u="none" strike="noStrike" cap="none">
                <a:solidFill>
                  <a:srgbClr val="3F3F3F"/>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900" b="0" i="0" u="none" strike="noStrike" cap="none">
                <a:solidFill>
                  <a:srgbClr val="3F3F3F"/>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900" b="0" i="0" u="none" strike="noStrike" cap="none">
                <a:solidFill>
                  <a:srgbClr val="3F3F3F"/>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900" b="0" i="0" u="none" strike="noStrike" cap="none">
                <a:solidFill>
                  <a:srgbClr val="3F3F3F"/>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900" b="0" i="0" u="none" strike="noStrike" cap="none">
                <a:solidFill>
                  <a:srgbClr val="3F3F3F"/>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900" b="0" i="0" u="none" strike="noStrike" cap="none">
                <a:solidFill>
                  <a:srgbClr val="3F3F3F"/>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900" b="0" i="0" u="none" strike="noStrike" cap="none">
                <a:solidFill>
                  <a:srgbClr val="3F3F3F"/>
                </a:solidFill>
                <a:latin typeface="Trebuchet MS"/>
                <a:ea typeface="Trebuchet MS"/>
                <a:cs typeface="Trebuchet MS"/>
                <a:sym typeface="Trebuchet MS"/>
              </a:defRPr>
            </a:lvl9pPr>
          </a:lstStyle>
          <a:p>
            <a:endParaRPr/>
          </a:p>
        </p:txBody>
      </p:sp>
      <p:sp>
        <p:nvSpPr>
          <p:cNvPr id="87" name="Shape 87"/>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88" name="Shape 88"/>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89" name="Shape 89"/>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Shape 6"/>
          <p:cNvGrpSpPr/>
          <p:nvPr/>
        </p:nvGrpSpPr>
        <p:grpSpPr>
          <a:xfrm>
            <a:off x="0" y="-8466"/>
            <a:ext cx="12192000" cy="6866467"/>
            <a:chOff x="0" y="-8466"/>
            <a:chExt cx="12192000" cy="6866467"/>
          </a:xfrm>
        </p:grpSpPr>
        <p:cxnSp>
          <p:nvCxnSpPr>
            <p:cNvPr id="7" name="Shape 7"/>
            <p:cNvCxnSpPr/>
            <p:nvPr/>
          </p:nvCxnSpPr>
          <p:spPr>
            <a:xfrm>
              <a:off x="9371011" y="0"/>
              <a:ext cx="1219199" cy="6858000"/>
            </a:xfrm>
            <a:prstGeom prst="straightConnector1">
              <a:avLst/>
            </a:prstGeom>
            <a:noFill/>
            <a:ln w="9525" cap="flat" cmpd="sng">
              <a:solidFill>
                <a:srgbClr val="BFBFBF"/>
              </a:solidFill>
              <a:prstDash val="solid"/>
              <a:round/>
              <a:headEnd type="none" w="med" len="med"/>
              <a:tailEnd type="none" w="med" len="med"/>
            </a:ln>
          </p:spPr>
        </p:cxnSp>
        <p:cxnSp>
          <p:nvCxnSpPr>
            <p:cNvPr id="8" name="Shape 8"/>
            <p:cNvCxnSpPr/>
            <p:nvPr/>
          </p:nvCxnSpPr>
          <p:spPr>
            <a:xfrm flipH="1">
              <a:off x="7425266" y="3681412"/>
              <a:ext cx="4763558" cy="3176586"/>
            </a:xfrm>
            <a:prstGeom prst="straightConnector1">
              <a:avLst/>
            </a:prstGeom>
            <a:noFill/>
            <a:ln w="9525" cap="flat" cmpd="sng">
              <a:solidFill>
                <a:srgbClr val="D8D8D8"/>
              </a:solidFill>
              <a:prstDash val="solid"/>
              <a:round/>
              <a:headEnd type="none" w="med" len="med"/>
              <a:tailEnd type="none" w="med" len="med"/>
            </a:ln>
          </p:spPr>
        </p:cxnSp>
        <p:sp>
          <p:nvSpPr>
            <p:cNvPr id="9" name="Shape 9"/>
            <p:cNvSpPr/>
            <p:nvPr/>
          </p:nvSpPr>
          <p:spPr>
            <a:xfrm>
              <a:off x="9181475" y="-8466"/>
              <a:ext cx="3007348" cy="6866467"/>
            </a:xfrm>
            <a:custGeom>
              <a:avLst/>
              <a:gdLst/>
              <a:ahLst/>
              <a:cxnLst/>
              <a:rect l="0" t="0" r="0" b="0"/>
              <a:pathLst>
                <a:path w="120000" h="120000" extrusionOk="0">
                  <a:moveTo>
                    <a:pt x="81621" y="0"/>
                  </a:moveTo>
                  <a:lnTo>
                    <a:pt x="120000" y="0"/>
                  </a:lnTo>
                  <a:lnTo>
                    <a:pt x="120000" y="119999"/>
                  </a:lnTo>
                  <a:lnTo>
                    <a:pt x="0" y="119999"/>
                  </a:lnTo>
                  <a:lnTo>
                    <a:pt x="81621" y="0"/>
                  </a:lnTo>
                  <a:close/>
                </a:path>
              </a:pathLst>
            </a:custGeom>
            <a:solidFill>
              <a:schemeClr val="accent1">
                <a:alpha val="29803"/>
              </a:schemeClr>
            </a:solidFill>
            <a:ln>
              <a:noFill/>
            </a:ln>
          </p:spPr>
        </p:sp>
        <p:sp>
          <p:nvSpPr>
            <p:cNvPr id="10" name="Shape 10"/>
            <p:cNvSpPr/>
            <p:nvPr/>
          </p:nvSpPr>
          <p:spPr>
            <a:xfrm>
              <a:off x="9603442" y="-8466"/>
              <a:ext cx="2588558" cy="6866467"/>
            </a:xfrm>
            <a:custGeom>
              <a:avLst/>
              <a:gdLst/>
              <a:ahLst/>
              <a:cxnLst/>
              <a:rect l="0" t="0" r="0" b="0"/>
              <a:pathLst>
                <a:path w="120000" h="120000" extrusionOk="0">
                  <a:moveTo>
                    <a:pt x="0" y="0"/>
                  </a:moveTo>
                  <a:lnTo>
                    <a:pt x="120000" y="0"/>
                  </a:lnTo>
                  <a:lnTo>
                    <a:pt x="120000" y="119999"/>
                  </a:lnTo>
                  <a:lnTo>
                    <a:pt x="56067" y="119999"/>
                  </a:lnTo>
                  <a:lnTo>
                    <a:pt x="0" y="0"/>
                  </a:lnTo>
                  <a:close/>
                </a:path>
              </a:pathLst>
            </a:custGeom>
            <a:solidFill>
              <a:schemeClr val="accent1">
                <a:alpha val="20000"/>
              </a:schemeClr>
            </a:solidFill>
            <a:ln>
              <a:noFill/>
            </a:ln>
          </p:spPr>
        </p:sp>
        <p:sp>
          <p:nvSpPr>
            <p:cNvPr id="11" name="Shape 11"/>
            <p:cNvSpPr/>
            <p:nvPr/>
          </p:nvSpPr>
          <p:spPr>
            <a:xfrm>
              <a:off x="8932332" y="3048000"/>
              <a:ext cx="3259667" cy="3809999"/>
            </a:xfrm>
            <a:prstGeom prst="triangle">
              <a:avLst>
                <a:gd name="adj" fmla="val 100000"/>
              </a:avLst>
            </a:prstGeom>
            <a:solidFill>
              <a:schemeClr val="accent2">
                <a:alpha val="71764"/>
              </a:schemeClr>
            </a:solidFill>
            <a:ln>
              <a:noFill/>
            </a:ln>
          </p:spPr>
          <p:txBody>
            <a:bodyPr lIns="91425" tIns="91425" rIns="91425" bIns="91425" anchor="ctr" anchorCtr="0">
              <a:noAutofit/>
            </a:bodyPr>
            <a:lstStyle/>
            <a:p>
              <a:pPr lvl="0">
                <a:spcBef>
                  <a:spcPts val="0"/>
                </a:spcBef>
                <a:buNone/>
              </a:pPr>
              <a:endParaRPr/>
            </a:p>
          </p:txBody>
        </p:sp>
        <p:sp>
          <p:nvSpPr>
            <p:cNvPr id="12" name="Shape 12"/>
            <p:cNvSpPr/>
            <p:nvPr/>
          </p:nvSpPr>
          <p:spPr>
            <a:xfrm>
              <a:off x="9334500" y="-8466"/>
              <a:ext cx="2854326" cy="6866467"/>
            </a:xfrm>
            <a:custGeom>
              <a:avLst/>
              <a:gdLst/>
              <a:ahLst/>
              <a:cxnLst/>
              <a:rect l="0" t="0" r="0" b="0"/>
              <a:pathLst>
                <a:path w="120000" h="120000" extrusionOk="0">
                  <a:moveTo>
                    <a:pt x="0" y="0"/>
                  </a:moveTo>
                  <a:lnTo>
                    <a:pt x="120000" y="0"/>
                  </a:lnTo>
                  <a:lnTo>
                    <a:pt x="120000" y="119999"/>
                  </a:lnTo>
                  <a:lnTo>
                    <a:pt x="103873" y="119999"/>
                  </a:lnTo>
                  <a:lnTo>
                    <a:pt x="0" y="0"/>
                  </a:lnTo>
                  <a:close/>
                </a:path>
              </a:pathLst>
            </a:custGeom>
            <a:solidFill>
              <a:srgbClr val="3F7818">
                <a:alpha val="69803"/>
              </a:srgbClr>
            </a:solidFill>
            <a:ln>
              <a:noFill/>
            </a:ln>
          </p:spPr>
        </p:sp>
        <p:sp>
          <p:nvSpPr>
            <p:cNvPr id="13" name="Shape 13"/>
            <p:cNvSpPr/>
            <p:nvPr/>
          </p:nvSpPr>
          <p:spPr>
            <a:xfrm>
              <a:off x="10898729" y="-8466"/>
              <a:ext cx="1290093" cy="6866467"/>
            </a:xfrm>
            <a:custGeom>
              <a:avLst/>
              <a:gdLst/>
              <a:ahLst/>
              <a:cxnLst/>
              <a:rect l="0" t="0" r="0" b="0"/>
              <a:pathLst>
                <a:path w="120000" h="120000" extrusionOk="0">
                  <a:moveTo>
                    <a:pt x="94852" y="0"/>
                  </a:moveTo>
                  <a:lnTo>
                    <a:pt x="120000" y="0"/>
                  </a:lnTo>
                  <a:lnTo>
                    <a:pt x="120000" y="120000"/>
                  </a:lnTo>
                  <a:lnTo>
                    <a:pt x="0" y="120000"/>
                  </a:lnTo>
                  <a:lnTo>
                    <a:pt x="94852" y="0"/>
                  </a:lnTo>
                  <a:close/>
                </a:path>
              </a:pathLst>
            </a:custGeom>
            <a:solidFill>
              <a:srgbClr val="BFE471">
                <a:alpha val="69803"/>
              </a:srgbClr>
            </a:solidFill>
            <a:ln>
              <a:noFill/>
            </a:ln>
          </p:spPr>
        </p:sp>
        <p:sp>
          <p:nvSpPr>
            <p:cNvPr id="14" name="Shape 14"/>
            <p:cNvSpPr/>
            <p:nvPr/>
          </p:nvSpPr>
          <p:spPr>
            <a:xfrm>
              <a:off x="10938999" y="-8466"/>
              <a:ext cx="1249825" cy="6866467"/>
            </a:xfrm>
            <a:custGeom>
              <a:avLst/>
              <a:gdLst/>
              <a:ahLst/>
              <a:cxnLst/>
              <a:rect l="0" t="0" r="0" b="0"/>
              <a:pathLst>
                <a:path w="120000" h="120000" extrusionOk="0">
                  <a:moveTo>
                    <a:pt x="0" y="0"/>
                  </a:moveTo>
                  <a:lnTo>
                    <a:pt x="120000" y="0"/>
                  </a:lnTo>
                  <a:lnTo>
                    <a:pt x="120000" y="120000"/>
                  </a:lnTo>
                  <a:lnTo>
                    <a:pt x="106515" y="120000"/>
                  </a:lnTo>
                  <a:lnTo>
                    <a:pt x="0" y="0"/>
                  </a:lnTo>
                  <a:close/>
                </a:path>
              </a:pathLst>
            </a:custGeom>
            <a:solidFill>
              <a:schemeClr val="accent1">
                <a:alpha val="64705"/>
              </a:schemeClr>
            </a:solidFill>
            <a:ln>
              <a:noFill/>
            </a:ln>
          </p:spPr>
        </p:sp>
        <p:sp>
          <p:nvSpPr>
            <p:cNvPr id="15" name="Shape 15"/>
            <p:cNvSpPr/>
            <p:nvPr/>
          </p:nvSpPr>
          <p:spPr>
            <a:xfrm>
              <a:off x="10371665" y="3589867"/>
              <a:ext cx="1817159" cy="3268132"/>
            </a:xfrm>
            <a:prstGeom prst="triangle">
              <a:avLst>
                <a:gd name="adj" fmla="val 100000"/>
              </a:avLst>
            </a:prstGeom>
            <a:solidFill>
              <a:schemeClr val="accent1">
                <a:alpha val="80000"/>
              </a:schemeClr>
            </a:solidFill>
            <a:ln>
              <a:noFill/>
            </a:ln>
          </p:spPr>
          <p:txBody>
            <a:bodyPr lIns="91425" tIns="91425" rIns="91425" bIns="91425" anchor="ctr" anchorCtr="0">
              <a:noAutofit/>
            </a:bodyPr>
            <a:lstStyle/>
            <a:p>
              <a:pPr lvl="0">
                <a:spcBef>
                  <a:spcPts val="0"/>
                </a:spcBef>
                <a:buNone/>
              </a:pPr>
              <a:endParaRPr/>
            </a:p>
          </p:txBody>
        </p:sp>
        <p:sp>
          <p:nvSpPr>
            <p:cNvPr id="16" name="Shape 16"/>
            <p:cNvSpPr/>
            <p:nvPr/>
          </p:nvSpPr>
          <p:spPr>
            <a:xfrm>
              <a:off x="0" y="4013200"/>
              <a:ext cx="448732" cy="2844800"/>
            </a:xfrm>
            <a:prstGeom prst="triangle">
              <a:avLst>
                <a:gd name="adj" fmla="val 0"/>
              </a:avLst>
            </a:prstGeom>
            <a:solidFill>
              <a:schemeClr val="accent1">
                <a:alpha val="84705"/>
              </a:schemeClr>
            </a:solidFill>
            <a:ln>
              <a:noFill/>
            </a:ln>
          </p:spPr>
          <p:txBody>
            <a:bodyPr lIns="91425" tIns="91425" rIns="91425" bIns="91425" anchor="ctr" anchorCtr="0">
              <a:noAutofit/>
            </a:bodyPr>
            <a:lstStyle/>
            <a:p>
              <a:pPr lvl="0">
                <a:spcBef>
                  <a:spcPts val="0"/>
                </a:spcBef>
                <a:buNone/>
              </a:pPr>
              <a:endParaRPr/>
            </a:p>
          </p:txBody>
        </p:sp>
      </p:grpSp>
      <p:sp>
        <p:nvSpPr>
          <p:cNvPr id="17" name="Shape 17"/>
          <p:cNvSpPr txBox="1">
            <a:spLocks noGrp="1"/>
          </p:cNvSpPr>
          <p:nvPr>
            <p:ph type="title"/>
          </p:nvPr>
        </p:nvSpPr>
        <p:spPr>
          <a:xfrm>
            <a:off x="677333" y="609600"/>
            <a:ext cx="8596668" cy="1320800"/>
          </a:xfrm>
          <a:prstGeom prst="rect">
            <a:avLst/>
          </a:prstGeom>
          <a:noFill/>
          <a:ln>
            <a:noFill/>
          </a:ln>
        </p:spPr>
        <p:txBody>
          <a:bodyPr lIns="91425" tIns="91425" rIns="91425" bIns="91425" anchor="t" anchorCtr="0"/>
          <a:lstStyle>
            <a:lvl1pPr marL="0" marR="0" lvl="0" indent="0" algn="l" rtl="0">
              <a:spcBef>
                <a:spcPts val="0"/>
              </a:spcBef>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8" name="Shape 18"/>
          <p:cNvSpPr txBox="1">
            <a:spLocks noGrp="1"/>
          </p:cNvSpPr>
          <p:nvPr>
            <p:ph type="body" idx="1"/>
          </p:nvPr>
        </p:nvSpPr>
        <p:spPr>
          <a:xfrm>
            <a:off x="677333" y="2160589"/>
            <a:ext cx="8596668" cy="3880773"/>
          </a:xfrm>
          <a:prstGeom prst="rect">
            <a:avLst/>
          </a:prstGeom>
          <a:noFill/>
          <a:ln>
            <a:noFill/>
          </a:ln>
        </p:spPr>
        <p:txBody>
          <a:bodyPr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9" name="Shape 19"/>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0" name="Shape 20"/>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1" name="Shape 21"/>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hyperlink" Target="https://maven.apache.org/download.cgi" TargetMode="Externa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Shape 143"/>
          <p:cNvSpPr txBox="1">
            <a:spLocks noGrp="1"/>
          </p:cNvSpPr>
          <p:nvPr>
            <p:ph type="ctrTitle"/>
          </p:nvPr>
        </p:nvSpPr>
        <p:spPr>
          <a:xfrm>
            <a:off x="1507066" y="2404533"/>
            <a:ext cx="7766936" cy="1646301"/>
          </a:xfrm>
          <a:prstGeom prst="rect">
            <a:avLst/>
          </a:prstGeom>
          <a:noFill/>
          <a:ln>
            <a:noFill/>
          </a:ln>
        </p:spPr>
        <p:txBody>
          <a:bodyPr lIns="91425" tIns="45700" rIns="91425" bIns="45700" anchor="b" anchorCtr="0">
            <a:noAutofit/>
          </a:bodyPr>
          <a:lstStyle/>
          <a:p>
            <a:pPr marL="0" marR="0" lvl="0" indent="0" algn="r" rtl="0">
              <a:spcBef>
                <a:spcPts val="0"/>
              </a:spcBef>
              <a:buClr>
                <a:schemeClr val="accent1"/>
              </a:buClr>
              <a:buSzPct val="25000"/>
              <a:buFont typeface="Trebuchet MS"/>
              <a:buNone/>
            </a:pPr>
            <a:r>
              <a:rPr lang="en-GB" sz="5400" b="0" i="0" u="none" strike="noStrike" cap="none" dirty="0">
                <a:solidFill>
                  <a:schemeClr val="accent1"/>
                </a:solidFill>
                <a:latin typeface="Trebuchet MS"/>
                <a:ea typeface="Trebuchet MS"/>
                <a:cs typeface="Trebuchet MS"/>
                <a:sym typeface="Trebuchet MS"/>
              </a:rPr>
              <a:t>Java</a:t>
            </a:r>
            <a:endParaRPr sz="5400" b="0" i="0" u="none" strike="noStrike" cap="none" dirty="0">
              <a:solidFill>
                <a:schemeClr val="accent1"/>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7" name="Shape 237"/>
          <p:cNvSpPr txBox="1">
            <a:spLocks noGrp="1"/>
          </p:cNvSpPr>
          <p:nvPr>
            <p:ph type="body" idx="1"/>
          </p:nvPr>
        </p:nvSpPr>
        <p:spPr>
          <a:xfrm>
            <a:off x="677333" y="533401"/>
            <a:ext cx="8596668" cy="5507962"/>
          </a:xfrm>
          <a:prstGeom prst="rect">
            <a:avLst/>
          </a:prstGeom>
          <a:noFill/>
          <a:ln>
            <a:noFill/>
          </a:ln>
        </p:spPr>
        <p:txBody>
          <a:bodyPr lIns="91425" tIns="45700" rIns="91425" bIns="45700" anchor="t" anchorCtr="0">
            <a:noAutofit/>
          </a:bodyPr>
          <a:lstStyle/>
          <a:p>
            <a:pPr marL="342900" marR="0" lvl="0" indent="-342900" algn="l" rtl="0">
              <a:spcBef>
                <a:spcPts val="1000"/>
              </a:spcBef>
              <a:spcAft>
                <a:spcPts val="0"/>
              </a:spcAft>
              <a:buClr>
                <a:schemeClr val="accent1"/>
              </a:buClr>
              <a:buSzPct val="79999"/>
              <a:buFont typeface="Noto Sans Symbols"/>
              <a:buChar char="●"/>
            </a:pPr>
            <a:r>
              <a:rPr lang="en-US" sz="1000" b="0" i="0" u="none" strike="noStrike" cap="none" dirty="0">
                <a:solidFill>
                  <a:srgbClr val="3F3F3F"/>
                </a:solidFill>
                <a:latin typeface="Trebuchet MS"/>
                <a:ea typeface="Trebuchet MS"/>
                <a:cs typeface="Trebuchet MS"/>
                <a:sym typeface="Trebuchet MS"/>
              </a:rPr>
              <a:t> </a:t>
            </a: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Relational</a:t>
            </a:r>
          </a:p>
          <a:p>
            <a:pPr marL="342900" marR="0" lvl="0" indent="-342900" algn="l" rtl="0">
              <a:spcBef>
                <a:spcPts val="1000"/>
              </a:spcBef>
              <a:spcAft>
                <a:spcPts val="0"/>
              </a:spcAft>
              <a:buClr>
                <a:schemeClr val="accent1"/>
              </a:buClr>
              <a:buSzPct val="79999"/>
              <a:buFont typeface="Noto Sans Symbols"/>
              <a:buChar char="●"/>
            </a:pPr>
            <a:endParaRPr lang="en-US" sz="1000" b="0" i="0" u="none" strike="noStrike" cap="none" dirty="0">
              <a:solidFill>
                <a:srgbClr val="3F3F3F"/>
              </a:solidFill>
              <a:latin typeface="Trebuchet MS"/>
              <a:ea typeface="Trebuchet MS"/>
              <a:cs typeface="Trebuchet MS"/>
              <a:sym typeface="Trebuchet MS"/>
            </a:endParaRP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
        <p:nvSpPr>
          <p:cNvPr id="5" name="Shape 199"/>
          <p:cNvSpPr txBox="1">
            <a:spLocks noGrp="1"/>
          </p:cNvSpPr>
          <p:nvPr>
            <p:ph type="title"/>
          </p:nvPr>
        </p:nvSpPr>
        <p:spPr>
          <a:xfrm>
            <a:off x="677333" y="2286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600" b="0" i="0" u="none" strike="noStrike" cap="none" dirty="0">
                <a:solidFill>
                  <a:schemeClr val="accent1"/>
                </a:solidFill>
                <a:latin typeface="Trebuchet MS"/>
                <a:ea typeface="Trebuchet MS"/>
                <a:cs typeface="Trebuchet MS"/>
                <a:sym typeface="Trebuchet MS"/>
              </a:rPr>
              <a:t>Java : Operators : Relational</a:t>
            </a:r>
          </a:p>
        </p:txBody>
      </p:sp>
      <p:pic>
        <p:nvPicPr>
          <p:cNvPr id="7" name="Shape 249"/>
          <p:cNvPicPr preferRelativeResize="0">
            <a:picLocks/>
          </p:cNvPicPr>
          <p:nvPr/>
        </p:nvPicPr>
        <p:blipFill rotWithShape="1">
          <a:blip r:embed="rId3">
            <a:alphaModFix/>
          </a:blip>
          <a:srcRect/>
          <a:stretch/>
        </p:blipFill>
        <p:spPr>
          <a:xfrm>
            <a:off x="1508299" y="837419"/>
            <a:ext cx="2819400" cy="1676400"/>
          </a:xfrm>
          <a:prstGeom prst="rect">
            <a:avLst/>
          </a:prstGeom>
          <a:noFill/>
          <a:ln>
            <a:noFill/>
          </a:ln>
        </p:spPr>
      </p:pic>
    </p:spTree>
    <p:extLst>
      <p:ext uri="{BB962C8B-B14F-4D97-AF65-F5344CB8AC3E}">
        <p14:creationId xmlns:p14="http://schemas.microsoft.com/office/powerpoint/2010/main" val="32334727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7" name="Shape 237"/>
          <p:cNvSpPr txBox="1">
            <a:spLocks noGrp="1"/>
          </p:cNvSpPr>
          <p:nvPr>
            <p:ph type="body" idx="1"/>
          </p:nvPr>
        </p:nvSpPr>
        <p:spPr>
          <a:xfrm>
            <a:off x="677333" y="533401"/>
            <a:ext cx="8596668" cy="5507962"/>
          </a:xfrm>
          <a:prstGeom prst="rect">
            <a:avLst/>
          </a:prstGeom>
          <a:noFill/>
          <a:ln>
            <a:noFill/>
          </a:ln>
        </p:spPr>
        <p:txBody>
          <a:bodyPr lIns="91425" tIns="45700" rIns="91425" bIns="45700" anchor="t" anchorCtr="0">
            <a:noAutofit/>
          </a:bodyPr>
          <a:lstStyle/>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Logical</a:t>
            </a: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
        <p:nvSpPr>
          <p:cNvPr id="5" name="Shape 199"/>
          <p:cNvSpPr txBox="1">
            <a:spLocks noGrp="1"/>
          </p:cNvSpPr>
          <p:nvPr>
            <p:ph type="title"/>
          </p:nvPr>
        </p:nvSpPr>
        <p:spPr>
          <a:xfrm>
            <a:off x="677333" y="2286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600" b="0" i="0" u="none" strike="noStrike" cap="none" dirty="0">
                <a:solidFill>
                  <a:schemeClr val="accent1"/>
                </a:solidFill>
                <a:latin typeface="Trebuchet MS"/>
                <a:ea typeface="Trebuchet MS"/>
                <a:cs typeface="Trebuchet MS"/>
                <a:sym typeface="Trebuchet MS"/>
              </a:rPr>
              <a:t>Java : Operators : Logical</a:t>
            </a:r>
          </a:p>
        </p:txBody>
      </p:sp>
      <p:pic>
        <p:nvPicPr>
          <p:cNvPr id="8" name="Shape 255"/>
          <p:cNvPicPr preferRelativeResize="0">
            <a:picLocks/>
          </p:cNvPicPr>
          <p:nvPr/>
        </p:nvPicPr>
        <p:blipFill rotWithShape="1">
          <a:blip r:embed="rId3">
            <a:alphaModFix/>
          </a:blip>
          <a:srcRect/>
          <a:stretch/>
        </p:blipFill>
        <p:spPr>
          <a:xfrm>
            <a:off x="1524000" y="1143000"/>
            <a:ext cx="3886200" cy="1870075"/>
          </a:xfrm>
          <a:prstGeom prst="rect">
            <a:avLst/>
          </a:prstGeom>
          <a:noFill/>
          <a:ln>
            <a:noFill/>
          </a:ln>
        </p:spPr>
      </p:pic>
    </p:spTree>
    <p:extLst>
      <p:ext uri="{BB962C8B-B14F-4D97-AF65-F5344CB8AC3E}">
        <p14:creationId xmlns:p14="http://schemas.microsoft.com/office/powerpoint/2010/main" val="877106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1" name="Shape 261"/>
          <p:cNvSpPr txBox="1">
            <a:spLocks noGrp="1"/>
          </p:cNvSpPr>
          <p:nvPr>
            <p:ph type="body" idx="1"/>
          </p:nvPr>
        </p:nvSpPr>
        <p:spPr>
          <a:xfrm>
            <a:off x="677333" y="685801"/>
            <a:ext cx="8596668" cy="5355562"/>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79999"/>
              <a:buFont typeface="Noto Sans Symbols"/>
              <a:buChar char="●"/>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Incremental operator example</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Decrement operator example</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Even odd numbers example</a:t>
            </a:r>
          </a:p>
        </p:txBody>
      </p:sp>
      <p:sp>
        <p:nvSpPr>
          <p:cNvPr id="5" name="Shape 199"/>
          <p:cNvSpPr txBox="1">
            <a:spLocks noGrp="1"/>
          </p:cNvSpPr>
          <p:nvPr>
            <p:ph type="title"/>
          </p:nvPr>
        </p:nvSpPr>
        <p:spPr>
          <a:xfrm>
            <a:off x="677333" y="2286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600" b="0" i="0" u="none" strike="noStrike" cap="none" dirty="0">
                <a:solidFill>
                  <a:schemeClr val="accent1"/>
                </a:solidFill>
                <a:latin typeface="Trebuchet MS"/>
                <a:ea typeface="Trebuchet MS"/>
                <a:cs typeface="Trebuchet MS"/>
                <a:sym typeface="Trebuchet MS"/>
              </a:rPr>
              <a:t>Java : Operators- Examples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7" name="Shape 267"/>
          <p:cNvSpPr txBox="1">
            <a:spLocks noGrp="1"/>
          </p:cNvSpPr>
          <p:nvPr>
            <p:ph type="body" idx="1"/>
          </p:nvPr>
        </p:nvSpPr>
        <p:spPr>
          <a:xfrm>
            <a:off x="685800" y="609600"/>
            <a:ext cx="8596668" cy="4876800"/>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79999"/>
              <a:buFont typeface="Noto Sans Symbols"/>
              <a:buChar char="●"/>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If</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If –else</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If- else –if</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Switch case</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Examples:</a:t>
            </a:r>
          </a:p>
          <a:p>
            <a:pPr lvl="1" indent="-342900">
              <a:buSzPct val="79999"/>
            </a:pPr>
            <a:r>
              <a:rPr lang="en-US" sz="1000" b="0" i="0" u="none" strike="noStrike" cap="none" dirty="0">
                <a:solidFill>
                  <a:srgbClr val="3F3F3F"/>
                </a:solidFill>
                <a:latin typeface="Times New Roman" panose="02020603050405020304" pitchFamily="18" charset="0"/>
                <a:cs typeface="Times New Roman" panose="02020603050405020304" pitchFamily="18" charset="0"/>
                <a:sym typeface="Trebuchet MS"/>
              </a:rPr>
              <a:t>Greater of given 2 numbers</a:t>
            </a: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Greater of given 3 numbers</a:t>
            </a:r>
          </a:p>
        </p:txBody>
      </p:sp>
      <p:sp>
        <p:nvSpPr>
          <p:cNvPr id="5" name="Shape 199"/>
          <p:cNvSpPr txBox="1">
            <a:spLocks noGrp="1"/>
          </p:cNvSpPr>
          <p:nvPr>
            <p:ph type="title"/>
          </p:nvPr>
        </p:nvSpPr>
        <p:spPr>
          <a:xfrm>
            <a:off x="677333" y="2286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600" b="0" i="0" u="none" strike="noStrike" cap="none" dirty="0">
                <a:solidFill>
                  <a:schemeClr val="accent1"/>
                </a:solidFill>
                <a:latin typeface="Trebuchet MS"/>
                <a:ea typeface="Trebuchet MS"/>
                <a:cs typeface="Trebuchet MS"/>
                <a:sym typeface="Trebuchet MS"/>
              </a:rPr>
              <a:t>Java : Conditional statements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3" name="Shape 273"/>
          <p:cNvSpPr txBox="1">
            <a:spLocks noGrp="1"/>
          </p:cNvSpPr>
          <p:nvPr>
            <p:ph type="body" idx="1"/>
          </p:nvPr>
        </p:nvSpPr>
        <p:spPr>
          <a:xfrm>
            <a:off x="677333" y="685800"/>
            <a:ext cx="8596668" cy="4464973"/>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79999"/>
              <a:buFont typeface="Noto Sans Symbols"/>
              <a:buChar char="●"/>
            </a:pPr>
            <a:r>
              <a:rPr lang="en-US" sz="1200" dirty="0">
                <a:latin typeface="Times New Roman" panose="02020603050405020304" pitchFamily="18" charset="0"/>
                <a:cs typeface="Times New Roman" panose="02020603050405020304" pitchFamily="18" charset="0"/>
              </a:rPr>
              <a:t>Loops</a:t>
            </a:r>
            <a:endPar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endParaRPr>
          </a:p>
          <a:p>
            <a:pPr lvl="1" indent="-342900">
              <a:spcBef>
                <a:spcPts val="0"/>
              </a:spcBef>
              <a:buSzPct val="79999"/>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For loop</a:t>
            </a:r>
          </a:p>
          <a:p>
            <a:pPr lvl="1" indent="-342900">
              <a:buSzPct val="79999"/>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Nested for loop</a:t>
            </a:r>
          </a:p>
          <a:p>
            <a:pPr lvl="1" indent="-342900">
              <a:buSzPct val="79999"/>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While loop</a:t>
            </a:r>
          </a:p>
          <a:p>
            <a:pPr lvl="1" indent="-342900">
              <a:buSzPct val="79999"/>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Do While loop</a:t>
            </a:r>
          </a:p>
          <a:p>
            <a:pPr lvl="1" indent="-342900">
              <a:buSzPct val="79999"/>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Difference between while and do-while loops </a:t>
            </a:r>
          </a:p>
          <a:p>
            <a:pPr lvl="1" indent="-342900">
              <a:buSzPct val="79999"/>
            </a:pPr>
            <a:r>
              <a:rPr lang="en-US" sz="1200" b="0" i="0" u="none" strike="noStrike" cap="none" dirty="0">
                <a:solidFill>
                  <a:schemeClr val="tx1">
                    <a:lumMod val="75000"/>
                    <a:lumOff val="25000"/>
                  </a:schemeClr>
                </a:solidFill>
                <a:latin typeface="Times New Roman" panose="02020603050405020304" pitchFamily="18" charset="0"/>
                <a:cs typeface="Times New Roman" panose="02020603050405020304" pitchFamily="18" charset="0"/>
                <a:sym typeface="Trebuchet MS"/>
              </a:rPr>
              <a:t>Advanced for loop(For each loop)</a:t>
            </a:r>
          </a:p>
          <a:p>
            <a:pPr lvl="1" indent="-342900">
              <a:buSzPct val="79999"/>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Break statement</a:t>
            </a:r>
          </a:p>
          <a:p>
            <a:pPr lvl="1" indent="-342900">
              <a:buSzPct val="79999"/>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Continue statement</a:t>
            </a:r>
          </a:p>
          <a:p>
            <a:pPr marL="571500" lvl="1" indent="-171450">
              <a:buSzPct val="79999"/>
            </a:pPr>
            <a:r>
              <a:rPr lang="en-US" sz="1200" dirty="0">
                <a:latin typeface="Times New Roman" panose="02020603050405020304" pitchFamily="18" charset="0"/>
                <a:cs typeface="Times New Roman" panose="02020603050405020304" pitchFamily="18" charset="0"/>
              </a:rPr>
              <a:t>Loops examples</a:t>
            </a:r>
          </a:p>
          <a:p>
            <a:pPr lvl="2" indent="-342900">
              <a:buSzPct val="79999"/>
            </a:pPr>
            <a:r>
              <a:rPr lang="en-US" sz="1200" dirty="0">
                <a:latin typeface="Times New Roman" panose="02020603050405020304" pitchFamily="18" charset="0"/>
                <a:cs typeface="Times New Roman" panose="02020603050405020304" pitchFamily="18" charset="0"/>
              </a:rPr>
              <a:t>Listing Even and odd numbers </a:t>
            </a:r>
          </a:p>
          <a:p>
            <a:pPr lvl="2" indent="-342900">
              <a:buSzPct val="79999"/>
            </a:pPr>
            <a:r>
              <a:rPr lang="en-US" sz="1200" dirty="0">
                <a:latin typeface="Times New Roman" panose="02020603050405020304" pitchFamily="18" charset="0"/>
                <a:cs typeface="Times New Roman" panose="02020603050405020304" pitchFamily="18" charset="0"/>
              </a:rPr>
              <a:t>Factorial</a:t>
            </a:r>
          </a:p>
          <a:p>
            <a:pPr lvl="2" indent="-342900">
              <a:buSzPct val="79999"/>
            </a:pPr>
            <a:r>
              <a:rPr lang="en-US" sz="1200" dirty="0">
                <a:latin typeface="Times New Roman" panose="02020603050405020304" pitchFamily="18" charset="0"/>
                <a:cs typeface="Times New Roman" panose="02020603050405020304" pitchFamily="18" charset="0"/>
              </a:rPr>
              <a:t>Fibonacci series</a:t>
            </a:r>
            <a:endPar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endParaRP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
        <p:nvSpPr>
          <p:cNvPr id="6" name="Shape 199"/>
          <p:cNvSpPr txBox="1">
            <a:spLocks noGrp="1"/>
          </p:cNvSpPr>
          <p:nvPr>
            <p:ph type="title"/>
          </p:nvPr>
        </p:nvSpPr>
        <p:spPr>
          <a:xfrm>
            <a:off x="677333" y="2286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600" b="0" i="0" u="none" strike="noStrike" cap="none" dirty="0">
                <a:solidFill>
                  <a:schemeClr val="accent1"/>
                </a:solidFill>
                <a:latin typeface="Trebuchet MS"/>
                <a:ea typeface="Trebuchet MS"/>
                <a:cs typeface="Trebuchet MS"/>
                <a:sym typeface="Trebuchet MS"/>
              </a:rPr>
              <a:t>Java : Loops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5" name="Shape 199"/>
          <p:cNvSpPr txBox="1">
            <a:spLocks noGrp="1"/>
          </p:cNvSpPr>
          <p:nvPr>
            <p:ph type="title"/>
          </p:nvPr>
        </p:nvSpPr>
        <p:spPr>
          <a:xfrm>
            <a:off x="677333" y="2286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600" b="0" i="0" u="none" strike="noStrike" cap="none" dirty="0">
                <a:solidFill>
                  <a:schemeClr val="accent1"/>
                </a:solidFill>
                <a:latin typeface="Trebuchet MS"/>
                <a:ea typeface="Trebuchet MS"/>
                <a:cs typeface="Trebuchet MS"/>
                <a:sym typeface="Trebuchet MS"/>
              </a:rPr>
              <a:t>Java : Arrays</a:t>
            </a:r>
          </a:p>
        </p:txBody>
      </p:sp>
      <p:sp>
        <p:nvSpPr>
          <p:cNvPr id="7" name="Shape 273"/>
          <p:cNvSpPr txBox="1">
            <a:spLocks noGrp="1"/>
          </p:cNvSpPr>
          <p:nvPr>
            <p:ph type="body" idx="1"/>
          </p:nvPr>
        </p:nvSpPr>
        <p:spPr>
          <a:xfrm>
            <a:off x="677333" y="685800"/>
            <a:ext cx="8596668" cy="5410200"/>
          </a:xfrm>
          <a:prstGeom prst="rect">
            <a:avLst/>
          </a:prstGeom>
          <a:noFill/>
          <a:ln>
            <a:noFill/>
          </a:ln>
        </p:spPr>
        <p:txBody>
          <a:bodyPr lIns="91425" tIns="45700" rIns="91425" bIns="45700" anchor="t" anchorCtr="0">
            <a:noAutofit/>
          </a:bodyPr>
          <a:lstStyle/>
          <a:p>
            <a:pPr marL="171450" indent="-171450"/>
            <a:r>
              <a:rPr lang="en-US" sz="1400" dirty="0">
                <a:latin typeface="Times New Roman" panose="02020603050405020304" pitchFamily="18" charset="0"/>
                <a:cs typeface="Times New Roman" panose="02020603050405020304" pitchFamily="18" charset="0"/>
              </a:rPr>
              <a:t>Arrays:</a:t>
            </a:r>
          </a:p>
          <a:p>
            <a:pPr marL="571500" lvl="1" indent="-171450"/>
            <a:r>
              <a:rPr lang="en-US" sz="1400" dirty="0">
                <a:latin typeface="Times New Roman" panose="02020603050405020304" pitchFamily="18" charset="0"/>
                <a:cs typeface="Times New Roman" panose="02020603050405020304" pitchFamily="18" charset="0"/>
              </a:rPr>
              <a:t>What is an Array?</a:t>
            </a:r>
          </a:p>
          <a:p>
            <a:pPr marL="971550" lvl="2" indent="-171450"/>
            <a:r>
              <a:rPr lang="en-US" dirty="0">
                <a:latin typeface="Times New Roman" panose="02020603050405020304" pitchFamily="18" charset="0"/>
                <a:cs typeface="Times New Roman" panose="02020603050405020304" pitchFamily="18" charset="0"/>
              </a:rPr>
              <a:t>A group of values with similar data types and fixed size </a:t>
            </a:r>
            <a:endParaRPr lang="en-IN" dirty="0">
              <a:latin typeface="Times New Roman" panose="02020603050405020304" pitchFamily="18" charset="0"/>
              <a:cs typeface="Times New Roman" panose="02020603050405020304" pitchFamily="18" charset="0"/>
            </a:endParaRPr>
          </a:p>
          <a:p>
            <a:pPr marL="571500" lvl="1" indent="-171450"/>
            <a:r>
              <a:rPr lang="en-IN" sz="1400" dirty="0">
                <a:latin typeface="Times New Roman" panose="02020603050405020304" pitchFamily="18" charset="0"/>
                <a:cs typeface="Times New Roman" panose="02020603050405020304" pitchFamily="18" charset="0"/>
              </a:rPr>
              <a:t>How to declare array</a:t>
            </a:r>
          </a:p>
          <a:p>
            <a:pPr marL="571500" lvl="1" indent="-171450"/>
            <a:r>
              <a:rPr lang="en-IN" sz="1400" dirty="0">
                <a:latin typeface="Times New Roman" panose="02020603050405020304" pitchFamily="18" charset="0"/>
                <a:cs typeface="Times New Roman" panose="02020603050405020304" pitchFamily="18" charset="0"/>
              </a:rPr>
              <a:t>How to Initialize array</a:t>
            </a:r>
          </a:p>
          <a:p>
            <a:pPr marL="971550" lvl="2" indent="-171450"/>
            <a:r>
              <a:rPr lang="en-IN" dirty="0">
                <a:latin typeface="Times New Roman" panose="02020603050405020304" pitchFamily="18" charset="0"/>
                <a:cs typeface="Times New Roman" panose="02020603050405020304" pitchFamily="18" charset="0"/>
              </a:rPr>
              <a:t>Hard way</a:t>
            </a:r>
          </a:p>
          <a:p>
            <a:pPr marL="971550" lvl="2" indent="-171450"/>
            <a:r>
              <a:rPr lang="en-IN" dirty="0">
                <a:latin typeface="Times New Roman" panose="02020603050405020304" pitchFamily="18" charset="0"/>
                <a:cs typeface="Times New Roman" panose="02020603050405020304" pitchFamily="18" charset="0"/>
              </a:rPr>
              <a:t>Using array constants</a:t>
            </a:r>
          </a:p>
          <a:p>
            <a:pPr marL="571500" lvl="1" indent="-171450"/>
            <a:r>
              <a:rPr lang="en-IN" sz="1400" dirty="0">
                <a:latin typeface="Times New Roman" panose="02020603050405020304" pitchFamily="18" charset="0"/>
                <a:cs typeface="Times New Roman" panose="02020603050405020304" pitchFamily="18" charset="0"/>
              </a:rPr>
              <a:t>One dimensional array</a:t>
            </a:r>
          </a:p>
          <a:p>
            <a:pPr marL="571500" lvl="1" indent="-171450"/>
            <a:r>
              <a:rPr lang="en-IN" sz="1400" dirty="0">
                <a:latin typeface="Times New Roman" panose="02020603050405020304" pitchFamily="18" charset="0"/>
                <a:cs typeface="Times New Roman" panose="02020603050405020304" pitchFamily="18" charset="0"/>
              </a:rPr>
              <a:t>Reading values from array using for loop</a:t>
            </a:r>
          </a:p>
          <a:p>
            <a:pPr marL="571500" lvl="1" indent="-171450"/>
            <a:r>
              <a:rPr lang="en-IN" sz="1400" dirty="0">
                <a:latin typeface="Times New Roman" panose="02020603050405020304" pitchFamily="18" charset="0"/>
                <a:cs typeface="Times New Roman" panose="02020603050405020304" pitchFamily="18" charset="0"/>
              </a:rPr>
              <a:t>Reading values from array using for each loop</a:t>
            </a:r>
          </a:p>
          <a:p>
            <a:pPr marL="571500" lvl="1" indent="-171450"/>
            <a:r>
              <a:rPr lang="en-IN" sz="1400" dirty="0">
                <a:latin typeface="Times New Roman" panose="02020603050405020304" pitchFamily="18" charset="0"/>
                <a:cs typeface="Times New Roman" panose="02020603050405020304" pitchFamily="18" charset="0"/>
              </a:rPr>
              <a:t>Two-dimensional array</a:t>
            </a:r>
          </a:p>
          <a:p>
            <a:pPr marL="171450" indent="-171450"/>
            <a:r>
              <a:rPr lang="en-US" sz="1400" dirty="0">
                <a:latin typeface="Times New Roman" panose="02020603050405020304" pitchFamily="18" charset="0"/>
                <a:cs typeface="Times New Roman" panose="02020603050405020304" pitchFamily="18" charset="0"/>
              </a:rPr>
              <a:t>Array examples:</a:t>
            </a:r>
            <a:endParaRPr lang="en-IN" sz="1400" dirty="0">
              <a:latin typeface="Times New Roman" panose="02020603050405020304" pitchFamily="18" charset="0"/>
              <a:cs typeface="Times New Roman" panose="02020603050405020304" pitchFamily="18" charset="0"/>
            </a:endParaRPr>
          </a:p>
          <a:p>
            <a:pPr lvl="1" fontAlgn="b"/>
            <a:r>
              <a:rPr lang="en-US" sz="1400" dirty="0">
                <a:latin typeface="Times New Roman" panose="02020603050405020304" pitchFamily="18" charset="0"/>
                <a:cs typeface="Times New Roman" panose="02020603050405020304" pitchFamily="18" charset="0"/>
              </a:rPr>
              <a:t>Summing elements in array</a:t>
            </a:r>
            <a:endParaRPr lang="en-IN" sz="1400" dirty="0">
              <a:latin typeface="Times New Roman" panose="02020603050405020304" pitchFamily="18" charset="0"/>
              <a:cs typeface="Times New Roman" panose="02020603050405020304" pitchFamily="18" charset="0"/>
            </a:endParaRPr>
          </a:p>
          <a:p>
            <a:pPr lvl="1" fontAlgn="b"/>
            <a:r>
              <a:rPr lang="en-US" sz="1400" dirty="0">
                <a:latin typeface="Times New Roman" panose="02020603050405020304" pitchFamily="18" charset="0"/>
                <a:cs typeface="Times New Roman" panose="02020603050405020304" pitchFamily="18" charset="0"/>
              </a:rPr>
              <a:t>Finding largest element from array</a:t>
            </a:r>
            <a:endParaRPr lang="en-IN" sz="1400" dirty="0">
              <a:latin typeface="Times New Roman" panose="02020603050405020304" pitchFamily="18" charset="0"/>
              <a:cs typeface="Times New Roman" panose="02020603050405020304" pitchFamily="18" charset="0"/>
            </a:endParaRPr>
          </a:p>
          <a:p>
            <a:pPr lvl="1" fontAlgn="b"/>
            <a:r>
              <a:rPr lang="en-US" sz="1400" dirty="0">
                <a:latin typeface="Times New Roman" panose="02020603050405020304" pitchFamily="18" charset="0"/>
                <a:cs typeface="Times New Roman" panose="02020603050405020304" pitchFamily="18" charset="0"/>
              </a:rPr>
              <a:t>Reversing array</a:t>
            </a:r>
            <a:endPar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endParaRPr>
          </a:p>
          <a:p>
            <a:pPr marL="342900" marR="0" lvl="0" indent="-342900" algn="l" rtl="0">
              <a:spcBef>
                <a:spcPts val="1000"/>
              </a:spcBef>
              <a:spcAft>
                <a:spcPts val="0"/>
              </a:spcAft>
              <a:buClr>
                <a:schemeClr val="accent1"/>
              </a:buClr>
              <a:buSzPct val="79999"/>
              <a:buFont typeface="Noto Sans Symbols"/>
              <a:buNone/>
            </a:pPr>
            <a:endParaRPr sz="1400" b="0" i="0" u="none" strike="noStrike" cap="none" dirty="0">
              <a:solidFill>
                <a:srgbClr val="3F3F3F"/>
              </a:solidFill>
              <a:latin typeface="Times New Roman" panose="02020603050405020304" pitchFamily="18" charset="0"/>
              <a:cs typeface="Times New Roman" panose="02020603050405020304" pitchFamily="18" charset="0"/>
              <a:sym typeface="Trebuchet M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7" name="Shape 297"/>
          <p:cNvSpPr txBox="1">
            <a:spLocks noGrp="1"/>
          </p:cNvSpPr>
          <p:nvPr>
            <p:ph type="body" idx="1"/>
          </p:nvPr>
        </p:nvSpPr>
        <p:spPr>
          <a:xfrm>
            <a:off x="677333" y="533400"/>
            <a:ext cx="8596668" cy="5867399"/>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What is a String?</a:t>
            </a:r>
          </a:p>
          <a:p>
            <a:pPr lvl="1" indent="-342900">
              <a:spcBef>
                <a:spcPts val="0"/>
              </a:spcBef>
              <a:buSzPct val="79999"/>
            </a:pPr>
            <a:r>
              <a:rPr lang="en-US" sz="1400" dirty="0">
                <a:latin typeface="Times New Roman" panose="02020603050405020304" pitchFamily="18" charset="0"/>
                <a:cs typeface="Times New Roman" panose="02020603050405020304" pitchFamily="18" charset="0"/>
              </a:rPr>
              <a:t>String is a sequence of characters (Alphabets, Numbers, Special chars, Upper case , Lower case)</a:t>
            </a:r>
            <a:endPar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endParaRPr>
          </a:p>
          <a:p>
            <a:pPr marL="342900" marR="0" lvl="0" indent="-342900" algn="l" rtl="0">
              <a:spcBef>
                <a:spcPts val="100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String Methods:</a:t>
            </a:r>
          </a:p>
          <a:p>
            <a:pPr lvl="1" indent="-342900" fontAlgn="b"/>
            <a:r>
              <a:rPr lang="en-US" sz="1400" dirty="0">
                <a:latin typeface="Times New Roman" panose="02020603050405020304" pitchFamily="18" charset="0"/>
                <a:cs typeface="Times New Roman" panose="02020603050405020304" pitchFamily="18" charset="0"/>
              </a:rPr>
              <a:t>length()</a:t>
            </a:r>
            <a:endParaRPr lang="en-IN" sz="1400" dirty="0">
              <a:latin typeface="Times New Roman" panose="02020603050405020304" pitchFamily="18" charset="0"/>
              <a:cs typeface="Times New Roman" panose="02020603050405020304" pitchFamily="18" charset="0"/>
            </a:endParaRPr>
          </a:p>
          <a:p>
            <a:pPr lvl="1" indent="-342900" fontAlgn="b"/>
            <a:r>
              <a:rPr lang="en-US" sz="1400" dirty="0">
                <a:latin typeface="Times New Roman" panose="02020603050405020304" pitchFamily="18" charset="0"/>
                <a:cs typeface="Times New Roman" panose="02020603050405020304" pitchFamily="18" charset="0"/>
              </a:rPr>
              <a:t>Concatenation </a:t>
            </a:r>
          </a:p>
          <a:p>
            <a:pPr lvl="2" indent="-342900" fontAlgn="b"/>
            <a:r>
              <a:rPr lang="en-US" dirty="0">
                <a:latin typeface="Times New Roman" panose="02020603050405020304" pitchFamily="18" charset="0"/>
                <a:cs typeface="Times New Roman" panose="02020603050405020304" pitchFamily="18" charset="0"/>
              </a:rPr>
              <a:t>Using </a:t>
            </a:r>
            <a:r>
              <a:rPr lang="en-US" dirty="0" err="1">
                <a:latin typeface="Times New Roman" panose="02020603050405020304" pitchFamily="18" charset="0"/>
                <a:cs typeface="Times New Roman" panose="02020603050405020304" pitchFamily="18" charset="0"/>
              </a:rPr>
              <a:t>concat</a:t>
            </a:r>
            <a:r>
              <a:rPr lang="en-US" dirty="0">
                <a:latin typeface="Times New Roman" panose="02020603050405020304" pitchFamily="18" charset="0"/>
                <a:cs typeface="Times New Roman" panose="02020603050405020304" pitchFamily="18" charset="0"/>
              </a:rPr>
              <a:t>() </a:t>
            </a:r>
          </a:p>
          <a:p>
            <a:pPr lvl="2" indent="-342900" fontAlgn="b"/>
            <a:r>
              <a:rPr lang="en-US" dirty="0">
                <a:latin typeface="Times New Roman" panose="02020603050405020304" pitchFamily="18" charset="0"/>
                <a:cs typeface="Times New Roman" panose="02020603050405020304" pitchFamily="18" charset="0"/>
              </a:rPr>
              <a:t>Using +</a:t>
            </a:r>
            <a:endParaRPr lang="en-IN" dirty="0">
              <a:latin typeface="Times New Roman" panose="02020603050405020304" pitchFamily="18" charset="0"/>
              <a:cs typeface="Times New Roman" panose="02020603050405020304" pitchFamily="18" charset="0"/>
            </a:endParaRPr>
          </a:p>
          <a:p>
            <a:pPr lvl="1" indent="-342900" fontAlgn="b"/>
            <a:r>
              <a:rPr lang="en-US" sz="1400" dirty="0">
                <a:latin typeface="Times New Roman" panose="02020603050405020304" pitchFamily="18" charset="0"/>
                <a:cs typeface="Times New Roman" panose="02020603050405020304" pitchFamily="18" charset="0"/>
              </a:rPr>
              <a:t>String comparison</a:t>
            </a:r>
          </a:p>
          <a:p>
            <a:pPr lvl="2" indent="-342900" fontAlgn="b"/>
            <a:r>
              <a:rPr lang="en-US" dirty="0">
                <a:latin typeface="Times New Roman" panose="02020603050405020304" pitchFamily="18" charset="0"/>
                <a:cs typeface="Times New Roman" panose="02020603050405020304" pitchFamily="18" charset="0"/>
              </a:rPr>
              <a:t>equals()</a:t>
            </a:r>
          </a:p>
          <a:p>
            <a:pPr lvl="2" indent="-342900" fontAlgn="b"/>
            <a:r>
              <a:rPr lang="en-US" dirty="0" err="1">
                <a:latin typeface="Times New Roman" panose="02020603050405020304" pitchFamily="18" charset="0"/>
                <a:cs typeface="Times New Roman" panose="02020603050405020304" pitchFamily="18" charset="0"/>
              </a:rPr>
              <a:t>equalsIgnoreCase</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lvl="1" indent="-342900" fontAlgn="b"/>
            <a:r>
              <a:rPr lang="en-US" sz="1400" dirty="0">
                <a:latin typeface="Times New Roman" panose="02020603050405020304" pitchFamily="18" charset="0"/>
                <a:cs typeface="Times New Roman" panose="02020603050405020304" pitchFamily="18" charset="0"/>
              </a:rPr>
              <a:t>substring()</a:t>
            </a:r>
            <a:endParaRPr lang="en-IN" sz="1400" dirty="0">
              <a:latin typeface="Times New Roman" panose="02020603050405020304" pitchFamily="18" charset="0"/>
              <a:cs typeface="Times New Roman" panose="02020603050405020304" pitchFamily="18" charset="0"/>
            </a:endParaRPr>
          </a:p>
          <a:p>
            <a:pPr lvl="1" indent="-342900" fontAlgn="b"/>
            <a:r>
              <a:rPr lang="en-US" sz="1400" dirty="0">
                <a:latin typeface="Times New Roman" panose="02020603050405020304" pitchFamily="18" charset="0"/>
                <a:cs typeface="Times New Roman" panose="02020603050405020304" pitchFamily="18" charset="0"/>
              </a:rPr>
              <a:t>Splitting string using split()</a:t>
            </a:r>
            <a:endParaRPr lang="en-IN" sz="1400" dirty="0">
              <a:latin typeface="Times New Roman" panose="02020603050405020304" pitchFamily="18" charset="0"/>
              <a:cs typeface="Times New Roman" panose="02020603050405020304" pitchFamily="18" charset="0"/>
            </a:endParaRPr>
          </a:p>
          <a:p>
            <a:pPr lvl="1" indent="-342900" fontAlgn="b"/>
            <a:r>
              <a:rPr lang="en-US" sz="1400" dirty="0">
                <a:latin typeface="Times New Roman" panose="02020603050405020304" pitchFamily="18" charset="0"/>
                <a:cs typeface="Times New Roman" panose="02020603050405020304" pitchFamily="18" charset="0"/>
              </a:rPr>
              <a:t>trim()</a:t>
            </a:r>
            <a:endParaRPr lang="en-IN" sz="1400" dirty="0">
              <a:latin typeface="Times New Roman" panose="02020603050405020304" pitchFamily="18" charset="0"/>
              <a:cs typeface="Times New Roman" panose="02020603050405020304" pitchFamily="18" charset="0"/>
            </a:endParaRPr>
          </a:p>
          <a:p>
            <a:pPr lvl="1" indent="-342900" fontAlgn="b"/>
            <a:r>
              <a:rPr lang="en-US" sz="1400" dirty="0" err="1">
                <a:latin typeface="Times New Roman" panose="02020603050405020304" pitchFamily="18" charset="0"/>
                <a:cs typeface="Times New Roman" panose="02020603050405020304" pitchFamily="18" charset="0"/>
              </a:rPr>
              <a:t>toLowerCase</a:t>
            </a:r>
            <a:r>
              <a:rPr lang="en-US" sz="1400" dirty="0">
                <a:latin typeface="Times New Roman" panose="02020603050405020304" pitchFamily="18" charset="0"/>
                <a:cs typeface="Times New Roman" panose="02020603050405020304" pitchFamily="18" charset="0"/>
              </a:rPr>
              <a:t>() and </a:t>
            </a:r>
            <a:r>
              <a:rPr lang="en-US" sz="1400" dirty="0" err="1">
                <a:latin typeface="Times New Roman" panose="02020603050405020304" pitchFamily="18" charset="0"/>
                <a:cs typeface="Times New Roman" panose="02020603050405020304" pitchFamily="18" charset="0"/>
              </a:rPr>
              <a:t>toUpperCase</a:t>
            </a:r>
            <a:r>
              <a:rPr lang="en-US" sz="1400" dirty="0">
                <a:latin typeface="Times New Roman" panose="02020603050405020304" pitchFamily="18" charset="0"/>
                <a:cs typeface="Times New Roman" panose="02020603050405020304" pitchFamily="18" charset="0"/>
              </a:rPr>
              <a:t>()</a:t>
            </a:r>
            <a:endParaRPr lang="en-IN" sz="1400" dirty="0">
              <a:latin typeface="Times New Roman" panose="02020603050405020304" pitchFamily="18" charset="0"/>
              <a:cs typeface="Times New Roman" panose="02020603050405020304" pitchFamily="18" charset="0"/>
            </a:endParaRPr>
          </a:p>
          <a:p>
            <a:pPr lvl="1" indent="-342900" fontAlgn="b"/>
            <a:r>
              <a:rPr lang="en-US" sz="1400" dirty="0">
                <a:latin typeface="Times New Roman" panose="02020603050405020304" pitchFamily="18" charset="0"/>
                <a:cs typeface="Times New Roman" panose="02020603050405020304" pitchFamily="18" charset="0"/>
              </a:rPr>
              <a:t>String conversion using </a:t>
            </a:r>
            <a:r>
              <a:rPr lang="en-US" sz="1400" dirty="0" err="1">
                <a:latin typeface="Times New Roman" panose="02020603050405020304" pitchFamily="18" charset="0"/>
                <a:cs typeface="Times New Roman" panose="02020603050405020304" pitchFamily="18" charset="0"/>
              </a:rPr>
              <a:t>toString</a:t>
            </a:r>
            <a:r>
              <a:rPr lang="en-US" sz="1400" dirty="0">
                <a:latin typeface="Times New Roman" panose="02020603050405020304" pitchFamily="18" charset="0"/>
                <a:cs typeface="Times New Roman" panose="02020603050405020304" pitchFamily="18" charset="0"/>
              </a:rPr>
              <a:t>()</a:t>
            </a:r>
            <a:endParaRPr lang="en-IN" sz="1400" dirty="0">
              <a:latin typeface="Times New Roman" panose="02020603050405020304" pitchFamily="18" charset="0"/>
              <a:cs typeface="Times New Roman" panose="02020603050405020304" pitchFamily="18" charset="0"/>
            </a:endParaRPr>
          </a:p>
          <a:p>
            <a:pPr lvl="1" indent="-342900">
              <a:buSzPct val="79999"/>
            </a:pPr>
            <a:endParaRPr lang="en-US" sz="1000" b="0" i="0" u="none" strike="noStrike" cap="none" dirty="0">
              <a:solidFill>
                <a:srgbClr val="3F3F3F"/>
              </a:solidFill>
              <a:latin typeface="Trebuchet MS"/>
              <a:ea typeface="Trebuchet MS"/>
              <a:cs typeface="Trebuchet MS"/>
              <a:sym typeface="Trebuchet MS"/>
            </a:endParaRPr>
          </a:p>
          <a:p>
            <a:pPr marL="342900" marR="0" lvl="0" indent="-342900" algn="l" rtl="0">
              <a:spcBef>
                <a:spcPts val="1000"/>
              </a:spcBef>
              <a:spcAft>
                <a:spcPts val="0"/>
              </a:spcAft>
              <a:buClr>
                <a:schemeClr val="accent1"/>
              </a:buClr>
              <a:buSzPct val="79999"/>
              <a:buFont typeface="Noto Sans Symbols"/>
              <a:buNone/>
            </a:pPr>
            <a:r>
              <a:rPr lang="en-US" sz="1800" b="0" i="0" u="none" strike="noStrike" cap="none" dirty="0">
                <a:solidFill>
                  <a:srgbClr val="3F3F3F"/>
                </a:solidFill>
                <a:latin typeface="Trebuchet MS"/>
                <a:ea typeface="Trebuchet MS"/>
                <a:cs typeface="Trebuchet MS"/>
                <a:sym typeface="Trebuchet MS"/>
              </a:rPr>
              <a:t>	</a:t>
            </a:r>
            <a:endParaRPr sz="1800" b="0" i="0" u="none" strike="noStrike" cap="none" dirty="0">
              <a:solidFill>
                <a:srgbClr val="3F3F3F"/>
              </a:solidFill>
              <a:latin typeface="Trebuchet MS"/>
              <a:ea typeface="Trebuchet MS"/>
              <a:cs typeface="Trebuchet MS"/>
              <a:sym typeface="Trebuchet MS"/>
            </a:endParaRP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
        <p:nvSpPr>
          <p:cNvPr id="6" name="Shape 199"/>
          <p:cNvSpPr txBox="1">
            <a:spLocks noGrp="1"/>
          </p:cNvSpPr>
          <p:nvPr>
            <p:ph type="title"/>
          </p:nvPr>
        </p:nvSpPr>
        <p:spPr>
          <a:xfrm>
            <a:off x="677333" y="2286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600" b="0" i="0" u="none" strike="noStrike" cap="none" dirty="0">
                <a:solidFill>
                  <a:schemeClr val="accent1"/>
                </a:solidFill>
                <a:latin typeface="Trebuchet MS"/>
                <a:ea typeface="Trebuchet MS"/>
                <a:cs typeface="Trebuchet MS"/>
                <a:sym typeface="Trebuchet MS"/>
              </a:rPr>
              <a:t>Java : Strings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7" name="Shape 297"/>
          <p:cNvSpPr txBox="1">
            <a:spLocks noGrp="1"/>
          </p:cNvSpPr>
          <p:nvPr>
            <p:ph type="body" idx="1"/>
          </p:nvPr>
        </p:nvSpPr>
        <p:spPr>
          <a:xfrm>
            <a:off x="677333" y="533400"/>
            <a:ext cx="8596668" cy="5867399"/>
          </a:xfrm>
          <a:prstGeom prst="rect">
            <a:avLst/>
          </a:prstGeom>
          <a:noFill/>
          <a:ln>
            <a:noFill/>
          </a:ln>
        </p:spPr>
        <p:txBody>
          <a:bodyPr lIns="91425" tIns="45700" rIns="91425" bIns="45700" anchor="t" anchorCtr="0">
            <a:noAutofit/>
          </a:bodyPr>
          <a:lstStyle/>
          <a:p>
            <a:pPr indent="-342900" fontAlgn="b"/>
            <a:r>
              <a:rPr lang="en-US" sz="1400" dirty="0">
                <a:latin typeface="Times New Roman" panose="02020603050405020304" pitchFamily="18" charset="0"/>
                <a:cs typeface="Times New Roman" panose="02020603050405020304" pitchFamily="18" charset="0"/>
              </a:rPr>
              <a:t>String Examples</a:t>
            </a:r>
          </a:p>
          <a:p>
            <a:pPr lvl="1" indent="-342900" fontAlgn="b"/>
            <a:r>
              <a:rPr lang="en-US" sz="1400" dirty="0">
                <a:latin typeface="Times New Roman" panose="02020603050405020304" pitchFamily="18" charset="0"/>
                <a:cs typeface="Times New Roman" panose="02020603050405020304" pitchFamily="18" charset="0"/>
              </a:rPr>
              <a:t>Convert String to Character Array</a:t>
            </a:r>
            <a:endParaRPr lang="en-IN" sz="1400" dirty="0">
              <a:latin typeface="Times New Roman" panose="02020603050405020304" pitchFamily="18" charset="0"/>
              <a:cs typeface="Times New Roman" panose="02020603050405020304" pitchFamily="18" charset="0"/>
            </a:endParaRPr>
          </a:p>
          <a:p>
            <a:pPr lvl="1" indent="-342900" fontAlgn="b"/>
            <a:r>
              <a:rPr lang="en-US" sz="1400" dirty="0">
                <a:latin typeface="Times New Roman" panose="02020603050405020304" pitchFamily="18" charset="0"/>
                <a:cs typeface="Times New Roman" panose="02020603050405020304" pitchFamily="18" charset="0"/>
              </a:rPr>
              <a:t>Reversing String</a:t>
            </a:r>
            <a:endParaRPr lang="en-IN" sz="1400" dirty="0">
              <a:latin typeface="Times New Roman" panose="02020603050405020304" pitchFamily="18" charset="0"/>
              <a:cs typeface="Times New Roman" panose="02020603050405020304" pitchFamily="18" charset="0"/>
            </a:endParaRPr>
          </a:p>
          <a:p>
            <a:pPr lvl="1" indent="-342900" fontAlgn="b"/>
            <a:r>
              <a:rPr lang="en-US" sz="1400" dirty="0">
                <a:latin typeface="Times New Roman" panose="02020603050405020304" pitchFamily="18" charset="0"/>
                <a:cs typeface="Times New Roman" panose="02020603050405020304" pitchFamily="18" charset="0"/>
              </a:rPr>
              <a:t>Palindrome</a:t>
            </a:r>
            <a:endParaRPr lang="en-IN" sz="1400" dirty="0">
              <a:latin typeface="Times New Roman" panose="02020603050405020304" pitchFamily="18" charset="0"/>
              <a:cs typeface="Times New Roman" panose="02020603050405020304" pitchFamily="18" charset="0"/>
            </a:endParaRPr>
          </a:p>
          <a:p>
            <a:pPr lvl="2" indent="-342900" fontAlgn="b"/>
            <a:endParaRPr lang="en-IN" sz="800" dirty="0"/>
          </a:p>
          <a:p>
            <a:pPr lvl="1" indent="-342900">
              <a:buSzPct val="79999"/>
            </a:pPr>
            <a:endParaRPr lang="en-US" sz="1000" b="0" i="0" u="none" strike="noStrike" cap="none" dirty="0">
              <a:solidFill>
                <a:srgbClr val="3F3F3F"/>
              </a:solidFill>
              <a:latin typeface="Trebuchet MS"/>
              <a:ea typeface="Trebuchet MS"/>
              <a:cs typeface="Trebuchet MS"/>
              <a:sym typeface="Trebuchet MS"/>
            </a:endParaRPr>
          </a:p>
          <a:p>
            <a:pPr marL="342900" marR="0" lvl="0" indent="-342900" algn="l" rtl="0">
              <a:spcBef>
                <a:spcPts val="1000"/>
              </a:spcBef>
              <a:spcAft>
                <a:spcPts val="0"/>
              </a:spcAft>
              <a:buClr>
                <a:schemeClr val="accent1"/>
              </a:buClr>
              <a:buSzPct val="79999"/>
              <a:buFont typeface="Noto Sans Symbols"/>
              <a:buNone/>
            </a:pPr>
            <a:r>
              <a:rPr lang="en-US" sz="1800" b="0" i="0" u="none" strike="noStrike" cap="none" dirty="0">
                <a:solidFill>
                  <a:srgbClr val="3F3F3F"/>
                </a:solidFill>
                <a:latin typeface="Trebuchet MS"/>
                <a:ea typeface="Trebuchet MS"/>
                <a:cs typeface="Trebuchet MS"/>
                <a:sym typeface="Trebuchet MS"/>
              </a:rPr>
              <a:t>	</a:t>
            </a:r>
            <a:endParaRPr sz="1800" b="0" i="0" u="none" strike="noStrike" cap="none" dirty="0">
              <a:solidFill>
                <a:srgbClr val="3F3F3F"/>
              </a:solidFill>
              <a:latin typeface="Trebuchet MS"/>
              <a:ea typeface="Trebuchet MS"/>
              <a:cs typeface="Trebuchet MS"/>
              <a:sym typeface="Trebuchet MS"/>
            </a:endParaRP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
        <p:nvSpPr>
          <p:cNvPr id="6" name="Shape 199"/>
          <p:cNvSpPr txBox="1">
            <a:spLocks noGrp="1"/>
          </p:cNvSpPr>
          <p:nvPr>
            <p:ph type="title"/>
          </p:nvPr>
        </p:nvSpPr>
        <p:spPr>
          <a:xfrm>
            <a:off x="677333" y="2286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600" b="0" i="0" u="none" strike="noStrike" cap="none" dirty="0">
                <a:solidFill>
                  <a:schemeClr val="accent1"/>
                </a:solidFill>
                <a:latin typeface="Trebuchet MS"/>
                <a:ea typeface="Trebuchet MS"/>
                <a:cs typeface="Trebuchet MS"/>
                <a:sym typeface="Trebuchet MS"/>
              </a:rPr>
              <a:t>Java : Strings</a:t>
            </a:r>
          </a:p>
        </p:txBody>
      </p:sp>
    </p:spTree>
    <p:extLst>
      <p:ext uri="{BB962C8B-B14F-4D97-AF65-F5344CB8AC3E}">
        <p14:creationId xmlns:p14="http://schemas.microsoft.com/office/powerpoint/2010/main" val="23820112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677333" y="228601"/>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Class and Object</a:t>
            </a:r>
          </a:p>
        </p:txBody>
      </p:sp>
      <p:sp>
        <p:nvSpPr>
          <p:cNvPr id="310" name="Shape 310"/>
          <p:cNvSpPr txBox="1">
            <a:spLocks noGrp="1"/>
          </p:cNvSpPr>
          <p:nvPr>
            <p:ph type="body" idx="1"/>
          </p:nvPr>
        </p:nvSpPr>
        <p:spPr>
          <a:xfrm>
            <a:off x="677333" y="609600"/>
            <a:ext cx="8596668" cy="5638800"/>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What is a class?</a:t>
            </a:r>
          </a:p>
          <a:p>
            <a:pPr lvl="1" indent="-342900">
              <a:buSzPct val="79999"/>
            </a:pPr>
            <a:r>
              <a:rPr lang="en-US" sz="1400" dirty="0">
                <a:latin typeface="Times New Roman" panose="02020603050405020304" pitchFamily="18" charset="0"/>
                <a:cs typeface="Times New Roman" panose="02020603050405020304" pitchFamily="18" charset="0"/>
              </a:rPr>
              <a:t>Template or blueprint which provides specifications of its objects</a:t>
            </a:r>
          </a:p>
          <a:p>
            <a:pPr marL="342900" marR="0" lvl="0" indent="-342900" algn="l" rtl="0">
              <a:spcBef>
                <a:spcPts val="100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What is an Object?</a:t>
            </a:r>
          </a:p>
          <a:p>
            <a:pPr lvl="1" indent="-342900">
              <a:buSzPct val="79999"/>
            </a:pPr>
            <a:r>
              <a:rPr lang="en-US" sz="1400" dirty="0">
                <a:latin typeface="Times New Roman" panose="02020603050405020304" pitchFamily="18" charset="0"/>
                <a:cs typeface="Times New Roman" panose="02020603050405020304" pitchFamily="18" charset="0"/>
              </a:rPr>
              <a:t>Instance of a class</a:t>
            </a:r>
          </a:p>
          <a:p>
            <a:pPr lvl="1" indent="-342900">
              <a:buSzPct val="79999"/>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To Instantiate means to create new object of class</a:t>
            </a:r>
          </a:p>
          <a:p>
            <a:pPr marL="342900" marR="0" lvl="0" indent="-342900" algn="l" rtl="0">
              <a:spcBef>
                <a:spcPts val="100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Members of class:</a:t>
            </a:r>
          </a:p>
          <a:p>
            <a:pPr marL="742950" marR="0" lvl="1" indent="-285750" algn="l" rtl="0">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State / Member Variables / Instance Variables</a:t>
            </a:r>
          </a:p>
          <a:p>
            <a:pPr marL="742950" marR="0" lvl="1" indent="-285750" algn="l" rtl="0">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Behavior / Member Methods / Instance Methods</a:t>
            </a:r>
          </a:p>
          <a:p>
            <a:pPr marL="742950" marR="0" lvl="1" indent="-285750" algn="l" rtl="0">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Constructors</a:t>
            </a:r>
          </a:p>
          <a:p>
            <a:pPr marL="342900" marR="0" lvl="0" indent="-342900" algn="l" rtl="0">
              <a:spcBef>
                <a:spcPts val="100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Creating object of the class</a:t>
            </a:r>
          </a:p>
          <a:p>
            <a:pPr marL="742950" marR="0" lvl="1" indent="-285750" algn="l" rtl="0">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Declaration</a:t>
            </a:r>
          </a:p>
          <a:p>
            <a:pPr lvl="2" indent="-285750"/>
            <a:r>
              <a:rPr lang="en-US" sz="1200" dirty="0">
                <a:latin typeface="Times New Roman" panose="02020603050405020304" pitchFamily="18" charset="0"/>
                <a:cs typeface="Times New Roman" panose="02020603050405020304" pitchFamily="18" charset="0"/>
              </a:rPr>
              <a:t>Giving a name and type to Object</a:t>
            </a:r>
            <a:endPar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endParaRPr>
          </a:p>
          <a:p>
            <a:pPr marL="742950" marR="0" lvl="1" indent="-285750" algn="l" rtl="0">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Instantiation</a:t>
            </a:r>
          </a:p>
          <a:p>
            <a:pPr lvl="2" indent="-285750"/>
            <a:r>
              <a:rPr lang="en-US" sz="1200" dirty="0">
                <a:latin typeface="Times New Roman" panose="02020603050405020304" pitchFamily="18" charset="0"/>
                <a:cs typeface="Times New Roman" panose="02020603050405020304" pitchFamily="18" charset="0"/>
              </a:rPr>
              <a:t>Creating object using new keyword</a:t>
            </a:r>
            <a:endPar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endParaRPr>
          </a:p>
          <a:p>
            <a:pPr marL="742950" marR="0" lvl="1" indent="-285750" algn="l" rtl="0">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Initialization</a:t>
            </a:r>
          </a:p>
          <a:p>
            <a:pPr lvl="2" indent="-285750"/>
            <a:r>
              <a:rPr lang="en-US" sz="1200" dirty="0">
                <a:latin typeface="Times New Roman" panose="02020603050405020304" pitchFamily="18" charset="0"/>
                <a:cs typeface="Times New Roman" panose="02020603050405020304" pitchFamily="18" charset="0"/>
              </a:rPr>
              <a:t>Giving initial values to Variables</a:t>
            </a:r>
            <a:endPar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Shape 315"/>
          <p:cNvSpPr txBox="1">
            <a:spLocks noGrp="1"/>
          </p:cNvSpPr>
          <p:nvPr>
            <p:ph type="title"/>
          </p:nvPr>
        </p:nvSpPr>
        <p:spPr>
          <a:xfrm>
            <a:off x="677333" y="304800"/>
            <a:ext cx="8596668" cy="3048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State (or) Member Variables (or) Instance variables</a:t>
            </a:r>
          </a:p>
        </p:txBody>
      </p:sp>
      <p:sp>
        <p:nvSpPr>
          <p:cNvPr id="316" name="Shape 316"/>
          <p:cNvSpPr txBox="1">
            <a:spLocks noGrp="1"/>
          </p:cNvSpPr>
          <p:nvPr>
            <p:ph type="body" idx="1"/>
          </p:nvPr>
        </p:nvSpPr>
        <p:spPr>
          <a:xfrm>
            <a:off x="728133" y="685801"/>
            <a:ext cx="8596668" cy="5651500"/>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What are member variables</a:t>
            </a:r>
          </a:p>
          <a:p>
            <a:pPr marL="342900" marR="0" lvl="0" indent="-342900" algn="l" rtl="0">
              <a:spcBef>
                <a:spcPts val="100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Declaring member variables</a:t>
            </a:r>
          </a:p>
          <a:p>
            <a:pPr marL="342900" marR="0" lvl="0" indent="-342900" algn="l" rtl="0">
              <a:spcBef>
                <a:spcPts val="100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Initializing member variables</a:t>
            </a:r>
          </a:p>
          <a:p>
            <a:pPr marL="742950" marR="0" lvl="1" indent="-285750" algn="l" rtl="0">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Direct initialization without using constructor</a:t>
            </a:r>
          </a:p>
          <a:p>
            <a:pPr lvl="2" indent="-285750"/>
            <a:r>
              <a:rPr lang="en-US" sz="1200" dirty="0">
                <a:latin typeface="Times New Roman" panose="02020603050405020304" pitchFamily="18" charset="0"/>
                <a:cs typeface="Times New Roman" panose="02020603050405020304" pitchFamily="18" charset="0"/>
              </a:rPr>
              <a:t>Disadvantage is every object will have same state</a:t>
            </a:r>
            <a:endPar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endParaRPr>
          </a:p>
          <a:p>
            <a:pPr marL="742950" marR="0" lvl="1" indent="-285750" algn="l" rtl="0">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Using constructors</a:t>
            </a:r>
          </a:p>
          <a:p>
            <a:pPr lvl="2" indent="-285750"/>
            <a:r>
              <a:rPr lang="en-US" sz="1200" dirty="0">
                <a:latin typeface="Times New Roman" panose="02020603050405020304" pitchFamily="18" charset="0"/>
                <a:cs typeface="Times New Roman" panose="02020603050405020304" pitchFamily="18" charset="0"/>
              </a:rPr>
              <a:t>Hard coding the initialization</a:t>
            </a:r>
          </a:p>
          <a:p>
            <a:pPr lvl="3" indent="-285750"/>
            <a:r>
              <a:rPr lang="en-US" sz="1000" dirty="0">
                <a:latin typeface="Times New Roman" panose="02020603050405020304" pitchFamily="18" charset="0"/>
                <a:cs typeface="Times New Roman" panose="02020603050405020304" pitchFamily="18" charset="0"/>
              </a:rPr>
              <a:t>Disadvantage is every object will have same state</a:t>
            </a:r>
          </a:p>
          <a:p>
            <a:pPr lvl="2" indent="-285750"/>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Parameterizing Initialization using parameterized constructors</a:t>
            </a:r>
          </a:p>
          <a:p>
            <a:pPr lvl="3" indent="-285750"/>
            <a:r>
              <a:rPr lang="en-US" sz="1000" dirty="0">
                <a:latin typeface="Times New Roman" panose="02020603050405020304" pitchFamily="18" charset="0"/>
                <a:cs typeface="Times New Roman" panose="02020603050405020304" pitchFamily="18" charset="0"/>
              </a:rPr>
              <a:t>Every object will have its own state</a:t>
            </a:r>
            <a:endParaRPr lang="en-US" sz="1000" b="0" i="0" u="none" strike="noStrike" cap="none" dirty="0">
              <a:solidFill>
                <a:srgbClr val="3F3F3F"/>
              </a:solidFill>
              <a:latin typeface="Times New Roman" panose="02020603050405020304" pitchFamily="18" charset="0"/>
              <a:cs typeface="Times New Roman" panose="02020603050405020304" pitchFamily="18" charset="0"/>
              <a:sym typeface="Trebuchet MS"/>
            </a:endParaRPr>
          </a:p>
          <a:p>
            <a:pPr marL="342900" marR="0" lvl="0" indent="-342900" algn="l" rtl="0">
              <a:spcBef>
                <a:spcPts val="100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Accessing member variables</a:t>
            </a:r>
          </a:p>
          <a:p>
            <a:pPr marL="742950" marR="0" lvl="1" indent="-285750" algn="l" rtl="0">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Are accessed via object of this class</a:t>
            </a:r>
          </a:p>
          <a:p>
            <a:pPr marL="1143000" marR="0" lvl="2" indent="-228600" algn="l" rtl="0">
              <a:spcBef>
                <a:spcPts val="1000"/>
              </a:spcBef>
              <a:spcAft>
                <a:spcPts val="0"/>
              </a:spcAft>
              <a:buClr>
                <a:schemeClr val="accent1"/>
              </a:buClr>
              <a:buSzPct val="80000"/>
              <a:buFont typeface="Noto Sans Symbols"/>
              <a:buChar char="●"/>
            </a:pPr>
            <a:r>
              <a:rPr lang="en-US" b="0" i="0" u="none" strike="noStrike" cap="none" dirty="0">
                <a:solidFill>
                  <a:srgbClr val="3F3F3F"/>
                </a:solidFill>
                <a:latin typeface="Times New Roman" panose="02020603050405020304" pitchFamily="18" charset="0"/>
                <a:cs typeface="Times New Roman" panose="02020603050405020304" pitchFamily="18" charset="0"/>
                <a:sym typeface="Trebuchet MS"/>
              </a:rPr>
              <a:t>Direct access =&gt; (</a:t>
            </a:r>
            <a:r>
              <a:rPr lang="en-US" b="0" i="0" u="none" strike="noStrike" cap="none" dirty="0" err="1">
                <a:solidFill>
                  <a:srgbClr val="3F3F3F"/>
                </a:solidFill>
                <a:latin typeface="Times New Roman" panose="02020603050405020304" pitchFamily="18" charset="0"/>
                <a:cs typeface="Times New Roman" panose="02020603050405020304" pitchFamily="18" charset="0"/>
                <a:sym typeface="Trebuchet MS"/>
              </a:rPr>
              <a:t>Obj.VariableName</a:t>
            </a:r>
            <a:r>
              <a:rPr lang="en-US" b="0" i="0" u="none" strike="noStrike" cap="none" dirty="0">
                <a:solidFill>
                  <a:srgbClr val="3F3F3F"/>
                </a:solidFill>
                <a:latin typeface="Times New Roman" panose="02020603050405020304" pitchFamily="18" charset="0"/>
                <a:cs typeface="Times New Roman" panose="02020603050405020304" pitchFamily="18" charset="0"/>
                <a:sym typeface="Trebuchet MS"/>
              </a:rPr>
              <a:t>)</a:t>
            </a:r>
          </a:p>
          <a:p>
            <a:pPr marL="1143000" marR="0" lvl="2" indent="-228600" algn="l" rtl="0">
              <a:spcBef>
                <a:spcPts val="1000"/>
              </a:spcBef>
              <a:spcAft>
                <a:spcPts val="0"/>
              </a:spcAft>
              <a:buClr>
                <a:schemeClr val="accent1"/>
              </a:buClr>
              <a:buSzPct val="80000"/>
              <a:buFont typeface="Noto Sans Symbols"/>
              <a:buChar char="●"/>
            </a:pPr>
            <a:r>
              <a:rPr lang="en-US" b="0" i="0" u="none" strike="noStrike" cap="none" dirty="0">
                <a:solidFill>
                  <a:srgbClr val="3F3F3F"/>
                </a:solidFill>
                <a:latin typeface="Times New Roman" panose="02020603050405020304" pitchFamily="18" charset="0"/>
                <a:cs typeface="Times New Roman" panose="02020603050405020304" pitchFamily="18" charset="0"/>
                <a:sym typeface="Trebuchet MS"/>
              </a:rPr>
              <a:t>Using getters and setters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Shape 199"/>
          <p:cNvSpPr txBox="1">
            <a:spLocks noGrp="1"/>
          </p:cNvSpPr>
          <p:nvPr>
            <p:ph type="title"/>
          </p:nvPr>
        </p:nvSpPr>
        <p:spPr>
          <a:xfrm>
            <a:off x="677333" y="2286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600" b="0" i="0" u="none" strike="noStrike" cap="none" dirty="0">
                <a:solidFill>
                  <a:schemeClr val="accent1"/>
                </a:solidFill>
                <a:latin typeface="Trebuchet MS"/>
                <a:ea typeface="Trebuchet MS"/>
                <a:cs typeface="Trebuchet MS"/>
                <a:sym typeface="Trebuchet MS"/>
              </a:rPr>
              <a:t>Java : Architecture</a:t>
            </a:r>
          </a:p>
        </p:txBody>
      </p:sp>
      <p:sp>
        <p:nvSpPr>
          <p:cNvPr id="200" name="Shape 200"/>
          <p:cNvSpPr txBox="1">
            <a:spLocks noGrp="1"/>
          </p:cNvSpPr>
          <p:nvPr>
            <p:ph type="body" idx="1"/>
          </p:nvPr>
        </p:nvSpPr>
        <p:spPr>
          <a:xfrm>
            <a:off x="677333" y="762000"/>
            <a:ext cx="8596668" cy="5279363"/>
          </a:xfrm>
          <a:prstGeom prst="rect">
            <a:avLst/>
          </a:prstGeom>
          <a:noFill/>
          <a:ln>
            <a:noFill/>
          </a:ln>
        </p:spPr>
        <p:txBody>
          <a:bodyPr lIns="91425" tIns="45700" rIns="91425" bIns="45700" anchor="t" anchorCtr="0">
            <a:noAutofit/>
          </a:bodyPr>
          <a:lstStyle/>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Source Code and (Binary code/bite code/executable code)</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Compiler</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JDK and JRE</a:t>
            </a:r>
          </a:p>
          <a:p>
            <a:pPr lvl="1" indent="-342900">
              <a:buSzPct val="79999"/>
            </a:pPr>
            <a:r>
              <a:rPr lang="en-US" sz="1000" dirty="0"/>
              <a:t>JDK =&gt; Java Development Kit</a:t>
            </a:r>
          </a:p>
          <a:p>
            <a:pPr lvl="1" indent="-342900">
              <a:buSzPct val="79999"/>
            </a:pPr>
            <a:r>
              <a:rPr lang="en-US" sz="1000" b="0" i="0" u="none" strike="noStrike" cap="none" dirty="0">
                <a:solidFill>
                  <a:srgbClr val="3F3F3F"/>
                </a:solidFill>
                <a:latin typeface="Trebuchet MS"/>
                <a:ea typeface="Trebuchet MS"/>
                <a:cs typeface="Trebuchet MS"/>
                <a:sym typeface="Trebuchet MS"/>
              </a:rPr>
              <a:t>JRE =&gt; </a:t>
            </a:r>
            <a:r>
              <a:rPr lang="en-US" sz="1000" dirty="0"/>
              <a:t>Java Runtime Environment</a:t>
            </a:r>
            <a:endParaRPr lang="en-US" sz="1000" b="0" i="0" u="none" strike="noStrike" cap="none" dirty="0">
              <a:solidFill>
                <a:srgbClr val="3F3F3F"/>
              </a:solidFill>
              <a:latin typeface="Trebuchet MS"/>
              <a:ea typeface="Trebuchet MS"/>
              <a:cs typeface="Trebuchet MS"/>
              <a:sym typeface="Trebuchet MS"/>
            </a:endParaRP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JDK = Libraries needed for Development + JRE+ compiler</a:t>
            </a: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p:txBody>
      </p:sp>
      <p:pic>
        <p:nvPicPr>
          <p:cNvPr id="4" name="Shape 206"/>
          <p:cNvPicPr preferRelativeResize="0">
            <a:picLocks/>
          </p:cNvPicPr>
          <p:nvPr/>
        </p:nvPicPr>
        <p:blipFill rotWithShape="1">
          <a:blip r:embed="rId3">
            <a:alphaModFix/>
          </a:blip>
          <a:srcRect/>
          <a:stretch/>
        </p:blipFill>
        <p:spPr>
          <a:xfrm>
            <a:off x="2175750" y="2552869"/>
            <a:ext cx="4453650" cy="194293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Shape 321"/>
          <p:cNvSpPr txBox="1">
            <a:spLocks noGrp="1"/>
          </p:cNvSpPr>
          <p:nvPr>
            <p:ph type="title"/>
          </p:nvPr>
        </p:nvSpPr>
        <p:spPr>
          <a:xfrm>
            <a:off x="533400" y="152401"/>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Behavior (or) Member Methods (or) Instance Methods</a:t>
            </a:r>
          </a:p>
        </p:txBody>
      </p:sp>
      <p:sp>
        <p:nvSpPr>
          <p:cNvPr id="322" name="Shape 322"/>
          <p:cNvSpPr txBox="1">
            <a:spLocks noGrp="1"/>
          </p:cNvSpPr>
          <p:nvPr>
            <p:ph type="body" idx="1"/>
          </p:nvPr>
        </p:nvSpPr>
        <p:spPr>
          <a:xfrm>
            <a:off x="613833" y="609600"/>
            <a:ext cx="8596668" cy="5727699"/>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What are Methods?</a:t>
            </a:r>
          </a:p>
          <a:p>
            <a:pPr marL="342900" marR="0" lvl="0" indent="-342900" algn="l" rtl="0">
              <a:spcBef>
                <a:spcPts val="100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Method syntax</a:t>
            </a:r>
          </a:p>
          <a:p>
            <a:pPr marL="742950" marR="0" lvl="1" indent="-285750" algn="l" rtl="0">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Name of the method</a:t>
            </a:r>
          </a:p>
          <a:p>
            <a:pPr marL="742950" marR="0" lvl="1" indent="-285750" algn="l" rtl="0">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Return type of Methods</a:t>
            </a:r>
          </a:p>
          <a:p>
            <a:pPr marL="742950" marR="0" lvl="1" indent="-285750" algn="l" rtl="0">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Parameters of Methods</a:t>
            </a:r>
          </a:p>
          <a:p>
            <a:pPr marL="742950" marR="0" lvl="1" indent="-285750" algn="l" rtl="0">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Method body</a:t>
            </a:r>
          </a:p>
          <a:p>
            <a:pPr marL="342900" marR="0" lvl="0" indent="-342900" algn="l" rtl="0">
              <a:spcBef>
                <a:spcPts val="100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Accessing methods of a class</a:t>
            </a:r>
          </a:p>
          <a:p>
            <a:pPr marL="457200" marR="0" lvl="1" indent="0" algn="l" rtl="0">
              <a:spcBef>
                <a:spcPts val="1000"/>
              </a:spcBef>
              <a:spcAft>
                <a:spcPts val="0"/>
              </a:spcAft>
              <a:buClr>
                <a:schemeClr val="accent1"/>
              </a:buClr>
              <a:buSzPct val="25000"/>
              <a:buFont typeface="Noto Sans Symbols"/>
              <a:buNone/>
            </a:pPr>
            <a:endParaRPr sz="16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Shape 327"/>
          <p:cNvSpPr txBox="1">
            <a:spLocks noGrp="1"/>
          </p:cNvSpPr>
          <p:nvPr>
            <p:ph type="title"/>
          </p:nvPr>
        </p:nvSpPr>
        <p:spPr>
          <a:xfrm>
            <a:off x="609600" y="228601"/>
            <a:ext cx="8596668" cy="38099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Constructor</a:t>
            </a:r>
          </a:p>
        </p:txBody>
      </p:sp>
      <p:sp>
        <p:nvSpPr>
          <p:cNvPr id="328" name="Shape 328"/>
          <p:cNvSpPr txBox="1">
            <a:spLocks noGrp="1"/>
          </p:cNvSpPr>
          <p:nvPr>
            <p:ph type="body" idx="1"/>
          </p:nvPr>
        </p:nvSpPr>
        <p:spPr>
          <a:xfrm>
            <a:off x="766233" y="533400"/>
            <a:ext cx="8596668" cy="5702299"/>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What is Constructor?</a:t>
            </a:r>
          </a:p>
          <a:p>
            <a:pPr marL="342900" marR="0" lvl="0" indent="-342900" algn="l" rtl="0">
              <a:spcBef>
                <a:spcPts val="100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Constructor syntax</a:t>
            </a:r>
          </a:p>
          <a:p>
            <a:pPr marL="742950" marR="0" lvl="1" indent="-285750" algn="l" rtl="0">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Name</a:t>
            </a:r>
          </a:p>
          <a:p>
            <a:pPr marL="742950" marR="0" lvl="1" indent="-285750" algn="l" rtl="0">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No return type</a:t>
            </a:r>
          </a:p>
          <a:p>
            <a:pPr marL="742950" marR="0" lvl="1" indent="-285750" algn="l" rtl="0">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parameters</a:t>
            </a:r>
          </a:p>
          <a:p>
            <a:pPr marL="342900" marR="0" lvl="0" indent="-342900" algn="l" rtl="0">
              <a:spcBef>
                <a:spcPts val="100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Constructor without parameters</a:t>
            </a:r>
          </a:p>
          <a:p>
            <a:pPr marL="342900" marR="0" lvl="0" indent="-342900" algn="l" rtl="0">
              <a:spcBef>
                <a:spcPts val="100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Constructor with parameters</a:t>
            </a:r>
          </a:p>
          <a:p>
            <a:pPr marL="342900" marR="0" lvl="0" indent="-342900" algn="l" rtl="0">
              <a:spcBef>
                <a:spcPts val="100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Constructor overloading</a:t>
            </a:r>
          </a:p>
          <a:p>
            <a:pPr marL="342900" marR="0" lvl="0" indent="-342900" algn="l" rtl="0">
              <a:spcBef>
                <a:spcPts val="100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Default constructor</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Shape 333"/>
          <p:cNvSpPr txBox="1">
            <a:spLocks noGrp="1"/>
          </p:cNvSpPr>
          <p:nvPr>
            <p:ph type="title"/>
          </p:nvPr>
        </p:nvSpPr>
        <p:spPr>
          <a:xfrm>
            <a:off x="658283" y="247651"/>
            <a:ext cx="8596668" cy="43815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Variable types</a:t>
            </a:r>
          </a:p>
        </p:txBody>
      </p:sp>
      <p:sp>
        <p:nvSpPr>
          <p:cNvPr id="334" name="Shape 334"/>
          <p:cNvSpPr txBox="1">
            <a:spLocks noGrp="1"/>
          </p:cNvSpPr>
          <p:nvPr>
            <p:ph type="body" idx="1"/>
          </p:nvPr>
        </p:nvSpPr>
        <p:spPr>
          <a:xfrm>
            <a:off x="796604" y="609600"/>
            <a:ext cx="8596668" cy="5274364"/>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Instance Variables</a:t>
            </a:r>
          </a:p>
          <a:p>
            <a:pPr marL="342900" marR="0" lvl="0" indent="-342900" algn="l" rtl="0">
              <a:spcBef>
                <a:spcPts val="100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Local Variables</a:t>
            </a:r>
          </a:p>
          <a:p>
            <a:pPr marL="342900" marR="0" lvl="0" indent="-342900" algn="l" rtl="0">
              <a:spcBef>
                <a:spcPts val="100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Static Variables</a:t>
            </a:r>
          </a:p>
          <a:p>
            <a:pPr marL="342900" marR="0" lvl="0" indent="-342900" algn="l" rtl="0">
              <a:spcBef>
                <a:spcPts val="1000"/>
              </a:spcBef>
              <a:spcAft>
                <a:spcPts val="0"/>
              </a:spcAft>
              <a:buClr>
                <a:schemeClr val="accent1"/>
              </a:buClr>
              <a:buSzPct val="79999"/>
              <a:buFont typeface="Noto Sans Symbols"/>
              <a:buChar char="●"/>
            </a:pPr>
            <a:endParaRPr lang="en-US" sz="1200" b="0" i="0" u="none" strike="noStrike" cap="none" dirty="0">
              <a:solidFill>
                <a:srgbClr val="3F3F3F"/>
              </a:solidFill>
              <a:latin typeface="Trebuchet MS"/>
              <a:ea typeface="Trebuchet MS"/>
              <a:cs typeface="Trebuchet MS"/>
              <a:sym typeface="Trebuchet MS"/>
            </a:endParaRP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Shape 339"/>
          <p:cNvSpPr txBox="1">
            <a:spLocks noGrp="1"/>
          </p:cNvSpPr>
          <p:nvPr>
            <p:ph type="title"/>
          </p:nvPr>
        </p:nvSpPr>
        <p:spPr>
          <a:xfrm>
            <a:off x="620183" y="209550"/>
            <a:ext cx="8596668" cy="55245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Static Keyword</a:t>
            </a:r>
          </a:p>
        </p:txBody>
      </p:sp>
      <p:sp>
        <p:nvSpPr>
          <p:cNvPr id="340" name="Shape 340"/>
          <p:cNvSpPr txBox="1">
            <a:spLocks noGrp="1"/>
          </p:cNvSpPr>
          <p:nvPr>
            <p:ph type="body" idx="1"/>
          </p:nvPr>
        </p:nvSpPr>
        <p:spPr>
          <a:xfrm>
            <a:off x="738293" y="609600"/>
            <a:ext cx="8596668" cy="5516879"/>
          </a:xfrm>
          <a:prstGeom prst="rect">
            <a:avLst/>
          </a:prstGeom>
          <a:noFill/>
          <a:ln>
            <a:noFill/>
          </a:ln>
        </p:spPr>
        <p:txBody>
          <a:bodyPr lIns="91425" tIns="45700" rIns="91425" bIns="45700" anchor="t" anchorCtr="0">
            <a:noAutofit/>
          </a:bodyPr>
          <a:lstStyle/>
          <a:p>
            <a:pPr indent="-342900">
              <a:spcBef>
                <a:spcPts val="0"/>
              </a:spcBef>
            </a:pPr>
            <a:r>
              <a:rPr lang="en-US" dirty="0">
                <a:latin typeface="Times New Roman" panose="02020603050405020304" pitchFamily="18" charset="0"/>
                <a:cs typeface="Times New Roman" panose="02020603050405020304" pitchFamily="18" charset="0"/>
              </a:rPr>
              <a:t>Static keyword can be used for:</a:t>
            </a:r>
          </a:p>
          <a:p>
            <a:pPr lvl="1" indent="-342900"/>
            <a:r>
              <a:rPr lang="en-US" sz="1200" dirty="0">
                <a:latin typeface="Times New Roman" panose="02020603050405020304" pitchFamily="18" charset="0"/>
                <a:cs typeface="Times New Roman" panose="02020603050405020304" pitchFamily="18" charset="0"/>
              </a:rPr>
              <a:t>Variables</a:t>
            </a:r>
          </a:p>
          <a:p>
            <a:pPr lvl="1" indent="-342900"/>
            <a:r>
              <a:rPr lang="en-US" sz="1200" dirty="0">
                <a:latin typeface="Times New Roman" panose="02020603050405020304" pitchFamily="18" charset="0"/>
                <a:cs typeface="Times New Roman" panose="02020603050405020304" pitchFamily="18" charset="0"/>
              </a:rPr>
              <a:t>Methods</a:t>
            </a:r>
          </a:p>
          <a:p>
            <a:pPr lvl="1" indent="-342900"/>
            <a:r>
              <a:rPr lang="en-US" sz="1200" dirty="0">
                <a:latin typeface="Times New Roman" panose="02020603050405020304" pitchFamily="18" charset="0"/>
                <a:cs typeface="Times New Roman" panose="02020603050405020304" pitchFamily="18" charset="0"/>
              </a:rPr>
              <a:t>Block of code</a:t>
            </a:r>
          </a:p>
          <a:p>
            <a:pPr lvl="1" indent="-342900"/>
            <a:endParaRPr lang="en-US" sz="1200" dirty="0">
              <a:latin typeface="Times New Roman" panose="02020603050405020304" pitchFamily="18" charset="0"/>
              <a:cs typeface="Times New Roman" panose="02020603050405020304" pitchFamily="18" charset="0"/>
            </a:endParaRPr>
          </a:p>
          <a:p>
            <a:pPr indent="-342900">
              <a:spcBef>
                <a:spcPts val="0"/>
              </a:spcBef>
            </a:pPr>
            <a:r>
              <a:rPr lang="en-IN" sz="1200" dirty="0">
                <a:latin typeface="Times New Roman" panose="02020603050405020304" pitchFamily="18" charset="0"/>
                <a:cs typeface="Times New Roman" panose="02020603050405020304" pitchFamily="18" charset="0"/>
              </a:rPr>
              <a:t>Static Variables:</a:t>
            </a:r>
          </a:p>
          <a:p>
            <a:pPr lvl="1" indent="-342900"/>
            <a:r>
              <a:rPr lang="en-IN" sz="1200" dirty="0">
                <a:latin typeface="Times New Roman" panose="02020603050405020304" pitchFamily="18" charset="0"/>
                <a:cs typeface="Times New Roman" panose="02020603050405020304" pitchFamily="18" charset="0"/>
              </a:rPr>
              <a:t>Also called class variables</a:t>
            </a:r>
          </a:p>
          <a:p>
            <a:pPr lvl="1" indent="-342900"/>
            <a:r>
              <a:rPr lang="en-IN" sz="1200" dirty="0">
                <a:latin typeface="Times New Roman" panose="02020603050405020304" pitchFamily="18" charset="0"/>
                <a:cs typeface="Times New Roman" panose="02020603050405020304" pitchFamily="18" charset="0"/>
              </a:rPr>
              <a:t>Once copy per class irrespective of number of objects created</a:t>
            </a:r>
          </a:p>
          <a:p>
            <a:pPr lvl="1" indent="-342900"/>
            <a:r>
              <a:rPr lang="en-IN" sz="1200" dirty="0">
                <a:latin typeface="Times New Roman" panose="02020603050405020304" pitchFamily="18" charset="0"/>
                <a:cs typeface="Times New Roman" panose="02020603050405020304" pitchFamily="18" charset="0"/>
              </a:rPr>
              <a:t>Created when program starts and before </a:t>
            </a:r>
            <a:r>
              <a:rPr lang="en-IN" sz="1200" b="1" dirty="0">
                <a:latin typeface="Times New Roman" panose="02020603050405020304" pitchFamily="18" charset="0"/>
                <a:cs typeface="Times New Roman" panose="02020603050405020304" pitchFamily="18" charset="0"/>
              </a:rPr>
              <a:t>first</a:t>
            </a:r>
            <a:r>
              <a:rPr lang="en-IN" sz="1200" dirty="0">
                <a:latin typeface="Times New Roman" panose="02020603050405020304" pitchFamily="18" charset="0"/>
                <a:cs typeface="Times New Roman" panose="02020603050405020304" pitchFamily="18" charset="0"/>
              </a:rPr>
              <a:t> object of class is created</a:t>
            </a:r>
          </a:p>
          <a:p>
            <a:pPr lvl="1" indent="-342900"/>
            <a:r>
              <a:rPr lang="en-IN" sz="1200" dirty="0">
                <a:latin typeface="Times New Roman" panose="02020603050405020304" pitchFamily="18" charset="0"/>
                <a:cs typeface="Times New Roman" panose="02020603050405020304" pitchFamily="18" charset="0"/>
              </a:rPr>
              <a:t>Destroyed when program ends</a:t>
            </a:r>
          </a:p>
          <a:p>
            <a:pPr lvl="1" indent="-342900"/>
            <a:r>
              <a:rPr lang="en-IN" sz="1200" dirty="0">
                <a:latin typeface="Times New Roman" panose="02020603050405020304" pitchFamily="18" charset="0"/>
                <a:cs typeface="Times New Roman" panose="02020603050405020304" pitchFamily="18" charset="0"/>
              </a:rPr>
              <a:t>Can be accessed using class name as well as object</a:t>
            </a:r>
          </a:p>
          <a:p>
            <a:pPr indent="-342900"/>
            <a:r>
              <a:rPr lang="en-IN" sz="1200" dirty="0">
                <a:latin typeface="Times New Roman" panose="02020603050405020304" pitchFamily="18" charset="0"/>
                <a:cs typeface="Times New Roman" panose="02020603050405020304" pitchFamily="18" charset="0"/>
              </a:rPr>
              <a:t>Static Methods</a:t>
            </a:r>
          </a:p>
          <a:p>
            <a:pPr lvl="1" indent="-342900"/>
            <a:r>
              <a:rPr lang="en-IN" sz="1200" dirty="0">
                <a:latin typeface="Times New Roman" panose="02020603050405020304" pitchFamily="18" charset="0"/>
                <a:cs typeface="Times New Roman" panose="02020603050405020304" pitchFamily="18" charset="0"/>
              </a:rPr>
              <a:t>Also called as class level methods</a:t>
            </a:r>
          </a:p>
          <a:p>
            <a:pPr lvl="1" indent="-342900"/>
            <a:r>
              <a:rPr lang="en-IN" sz="1200" dirty="0">
                <a:latin typeface="Times New Roman" panose="02020603050405020304" pitchFamily="18" charset="0"/>
                <a:cs typeface="Times New Roman" panose="02020603050405020304" pitchFamily="18" charset="0"/>
              </a:rPr>
              <a:t>Method which is declared with static keyword</a:t>
            </a:r>
          </a:p>
          <a:p>
            <a:pPr lvl="1" indent="-342900"/>
            <a:r>
              <a:rPr lang="en-IN" sz="1200" dirty="0">
                <a:latin typeface="Times New Roman" panose="02020603050405020304" pitchFamily="18" charset="0"/>
                <a:cs typeface="Times New Roman" panose="02020603050405020304" pitchFamily="18" charset="0"/>
              </a:rPr>
              <a:t>Static method can access only static variables</a:t>
            </a: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Shape 351"/>
          <p:cNvSpPr txBox="1">
            <a:spLocks noGrp="1"/>
          </p:cNvSpPr>
          <p:nvPr>
            <p:ph type="title"/>
          </p:nvPr>
        </p:nvSpPr>
        <p:spPr>
          <a:xfrm>
            <a:off x="609600" y="304800"/>
            <a:ext cx="8596668" cy="59435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Main method</a:t>
            </a:r>
          </a:p>
        </p:txBody>
      </p:sp>
      <p:sp>
        <p:nvSpPr>
          <p:cNvPr id="352" name="Shape 352"/>
          <p:cNvSpPr txBox="1">
            <a:spLocks noGrp="1"/>
          </p:cNvSpPr>
          <p:nvPr>
            <p:ph type="body" idx="1"/>
          </p:nvPr>
        </p:nvSpPr>
        <p:spPr>
          <a:xfrm>
            <a:off x="677333" y="685801"/>
            <a:ext cx="8596668" cy="5355562"/>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What is main method?</a:t>
            </a:r>
          </a:p>
          <a:p>
            <a:pPr marL="342900" marR="0" lvl="0" indent="-342900" algn="l" rtl="0">
              <a:spcBef>
                <a:spcPts val="100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Why the name main?</a:t>
            </a:r>
          </a:p>
          <a:p>
            <a:pPr marL="342900" marR="0" lvl="0" indent="-342900" algn="l" rtl="0">
              <a:spcBef>
                <a:spcPts val="100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Can we change the name of main method?</a:t>
            </a:r>
          </a:p>
          <a:p>
            <a:pPr marL="342900" marR="0" lvl="0" indent="-342900" algn="l" rtl="0">
              <a:spcBef>
                <a:spcPts val="100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Why main method is public?</a:t>
            </a:r>
          </a:p>
          <a:p>
            <a:pPr marL="342900" marR="0" lvl="0" indent="-342900" algn="l" rtl="0">
              <a:spcBef>
                <a:spcPts val="100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Why is main method static?</a:t>
            </a:r>
          </a:p>
          <a:p>
            <a:pPr marL="342900" marR="0" lvl="0" indent="-342900" algn="l" rtl="0">
              <a:spcBef>
                <a:spcPts val="100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Why is main method return type void?</a:t>
            </a:r>
          </a:p>
          <a:p>
            <a:pPr marL="342900" marR="0" lvl="0" indent="-342900" algn="l" rtl="0">
              <a:spcBef>
                <a:spcPts val="100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What are (String[] </a:t>
            </a:r>
            <a:r>
              <a:rPr lang="en-US" sz="1400" b="0" i="0" u="none" strike="noStrike" cap="none" dirty="0" err="1">
                <a:solidFill>
                  <a:srgbClr val="3F3F3F"/>
                </a:solidFill>
                <a:latin typeface="Times New Roman" panose="02020603050405020304" pitchFamily="18" charset="0"/>
                <a:cs typeface="Times New Roman" panose="02020603050405020304" pitchFamily="18" charset="0"/>
                <a:sym typeface="Trebuchet MS"/>
              </a:rPr>
              <a:t>args</a:t>
            </a: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a:t>
            </a: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Shape 357"/>
          <p:cNvSpPr txBox="1">
            <a:spLocks noGrp="1"/>
          </p:cNvSpPr>
          <p:nvPr>
            <p:ph type="title"/>
          </p:nvPr>
        </p:nvSpPr>
        <p:spPr>
          <a:xfrm>
            <a:off x="685800" y="2286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Exception Handling</a:t>
            </a:r>
          </a:p>
        </p:txBody>
      </p:sp>
      <p:sp>
        <p:nvSpPr>
          <p:cNvPr id="358" name="Shape 358"/>
          <p:cNvSpPr txBox="1">
            <a:spLocks noGrp="1"/>
          </p:cNvSpPr>
          <p:nvPr>
            <p:ph type="body" idx="1"/>
          </p:nvPr>
        </p:nvSpPr>
        <p:spPr>
          <a:xfrm>
            <a:off x="677333" y="609600"/>
            <a:ext cx="8596668" cy="5431763"/>
          </a:xfrm>
          <a:prstGeom prst="rect">
            <a:avLst/>
          </a:prstGeom>
          <a:noFill/>
          <a:ln>
            <a:noFill/>
          </a:ln>
        </p:spPr>
        <p:txBody>
          <a:bodyPr lIns="91425" tIns="45700" rIns="91425" bIns="45700" anchor="t" anchorCtr="0">
            <a:noAutofit/>
          </a:bodyPr>
          <a:lstStyle/>
          <a:p>
            <a:pPr marL="342900" marR="0" lvl="0" indent="-342900" algn="l" rtl="0">
              <a:lnSpc>
                <a:spcPct val="90000"/>
              </a:lnSpc>
              <a:spcBef>
                <a:spcPts val="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What is exception?</a:t>
            </a:r>
          </a:p>
          <a:p>
            <a:pPr marL="342900" marR="0" lvl="0" indent="-342900" algn="l" rtl="0">
              <a:lnSpc>
                <a:spcPct val="90000"/>
              </a:lnSpc>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What is the main purpose of exception handling?</a:t>
            </a:r>
          </a:p>
          <a:p>
            <a:pPr marL="342900" marR="0" lvl="0" indent="-342900" algn="l" rtl="0">
              <a:lnSpc>
                <a:spcPct val="90000"/>
              </a:lnSpc>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Few examples of Exceptions</a:t>
            </a:r>
          </a:p>
          <a:p>
            <a:pPr marL="342900" marR="0" lvl="0" indent="-342900" algn="l" rtl="0">
              <a:lnSpc>
                <a:spcPct val="90000"/>
              </a:lnSpc>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try - catch</a:t>
            </a:r>
          </a:p>
          <a:p>
            <a:pPr marL="342900" marR="0" lvl="0" indent="-342900" algn="l" rtl="0">
              <a:lnSpc>
                <a:spcPct val="90000"/>
              </a:lnSpc>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try - catch - finally</a:t>
            </a:r>
          </a:p>
          <a:p>
            <a:pPr marL="342900" marR="0" lvl="0" indent="-342900" algn="l" rtl="0">
              <a:lnSpc>
                <a:spcPct val="90000"/>
              </a:lnSpc>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multiple catch blocks</a:t>
            </a:r>
          </a:p>
          <a:p>
            <a:pPr marL="342900" marR="0" lvl="0" indent="-342900" algn="l" rtl="0">
              <a:lnSpc>
                <a:spcPct val="90000"/>
              </a:lnSpc>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Handling exception in the method where exception occurred</a:t>
            </a:r>
          </a:p>
          <a:p>
            <a:pPr marL="342900" marR="0" lvl="0" indent="-342900" algn="l" rtl="0">
              <a:lnSpc>
                <a:spcPct val="90000"/>
              </a:lnSpc>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Handling exception in calling program</a:t>
            </a:r>
          </a:p>
          <a:p>
            <a:pPr marL="342900" marR="0" lvl="0" indent="-342900" algn="l" rtl="0">
              <a:lnSpc>
                <a:spcPct val="90000"/>
              </a:lnSpc>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throws</a:t>
            </a:r>
          </a:p>
          <a:p>
            <a:pPr marL="342900" marR="0" lvl="0" indent="-342900" algn="l" rtl="0">
              <a:lnSpc>
                <a:spcPct val="90000"/>
              </a:lnSpc>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Exception object:</a:t>
            </a:r>
          </a:p>
          <a:p>
            <a:pPr marL="742950" marR="0" lvl="1" indent="-285750" algn="l" rtl="0">
              <a:lnSpc>
                <a:spcPct val="90000"/>
              </a:lnSpc>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Name of exception</a:t>
            </a:r>
          </a:p>
          <a:p>
            <a:pPr marL="742950" marR="0" lvl="1" indent="-285750" algn="l" rtl="0">
              <a:lnSpc>
                <a:spcPct val="90000"/>
              </a:lnSpc>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Description of exception</a:t>
            </a:r>
          </a:p>
          <a:p>
            <a:pPr marL="742950" marR="0" lvl="1" indent="-285750" algn="l" rtl="0">
              <a:lnSpc>
                <a:spcPct val="90000"/>
              </a:lnSpc>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Location where exception occurred</a:t>
            </a:r>
          </a:p>
          <a:p>
            <a:pPr marL="742950" marR="0" lvl="1" indent="-285750" algn="l" rtl="0">
              <a:lnSpc>
                <a:spcPct val="90000"/>
              </a:lnSpc>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Shape 363"/>
          <p:cNvSpPr txBox="1">
            <a:spLocks noGrp="1"/>
          </p:cNvSpPr>
          <p:nvPr>
            <p:ph type="title"/>
          </p:nvPr>
        </p:nvSpPr>
        <p:spPr>
          <a:xfrm>
            <a:off x="609600" y="152401"/>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Escape Sequences</a:t>
            </a:r>
          </a:p>
        </p:txBody>
      </p:sp>
      <p:sp>
        <p:nvSpPr>
          <p:cNvPr id="364" name="Shape 364"/>
          <p:cNvSpPr txBox="1">
            <a:spLocks noGrp="1"/>
          </p:cNvSpPr>
          <p:nvPr>
            <p:ph type="body" idx="1"/>
          </p:nvPr>
        </p:nvSpPr>
        <p:spPr>
          <a:xfrm>
            <a:off x="677333" y="533400"/>
            <a:ext cx="8596668" cy="5507963"/>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79999"/>
              <a:buFont typeface="Noto Sans Symbols"/>
              <a:buChar char="●"/>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What are Escape Sequences?</a:t>
            </a: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pic>
        <p:nvPicPr>
          <p:cNvPr id="365" name="Shape 365"/>
          <p:cNvPicPr preferRelativeResize="0"/>
          <p:nvPr/>
        </p:nvPicPr>
        <p:blipFill rotWithShape="1">
          <a:blip r:embed="rId3">
            <a:alphaModFix/>
          </a:blip>
          <a:srcRect/>
          <a:stretch/>
        </p:blipFill>
        <p:spPr>
          <a:xfrm>
            <a:off x="1676400" y="1066800"/>
            <a:ext cx="5670232" cy="314071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Shape 370"/>
          <p:cNvSpPr txBox="1">
            <a:spLocks noGrp="1"/>
          </p:cNvSpPr>
          <p:nvPr>
            <p:ph type="title"/>
          </p:nvPr>
        </p:nvSpPr>
        <p:spPr>
          <a:xfrm>
            <a:off x="609600" y="228600"/>
            <a:ext cx="8596668" cy="4572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OOPS</a:t>
            </a:r>
          </a:p>
        </p:txBody>
      </p:sp>
      <p:sp>
        <p:nvSpPr>
          <p:cNvPr id="371" name="Shape 371"/>
          <p:cNvSpPr txBox="1">
            <a:spLocks noGrp="1"/>
          </p:cNvSpPr>
          <p:nvPr>
            <p:ph type="body" idx="1"/>
          </p:nvPr>
        </p:nvSpPr>
        <p:spPr>
          <a:xfrm>
            <a:off x="677333" y="533400"/>
            <a:ext cx="8596668" cy="5507961"/>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What is OOPS?</a:t>
            </a: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Objected Oriented programming language.</a:t>
            </a: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coding is done based on how an object behaves in real world.</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OOPS features:</a:t>
            </a:r>
          </a:p>
          <a:p>
            <a:pPr lvl="1" indent="-342900">
              <a:buSzPct val="79999"/>
            </a:pPr>
            <a:r>
              <a:rPr lang="en-US" sz="1000" dirty="0"/>
              <a:t>Class</a:t>
            </a:r>
          </a:p>
          <a:p>
            <a:pPr lvl="1" indent="-342900">
              <a:buSzPct val="79999"/>
            </a:pPr>
            <a:r>
              <a:rPr lang="en-US" sz="1000" b="0" i="0" u="none" strike="noStrike" cap="none" dirty="0">
                <a:solidFill>
                  <a:srgbClr val="3F3F3F"/>
                </a:solidFill>
                <a:latin typeface="Trebuchet MS"/>
                <a:ea typeface="Trebuchet MS"/>
                <a:cs typeface="Trebuchet MS"/>
                <a:sym typeface="Trebuchet MS"/>
              </a:rPr>
              <a:t>Object</a:t>
            </a:r>
          </a:p>
          <a:p>
            <a:pPr lvl="1" indent="-285750"/>
            <a:r>
              <a:rPr lang="en-US" sz="1200" dirty="0"/>
              <a:t>Inheritance</a:t>
            </a:r>
          </a:p>
          <a:p>
            <a:pPr lvl="1" indent="-285750"/>
            <a:r>
              <a:rPr lang="en-US" sz="1200" dirty="0"/>
              <a:t>Encapsulation(Data hiding</a:t>
            </a:r>
            <a:r>
              <a:rPr lang="en-US" sz="1200" b="0" i="0" u="none" strike="noStrike" cap="none" dirty="0">
                <a:solidFill>
                  <a:srgbClr val="3F3F3F"/>
                </a:solidFill>
                <a:latin typeface="Trebuchet MS"/>
                <a:ea typeface="Trebuchet MS"/>
                <a:cs typeface="Trebuchet MS"/>
                <a:sym typeface="Trebuchet MS"/>
              </a:rPr>
              <a:t>)</a:t>
            </a: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Abstraction</a:t>
            </a: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Polymorphism</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Shape 376"/>
          <p:cNvSpPr txBox="1">
            <a:spLocks noGrp="1"/>
          </p:cNvSpPr>
          <p:nvPr>
            <p:ph type="title"/>
          </p:nvPr>
        </p:nvSpPr>
        <p:spPr>
          <a:xfrm>
            <a:off x="685800" y="304800"/>
            <a:ext cx="8596668" cy="4572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OOPS</a:t>
            </a:r>
          </a:p>
        </p:txBody>
      </p:sp>
      <p:sp>
        <p:nvSpPr>
          <p:cNvPr id="377" name="Shape 377"/>
          <p:cNvSpPr txBox="1">
            <a:spLocks noGrp="1"/>
          </p:cNvSpPr>
          <p:nvPr>
            <p:ph type="body" idx="1"/>
          </p:nvPr>
        </p:nvSpPr>
        <p:spPr>
          <a:xfrm>
            <a:off x="677333" y="685800"/>
            <a:ext cx="8596668" cy="5745479"/>
          </a:xfrm>
          <a:prstGeom prst="rect">
            <a:avLst/>
          </a:prstGeom>
          <a:noFill/>
          <a:ln>
            <a:noFill/>
          </a:ln>
        </p:spPr>
        <p:txBody>
          <a:bodyPr lIns="91425" tIns="45700" rIns="91425" bIns="45700" anchor="t" anchorCtr="0">
            <a:noAutofit/>
          </a:bodyPr>
          <a:lstStyle/>
          <a:p>
            <a:pPr indent="-342900">
              <a:lnSpc>
                <a:spcPct val="90000"/>
              </a:lnSpc>
              <a:buSzPct val="80000"/>
            </a:pPr>
            <a:r>
              <a:rPr lang="en-US" sz="1200" dirty="0"/>
              <a:t>Inheritance</a:t>
            </a:r>
          </a:p>
          <a:p>
            <a:pPr lvl="1" indent="-342900">
              <a:lnSpc>
                <a:spcPct val="90000"/>
              </a:lnSpc>
            </a:pPr>
            <a:r>
              <a:rPr lang="en-US" sz="1000" dirty="0"/>
              <a:t>Inheriting or acquiring properties of a class by another class</a:t>
            </a:r>
          </a:p>
          <a:p>
            <a:pPr lvl="1" indent="-342900">
              <a:lnSpc>
                <a:spcPct val="90000"/>
              </a:lnSpc>
            </a:pPr>
            <a:r>
              <a:rPr lang="en-US" sz="1000" dirty="0"/>
              <a:t>Code reusability is the main purpose of inheritance</a:t>
            </a:r>
          </a:p>
          <a:p>
            <a:pPr indent="-342900">
              <a:lnSpc>
                <a:spcPct val="90000"/>
              </a:lnSpc>
              <a:spcBef>
                <a:spcPts val="0"/>
              </a:spcBef>
              <a:buSzPct val="80000"/>
            </a:pPr>
            <a:endParaRPr lang="en-US" sz="1200" dirty="0"/>
          </a:p>
          <a:p>
            <a:pPr indent="-342900">
              <a:lnSpc>
                <a:spcPct val="90000"/>
              </a:lnSpc>
              <a:spcBef>
                <a:spcPts val="0"/>
              </a:spcBef>
              <a:buSzPct val="80000"/>
            </a:pPr>
            <a:r>
              <a:rPr lang="en-US" sz="1200" dirty="0"/>
              <a:t>Encapsulation (Data hiding)</a:t>
            </a:r>
          </a:p>
          <a:p>
            <a:pPr lvl="1" indent="-342900">
              <a:lnSpc>
                <a:spcPct val="90000"/>
              </a:lnSpc>
            </a:pPr>
            <a:r>
              <a:rPr lang="en-US" sz="1000" dirty="0"/>
              <a:t>Binding data (variables) and behavior (methods) together into a single unit(class) is known as encapsulation.</a:t>
            </a:r>
          </a:p>
          <a:p>
            <a:pPr lvl="1" indent="-342900">
              <a:lnSpc>
                <a:spcPct val="90000"/>
              </a:lnSpc>
            </a:pPr>
            <a:r>
              <a:rPr lang="en-US" sz="1000" dirty="0"/>
              <a:t>Hiding members of class or making them not accessible from outside the class</a:t>
            </a:r>
          </a:p>
          <a:p>
            <a:pPr lvl="1" indent="-342900">
              <a:lnSpc>
                <a:spcPct val="90000"/>
              </a:lnSpc>
            </a:pPr>
            <a:r>
              <a:rPr lang="en-US" sz="1000" dirty="0"/>
              <a:t>Technically Its about protecting data from unwanted or accidental manipulation.</a:t>
            </a:r>
          </a:p>
          <a:p>
            <a:pPr lvl="1" indent="-342900">
              <a:lnSpc>
                <a:spcPct val="90000"/>
              </a:lnSpc>
            </a:pPr>
            <a:r>
              <a:rPr lang="en-US" sz="1000" dirty="0"/>
              <a:t>Data hiding is controlled in Java using access modifiers.</a:t>
            </a:r>
          </a:p>
          <a:p>
            <a:pPr lvl="1" indent="-342900">
              <a:lnSpc>
                <a:spcPct val="90000"/>
              </a:lnSpc>
            </a:pPr>
            <a:r>
              <a:rPr lang="en-US" sz="1000" dirty="0"/>
              <a:t>Access Modifiers:</a:t>
            </a:r>
          </a:p>
          <a:p>
            <a:pPr lvl="2" indent="-342900">
              <a:lnSpc>
                <a:spcPct val="90000"/>
              </a:lnSpc>
            </a:pPr>
            <a:r>
              <a:rPr lang="en-US" sz="800" dirty="0"/>
              <a:t>public</a:t>
            </a:r>
          </a:p>
          <a:p>
            <a:pPr lvl="2" indent="-342900">
              <a:lnSpc>
                <a:spcPct val="90000"/>
              </a:lnSpc>
            </a:pPr>
            <a:r>
              <a:rPr lang="en-US" sz="800" dirty="0"/>
              <a:t>protected</a:t>
            </a:r>
          </a:p>
          <a:p>
            <a:pPr lvl="2" indent="-342900">
              <a:lnSpc>
                <a:spcPct val="90000"/>
              </a:lnSpc>
            </a:pPr>
            <a:r>
              <a:rPr lang="en-US" sz="800" dirty="0"/>
              <a:t>private</a:t>
            </a:r>
          </a:p>
          <a:p>
            <a:pPr lvl="2" indent="-342900">
              <a:lnSpc>
                <a:spcPct val="90000"/>
              </a:lnSpc>
            </a:pPr>
            <a:r>
              <a:rPr lang="en-US" sz="800" dirty="0"/>
              <a:t>Default</a:t>
            </a:r>
          </a:p>
          <a:p>
            <a:pPr lvl="1" indent="-342900">
              <a:lnSpc>
                <a:spcPct val="90000"/>
              </a:lnSpc>
            </a:pPr>
            <a:endParaRPr lang="en-US" sz="1000" dirty="0"/>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p:txBody>
      </p:sp>
      <p:pic>
        <p:nvPicPr>
          <p:cNvPr id="4" name="Shape 384"/>
          <p:cNvPicPr preferRelativeResize="0"/>
          <p:nvPr/>
        </p:nvPicPr>
        <p:blipFill rotWithShape="1">
          <a:blip r:embed="rId3">
            <a:alphaModFix/>
          </a:blip>
          <a:srcRect/>
          <a:stretch/>
        </p:blipFill>
        <p:spPr>
          <a:xfrm>
            <a:off x="2971801" y="3733800"/>
            <a:ext cx="5105400" cy="24384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Shape 389"/>
          <p:cNvSpPr txBox="1">
            <a:spLocks noGrp="1"/>
          </p:cNvSpPr>
          <p:nvPr>
            <p:ph type="title"/>
          </p:nvPr>
        </p:nvSpPr>
        <p:spPr>
          <a:xfrm>
            <a:off x="685800" y="2286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OOPS</a:t>
            </a:r>
          </a:p>
        </p:txBody>
      </p:sp>
      <p:sp>
        <p:nvSpPr>
          <p:cNvPr id="390" name="Shape 390"/>
          <p:cNvSpPr txBox="1">
            <a:spLocks noGrp="1"/>
          </p:cNvSpPr>
          <p:nvPr>
            <p:ph type="body" idx="1"/>
          </p:nvPr>
        </p:nvSpPr>
        <p:spPr>
          <a:xfrm>
            <a:off x="685800" y="533400"/>
            <a:ext cx="8596668" cy="5394959"/>
          </a:xfrm>
          <a:prstGeom prst="rect">
            <a:avLst/>
          </a:prstGeom>
          <a:noFill/>
          <a:ln>
            <a:noFill/>
          </a:ln>
        </p:spPr>
        <p:txBody>
          <a:bodyPr lIns="91425" tIns="45700" rIns="91425" bIns="45700" anchor="t" anchorCtr="0">
            <a:noAutofit/>
          </a:bodyPr>
          <a:lstStyle/>
          <a:p>
            <a:pPr marL="342900" lvl="0" indent="-342900">
              <a:lnSpc>
                <a:spcPct val="90000"/>
              </a:lnSpc>
              <a:spcBef>
                <a:spcPts val="0"/>
              </a:spcBef>
              <a:buSzPct val="80000"/>
            </a:pPr>
            <a:r>
              <a:rPr lang="en-US" sz="1200" dirty="0"/>
              <a:t>Polymorphism	</a:t>
            </a:r>
          </a:p>
          <a:p>
            <a:pPr marL="742950" lvl="1" indent="-342900">
              <a:lnSpc>
                <a:spcPct val="90000"/>
              </a:lnSpc>
              <a:spcBef>
                <a:spcPts val="1000"/>
              </a:spcBef>
            </a:pPr>
            <a:r>
              <a:rPr lang="en-US" sz="1200" dirty="0"/>
              <a:t>Method overloading</a:t>
            </a:r>
          </a:p>
          <a:p>
            <a:pPr marL="1143000" lvl="2" indent="-342900">
              <a:lnSpc>
                <a:spcPct val="90000"/>
              </a:lnSpc>
              <a:spcBef>
                <a:spcPts val="1000"/>
              </a:spcBef>
            </a:pPr>
            <a:r>
              <a:rPr lang="en-US" sz="1200" dirty="0"/>
              <a:t>Method with same name, in same class with different parameters</a:t>
            </a:r>
          </a:p>
          <a:p>
            <a:pPr marL="742950" lvl="1" indent="-342900">
              <a:lnSpc>
                <a:spcPct val="90000"/>
              </a:lnSpc>
              <a:spcBef>
                <a:spcPts val="1000"/>
              </a:spcBef>
            </a:pPr>
            <a:r>
              <a:rPr lang="en-US" sz="1200" dirty="0"/>
              <a:t>Method Overriding</a:t>
            </a:r>
          </a:p>
          <a:p>
            <a:pPr marL="1143000" lvl="2" indent="-342900">
              <a:lnSpc>
                <a:spcPct val="90000"/>
              </a:lnSpc>
              <a:spcBef>
                <a:spcPts val="1000"/>
              </a:spcBef>
            </a:pPr>
            <a:r>
              <a:rPr lang="en-US" sz="1200" dirty="0"/>
              <a:t>Method with same name, in sub class with same parameters	</a:t>
            </a:r>
          </a:p>
          <a:p>
            <a:pPr marL="342900" lvl="0" indent="-342900">
              <a:lnSpc>
                <a:spcPct val="90000"/>
              </a:lnSpc>
              <a:spcBef>
                <a:spcPts val="1000"/>
              </a:spcBef>
              <a:buSzPct val="80000"/>
            </a:pPr>
            <a:r>
              <a:rPr lang="en-US" sz="1200" dirty="0"/>
              <a:t>Abstraction</a:t>
            </a:r>
          </a:p>
          <a:p>
            <a:pPr marL="742950" lvl="1" indent="-342900">
              <a:lnSpc>
                <a:spcPct val="90000"/>
              </a:lnSpc>
              <a:spcBef>
                <a:spcPts val="1000"/>
              </a:spcBef>
            </a:pPr>
            <a:r>
              <a:rPr lang="en-US" sz="1200" dirty="0"/>
              <a:t>Abstraction means existing in thought or as an idea but not having a physical or concrete existence</a:t>
            </a:r>
          </a:p>
          <a:p>
            <a:pPr marL="742950" lvl="1" indent="-342900">
              <a:lnSpc>
                <a:spcPct val="90000"/>
              </a:lnSpc>
              <a:spcBef>
                <a:spcPts val="1000"/>
              </a:spcBef>
            </a:pPr>
            <a:r>
              <a:rPr lang="en-US" sz="1200" dirty="0"/>
              <a:t>Hiding internal implementation and highlighting the functionality/services being offered is called Abstraction.</a:t>
            </a:r>
          </a:p>
          <a:p>
            <a:pPr marL="742950" lvl="1" indent="-342900">
              <a:lnSpc>
                <a:spcPct val="90000"/>
              </a:lnSpc>
              <a:spcBef>
                <a:spcPts val="1000"/>
              </a:spcBef>
            </a:pPr>
            <a:r>
              <a:rPr lang="en-US" sz="1200" dirty="0"/>
              <a:t>In java, abstraction is achieved using:</a:t>
            </a:r>
          </a:p>
          <a:p>
            <a:pPr marL="1143000" lvl="2" indent="-342900">
              <a:lnSpc>
                <a:spcPct val="90000"/>
              </a:lnSpc>
              <a:spcBef>
                <a:spcPts val="1000"/>
              </a:spcBef>
            </a:pPr>
            <a:r>
              <a:rPr lang="en-US" sz="1200" dirty="0"/>
              <a:t>Abstract class(Partial abstraction) </a:t>
            </a:r>
          </a:p>
          <a:p>
            <a:pPr marL="1143000" lvl="2" indent="-342900">
              <a:lnSpc>
                <a:spcPct val="90000"/>
              </a:lnSpc>
              <a:spcBef>
                <a:spcPts val="1000"/>
              </a:spcBef>
            </a:pPr>
            <a:r>
              <a:rPr lang="en-US" sz="1200" dirty="0"/>
              <a:t>Interface(Full abstraction)</a:t>
            </a: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2" name="Shape 212"/>
          <p:cNvSpPr txBox="1">
            <a:spLocks noGrp="1"/>
          </p:cNvSpPr>
          <p:nvPr>
            <p:ph type="body" idx="1"/>
          </p:nvPr>
        </p:nvSpPr>
        <p:spPr>
          <a:xfrm>
            <a:off x="677333" y="609600"/>
            <a:ext cx="8596668" cy="6324600"/>
          </a:xfrm>
          <a:prstGeom prst="rect">
            <a:avLst/>
          </a:prstGeom>
          <a:noFill/>
          <a:ln>
            <a:noFill/>
          </a:ln>
        </p:spPr>
        <p:txBody>
          <a:bodyPr lIns="91425" tIns="45700" rIns="91425" bIns="45700" anchor="t" anchorCtr="0">
            <a:noAutofit/>
          </a:bodyPr>
          <a:lstStyle/>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Download Java</a:t>
            </a: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JDK and Not JRE</a:t>
            </a:r>
          </a:p>
          <a:p>
            <a:pPr lvl="2" indent="-285750"/>
            <a:r>
              <a:rPr lang="en-GB" sz="1200" dirty="0">
                <a:latin typeface="Times New Roman" panose="02020603050405020304" pitchFamily="18" charset="0"/>
                <a:cs typeface="Times New Roman" panose="02020603050405020304" pitchFamily="18" charset="0"/>
              </a:rPr>
              <a:t>https://www.oracle.com/java/technologies/javase-jdk13-downloads.html</a:t>
            </a:r>
            <a:endParaRPr lang="en-US" sz="1200" dirty="0">
              <a:latin typeface="Times New Roman" panose="02020603050405020304" pitchFamily="18" charset="0"/>
              <a:cs typeface="Times New Roman" panose="02020603050405020304" pitchFamily="18" charset="0"/>
            </a:endParaRP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64bit/32bit</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Set environment Variables</a:t>
            </a:r>
          </a:p>
          <a:p>
            <a:pPr lvl="1" indent="-342900">
              <a:buSzPct val="79999"/>
            </a:pPr>
            <a:r>
              <a:rPr lang="en-US" sz="1000" dirty="0">
                <a:latin typeface="Times New Roman" panose="02020603050405020304" pitchFamily="18" charset="0"/>
                <a:cs typeface="Times New Roman" panose="02020603050405020304" pitchFamily="18" charset="0"/>
              </a:rPr>
              <a:t>What is CMD?</a:t>
            </a:r>
            <a:endParaRPr lang="en-US" sz="1000" b="0" i="0" u="none" strike="noStrike" cap="none" dirty="0">
              <a:solidFill>
                <a:srgbClr val="3F3F3F"/>
              </a:solidFill>
              <a:latin typeface="Times New Roman" panose="02020603050405020304" pitchFamily="18" charset="0"/>
              <a:cs typeface="Times New Roman" panose="02020603050405020304" pitchFamily="18" charset="0"/>
              <a:sym typeface="Trebuchet MS"/>
            </a:endParaRPr>
          </a:p>
          <a:p>
            <a:pPr lvl="1" indent="-285750"/>
            <a:r>
              <a:rPr lang="en-US" sz="1200" dirty="0">
                <a:latin typeface="Times New Roman" panose="02020603050405020304" pitchFamily="18" charset="0"/>
                <a:cs typeface="Times New Roman" panose="02020603050405020304" pitchFamily="18" charset="0"/>
              </a:rPr>
              <a:t>JAVA_HOME variable(C:\Program Files\Java\jdk1.8.0_91)</a:t>
            </a:r>
          </a:p>
          <a:p>
            <a:pPr lvl="2" indent="-285750"/>
            <a:r>
              <a:rPr lang="en-US" sz="1000" dirty="0">
                <a:latin typeface="Times New Roman" panose="02020603050405020304" pitchFamily="18" charset="0"/>
                <a:cs typeface="Times New Roman" panose="02020603050405020304" pitchFamily="18" charset="0"/>
              </a:rPr>
              <a:t>Place where Java is installed</a:t>
            </a:r>
            <a:endParaRPr lang="en-US" sz="1000" b="0" i="0" u="none" strike="noStrike" cap="none" dirty="0">
              <a:solidFill>
                <a:srgbClr val="3F3F3F"/>
              </a:solidFill>
              <a:latin typeface="Times New Roman" panose="02020603050405020304" pitchFamily="18" charset="0"/>
              <a:cs typeface="Times New Roman" panose="02020603050405020304" pitchFamily="18" charset="0"/>
              <a:sym typeface="Trebuchet MS"/>
            </a:endParaRP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PATH variable(C:\Program Files\Java\jdk1.8.0_91\bin)</a:t>
            </a:r>
          </a:p>
          <a:p>
            <a:pPr lvl="2" indent="-285750"/>
            <a:r>
              <a:rPr lang="en-US" sz="1000" dirty="0">
                <a:latin typeface="Times New Roman" panose="02020603050405020304" pitchFamily="18" charset="0"/>
                <a:cs typeface="Times New Roman" panose="02020603050405020304" pitchFamily="18" charset="0"/>
              </a:rPr>
              <a:t>When location of all Java executable files, is added to path variable, Then we can run any executable file from anywhere (Not just from the location where executable file is present)</a:t>
            </a:r>
            <a:endParaRPr lang="en-US" sz="1000" b="0" i="0" u="none" strike="noStrike" cap="none" dirty="0">
              <a:solidFill>
                <a:srgbClr val="3F3F3F"/>
              </a:solidFill>
              <a:latin typeface="Times New Roman" panose="02020603050405020304" pitchFamily="18" charset="0"/>
              <a:cs typeface="Times New Roman" panose="02020603050405020304" pitchFamily="18" charset="0"/>
              <a:sym typeface="Trebuchet MS"/>
            </a:endParaRP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SET command =&gt; To view all the environment variables</a:t>
            </a:r>
          </a:p>
          <a:p>
            <a:pPr indent="-342900"/>
            <a:r>
              <a:rPr lang="en-US" sz="1200" dirty="0">
                <a:latin typeface="Times New Roman" panose="02020603050405020304" pitchFamily="18" charset="0"/>
                <a:cs typeface="Times New Roman" panose="02020603050405020304" pitchFamily="18" charset="0"/>
              </a:rPr>
              <a:t>IDE : Integrated Development Environment</a:t>
            </a:r>
          </a:p>
          <a:p>
            <a:pPr lvl="1" indent="-342900"/>
            <a:r>
              <a:rPr lang="en-US" sz="1000" dirty="0">
                <a:latin typeface="Times New Roman" panose="02020603050405020304" pitchFamily="18" charset="0"/>
                <a:cs typeface="Times New Roman" panose="02020603050405020304" pitchFamily="18" charset="0"/>
              </a:rPr>
              <a:t>Eclipse , </a:t>
            </a:r>
            <a:r>
              <a:rPr lang="en-US" sz="1000" dirty="0" err="1">
                <a:latin typeface="Times New Roman" panose="02020603050405020304" pitchFamily="18" charset="0"/>
                <a:cs typeface="Times New Roman" panose="02020603050405020304" pitchFamily="18" charset="0"/>
              </a:rPr>
              <a:t>Intellij</a:t>
            </a:r>
            <a:r>
              <a:rPr lang="en-US" sz="1000" dirty="0">
                <a:latin typeface="Times New Roman" panose="02020603050405020304" pitchFamily="18" charset="0"/>
                <a:cs typeface="Times New Roman" panose="02020603050405020304" pitchFamily="18" charset="0"/>
              </a:rPr>
              <a:t>, NetBeans</a:t>
            </a:r>
          </a:p>
          <a:p>
            <a:pPr lvl="1" indent="-342900"/>
            <a:r>
              <a:rPr lang="en-US" sz="1000" dirty="0">
                <a:latin typeface="Times New Roman" panose="02020603050405020304" pitchFamily="18" charset="0"/>
                <a:cs typeface="Times New Roman" panose="02020603050405020304" pitchFamily="18" charset="0"/>
              </a:rPr>
              <a:t>Download Eclipse for developers(MARS)</a:t>
            </a:r>
          </a:p>
          <a:p>
            <a:pPr lvl="1" indent="-342900"/>
            <a:r>
              <a:rPr lang="en-US" sz="1000" dirty="0">
                <a:latin typeface="Times New Roman" panose="02020603050405020304" pitchFamily="18" charset="0"/>
                <a:cs typeface="Times New Roman" panose="02020603050405020304" pitchFamily="18" charset="0"/>
              </a:rPr>
              <a:t>https://www.eclipse.org/downloads/download.php?file=/oomph/epp/2019-12/R/eclipse-inst-win64.exe</a:t>
            </a:r>
            <a:endParaRPr lang="en-US" sz="1000" b="0" i="0" u="none" strike="noStrike" cap="none" dirty="0">
              <a:solidFill>
                <a:srgbClr val="3F3F3F"/>
              </a:solidFill>
              <a:latin typeface="Times New Roman" panose="02020603050405020304" pitchFamily="18" charset="0"/>
              <a:cs typeface="Times New Roman" panose="02020603050405020304" pitchFamily="18" charset="0"/>
              <a:sym typeface="Trebuchet MS"/>
            </a:endParaRP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p:txBody>
      </p:sp>
      <p:sp>
        <p:nvSpPr>
          <p:cNvPr id="5" name="Shape 199"/>
          <p:cNvSpPr txBox="1">
            <a:spLocks/>
          </p:cNvSpPr>
          <p:nvPr/>
        </p:nvSpPr>
        <p:spPr>
          <a:xfrm>
            <a:off x="677333" y="228600"/>
            <a:ext cx="8596668" cy="381000"/>
          </a:xfrm>
          <a:prstGeom prst="rect">
            <a:avLst/>
          </a:prstGeom>
          <a:noFill/>
          <a:ln>
            <a:noFill/>
          </a:ln>
        </p:spPr>
        <p:txBody>
          <a:bodyPr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pPr>
              <a:buSzPct val="25000"/>
            </a:pPr>
            <a:r>
              <a:rPr lang="en-US" sz="1600" dirty="0"/>
              <a:t>Java : Setup</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Shape 395"/>
          <p:cNvSpPr txBox="1">
            <a:spLocks noGrp="1"/>
          </p:cNvSpPr>
          <p:nvPr>
            <p:ph type="title"/>
          </p:nvPr>
        </p:nvSpPr>
        <p:spPr>
          <a:xfrm>
            <a:off x="685800" y="228600"/>
            <a:ext cx="8596668" cy="67055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OOPS</a:t>
            </a:r>
          </a:p>
        </p:txBody>
      </p:sp>
      <p:sp>
        <p:nvSpPr>
          <p:cNvPr id="396" name="Shape 396"/>
          <p:cNvSpPr txBox="1">
            <a:spLocks noGrp="1"/>
          </p:cNvSpPr>
          <p:nvPr>
            <p:ph type="body" idx="1"/>
          </p:nvPr>
        </p:nvSpPr>
        <p:spPr>
          <a:xfrm>
            <a:off x="677333" y="609600"/>
            <a:ext cx="8596668" cy="5431761"/>
          </a:xfrm>
          <a:prstGeom prst="rect">
            <a:avLst/>
          </a:prstGeom>
          <a:noFill/>
          <a:ln>
            <a:noFill/>
          </a:ln>
        </p:spPr>
        <p:txBody>
          <a:bodyPr lIns="91425" tIns="45700" rIns="91425" bIns="45700" anchor="t" anchorCtr="0">
            <a:noAutofit/>
          </a:bodyPr>
          <a:lstStyle/>
          <a:p>
            <a:pPr marL="342900" lvl="0" indent="-342900">
              <a:lnSpc>
                <a:spcPct val="90000"/>
              </a:lnSpc>
              <a:spcBef>
                <a:spcPts val="0"/>
              </a:spcBef>
              <a:buSzPct val="80000"/>
            </a:pPr>
            <a:r>
              <a:rPr lang="en-US" sz="1200" dirty="0"/>
              <a:t>Abstract class</a:t>
            </a:r>
          </a:p>
          <a:p>
            <a:pPr marL="742950" lvl="1" indent="-342900">
              <a:lnSpc>
                <a:spcPct val="90000"/>
              </a:lnSpc>
              <a:spcBef>
                <a:spcPts val="1000"/>
              </a:spcBef>
            </a:pPr>
            <a:r>
              <a:rPr lang="en-US" sz="1200" dirty="0"/>
              <a:t>What is Abstract class?</a:t>
            </a:r>
          </a:p>
          <a:p>
            <a:pPr marL="1143000" lvl="2" indent="-342900">
              <a:lnSpc>
                <a:spcPct val="90000"/>
              </a:lnSpc>
              <a:spcBef>
                <a:spcPts val="1000"/>
              </a:spcBef>
            </a:pPr>
            <a:r>
              <a:rPr lang="en-US" sz="1200" dirty="0"/>
              <a:t>A class with at least one abstract method.</a:t>
            </a:r>
          </a:p>
          <a:p>
            <a:pPr marL="742950" lvl="1" indent="-342900">
              <a:lnSpc>
                <a:spcPct val="90000"/>
              </a:lnSpc>
              <a:spcBef>
                <a:spcPts val="1000"/>
              </a:spcBef>
            </a:pPr>
            <a:r>
              <a:rPr lang="en-US" sz="1200" dirty="0"/>
              <a:t>What is Abstract method?</a:t>
            </a:r>
          </a:p>
          <a:p>
            <a:pPr marL="1143000" lvl="2" indent="-342900">
              <a:lnSpc>
                <a:spcPct val="90000"/>
              </a:lnSpc>
              <a:spcBef>
                <a:spcPts val="1000"/>
              </a:spcBef>
            </a:pPr>
            <a:r>
              <a:rPr lang="en-US" sz="1200" dirty="0"/>
              <a:t>A method which is only declared and not implemented</a:t>
            </a:r>
          </a:p>
          <a:p>
            <a:pPr marL="742950" lvl="1" indent="-342900">
              <a:lnSpc>
                <a:spcPct val="90000"/>
              </a:lnSpc>
              <a:spcBef>
                <a:spcPts val="1000"/>
              </a:spcBef>
            </a:pPr>
            <a:r>
              <a:rPr lang="en-US" sz="1200" dirty="0"/>
              <a:t>What is concrete method?</a:t>
            </a:r>
          </a:p>
          <a:p>
            <a:pPr marL="1143000" lvl="2" indent="-342900">
              <a:lnSpc>
                <a:spcPct val="90000"/>
              </a:lnSpc>
              <a:spcBef>
                <a:spcPts val="1000"/>
              </a:spcBef>
            </a:pPr>
            <a:r>
              <a:rPr lang="en-US" sz="1200" dirty="0"/>
              <a:t>A method which has implementation too</a:t>
            </a:r>
          </a:p>
          <a:p>
            <a:pPr marL="742950" lvl="1" indent="-342900">
              <a:lnSpc>
                <a:spcPct val="90000"/>
              </a:lnSpc>
              <a:spcBef>
                <a:spcPts val="1000"/>
              </a:spcBef>
            </a:pPr>
            <a:r>
              <a:rPr lang="en-US" sz="1200" dirty="0"/>
              <a:t>What is concrete class?</a:t>
            </a:r>
          </a:p>
          <a:p>
            <a:pPr marL="1143000" lvl="2" indent="-342900">
              <a:lnSpc>
                <a:spcPct val="90000"/>
              </a:lnSpc>
              <a:spcBef>
                <a:spcPts val="1000"/>
              </a:spcBef>
            </a:pPr>
            <a:r>
              <a:rPr lang="en-US" sz="1200" dirty="0"/>
              <a:t>A class that implements all the missing functionality of abstract class is called a concrete class. </a:t>
            </a:r>
          </a:p>
          <a:p>
            <a:pPr marL="742950" lvl="1" indent="-342900">
              <a:lnSpc>
                <a:spcPct val="90000"/>
              </a:lnSpc>
              <a:spcBef>
                <a:spcPts val="1000"/>
              </a:spcBef>
            </a:pPr>
            <a:r>
              <a:rPr lang="en-US" sz="1200" dirty="0"/>
              <a:t>We can not create object of abstract class</a:t>
            </a:r>
          </a:p>
          <a:p>
            <a:pPr marL="742950" lvl="1" indent="-342900">
              <a:lnSpc>
                <a:spcPct val="90000"/>
              </a:lnSpc>
              <a:spcBef>
                <a:spcPts val="1000"/>
              </a:spcBef>
            </a:pPr>
            <a:r>
              <a:rPr lang="en-US" sz="1200" dirty="0"/>
              <a:t>Real world example of abstract class</a:t>
            </a:r>
          </a:p>
          <a:p>
            <a:pPr marL="1143000" marR="0" lvl="2" indent="-228600" algn="l" rtl="0">
              <a:spcBef>
                <a:spcPts val="1000"/>
              </a:spcBef>
              <a:spcAft>
                <a:spcPts val="0"/>
              </a:spcAft>
              <a:buClr>
                <a:schemeClr val="accent1"/>
              </a:buClr>
              <a:buSzPct val="80000"/>
              <a:buFont typeface="Noto Sans Symbols"/>
              <a:buNone/>
            </a:pPr>
            <a:endParaRPr sz="14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Shape 401"/>
          <p:cNvSpPr txBox="1">
            <a:spLocks noGrp="1"/>
          </p:cNvSpPr>
          <p:nvPr>
            <p:ph type="title"/>
          </p:nvPr>
        </p:nvSpPr>
        <p:spPr>
          <a:xfrm>
            <a:off x="685800" y="228601"/>
            <a:ext cx="8596668" cy="4572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OOPS </a:t>
            </a:r>
          </a:p>
        </p:txBody>
      </p:sp>
      <p:sp>
        <p:nvSpPr>
          <p:cNvPr id="402" name="Shape 402"/>
          <p:cNvSpPr txBox="1">
            <a:spLocks noGrp="1"/>
          </p:cNvSpPr>
          <p:nvPr>
            <p:ph type="body" idx="1"/>
          </p:nvPr>
        </p:nvSpPr>
        <p:spPr>
          <a:xfrm>
            <a:off x="677333" y="533401"/>
            <a:ext cx="8596668" cy="5507962"/>
          </a:xfrm>
          <a:prstGeom prst="rect">
            <a:avLst/>
          </a:prstGeom>
          <a:noFill/>
          <a:ln>
            <a:noFill/>
          </a:ln>
        </p:spPr>
        <p:txBody>
          <a:bodyPr lIns="91425" tIns="45700" rIns="91425" bIns="45700" anchor="t" anchorCtr="0">
            <a:noAutofit/>
          </a:bodyPr>
          <a:lstStyle/>
          <a:p>
            <a:pPr marL="342900" lvl="0" indent="-342900">
              <a:lnSpc>
                <a:spcPct val="90000"/>
              </a:lnSpc>
              <a:spcBef>
                <a:spcPts val="0"/>
              </a:spcBef>
              <a:buSzPct val="80000"/>
            </a:pPr>
            <a:r>
              <a:rPr lang="en-US" sz="1200" dirty="0"/>
              <a:t>Interface</a:t>
            </a:r>
          </a:p>
          <a:p>
            <a:pPr marL="742950" lvl="1" indent="-342900">
              <a:lnSpc>
                <a:spcPct val="90000"/>
              </a:lnSpc>
              <a:spcBef>
                <a:spcPts val="1000"/>
              </a:spcBef>
            </a:pPr>
            <a:r>
              <a:rPr lang="en-US" sz="1200" dirty="0"/>
              <a:t>What is Interface?</a:t>
            </a:r>
          </a:p>
          <a:p>
            <a:pPr marL="1143000" lvl="2" indent="-342900">
              <a:lnSpc>
                <a:spcPct val="90000"/>
              </a:lnSpc>
              <a:spcBef>
                <a:spcPts val="1000"/>
              </a:spcBef>
            </a:pPr>
            <a:r>
              <a:rPr lang="en-US" sz="1200" dirty="0"/>
              <a:t>A class with all abstract methods and no concrete methods</a:t>
            </a:r>
          </a:p>
          <a:p>
            <a:pPr marL="742950" lvl="1" indent="-342900">
              <a:lnSpc>
                <a:spcPct val="90000"/>
              </a:lnSpc>
              <a:spcBef>
                <a:spcPts val="1000"/>
              </a:spcBef>
            </a:pPr>
            <a:r>
              <a:rPr lang="en-US" sz="1200" dirty="0"/>
              <a:t>An interface is implicitly abstract. </a:t>
            </a:r>
          </a:p>
          <a:p>
            <a:pPr marL="742950" lvl="1" indent="-342900">
              <a:lnSpc>
                <a:spcPct val="90000"/>
              </a:lnSpc>
              <a:spcBef>
                <a:spcPts val="1000"/>
              </a:spcBef>
            </a:pPr>
            <a:r>
              <a:rPr lang="en-US" sz="1200" dirty="0"/>
              <a:t>All the methods in interface are implicitly abstract.</a:t>
            </a:r>
          </a:p>
          <a:p>
            <a:pPr marL="742950" lvl="1" indent="-342900">
              <a:lnSpc>
                <a:spcPct val="90000"/>
              </a:lnSpc>
              <a:spcBef>
                <a:spcPts val="1000"/>
              </a:spcBef>
            </a:pPr>
            <a:r>
              <a:rPr lang="en-US" sz="1200" dirty="0"/>
              <a:t>We can not create object for Interface</a:t>
            </a:r>
          </a:p>
          <a:p>
            <a:pPr marL="742950" lvl="1" indent="-342900">
              <a:lnSpc>
                <a:spcPct val="90000"/>
              </a:lnSpc>
              <a:spcBef>
                <a:spcPts val="1000"/>
              </a:spcBef>
            </a:pPr>
            <a:r>
              <a:rPr lang="en-US" sz="1200" dirty="0"/>
              <a:t>implements keyword</a:t>
            </a:r>
          </a:p>
          <a:p>
            <a:pPr marL="1143000" lvl="2" indent="-342900">
              <a:lnSpc>
                <a:spcPct val="90000"/>
              </a:lnSpc>
              <a:spcBef>
                <a:spcPts val="1000"/>
              </a:spcBef>
            </a:pPr>
            <a:r>
              <a:rPr lang="en-US" sz="1200" dirty="0"/>
              <a:t>An interface is not extended by a class. it is implemented by a class</a:t>
            </a:r>
          </a:p>
          <a:p>
            <a:pPr marL="742950" lvl="1" indent="-342900">
              <a:lnSpc>
                <a:spcPct val="90000"/>
              </a:lnSpc>
              <a:spcBef>
                <a:spcPts val="1000"/>
              </a:spcBef>
            </a:pPr>
            <a:r>
              <a:rPr lang="en-US" sz="1200" dirty="0"/>
              <a:t>When a class implements an interface, you can think of the class as signing a contract, agreeing to perform the specific behaviors of the interface.</a:t>
            </a:r>
          </a:p>
          <a:p>
            <a:pPr marL="742950" lvl="1" indent="-342900">
              <a:lnSpc>
                <a:spcPct val="90000"/>
              </a:lnSpc>
              <a:spcBef>
                <a:spcPts val="1000"/>
              </a:spcBef>
            </a:pPr>
            <a:r>
              <a:rPr lang="en-US" sz="1200" dirty="0"/>
              <a:t>Real world example of Interface</a:t>
            </a: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a:p>
            <a:pPr marL="1143000" marR="0" lvl="2" indent="-228600" algn="l" rtl="0">
              <a:spcBef>
                <a:spcPts val="1000"/>
              </a:spcBef>
              <a:spcAft>
                <a:spcPts val="0"/>
              </a:spcAft>
              <a:buClr>
                <a:schemeClr val="accent1"/>
              </a:buClr>
              <a:buSzPct val="80000"/>
              <a:buFont typeface="Noto Sans Symbols"/>
              <a:buNone/>
            </a:pPr>
            <a:endParaRPr sz="14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Shape 407"/>
          <p:cNvSpPr txBox="1">
            <a:spLocks noGrp="1"/>
          </p:cNvSpPr>
          <p:nvPr>
            <p:ph type="title"/>
          </p:nvPr>
        </p:nvSpPr>
        <p:spPr>
          <a:xfrm>
            <a:off x="685800" y="228601"/>
            <a:ext cx="8596668" cy="30479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Wrapper Classes</a:t>
            </a:r>
          </a:p>
        </p:txBody>
      </p:sp>
      <p:sp>
        <p:nvSpPr>
          <p:cNvPr id="408" name="Shape 408"/>
          <p:cNvSpPr txBox="1">
            <a:spLocks noGrp="1"/>
          </p:cNvSpPr>
          <p:nvPr>
            <p:ph type="body" idx="1"/>
          </p:nvPr>
        </p:nvSpPr>
        <p:spPr>
          <a:xfrm>
            <a:off x="677333" y="609600"/>
            <a:ext cx="8596668" cy="5431762"/>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What are Wrapper classes?</a:t>
            </a:r>
          </a:p>
          <a:p>
            <a:pPr marL="742950" lvl="1" indent="-342900">
              <a:lnSpc>
                <a:spcPct val="90000"/>
              </a:lnSpc>
            </a:pPr>
            <a:r>
              <a:rPr lang="en-US" sz="1200" dirty="0"/>
              <a:t>Wraps (encloses) around primitive data type and gives it an object appearance. </a:t>
            </a:r>
          </a:p>
          <a:p>
            <a:pPr marL="742950" lvl="1" indent="-342900">
              <a:lnSpc>
                <a:spcPct val="90000"/>
              </a:lnSpc>
            </a:pPr>
            <a:r>
              <a:rPr lang="en-US" sz="1200" dirty="0"/>
              <a:t>Wrapper classes define several utility methods which act on primitive data.</a:t>
            </a: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p:txBody>
      </p:sp>
      <p:pic>
        <p:nvPicPr>
          <p:cNvPr id="409" name="Shape 409"/>
          <p:cNvPicPr preferRelativeResize="0"/>
          <p:nvPr/>
        </p:nvPicPr>
        <p:blipFill rotWithShape="1">
          <a:blip r:embed="rId3">
            <a:alphaModFix/>
          </a:blip>
          <a:srcRect/>
          <a:stretch/>
        </p:blipFill>
        <p:spPr>
          <a:xfrm>
            <a:off x="1981201" y="1600201"/>
            <a:ext cx="3352800" cy="25908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Shape 414"/>
          <p:cNvSpPr txBox="1">
            <a:spLocks noGrp="1"/>
          </p:cNvSpPr>
          <p:nvPr>
            <p:ph type="title"/>
          </p:nvPr>
        </p:nvSpPr>
        <p:spPr>
          <a:xfrm>
            <a:off x="609600" y="228601"/>
            <a:ext cx="8596668" cy="3048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Wrapper Classes</a:t>
            </a:r>
          </a:p>
        </p:txBody>
      </p:sp>
      <p:sp>
        <p:nvSpPr>
          <p:cNvPr id="415" name="Shape 415"/>
          <p:cNvSpPr txBox="1">
            <a:spLocks noGrp="1"/>
          </p:cNvSpPr>
          <p:nvPr>
            <p:ph type="body" idx="1"/>
          </p:nvPr>
        </p:nvSpPr>
        <p:spPr>
          <a:xfrm>
            <a:off x="609600" y="609600"/>
            <a:ext cx="8596668" cy="5032691"/>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Wrapping</a:t>
            </a:r>
          </a:p>
          <a:p>
            <a:pPr marL="742950" lvl="1" indent="-342900">
              <a:lnSpc>
                <a:spcPct val="90000"/>
              </a:lnSpc>
            </a:pPr>
            <a:r>
              <a:rPr lang="en-US" sz="1200" dirty="0"/>
              <a:t>Creating objects of the primitive data types</a:t>
            </a:r>
          </a:p>
          <a:p>
            <a:pPr marL="342900" lvl="0" indent="-342900">
              <a:lnSpc>
                <a:spcPct val="90000"/>
              </a:lnSpc>
              <a:buSzPct val="80000"/>
            </a:pPr>
            <a:r>
              <a:rPr lang="en-US" sz="1200" dirty="0"/>
              <a:t>Unwrapping</a:t>
            </a:r>
          </a:p>
          <a:p>
            <a:pPr marL="742950" lvl="1" indent="-342900">
              <a:lnSpc>
                <a:spcPct val="90000"/>
              </a:lnSpc>
            </a:pPr>
            <a:r>
              <a:rPr lang="en-US" sz="1200" dirty="0"/>
              <a:t>Retrieving the value wrapped by a wrapper class object</a:t>
            </a:r>
          </a:p>
          <a:p>
            <a:pPr marL="342900" lvl="0" indent="-342900">
              <a:lnSpc>
                <a:spcPct val="90000"/>
              </a:lnSpc>
              <a:buSzPct val="80000"/>
            </a:pPr>
            <a:r>
              <a:rPr lang="en-US" sz="1200" dirty="0"/>
              <a:t>Constructors of Wrapper classes</a:t>
            </a:r>
          </a:p>
          <a:p>
            <a:pPr marL="342900" lvl="0" indent="-342900">
              <a:lnSpc>
                <a:spcPct val="90000"/>
              </a:lnSpc>
              <a:buSzPct val="80000"/>
            </a:pPr>
            <a:r>
              <a:rPr lang="en-US" sz="1200" dirty="0"/>
              <a:t>Major utility methods</a:t>
            </a:r>
          </a:p>
          <a:p>
            <a:pPr marL="742950" lvl="1" indent="-342900">
              <a:lnSpc>
                <a:spcPct val="90000"/>
              </a:lnSpc>
            </a:pPr>
            <a:r>
              <a:rPr lang="en-US" sz="1200" dirty="0" err="1"/>
              <a:t>valueOf</a:t>
            </a:r>
            <a:r>
              <a:rPr lang="en-US" sz="1200" dirty="0"/>
              <a:t>()	</a:t>
            </a:r>
          </a:p>
          <a:p>
            <a:pPr lvl="2" indent="-342900">
              <a:lnSpc>
                <a:spcPct val="90000"/>
              </a:lnSpc>
            </a:pPr>
            <a:r>
              <a:rPr lang="en-US" sz="800" dirty="0"/>
              <a:t>To create wrapper object for a primitive(Equivalent to constructor)</a:t>
            </a:r>
          </a:p>
          <a:p>
            <a:pPr lvl="1" indent="-342900">
              <a:lnSpc>
                <a:spcPct val="90000"/>
              </a:lnSpc>
            </a:pPr>
            <a:r>
              <a:rPr lang="en-US" sz="1000" dirty="0" err="1"/>
              <a:t>xxxValue</a:t>
            </a:r>
            <a:r>
              <a:rPr lang="en-US" sz="1000" dirty="0"/>
              <a:t>()	</a:t>
            </a:r>
          </a:p>
          <a:p>
            <a:pPr lvl="2" indent="-342900">
              <a:lnSpc>
                <a:spcPct val="90000"/>
              </a:lnSpc>
            </a:pPr>
            <a:r>
              <a:rPr lang="en-US" sz="800" dirty="0"/>
              <a:t>To unwrap primitive value from wrapper object</a:t>
            </a:r>
          </a:p>
          <a:p>
            <a:pPr lvl="1" indent="-342900">
              <a:lnSpc>
                <a:spcPct val="90000"/>
              </a:lnSpc>
            </a:pPr>
            <a:r>
              <a:rPr lang="en-US" sz="1000" dirty="0" err="1"/>
              <a:t>parsexxx</a:t>
            </a:r>
            <a:r>
              <a:rPr lang="en-US" sz="1000" dirty="0"/>
              <a:t>()	</a:t>
            </a:r>
          </a:p>
          <a:p>
            <a:pPr lvl="2" indent="-342900">
              <a:lnSpc>
                <a:spcPct val="90000"/>
              </a:lnSpc>
            </a:pPr>
            <a:r>
              <a:rPr lang="en-US" sz="800" dirty="0"/>
              <a:t>To convert String to primitive</a:t>
            </a:r>
          </a:p>
          <a:p>
            <a:pPr lvl="1" indent="-342900">
              <a:lnSpc>
                <a:spcPct val="90000"/>
              </a:lnSpc>
            </a:pPr>
            <a:r>
              <a:rPr lang="en-US" sz="1000" dirty="0" err="1"/>
              <a:t>toString</a:t>
            </a:r>
            <a:r>
              <a:rPr lang="en-US" sz="1000" dirty="0"/>
              <a:t>()	</a:t>
            </a:r>
          </a:p>
          <a:p>
            <a:pPr lvl="2" indent="-342900">
              <a:lnSpc>
                <a:spcPct val="90000"/>
              </a:lnSpc>
            </a:pPr>
            <a:r>
              <a:rPr lang="en-US" sz="800" dirty="0"/>
              <a:t>To convert object to string</a:t>
            </a:r>
          </a:p>
          <a:p>
            <a:pPr marL="342900" marR="0" lvl="0" indent="-342900" algn="l" rtl="0">
              <a:lnSpc>
                <a:spcPct val="90000"/>
              </a:lnSpc>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Shape 420"/>
          <p:cNvSpPr txBox="1">
            <a:spLocks noGrp="1"/>
          </p:cNvSpPr>
          <p:nvPr>
            <p:ph type="title"/>
          </p:nvPr>
        </p:nvSpPr>
        <p:spPr>
          <a:xfrm>
            <a:off x="685800" y="304801"/>
            <a:ext cx="8596668" cy="30479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Collections</a:t>
            </a:r>
          </a:p>
        </p:txBody>
      </p:sp>
      <p:sp>
        <p:nvSpPr>
          <p:cNvPr id="421" name="Shape 421"/>
          <p:cNvSpPr txBox="1">
            <a:spLocks noGrp="1"/>
          </p:cNvSpPr>
          <p:nvPr>
            <p:ph type="body" idx="1"/>
          </p:nvPr>
        </p:nvSpPr>
        <p:spPr>
          <a:xfrm>
            <a:off x="677333" y="685800"/>
            <a:ext cx="8596668" cy="5355562"/>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Limitation of Arrays	 </a:t>
            </a:r>
          </a:p>
          <a:p>
            <a:pPr marL="742950" lvl="1" indent="-342900">
              <a:lnSpc>
                <a:spcPct val="90000"/>
              </a:lnSpc>
            </a:pPr>
            <a:r>
              <a:rPr lang="en-US" sz="1200" dirty="0"/>
              <a:t>Arrays are of fixed length. We cannot add additional entries in it.</a:t>
            </a:r>
          </a:p>
          <a:p>
            <a:pPr marL="742950" lvl="1" indent="-342900">
              <a:lnSpc>
                <a:spcPct val="90000"/>
              </a:lnSpc>
            </a:pPr>
            <a:r>
              <a:rPr lang="en-US" sz="1200" dirty="0"/>
              <a:t>Readymade methods for actions like sort and search are not available. We need to write code explicitly</a:t>
            </a:r>
          </a:p>
          <a:p>
            <a:pPr marL="742950" lvl="1" indent="-342900">
              <a:lnSpc>
                <a:spcPct val="90000"/>
              </a:lnSpc>
            </a:pPr>
            <a:r>
              <a:rPr lang="en-US" sz="1200" dirty="0"/>
              <a:t>Arrays can hold only homogeneous data</a:t>
            </a:r>
          </a:p>
          <a:p>
            <a:pPr marL="342900" lvl="0" indent="-342900">
              <a:lnSpc>
                <a:spcPct val="90000"/>
              </a:lnSpc>
              <a:buSzPct val="80000"/>
            </a:pPr>
            <a:r>
              <a:rPr lang="en-US" sz="1200" dirty="0"/>
              <a:t>What are collections?	</a:t>
            </a:r>
          </a:p>
          <a:p>
            <a:pPr marL="742950" lvl="1" indent="-342900">
              <a:lnSpc>
                <a:spcPct val="90000"/>
              </a:lnSpc>
            </a:pPr>
            <a:r>
              <a:rPr lang="en-US" sz="1200" dirty="0"/>
              <a:t>Collections are Grow able in nature.</a:t>
            </a:r>
          </a:p>
          <a:p>
            <a:pPr marL="742950" lvl="1" indent="-342900">
              <a:lnSpc>
                <a:spcPct val="90000"/>
              </a:lnSpc>
            </a:pPr>
            <a:r>
              <a:rPr lang="en-US" sz="1200" dirty="0"/>
              <a:t>Readymade methods for operations like search and sort are available</a:t>
            </a:r>
          </a:p>
          <a:p>
            <a:pPr marL="742950" lvl="1" indent="-342900">
              <a:lnSpc>
                <a:spcPct val="90000"/>
              </a:lnSpc>
            </a:pPr>
            <a:r>
              <a:rPr lang="en-US" sz="1200" dirty="0"/>
              <a:t>Collections can hold both homogeneous and heterogeneous data.</a:t>
            </a:r>
          </a:p>
          <a:p>
            <a:pPr marL="342900" lvl="0" indent="-342900">
              <a:lnSpc>
                <a:spcPct val="90000"/>
              </a:lnSpc>
              <a:buSzPct val="80000"/>
            </a:pPr>
            <a:r>
              <a:rPr lang="en-US" sz="1200" dirty="0"/>
              <a:t>Collections framework has 9 interfaces. These 9 interfaces can be grouped into 2 groups. </a:t>
            </a:r>
          </a:p>
          <a:p>
            <a:pPr marL="742950" lvl="1" indent="-342900">
              <a:lnSpc>
                <a:spcPct val="90000"/>
              </a:lnSpc>
            </a:pPr>
            <a:r>
              <a:rPr lang="en-US" sz="1200" dirty="0"/>
              <a:t>To one group of interfaces ‘Collection’ interface is root interface </a:t>
            </a:r>
          </a:p>
          <a:p>
            <a:pPr marL="742950" lvl="1" indent="-342900">
              <a:lnSpc>
                <a:spcPct val="90000"/>
              </a:lnSpc>
            </a:pPr>
            <a:r>
              <a:rPr lang="en-US" sz="1200" dirty="0"/>
              <a:t>To other group of interfaces ‘Map’ interface is the root interface.</a:t>
            </a:r>
          </a:p>
          <a:p>
            <a:pPr marL="742950" marR="0" lvl="1" indent="-285750" algn="l" rtl="0">
              <a:spcBef>
                <a:spcPts val="1000"/>
              </a:spcBef>
              <a:spcAft>
                <a:spcPts val="0"/>
              </a:spcAft>
              <a:buClr>
                <a:schemeClr val="accent1"/>
              </a:buClr>
              <a:buSzPct val="80000"/>
              <a:buFont typeface="Noto Sans Symbols"/>
              <a:buNone/>
            </a:pPr>
            <a:endParaRPr sz="14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Shape 426"/>
          <p:cNvSpPr txBox="1">
            <a:spLocks noGrp="1"/>
          </p:cNvSpPr>
          <p:nvPr>
            <p:ph type="title"/>
          </p:nvPr>
        </p:nvSpPr>
        <p:spPr>
          <a:xfrm>
            <a:off x="609600" y="152400"/>
            <a:ext cx="8596668" cy="44196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Collections</a:t>
            </a:r>
          </a:p>
        </p:txBody>
      </p:sp>
      <p:sp>
        <p:nvSpPr>
          <p:cNvPr id="427" name="Shape 427"/>
          <p:cNvSpPr txBox="1">
            <a:spLocks noGrp="1"/>
          </p:cNvSpPr>
          <p:nvPr>
            <p:ph type="body" idx="1"/>
          </p:nvPr>
        </p:nvSpPr>
        <p:spPr>
          <a:xfrm>
            <a:off x="692574" y="457200"/>
            <a:ext cx="8596668" cy="6065518"/>
          </a:xfrm>
          <a:prstGeom prst="rect">
            <a:avLst/>
          </a:prstGeom>
          <a:noFill/>
          <a:ln>
            <a:noFill/>
          </a:ln>
        </p:spPr>
        <p:txBody>
          <a:bodyPr lIns="91425" tIns="45700" rIns="91425" bIns="45700" anchor="t" anchorCtr="0">
            <a:noAutofit/>
          </a:bodyPr>
          <a:lstStyle/>
          <a:p>
            <a:pPr indent="-342900">
              <a:lnSpc>
                <a:spcPct val="90000"/>
              </a:lnSpc>
              <a:buSzPct val="80000"/>
            </a:pPr>
            <a:r>
              <a:rPr lang="en-US" sz="1200" dirty="0"/>
              <a:t>Collection interface</a:t>
            </a:r>
          </a:p>
        </p:txBody>
      </p:sp>
      <p:pic>
        <p:nvPicPr>
          <p:cNvPr id="428" name="Shape 428" descr="class-and-interface-hierarchy"/>
          <p:cNvPicPr preferRelativeResize="0"/>
          <p:nvPr/>
        </p:nvPicPr>
        <p:blipFill rotWithShape="1">
          <a:blip r:embed="rId3">
            <a:alphaModFix/>
          </a:blip>
          <a:srcRect/>
          <a:stretch/>
        </p:blipFill>
        <p:spPr>
          <a:xfrm>
            <a:off x="1600200" y="838200"/>
            <a:ext cx="6026149" cy="412559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Shape 433"/>
          <p:cNvSpPr txBox="1">
            <a:spLocks noGrp="1"/>
          </p:cNvSpPr>
          <p:nvPr>
            <p:ph type="title"/>
          </p:nvPr>
        </p:nvSpPr>
        <p:spPr>
          <a:xfrm>
            <a:off x="685800" y="381000"/>
            <a:ext cx="8596668" cy="24129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Collections</a:t>
            </a:r>
          </a:p>
        </p:txBody>
      </p:sp>
      <p:sp>
        <p:nvSpPr>
          <p:cNvPr id="434" name="Shape 434"/>
          <p:cNvSpPr txBox="1">
            <a:spLocks noGrp="1"/>
          </p:cNvSpPr>
          <p:nvPr>
            <p:ph type="body" idx="1"/>
          </p:nvPr>
        </p:nvSpPr>
        <p:spPr>
          <a:xfrm>
            <a:off x="677333" y="685800"/>
            <a:ext cx="8596668" cy="5355561"/>
          </a:xfrm>
          <a:prstGeom prst="rect">
            <a:avLst/>
          </a:prstGeom>
          <a:noFill/>
          <a:ln>
            <a:noFill/>
          </a:ln>
        </p:spPr>
        <p:txBody>
          <a:bodyPr lIns="91425" tIns="45700" rIns="91425" bIns="45700" anchor="t" anchorCtr="0">
            <a:noAutofit/>
          </a:bodyPr>
          <a:lstStyle/>
          <a:p>
            <a:pPr indent="-342900">
              <a:lnSpc>
                <a:spcPct val="90000"/>
              </a:lnSpc>
              <a:buSzPct val="80000"/>
            </a:pPr>
            <a:r>
              <a:rPr lang="en-US" sz="1200" dirty="0"/>
              <a:t>Map Interface</a:t>
            </a: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p:txBody>
      </p:sp>
      <p:pic>
        <p:nvPicPr>
          <p:cNvPr id="435" name="Shape 435" descr="https://dzone.com/storage/temp/1821395-map-interface.png"/>
          <p:cNvPicPr preferRelativeResize="0"/>
          <p:nvPr/>
        </p:nvPicPr>
        <p:blipFill rotWithShape="1">
          <a:blip r:embed="rId3">
            <a:alphaModFix/>
          </a:blip>
          <a:srcRect/>
          <a:stretch/>
        </p:blipFill>
        <p:spPr>
          <a:xfrm>
            <a:off x="2133600" y="1143000"/>
            <a:ext cx="6310046" cy="3592512"/>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Shape 440"/>
          <p:cNvSpPr txBox="1">
            <a:spLocks noGrp="1"/>
          </p:cNvSpPr>
          <p:nvPr>
            <p:ph type="title"/>
          </p:nvPr>
        </p:nvSpPr>
        <p:spPr>
          <a:xfrm>
            <a:off x="685800" y="381000"/>
            <a:ext cx="8596668" cy="5207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Collections</a:t>
            </a:r>
          </a:p>
        </p:txBody>
      </p:sp>
      <p:sp>
        <p:nvSpPr>
          <p:cNvPr id="441" name="Shape 441"/>
          <p:cNvSpPr txBox="1">
            <a:spLocks noGrp="1"/>
          </p:cNvSpPr>
          <p:nvPr>
            <p:ph type="body" idx="1"/>
          </p:nvPr>
        </p:nvSpPr>
        <p:spPr>
          <a:xfrm>
            <a:off x="677333" y="685800"/>
            <a:ext cx="8596668" cy="5355561"/>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err="1"/>
              <a:t>ArrayList</a:t>
            </a:r>
            <a:endParaRPr lang="en-US" sz="1200" dirty="0"/>
          </a:p>
          <a:p>
            <a:pPr marL="742950" lvl="1" indent="-342900">
              <a:lnSpc>
                <a:spcPct val="90000"/>
              </a:lnSpc>
            </a:pPr>
            <a:r>
              <a:rPr lang="en-US" sz="1200" dirty="0"/>
              <a:t> implements List interface</a:t>
            </a:r>
          </a:p>
          <a:p>
            <a:pPr marL="742950" lvl="1" indent="-342900">
              <a:lnSpc>
                <a:spcPct val="90000"/>
              </a:lnSpc>
            </a:pPr>
            <a:r>
              <a:rPr lang="en-US" sz="1200" dirty="0"/>
              <a:t>Various </a:t>
            </a:r>
            <a:r>
              <a:rPr lang="en-US" sz="1200" dirty="0" err="1"/>
              <a:t>ArrayList</a:t>
            </a:r>
            <a:r>
              <a:rPr lang="en-US" sz="1200" dirty="0"/>
              <a:t> Methods	</a:t>
            </a:r>
          </a:p>
          <a:p>
            <a:pPr marL="1143000" lvl="2" indent="-342900">
              <a:lnSpc>
                <a:spcPct val="90000"/>
              </a:lnSpc>
            </a:pPr>
            <a:r>
              <a:rPr lang="en-US" sz="1200" dirty="0"/>
              <a:t>add(value)</a:t>
            </a:r>
          </a:p>
          <a:p>
            <a:pPr marL="1143000" lvl="2" indent="-342900">
              <a:lnSpc>
                <a:spcPct val="90000"/>
              </a:lnSpc>
            </a:pPr>
            <a:r>
              <a:rPr lang="en-US" sz="1200" dirty="0"/>
              <a:t>size()</a:t>
            </a:r>
          </a:p>
          <a:p>
            <a:pPr marL="1143000" lvl="2" indent="-342900">
              <a:lnSpc>
                <a:spcPct val="90000"/>
              </a:lnSpc>
            </a:pPr>
            <a:r>
              <a:rPr lang="en-US" sz="1200" dirty="0" err="1"/>
              <a:t>isEmpty</a:t>
            </a:r>
            <a:r>
              <a:rPr lang="en-US" sz="1200" dirty="0"/>
              <a:t>()</a:t>
            </a:r>
          </a:p>
          <a:p>
            <a:pPr marL="1143000" lvl="2" indent="-342900">
              <a:lnSpc>
                <a:spcPct val="90000"/>
              </a:lnSpc>
            </a:pPr>
            <a:r>
              <a:rPr lang="en-US" sz="1200" dirty="0"/>
              <a:t>contains()</a:t>
            </a:r>
          </a:p>
          <a:p>
            <a:pPr marL="1143000" lvl="2" indent="-342900">
              <a:lnSpc>
                <a:spcPct val="90000"/>
              </a:lnSpc>
            </a:pPr>
            <a:r>
              <a:rPr lang="en-US" sz="1200" dirty="0" err="1"/>
              <a:t>Collections.sort</a:t>
            </a:r>
            <a:r>
              <a:rPr lang="en-US" sz="1200" dirty="0"/>
              <a:t>()</a:t>
            </a:r>
          </a:p>
          <a:p>
            <a:pPr marL="342900" lvl="0" indent="-342900">
              <a:lnSpc>
                <a:spcPct val="90000"/>
              </a:lnSpc>
              <a:buSzPct val="80000"/>
            </a:pPr>
            <a:r>
              <a:rPr lang="en-US" sz="1200" dirty="0" err="1"/>
              <a:t>HashSet</a:t>
            </a:r>
            <a:endParaRPr lang="en-US" sz="1200" dirty="0"/>
          </a:p>
          <a:p>
            <a:pPr marL="742950" lvl="1" indent="-342900">
              <a:lnSpc>
                <a:spcPct val="90000"/>
              </a:lnSpc>
            </a:pPr>
            <a:r>
              <a:rPr lang="en-US" sz="1200" dirty="0"/>
              <a:t> implements Set interface</a:t>
            </a:r>
          </a:p>
          <a:p>
            <a:pPr marL="742950" lvl="1" indent="-342900">
              <a:lnSpc>
                <a:spcPct val="90000"/>
              </a:lnSpc>
            </a:pPr>
            <a:r>
              <a:rPr lang="en-US" sz="1200" dirty="0"/>
              <a:t>Very similar to </a:t>
            </a:r>
            <a:r>
              <a:rPr lang="en-US" sz="1200" dirty="0" err="1"/>
              <a:t>ArrayList</a:t>
            </a:r>
            <a:endParaRPr lang="en-US" sz="1200" dirty="0"/>
          </a:p>
          <a:p>
            <a:pPr marL="342900" lvl="0" indent="-342900">
              <a:lnSpc>
                <a:spcPct val="90000"/>
              </a:lnSpc>
              <a:buSzPct val="80000"/>
            </a:pPr>
            <a:r>
              <a:rPr lang="en-US" sz="1200" dirty="0"/>
              <a:t>Difference between List and Set:</a:t>
            </a:r>
          </a:p>
          <a:p>
            <a:pPr marL="742950" lvl="1" indent="-342900">
              <a:lnSpc>
                <a:spcPct val="90000"/>
              </a:lnSpc>
            </a:pPr>
            <a:r>
              <a:rPr lang="en-US" sz="1200" dirty="0"/>
              <a:t>List is an ordered collection it maintains the insertion order, Where as Set doesn't</a:t>
            </a:r>
          </a:p>
          <a:p>
            <a:pPr marL="742950" lvl="1" indent="-342900">
              <a:lnSpc>
                <a:spcPct val="90000"/>
              </a:lnSpc>
            </a:pPr>
            <a:r>
              <a:rPr lang="en-US" sz="1200" dirty="0"/>
              <a:t>List can have duplicates but Set can not</a:t>
            </a:r>
          </a:p>
          <a:p>
            <a:pPr marL="742950" lvl="1" indent="-342900">
              <a:lnSpc>
                <a:spcPct val="90000"/>
              </a:lnSpc>
            </a:pPr>
            <a:r>
              <a:rPr lang="en-US" sz="1200" dirty="0"/>
              <a:t>List can have any number of null values but Set can have only one null value</a:t>
            </a:r>
          </a:p>
          <a:p>
            <a:pPr marL="742950" marR="0" lvl="1" indent="-285750" algn="l" rtl="0">
              <a:lnSpc>
                <a:spcPct val="90000"/>
              </a:lnSpc>
              <a:spcBef>
                <a:spcPts val="1000"/>
              </a:spcBef>
              <a:spcAft>
                <a:spcPts val="0"/>
              </a:spcAft>
              <a:buClr>
                <a:schemeClr val="accent1"/>
              </a:buClr>
              <a:buSzPct val="80000"/>
              <a:buFont typeface="Noto Sans Symbols"/>
              <a:buNone/>
            </a:pPr>
            <a:endParaRPr sz="1200" b="0" i="0" u="none" strike="noStrike" cap="none" dirty="0">
              <a:solidFill>
                <a:srgbClr val="3F3F3F"/>
              </a:solidFill>
              <a:latin typeface="Trebuchet MS"/>
              <a:ea typeface="Trebuchet MS"/>
              <a:cs typeface="Trebuchet MS"/>
              <a:sym typeface="Trebuchet MS"/>
            </a:endParaRPr>
          </a:p>
          <a:p>
            <a:pPr marL="1143000" marR="0" lvl="2" indent="-228600" algn="l" rtl="0">
              <a:lnSpc>
                <a:spcPct val="90000"/>
              </a:lnSpc>
              <a:spcBef>
                <a:spcPts val="1000"/>
              </a:spcBef>
              <a:spcAft>
                <a:spcPts val="0"/>
              </a:spcAft>
              <a:buClr>
                <a:schemeClr val="accent1"/>
              </a:buClr>
              <a:buSzPct val="80000"/>
              <a:buFont typeface="Noto Sans Symbols"/>
              <a:buNone/>
            </a:pPr>
            <a:endParaRPr sz="14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Shape 446"/>
          <p:cNvSpPr txBox="1">
            <a:spLocks noGrp="1"/>
          </p:cNvSpPr>
          <p:nvPr>
            <p:ph type="title"/>
          </p:nvPr>
        </p:nvSpPr>
        <p:spPr>
          <a:xfrm>
            <a:off x="677333" y="609600"/>
            <a:ext cx="8596668" cy="46989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3240" b="0" i="0" u="none" strike="noStrike" cap="none">
                <a:solidFill>
                  <a:schemeClr val="accent1"/>
                </a:solidFill>
                <a:latin typeface="Trebuchet MS"/>
                <a:ea typeface="Trebuchet MS"/>
                <a:cs typeface="Trebuchet MS"/>
                <a:sym typeface="Trebuchet MS"/>
              </a:rPr>
              <a:t>Java Collections</a:t>
            </a:r>
          </a:p>
        </p:txBody>
      </p:sp>
      <p:sp>
        <p:nvSpPr>
          <p:cNvPr id="447" name="Shape 447"/>
          <p:cNvSpPr txBox="1">
            <a:spLocks noGrp="1"/>
          </p:cNvSpPr>
          <p:nvPr>
            <p:ph type="body" idx="1"/>
          </p:nvPr>
        </p:nvSpPr>
        <p:spPr>
          <a:xfrm>
            <a:off x="677333" y="1079500"/>
            <a:ext cx="8596668" cy="4961863"/>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err="1"/>
              <a:t>HashMap</a:t>
            </a:r>
            <a:endParaRPr lang="en-US" sz="1200" dirty="0"/>
          </a:p>
          <a:p>
            <a:pPr marL="742950" lvl="1" indent="-342900">
              <a:lnSpc>
                <a:spcPct val="90000"/>
              </a:lnSpc>
            </a:pPr>
            <a:r>
              <a:rPr lang="en-US" sz="1200" dirty="0"/>
              <a:t>Implements Map Interface</a:t>
            </a:r>
          </a:p>
          <a:p>
            <a:pPr marL="742950" lvl="1" indent="-342900">
              <a:lnSpc>
                <a:spcPct val="90000"/>
              </a:lnSpc>
            </a:pPr>
            <a:r>
              <a:rPr lang="en-US" sz="1200" dirty="0"/>
              <a:t>In map values can be stored as key value pairs</a:t>
            </a:r>
          </a:p>
          <a:p>
            <a:pPr marL="742950" lvl="1" indent="-342900">
              <a:lnSpc>
                <a:spcPct val="90000"/>
              </a:lnSpc>
            </a:pPr>
            <a:r>
              <a:rPr lang="en-US" sz="1200" dirty="0" err="1"/>
              <a:t>HashMap</a:t>
            </a:r>
            <a:r>
              <a:rPr lang="en-US" sz="1200" dirty="0"/>
              <a:t> Methods	</a:t>
            </a:r>
          </a:p>
          <a:p>
            <a:pPr marL="1143000" lvl="2" indent="-342900">
              <a:lnSpc>
                <a:spcPct val="90000"/>
              </a:lnSpc>
            </a:pPr>
            <a:r>
              <a:rPr lang="en-US" sz="1200" dirty="0"/>
              <a:t>put(</a:t>
            </a:r>
            <a:r>
              <a:rPr lang="en-US" sz="1200" dirty="0" err="1"/>
              <a:t>key,value</a:t>
            </a:r>
            <a:r>
              <a:rPr lang="en-US" sz="1200" dirty="0"/>
              <a:t>)</a:t>
            </a:r>
          </a:p>
          <a:p>
            <a:pPr marL="1143000" lvl="2" indent="-342900">
              <a:lnSpc>
                <a:spcPct val="90000"/>
              </a:lnSpc>
            </a:pPr>
            <a:r>
              <a:rPr lang="en-US" sz="1200" dirty="0"/>
              <a:t>get(key)</a:t>
            </a:r>
          </a:p>
          <a:p>
            <a:pPr marL="1143000" lvl="2" indent="-342900">
              <a:lnSpc>
                <a:spcPct val="90000"/>
              </a:lnSpc>
            </a:pPr>
            <a:r>
              <a:rPr lang="en-US" sz="1200" dirty="0" err="1"/>
              <a:t>keySet</a:t>
            </a:r>
            <a:r>
              <a:rPr lang="en-US" sz="1200" dirty="0"/>
              <a:t>()</a:t>
            </a:r>
          </a:p>
          <a:p>
            <a:pPr marL="1143000" lvl="2" indent="-342900">
              <a:lnSpc>
                <a:spcPct val="90000"/>
              </a:lnSpc>
            </a:pPr>
            <a:r>
              <a:rPr lang="en-US" sz="1200" dirty="0" err="1"/>
              <a:t>containsKey</a:t>
            </a:r>
            <a:r>
              <a:rPr lang="en-US" sz="1200" dirty="0"/>
              <a:t>()</a:t>
            </a:r>
          </a:p>
          <a:p>
            <a:pPr marL="342900" lvl="0" indent="-342900">
              <a:lnSpc>
                <a:spcPct val="90000"/>
              </a:lnSpc>
              <a:buSzPct val="80000"/>
            </a:pPr>
            <a:r>
              <a:rPr lang="en-US" sz="1200" dirty="0" err="1"/>
              <a:t>Hashtable</a:t>
            </a:r>
            <a:r>
              <a:rPr lang="en-US" sz="1200" dirty="0"/>
              <a:t>	</a:t>
            </a:r>
          </a:p>
          <a:p>
            <a:pPr marL="742950" lvl="1" indent="-342900">
              <a:lnSpc>
                <a:spcPct val="90000"/>
              </a:lnSpc>
            </a:pPr>
            <a:r>
              <a:rPr lang="en-US" sz="1200" dirty="0"/>
              <a:t>Implements Map Interface</a:t>
            </a:r>
          </a:p>
          <a:p>
            <a:pPr marL="342900" lvl="0" indent="-342900">
              <a:lnSpc>
                <a:spcPct val="90000"/>
              </a:lnSpc>
              <a:buSzPct val="80000"/>
            </a:pPr>
            <a:r>
              <a:rPr lang="en-US" sz="1200" dirty="0"/>
              <a:t>Difference between </a:t>
            </a:r>
            <a:r>
              <a:rPr lang="en-US" sz="1200" dirty="0" err="1"/>
              <a:t>HashMap</a:t>
            </a:r>
            <a:r>
              <a:rPr lang="en-US" sz="1200" dirty="0"/>
              <a:t> and </a:t>
            </a:r>
            <a:r>
              <a:rPr lang="en-US" sz="1200" dirty="0" err="1"/>
              <a:t>Hashtable</a:t>
            </a:r>
            <a:r>
              <a:rPr lang="en-US" sz="1200" dirty="0"/>
              <a:t>	</a:t>
            </a:r>
          </a:p>
          <a:p>
            <a:pPr marL="742950" lvl="1" indent="-342900">
              <a:lnSpc>
                <a:spcPct val="90000"/>
              </a:lnSpc>
            </a:pPr>
            <a:r>
              <a:rPr lang="en-US" sz="1200" dirty="0" err="1"/>
              <a:t>HashMap</a:t>
            </a:r>
            <a:r>
              <a:rPr lang="en-US" sz="1200" dirty="0"/>
              <a:t> is non synchronized and not thread safe whereas </a:t>
            </a:r>
            <a:r>
              <a:rPr lang="en-US" sz="1200" dirty="0" err="1"/>
              <a:t>hashtable</a:t>
            </a:r>
            <a:r>
              <a:rPr lang="en-US" sz="1200" dirty="0"/>
              <a:t> is synchronized</a:t>
            </a:r>
          </a:p>
          <a:p>
            <a:pPr marL="742950" lvl="1" indent="-342900">
              <a:lnSpc>
                <a:spcPct val="90000"/>
              </a:lnSpc>
            </a:pPr>
            <a:r>
              <a:rPr lang="en-US" sz="1200" dirty="0" err="1"/>
              <a:t>Hashmap</a:t>
            </a:r>
            <a:r>
              <a:rPr lang="en-US" sz="1200" dirty="0"/>
              <a:t> allows one null key while </a:t>
            </a:r>
            <a:r>
              <a:rPr lang="en-US" sz="1200" dirty="0" err="1"/>
              <a:t>Hashtable</a:t>
            </a:r>
            <a:r>
              <a:rPr lang="en-US" sz="1200" dirty="0"/>
              <a:t> do not allow null keys and null values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Shape 452"/>
          <p:cNvSpPr txBox="1">
            <a:spLocks noGrp="1"/>
          </p:cNvSpPr>
          <p:nvPr>
            <p:ph type="title"/>
          </p:nvPr>
        </p:nvSpPr>
        <p:spPr>
          <a:xfrm>
            <a:off x="677333" y="106017"/>
            <a:ext cx="8596668" cy="47707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IO</a:t>
            </a:r>
          </a:p>
        </p:txBody>
      </p:sp>
      <p:sp>
        <p:nvSpPr>
          <p:cNvPr id="453" name="Shape 453"/>
          <p:cNvSpPr txBox="1">
            <a:spLocks noGrp="1"/>
          </p:cNvSpPr>
          <p:nvPr>
            <p:ph type="body" idx="1"/>
          </p:nvPr>
        </p:nvSpPr>
        <p:spPr>
          <a:xfrm>
            <a:off x="677333" y="381000"/>
            <a:ext cx="8596668" cy="6218581"/>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Types of Files:</a:t>
            </a:r>
          </a:p>
          <a:p>
            <a:pPr marL="742950" lvl="1" indent="-342900">
              <a:lnSpc>
                <a:spcPct val="90000"/>
              </a:lnSpc>
            </a:pPr>
            <a:r>
              <a:rPr lang="en-US" sz="1200" dirty="0"/>
              <a:t>Text files </a:t>
            </a:r>
          </a:p>
          <a:p>
            <a:pPr marL="1143000" lvl="2" indent="-342900">
              <a:lnSpc>
                <a:spcPct val="90000"/>
              </a:lnSpc>
            </a:pPr>
            <a:r>
              <a:rPr lang="en-US" sz="1200" dirty="0"/>
              <a:t>Files which contain plain text</a:t>
            </a:r>
          </a:p>
          <a:p>
            <a:pPr marL="1143000" lvl="2" indent="-342900">
              <a:lnSpc>
                <a:spcPct val="90000"/>
              </a:lnSpc>
            </a:pPr>
            <a:r>
              <a:rPr lang="en-US" sz="1200" dirty="0"/>
              <a:t>Plain text includes numbers, lowercase alphabets, uppercase alphabets, special characters, language specific characters.</a:t>
            </a:r>
          </a:p>
          <a:p>
            <a:pPr marL="742950" lvl="1" indent="-342900">
              <a:lnSpc>
                <a:spcPct val="90000"/>
              </a:lnSpc>
            </a:pPr>
            <a:r>
              <a:rPr lang="en-US" sz="1200" dirty="0"/>
              <a:t>Binary files</a:t>
            </a:r>
          </a:p>
          <a:p>
            <a:pPr marL="1143000" lvl="2" indent="-342900">
              <a:lnSpc>
                <a:spcPct val="90000"/>
              </a:lnSpc>
            </a:pPr>
            <a:r>
              <a:rPr lang="en-US" sz="1200" dirty="0"/>
              <a:t>A binary file is a computer file that is not a text file.</a:t>
            </a:r>
          </a:p>
          <a:p>
            <a:pPr marL="1143000" lvl="2" indent="-342900">
              <a:lnSpc>
                <a:spcPct val="90000"/>
              </a:lnSpc>
            </a:pPr>
            <a:r>
              <a:rPr lang="en-US" sz="1200" dirty="0"/>
              <a:t>Image, audio, video etc.. Are examples of binary files</a:t>
            </a:r>
          </a:p>
          <a:p>
            <a:pPr marL="1143000" lvl="2" indent="-342900">
              <a:lnSpc>
                <a:spcPct val="90000"/>
              </a:lnSpc>
            </a:pPr>
            <a:r>
              <a:rPr lang="en-US" sz="1200" dirty="0"/>
              <a:t>Microsoft word document is also a binary file even though it contains text because it has formatting, images etc. in it</a:t>
            </a:r>
          </a:p>
          <a:p>
            <a:pPr marL="342900" lvl="0" indent="-342900">
              <a:lnSpc>
                <a:spcPct val="90000"/>
              </a:lnSpc>
              <a:buSzPct val="80000"/>
            </a:pPr>
            <a:r>
              <a:rPr lang="en-US" sz="1200" dirty="0"/>
              <a:t>How files are stored in computer?</a:t>
            </a:r>
          </a:p>
          <a:p>
            <a:pPr marL="742950" lvl="1" indent="-342900">
              <a:lnSpc>
                <a:spcPct val="90000"/>
              </a:lnSpc>
            </a:pPr>
            <a:r>
              <a:rPr lang="en-US" sz="1200" dirty="0"/>
              <a:t>Computers understand only bits (or numbers)</a:t>
            </a:r>
          </a:p>
          <a:p>
            <a:pPr marL="742950" lvl="1" indent="-342900">
              <a:lnSpc>
                <a:spcPct val="90000"/>
              </a:lnSpc>
            </a:pPr>
            <a:r>
              <a:rPr lang="en-US" sz="1200" dirty="0"/>
              <a:t>File is converted to bits and stored on hard disk</a:t>
            </a:r>
          </a:p>
          <a:p>
            <a:pPr marL="742950" lvl="1" indent="-342900">
              <a:lnSpc>
                <a:spcPct val="90000"/>
              </a:lnSpc>
            </a:pPr>
            <a:r>
              <a:rPr lang="en-US" sz="1200" dirty="0"/>
              <a:t>Both Text files and binary files are converted to bits and stored on hard disk</a:t>
            </a:r>
          </a:p>
          <a:p>
            <a:pPr marL="342900" lvl="0" indent="-342900">
              <a:lnSpc>
                <a:spcPct val="90000"/>
              </a:lnSpc>
              <a:buSzPct val="80000"/>
            </a:pPr>
            <a:r>
              <a:rPr lang="en-US" sz="1200" dirty="0"/>
              <a:t>How Text files are stored in computer?	</a:t>
            </a:r>
          </a:p>
          <a:p>
            <a:pPr marL="742950" lvl="1" indent="-342900">
              <a:lnSpc>
                <a:spcPct val="90000"/>
              </a:lnSpc>
            </a:pPr>
            <a:r>
              <a:rPr lang="en-US" sz="1200" dirty="0"/>
              <a:t>Encoding	: Converting files to numbers(or bytes (0 and 1))is called encoding</a:t>
            </a:r>
          </a:p>
          <a:p>
            <a:pPr marL="742950" lvl="1" indent="-342900">
              <a:lnSpc>
                <a:spcPct val="90000"/>
              </a:lnSpc>
            </a:pPr>
            <a:r>
              <a:rPr lang="en-US" sz="1200" dirty="0"/>
              <a:t>Decoding	: Converting numbers(or bytes) back to actual file is called decoding</a:t>
            </a:r>
          </a:p>
          <a:p>
            <a:pPr marL="742950" marR="0" lvl="1" indent="-285750" algn="l" rtl="0">
              <a:spcBef>
                <a:spcPts val="1000"/>
              </a:spcBef>
              <a:spcAft>
                <a:spcPts val="0"/>
              </a:spcAft>
              <a:buClr>
                <a:schemeClr val="accent1"/>
              </a:buClr>
              <a:buSzPct val="80000"/>
              <a:buFont typeface="Noto Sans Symbols"/>
              <a:buNone/>
            </a:pPr>
            <a:endParaRPr sz="1400" b="0" i="0" u="none" strike="noStrike" cap="none" dirty="0">
              <a:solidFill>
                <a:srgbClr val="3F3F3F"/>
              </a:solidFill>
              <a:latin typeface="Trebuchet MS"/>
              <a:ea typeface="Trebuchet MS"/>
              <a:cs typeface="Trebuchet MS"/>
              <a:sym typeface="Trebuchet MS"/>
            </a:endParaRP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2" name="Shape 212"/>
          <p:cNvSpPr txBox="1">
            <a:spLocks noGrp="1"/>
          </p:cNvSpPr>
          <p:nvPr>
            <p:ph type="body" idx="1"/>
          </p:nvPr>
        </p:nvSpPr>
        <p:spPr>
          <a:xfrm>
            <a:off x="677333" y="609600"/>
            <a:ext cx="8596668" cy="6324600"/>
          </a:xfrm>
          <a:prstGeom prst="rect">
            <a:avLst/>
          </a:prstGeom>
          <a:noFill/>
          <a:ln>
            <a:noFill/>
          </a:ln>
        </p:spPr>
        <p:txBody>
          <a:bodyPr lIns="91425" tIns="45700" rIns="91425" bIns="45700" anchor="t" anchorCtr="0">
            <a:noAutofit/>
          </a:bodyPr>
          <a:lstStyle/>
          <a:p>
            <a:pPr indent="-342900"/>
            <a:r>
              <a:rPr lang="en-US" sz="1200" dirty="0">
                <a:latin typeface="Times New Roman" panose="02020603050405020304" pitchFamily="18" charset="0"/>
                <a:cs typeface="Times New Roman" panose="02020603050405020304" pitchFamily="18" charset="0"/>
              </a:rPr>
              <a:t>First Java Project in eclipse</a:t>
            </a:r>
          </a:p>
          <a:p>
            <a:pPr lvl="1" indent="-342900"/>
            <a:r>
              <a:rPr lang="en-US" sz="1000" dirty="0">
                <a:latin typeface="Times New Roman" panose="02020603050405020304" pitchFamily="18" charset="0"/>
                <a:cs typeface="Times New Roman" panose="02020603050405020304" pitchFamily="18" charset="0"/>
              </a:rPr>
              <a:t>Create First Project</a:t>
            </a:r>
          </a:p>
          <a:p>
            <a:pPr lvl="1" indent="-342900"/>
            <a:r>
              <a:rPr lang="en-US" sz="1000" dirty="0">
                <a:latin typeface="Times New Roman" panose="02020603050405020304" pitchFamily="18" charset="0"/>
                <a:cs typeface="Times New Roman" panose="02020603050405020304" pitchFamily="18" charset="0"/>
              </a:rPr>
              <a:t>Create Package inside </a:t>
            </a:r>
            <a:r>
              <a:rPr lang="en-US" sz="1000" dirty="0" err="1">
                <a:latin typeface="Times New Roman" panose="02020603050405020304" pitchFamily="18" charset="0"/>
                <a:cs typeface="Times New Roman" panose="02020603050405020304" pitchFamily="18" charset="0"/>
              </a:rPr>
              <a:t>src</a:t>
            </a:r>
            <a:r>
              <a:rPr lang="en-US" sz="1000" dirty="0">
                <a:latin typeface="Times New Roman" panose="02020603050405020304" pitchFamily="18" charset="0"/>
                <a:cs typeface="Times New Roman" panose="02020603050405020304" pitchFamily="18" charset="0"/>
              </a:rPr>
              <a:t> folder</a:t>
            </a:r>
          </a:p>
          <a:p>
            <a:pPr lvl="1" indent="-342900"/>
            <a:r>
              <a:rPr lang="en-US" sz="1000" dirty="0">
                <a:latin typeface="Times New Roman" panose="02020603050405020304" pitchFamily="18" charset="0"/>
                <a:cs typeface="Times New Roman" panose="02020603050405020304" pitchFamily="18" charset="0"/>
              </a:rPr>
              <a:t>Create Class inside the package</a:t>
            </a:r>
          </a:p>
          <a:p>
            <a:pPr lvl="1" indent="-342900"/>
            <a:r>
              <a:rPr lang="en-US" sz="1000" dirty="0">
                <a:latin typeface="Times New Roman" panose="02020603050405020304" pitchFamily="18" charset="0"/>
                <a:cs typeface="Times New Roman" panose="02020603050405020304" pitchFamily="18" charset="0"/>
              </a:rPr>
              <a:t>Main method should be there in the class</a:t>
            </a:r>
          </a:p>
          <a:p>
            <a:pPr marL="342900" lvl="1" indent="-342900">
              <a:buSzPct val="79999"/>
            </a:pPr>
            <a:r>
              <a:rPr lang="en-US" sz="1200" dirty="0">
                <a:latin typeface="Times New Roman" panose="02020603050405020304" pitchFamily="18" charset="0"/>
                <a:cs typeface="Times New Roman" panose="02020603050405020304" pitchFamily="18" charset="0"/>
              </a:rPr>
              <a:t>Comments:</a:t>
            </a:r>
          </a:p>
          <a:p>
            <a:pPr lvl="2" indent="-342900"/>
            <a:r>
              <a:rPr lang="en-US" sz="1200" dirty="0">
                <a:latin typeface="Times New Roman" panose="02020603050405020304" pitchFamily="18" charset="0"/>
                <a:cs typeface="Times New Roman" panose="02020603050405020304" pitchFamily="18" charset="0"/>
              </a:rPr>
              <a:t>Comment:</a:t>
            </a:r>
          </a:p>
          <a:p>
            <a:pPr lvl="3" indent="-342900"/>
            <a:r>
              <a:rPr lang="en-US" dirty="0">
                <a:latin typeface="Times New Roman" panose="02020603050405020304" pitchFamily="18" charset="0"/>
                <a:cs typeface="Times New Roman" panose="02020603050405020304" pitchFamily="18" charset="0"/>
              </a:rPr>
              <a:t>Single line comment =&gt; //</a:t>
            </a:r>
          </a:p>
          <a:p>
            <a:pPr lvl="3" indent="-342900"/>
            <a:r>
              <a:rPr lang="en-US" dirty="0">
                <a:latin typeface="Times New Roman" panose="02020603050405020304" pitchFamily="18" charset="0"/>
                <a:cs typeface="Times New Roman" panose="02020603050405020304" pitchFamily="18" charset="0"/>
              </a:rPr>
              <a:t>Multiple line comments =&gt; Select multiple lines which you want comment =&gt; CONTROL+SHIFT+/</a:t>
            </a:r>
          </a:p>
          <a:p>
            <a:pPr lvl="2" indent="-342900"/>
            <a:r>
              <a:rPr lang="en-US" sz="1200" dirty="0">
                <a:latin typeface="Times New Roman" panose="02020603050405020304" pitchFamily="18" charset="0"/>
                <a:cs typeface="Times New Roman" panose="02020603050405020304" pitchFamily="18" charset="0"/>
              </a:rPr>
              <a:t>Uncomment:</a:t>
            </a:r>
          </a:p>
          <a:p>
            <a:pPr lvl="3" indent="-342900"/>
            <a:r>
              <a:rPr lang="en-US" dirty="0">
                <a:latin typeface="Times New Roman" panose="02020603050405020304" pitchFamily="18" charset="0"/>
                <a:cs typeface="Times New Roman" panose="02020603050405020304" pitchFamily="18" charset="0"/>
              </a:rPr>
              <a:t>=&gt; Select multiple lines which you want comment =&gt; CONTROL+SHIFT+\</a:t>
            </a:r>
            <a:endParaRPr lang="en-US" sz="1200" dirty="0">
              <a:latin typeface="Times New Roman" panose="02020603050405020304" pitchFamily="18" charset="0"/>
              <a:cs typeface="Times New Roman" panose="02020603050405020304" pitchFamily="18" charset="0"/>
            </a:endParaRPr>
          </a:p>
          <a:p>
            <a:pPr marL="342900" lvl="1" indent="-342900">
              <a:buSzPct val="79999"/>
            </a:pPr>
            <a:r>
              <a:rPr lang="en-US" sz="1200" dirty="0">
                <a:latin typeface="Times New Roman" panose="02020603050405020304" pitchFamily="18" charset="0"/>
                <a:cs typeface="Times New Roman" panose="02020603050405020304" pitchFamily="18" charset="0"/>
              </a:rPr>
              <a:t>Auto Completion:</a:t>
            </a:r>
          </a:p>
          <a:p>
            <a:pPr marL="742950" lvl="2" indent="-342900">
              <a:buSzPct val="79999"/>
            </a:pPr>
            <a:r>
              <a:rPr lang="en-US" sz="1000" dirty="0" err="1">
                <a:latin typeface="Times New Roman" panose="02020603050405020304" pitchFamily="18" charset="0"/>
                <a:cs typeface="Times New Roman" panose="02020603050405020304" pitchFamily="18" charset="0"/>
              </a:rPr>
              <a:t>CONTROL+Space</a:t>
            </a:r>
            <a:endParaRPr lang="en-US" sz="1000" dirty="0">
              <a:latin typeface="Times New Roman" panose="02020603050405020304" pitchFamily="18" charset="0"/>
              <a:cs typeface="Times New Roman" panose="02020603050405020304" pitchFamily="18" charset="0"/>
            </a:endParaRPr>
          </a:p>
          <a:p>
            <a:pPr marL="742950" lvl="2" indent="-342900">
              <a:buSzPct val="79999"/>
            </a:pPr>
            <a:r>
              <a:rPr lang="en-US" sz="1000" dirty="0">
                <a:latin typeface="Times New Roman" panose="02020603050405020304" pitchFamily="18" charset="0"/>
                <a:cs typeface="Times New Roman" panose="02020603050405020304" pitchFamily="18" charset="0"/>
              </a:rPr>
              <a:t>Example : </a:t>
            </a:r>
          </a:p>
          <a:p>
            <a:pPr marL="1200150" lvl="3" indent="-342900">
              <a:buSzPct val="79999"/>
            </a:pPr>
            <a:r>
              <a:rPr lang="en-US" sz="1000" dirty="0">
                <a:latin typeface="Times New Roman" panose="02020603050405020304" pitchFamily="18" charset="0"/>
                <a:cs typeface="Times New Roman" panose="02020603050405020304" pitchFamily="18" charset="0"/>
              </a:rPr>
              <a:t>Type main and </a:t>
            </a:r>
            <a:r>
              <a:rPr lang="en-US" sz="1000" dirty="0" err="1">
                <a:latin typeface="Times New Roman" panose="02020603050405020304" pitchFamily="18" charset="0"/>
                <a:cs typeface="Times New Roman" panose="02020603050405020304" pitchFamily="18" charset="0"/>
              </a:rPr>
              <a:t>CONTROL+Space</a:t>
            </a:r>
            <a:endParaRPr lang="en-US" sz="1000" dirty="0">
              <a:latin typeface="Times New Roman" panose="02020603050405020304" pitchFamily="18" charset="0"/>
              <a:cs typeface="Times New Roman" panose="02020603050405020304" pitchFamily="18" charset="0"/>
            </a:endParaRPr>
          </a:p>
          <a:p>
            <a:pPr marL="1200150" lvl="3" indent="-342900">
              <a:buSzPct val="79999"/>
            </a:pPr>
            <a:r>
              <a:rPr lang="en-US" sz="1000" dirty="0">
                <a:latin typeface="Times New Roman" panose="02020603050405020304" pitchFamily="18" charset="0"/>
                <a:cs typeface="Times New Roman" panose="02020603050405020304" pitchFamily="18" charset="0"/>
              </a:rPr>
              <a:t>Type </a:t>
            </a:r>
            <a:r>
              <a:rPr lang="en-US" sz="1000" dirty="0" err="1">
                <a:latin typeface="Times New Roman" panose="02020603050405020304" pitchFamily="18" charset="0"/>
                <a:cs typeface="Times New Roman" panose="02020603050405020304" pitchFamily="18" charset="0"/>
              </a:rPr>
              <a:t>syso</a:t>
            </a:r>
            <a:r>
              <a:rPr lang="en-US" sz="1000" dirty="0">
                <a:latin typeface="Times New Roman" panose="02020603050405020304" pitchFamily="18" charset="0"/>
                <a:cs typeface="Times New Roman" panose="02020603050405020304" pitchFamily="18" charset="0"/>
              </a:rPr>
              <a:t>=&gt; </a:t>
            </a:r>
            <a:r>
              <a:rPr lang="en-US" sz="1000" dirty="0" err="1">
                <a:latin typeface="Times New Roman" panose="02020603050405020304" pitchFamily="18" charset="0"/>
                <a:cs typeface="Times New Roman" panose="02020603050405020304" pitchFamily="18" charset="0"/>
              </a:rPr>
              <a:t>CONTROL+Space</a:t>
            </a:r>
            <a:endParaRPr lang="en-US" sz="800" dirty="0">
              <a:latin typeface="Times New Roman" panose="02020603050405020304" pitchFamily="18" charset="0"/>
              <a:cs typeface="Times New Roman" panose="02020603050405020304" pitchFamily="18" charset="0"/>
            </a:endParaRPr>
          </a:p>
          <a:p>
            <a:pPr marL="342900" lvl="1" indent="-342900">
              <a:buSzPct val="79999"/>
            </a:pPr>
            <a:r>
              <a:rPr lang="en-US" sz="1200" dirty="0">
                <a:latin typeface="Times New Roman" panose="02020603050405020304" pitchFamily="18" charset="0"/>
                <a:cs typeface="Times New Roman" panose="02020603050405020304" pitchFamily="18" charset="0"/>
              </a:rPr>
              <a:t>Printing values to console:</a:t>
            </a:r>
          </a:p>
          <a:p>
            <a:pPr lvl="2" indent="-342900"/>
            <a:r>
              <a:rPr lang="en-US" sz="1300" dirty="0" err="1">
                <a:latin typeface="Times New Roman" panose="02020603050405020304" pitchFamily="18" charset="0"/>
                <a:cs typeface="Times New Roman" panose="02020603050405020304" pitchFamily="18" charset="0"/>
              </a:rPr>
              <a:t>System.out.println</a:t>
            </a:r>
            <a:r>
              <a:rPr lang="en-US" sz="1300" dirty="0">
                <a:latin typeface="Times New Roman" panose="02020603050405020304" pitchFamily="18" charset="0"/>
                <a:cs typeface="Times New Roman" panose="02020603050405020304" pitchFamily="18" charset="0"/>
              </a:rPr>
              <a:t>() =&gt; After printing value, Cursor goes to new line</a:t>
            </a:r>
          </a:p>
          <a:p>
            <a:pPr lvl="2" indent="-342900"/>
            <a:r>
              <a:rPr lang="en-US" sz="1300" dirty="0" err="1">
                <a:latin typeface="Times New Roman" panose="02020603050405020304" pitchFamily="18" charset="0"/>
                <a:cs typeface="Times New Roman" panose="02020603050405020304" pitchFamily="18" charset="0"/>
              </a:rPr>
              <a:t>System.out.print</a:t>
            </a:r>
            <a:r>
              <a:rPr lang="en-US" sz="1300" dirty="0">
                <a:latin typeface="Times New Roman" panose="02020603050405020304" pitchFamily="18" charset="0"/>
                <a:cs typeface="Times New Roman" panose="02020603050405020304" pitchFamily="18" charset="0"/>
              </a:rPr>
              <a:t>() =&gt; After printing value, Cursor will be on the same line</a:t>
            </a:r>
          </a:p>
          <a:p>
            <a:pPr marL="1200150" lvl="3" indent="-342900">
              <a:buSzPct val="79999"/>
            </a:pPr>
            <a:endParaRPr lang="en-US" sz="800" dirty="0">
              <a:latin typeface="Times New Roman" panose="02020603050405020304" pitchFamily="18" charset="0"/>
              <a:cs typeface="Times New Roman" panose="02020603050405020304" pitchFamily="18" charset="0"/>
            </a:endParaRP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imes New Roman" panose="02020603050405020304" pitchFamily="18" charset="0"/>
              <a:cs typeface="Times New Roman" panose="02020603050405020304" pitchFamily="18" charset="0"/>
              <a:sym typeface="Trebuchet MS"/>
            </a:endParaRPr>
          </a:p>
        </p:txBody>
      </p:sp>
      <p:sp>
        <p:nvSpPr>
          <p:cNvPr id="5" name="Shape 199"/>
          <p:cNvSpPr txBox="1">
            <a:spLocks/>
          </p:cNvSpPr>
          <p:nvPr/>
        </p:nvSpPr>
        <p:spPr>
          <a:xfrm>
            <a:off x="677333" y="228600"/>
            <a:ext cx="8596668" cy="381000"/>
          </a:xfrm>
          <a:prstGeom prst="rect">
            <a:avLst/>
          </a:prstGeom>
          <a:noFill/>
          <a:ln>
            <a:noFill/>
          </a:ln>
        </p:spPr>
        <p:txBody>
          <a:bodyPr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pPr>
              <a:buSzPct val="25000"/>
            </a:pPr>
            <a:r>
              <a:rPr lang="en-US" sz="1600" dirty="0"/>
              <a:t>Java : Setup</a:t>
            </a:r>
          </a:p>
        </p:txBody>
      </p:sp>
    </p:spTree>
    <p:extLst>
      <p:ext uri="{BB962C8B-B14F-4D97-AF65-F5344CB8AC3E}">
        <p14:creationId xmlns:p14="http://schemas.microsoft.com/office/powerpoint/2010/main" val="805579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Shape 471"/>
          <p:cNvSpPr txBox="1">
            <a:spLocks noGrp="1"/>
          </p:cNvSpPr>
          <p:nvPr>
            <p:ph type="title"/>
          </p:nvPr>
        </p:nvSpPr>
        <p:spPr>
          <a:xfrm>
            <a:off x="685800" y="304800"/>
            <a:ext cx="8596668" cy="3048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IO</a:t>
            </a:r>
          </a:p>
        </p:txBody>
      </p:sp>
      <p:sp>
        <p:nvSpPr>
          <p:cNvPr id="472" name="Shape 472"/>
          <p:cNvSpPr txBox="1">
            <a:spLocks noGrp="1"/>
          </p:cNvSpPr>
          <p:nvPr>
            <p:ph type="body" idx="1"/>
          </p:nvPr>
        </p:nvSpPr>
        <p:spPr>
          <a:xfrm>
            <a:off x="677333" y="762000"/>
            <a:ext cx="8596668" cy="5279363"/>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File	</a:t>
            </a:r>
          </a:p>
          <a:p>
            <a:pPr marL="742950" lvl="1" indent="-342900">
              <a:lnSpc>
                <a:spcPct val="90000"/>
              </a:lnSpc>
            </a:pPr>
            <a:r>
              <a:rPr lang="en-US" sz="1200" dirty="0"/>
              <a:t>Creating a File 	</a:t>
            </a:r>
          </a:p>
          <a:p>
            <a:pPr marL="1143000" lvl="2" indent="-342900">
              <a:lnSpc>
                <a:spcPct val="90000"/>
              </a:lnSpc>
            </a:pPr>
            <a:r>
              <a:rPr lang="en-US" sz="1200" dirty="0"/>
              <a:t>File class	</a:t>
            </a:r>
          </a:p>
          <a:p>
            <a:pPr marL="1143000" lvl="2" indent="-342900">
              <a:lnSpc>
                <a:spcPct val="90000"/>
              </a:lnSpc>
            </a:pPr>
            <a:r>
              <a:rPr lang="en-US" sz="1200" dirty="0" err="1"/>
              <a:t>createNewFile</a:t>
            </a:r>
            <a:r>
              <a:rPr lang="en-US" sz="1200" dirty="0"/>
              <a:t>()	</a:t>
            </a:r>
          </a:p>
          <a:p>
            <a:pPr marL="1600200" lvl="3" indent="-342900">
              <a:lnSpc>
                <a:spcPct val="90000"/>
              </a:lnSpc>
            </a:pPr>
            <a:r>
              <a:rPr lang="en-US" dirty="0"/>
              <a:t>Creates a file if it doesn't exist</a:t>
            </a:r>
          </a:p>
          <a:p>
            <a:pPr marL="1143000" lvl="2" indent="-342900">
              <a:lnSpc>
                <a:spcPct val="90000"/>
              </a:lnSpc>
            </a:pPr>
            <a:r>
              <a:rPr lang="en-US" sz="1200" dirty="0"/>
              <a:t>exists()	</a:t>
            </a:r>
          </a:p>
          <a:p>
            <a:pPr marL="1600200" lvl="3" indent="-342900">
              <a:lnSpc>
                <a:spcPct val="90000"/>
              </a:lnSpc>
            </a:pPr>
            <a:r>
              <a:rPr lang="en-US" dirty="0"/>
              <a:t>returns Boolean value if the file exists</a:t>
            </a:r>
          </a:p>
          <a:p>
            <a:pPr marL="1143000" lvl="2" indent="-342900">
              <a:lnSpc>
                <a:spcPct val="90000"/>
              </a:lnSpc>
            </a:pPr>
            <a:r>
              <a:rPr lang="en-US" sz="1200" dirty="0" err="1"/>
              <a:t>getName</a:t>
            </a:r>
            <a:r>
              <a:rPr lang="en-US" sz="1200" dirty="0"/>
              <a:t>()	</a:t>
            </a:r>
          </a:p>
          <a:p>
            <a:pPr marL="1600200" lvl="3" indent="-342900">
              <a:lnSpc>
                <a:spcPct val="90000"/>
              </a:lnSpc>
            </a:pPr>
            <a:r>
              <a:rPr lang="en-US" dirty="0"/>
              <a:t>Returns name of the file</a:t>
            </a:r>
          </a:p>
          <a:p>
            <a:pPr marL="1143000" lvl="2" indent="-342900">
              <a:lnSpc>
                <a:spcPct val="90000"/>
              </a:lnSpc>
            </a:pPr>
            <a:r>
              <a:rPr lang="en-US" sz="1200" dirty="0" err="1"/>
              <a:t>getAbsolutePath</a:t>
            </a:r>
            <a:r>
              <a:rPr lang="en-US" sz="1200" dirty="0"/>
              <a:t>()	</a:t>
            </a:r>
          </a:p>
          <a:p>
            <a:pPr marL="1600200" lvl="3" indent="-342900">
              <a:lnSpc>
                <a:spcPct val="90000"/>
              </a:lnSpc>
            </a:pPr>
            <a:r>
              <a:rPr lang="en-US" dirty="0"/>
              <a:t>Returns absolute path of the file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Shape 477"/>
          <p:cNvSpPr txBox="1">
            <a:spLocks noGrp="1"/>
          </p:cNvSpPr>
          <p:nvPr>
            <p:ph type="title"/>
          </p:nvPr>
        </p:nvSpPr>
        <p:spPr>
          <a:xfrm>
            <a:off x="584568" y="331304"/>
            <a:ext cx="8596668" cy="397565"/>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IO</a:t>
            </a:r>
          </a:p>
        </p:txBody>
      </p:sp>
      <p:sp>
        <p:nvSpPr>
          <p:cNvPr id="478" name="Shape 478"/>
          <p:cNvSpPr txBox="1">
            <a:spLocks noGrp="1"/>
          </p:cNvSpPr>
          <p:nvPr>
            <p:ph type="body" idx="1"/>
          </p:nvPr>
        </p:nvSpPr>
        <p:spPr>
          <a:xfrm>
            <a:off x="677333" y="685800"/>
            <a:ext cx="8596668" cy="5927035"/>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Input	</a:t>
            </a:r>
          </a:p>
          <a:p>
            <a:pPr marL="742950" lvl="1" indent="-342900">
              <a:lnSpc>
                <a:spcPct val="90000"/>
              </a:lnSpc>
            </a:pPr>
            <a:r>
              <a:rPr lang="en-US" sz="1200" dirty="0"/>
              <a:t>Input to java program	</a:t>
            </a:r>
          </a:p>
          <a:p>
            <a:pPr marL="342900" lvl="0" indent="-342900">
              <a:lnSpc>
                <a:spcPct val="90000"/>
              </a:lnSpc>
              <a:buSzPct val="80000"/>
            </a:pPr>
            <a:r>
              <a:rPr lang="en-US" sz="1200" dirty="0"/>
              <a:t>Output	</a:t>
            </a:r>
          </a:p>
          <a:p>
            <a:pPr marL="742950" lvl="1" indent="-342900">
              <a:lnSpc>
                <a:spcPct val="90000"/>
              </a:lnSpc>
            </a:pPr>
            <a:r>
              <a:rPr lang="en-US" sz="1200" dirty="0"/>
              <a:t>Output from java program	</a:t>
            </a:r>
          </a:p>
          <a:p>
            <a:pPr marL="342900" lvl="0" indent="-342900">
              <a:lnSpc>
                <a:spcPct val="90000"/>
              </a:lnSpc>
              <a:buSzPct val="80000"/>
            </a:pPr>
            <a:r>
              <a:rPr lang="en-US" sz="1200" dirty="0"/>
              <a:t>Stream	</a:t>
            </a:r>
          </a:p>
          <a:p>
            <a:pPr marL="742950" lvl="1" indent="-342900">
              <a:lnSpc>
                <a:spcPct val="90000"/>
              </a:lnSpc>
            </a:pPr>
            <a:r>
              <a:rPr lang="en-US" sz="1200" dirty="0"/>
              <a:t>A stream is a continuous flow of data	</a:t>
            </a:r>
          </a:p>
          <a:p>
            <a:pPr marL="742950" lvl="1" indent="-342900">
              <a:lnSpc>
                <a:spcPct val="90000"/>
              </a:lnSpc>
            </a:pPr>
            <a:r>
              <a:rPr lang="en-US" sz="1200" dirty="0"/>
              <a:t>We can either read from a stream or write to a stream	</a:t>
            </a:r>
          </a:p>
          <a:p>
            <a:pPr marL="342900" lvl="0" indent="-342900">
              <a:lnSpc>
                <a:spcPct val="90000"/>
              </a:lnSpc>
              <a:buSzPct val="80000"/>
            </a:pPr>
            <a:r>
              <a:rPr lang="en-US" sz="1200" dirty="0"/>
              <a:t>Types of Streams</a:t>
            </a:r>
          </a:p>
          <a:p>
            <a:pPr marL="742950" lvl="1" indent="-342900">
              <a:lnSpc>
                <a:spcPct val="90000"/>
              </a:lnSpc>
            </a:pPr>
            <a:r>
              <a:rPr lang="en-US" sz="1200" dirty="0"/>
              <a:t>Byte based streams	</a:t>
            </a:r>
          </a:p>
          <a:p>
            <a:pPr marL="1143000" lvl="2" indent="-342900">
              <a:lnSpc>
                <a:spcPct val="90000"/>
              </a:lnSpc>
            </a:pPr>
            <a:r>
              <a:rPr lang="en-US" sz="1200" dirty="0"/>
              <a:t>Byte based streams are read / write a raw byte at a time	</a:t>
            </a:r>
          </a:p>
          <a:p>
            <a:pPr marL="1143000" lvl="2" indent="-342900">
              <a:lnSpc>
                <a:spcPct val="90000"/>
              </a:lnSpc>
            </a:pPr>
            <a:r>
              <a:rPr lang="en-US" sz="1200" dirty="0"/>
              <a:t>The streams that are byte based are typically called something with "stream"	</a:t>
            </a:r>
          </a:p>
          <a:p>
            <a:pPr marL="742950" lvl="1" indent="-342900">
              <a:lnSpc>
                <a:spcPct val="90000"/>
              </a:lnSpc>
            </a:pPr>
            <a:r>
              <a:rPr lang="en-US" sz="1200" dirty="0"/>
              <a:t>Character based streams	</a:t>
            </a:r>
          </a:p>
          <a:p>
            <a:pPr marL="1143000" lvl="2" indent="-342900">
              <a:lnSpc>
                <a:spcPct val="90000"/>
              </a:lnSpc>
            </a:pPr>
            <a:r>
              <a:rPr lang="en-US" sz="1200" dirty="0"/>
              <a:t>Character based streams can read / write characters	</a:t>
            </a:r>
          </a:p>
          <a:p>
            <a:pPr marL="1143000" lvl="2" indent="-342900">
              <a:lnSpc>
                <a:spcPct val="90000"/>
              </a:lnSpc>
            </a:pPr>
            <a:r>
              <a:rPr lang="en-US" sz="1200" dirty="0"/>
              <a:t>The streams that are character based are typically called something with "Reader" or "Writer"	</a:t>
            </a:r>
          </a:p>
          <a:p>
            <a:pPr marL="342900" lvl="0" indent="-342900">
              <a:lnSpc>
                <a:spcPct val="90000"/>
              </a:lnSpc>
              <a:buSzPct val="80000"/>
            </a:pPr>
            <a:r>
              <a:rPr lang="en-US" sz="1200" dirty="0"/>
              <a:t>Grouping of JAVA IO classes	:</a:t>
            </a:r>
          </a:p>
          <a:p>
            <a:pPr marL="742950" lvl="1" indent="-342900">
              <a:lnSpc>
                <a:spcPct val="90000"/>
              </a:lnSpc>
            </a:pPr>
            <a:r>
              <a:rPr lang="en-US" sz="1200" dirty="0"/>
              <a:t>Grouping based on Input or Output	</a:t>
            </a:r>
          </a:p>
          <a:p>
            <a:pPr marL="742950" lvl="1" indent="-342900">
              <a:lnSpc>
                <a:spcPct val="90000"/>
              </a:lnSpc>
            </a:pPr>
            <a:r>
              <a:rPr lang="en-US" sz="1200" dirty="0"/>
              <a:t>Grouping based on Byte based or character based</a:t>
            </a:r>
            <a:r>
              <a:rPr lang="en-US" sz="1480" b="0" i="0" u="none" strike="noStrike" cap="none" dirty="0">
                <a:solidFill>
                  <a:srgbClr val="3F3F3F"/>
                </a:solidFill>
                <a:latin typeface="Trebuchet MS"/>
                <a:ea typeface="Trebuchet MS"/>
                <a:cs typeface="Trebuchet MS"/>
                <a:sym typeface="Trebuchet MS"/>
              </a:rPr>
              <a:t>	</a:t>
            </a:r>
          </a:p>
          <a:p>
            <a:pPr marL="342900" marR="0" lvl="0" indent="-342900" algn="l" rtl="0">
              <a:lnSpc>
                <a:spcPct val="90000"/>
              </a:lnSpc>
              <a:spcBef>
                <a:spcPts val="1000"/>
              </a:spcBef>
              <a:spcAft>
                <a:spcPts val="0"/>
              </a:spcAft>
              <a:buClr>
                <a:schemeClr val="accent1"/>
              </a:buClr>
              <a:buSzPct val="78352"/>
              <a:buFont typeface="Noto Sans Symbols"/>
              <a:buNone/>
            </a:pPr>
            <a:endParaRPr sz="1665" b="0" i="0" u="none" strike="noStrike" cap="none" dirty="0">
              <a:solidFill>
                <a:srgbClr val="3F3F3F"/>
              </a:solidFill>
              <a:latin typeface="Trebuchet MS"/>
              <a:ea typeface="Trebuchet MS"/>
              <a:cs typeface="Trebuchet MS"/>
              <a:sym typeface="Trebuchet MS"/>
            </a:endParaRPr>
          </a:p>
          <a:p>
            <a:pPr marL="342900" marR="0" lvl="0" indent="-342900" algn="l" rtl="0">
              <a:lnSpc>
                <a:spcPct val="90000"/>
              </a:lnSpc>
              <a:spcBef>
                <a:spcPts val="1000"/>
              </a:spcBef>
              <a:spcAft>
                <a:spcPts val="0"/>
              </a:spcAft>
              <a:buClr>
                <a:schemeClr val="accent1"/>
              </a:buClr>
              <a:buSzPct val="78352"/>
              <a:buFont typeface="Noto Sans Symbols"/>
              <a:buNone/>
            </a:pPr>
            <a:endParaRPr sz="1665"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Shape 483"/>
          <p:cNvSpPr txBox="1">
            <a:spLocks noGrp="1"/>
          </p:cNvSpPr>
          <p:nvPr>
            <p:ph type="title"/>
          </p:nvPr>
        </p:nvSpPr>
        <p:spPr>
          <a:xfrm>
            <a:off x="677333" y="185531"/>
            <a:ext cx="8596668" cy="34786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IO</a:t>
            </a:r>
          </a:p>
        </p:txBody>
      </p:sp>
      <p:sp>
        <p:nvSpPr>
          <p:cNvPr id="484" name="Shape 484"/>
          <p:cNvSpPr txBox="1">
            <a:spLocks noGrp="1"/>
          </p:cNvSpPr>
          <p:nvPr>
            <p:ph type="body" idx="1"/>
          </p:nvPr>
        </p:nvSpPr>
        <p:spPr>
          <a:xfrm>
            <a:off x="677333" y="533400"/>
            <a:ext cx="8596668" cy="6013171"/>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Here are the combinations</a:t>
            </a:r>
          </a:p>
          <a:p>
            <a:pPr marL="742950" lvl="1" indent="-342900">
              <a:lnSpc>
                <a:spcPct val="90000"/>
              </a:lnSpc>
            </a:pPr>
            <a:r>
              <a:rPr lang="en-US" sz="1200" dirty="0"/>
              <a:t>	</a:t>
            </a:r>
            <a:r>
              <a:rPr lang="en-US" sz="1200" b="1" dirty="0">
                <a:highlight>
                  <a:srgbClr val="FFFF00"/>
                </a:highlight>
              </a:rPr>
              <a:t>Character based - Input</a:t>
            </a:r>
          </a:p>
          <a:p>
            <a:pPr marL="742950" lvl="1" indent="-342900">
              <a:lnSpc>
                <a:spcPct val="90000"/>
              </a:lnSpc>
            </a:pPr>
            <a:r>
              <a:rPr lang="en-US" sz="1200" b="1" dirty="0">
                <a:highlight>
                  <a:srgbClr val="FFFF00"/>
                </a:highlight>
              </a:rPr>
              <a:t>	Character based - output</a:t>
            </a:r>
          </a:p>
          <a:p>
            <a:pPr marL="742950" lvl="1" indent="-342900">
              <a:lnSpc>
                <a:spcPct val="90000"/>
              </a:lnSpc>
            </a:pPr>
            <a:r>
              <a:rPr lang="en-US" sz="1200" dirty="0"/>
              <a:t>	Byte based - Input</a:t>
            </a:r>
          </a:p>
          <a:p>
            <a:pPr marL="742950" lvl="1" indent="-342900">
              <a:lnSpc>
                <a:spcPct val="90000"/>
              </a:lnSpc>
            </a:pPr>
            <a:r>
              <a:rPr lang="en-US" sz="1200" dirty="0"/>
              <a:t>	Byte based – Output</a:t>
            </a:r>
          </a:p>
          <a:p>
            <a:pPr marL="342900" lvl="0" indent="-342900">
              <a:lnSpc>
                <a:spcPct val="90000"/>
              </a:lnSpc>
              <a:buSzPct val="80000"/>
            </a:pPr>
            <a:r>
              <a:rPr lang="en-US" sz="1200" dirty="0"/>
              <a:t>Binary files : </a:t>
            </a:r>
          </a:p>
          <a:p>
            <a:pPr marL="742950" lvl="1" indent="-342900">
              <a:lnSpc>
                <a:spcPct val="90000"/>
              </a:lnSpc>
            </a:pPr>
            <a:r>
              <a:rPr lang="en-US" sz="1200" dirty="0"/>
              <a:t>byte by byte =&gt; Byte based classes</a:t>
            </a:r>
          </a:p>
          <a:p>
            <a:pPr marL="742950" lvl="1" indent="-342900">
              <a:lnSpc>
                <a:spcPct val="90000"/>
              </a:lnSpc>
            </a:pPr>
            <a:r>
              <a:rPr lang="en-US" sz="1200" dirty="0" err="1"/>
              <a:t>InputStream</a:t>
            </a:r>
            <a:r>
              <a:rPr lang="en-US" sz="1200" dirty="0"/>
              <a:t> and </a:t>
            </a:r>
            <a:r>
              <a:rPr lang="en-US" sz="1200" dirty="0" err="1"/>
              <a:t>OutputStream</a:t>
            </a:r>
            <a:r>
              <a:rPr lang="en-US" sz="1200" dirty="0"/>
              <a:t> are used for bit</a:t>
            </a:r>
          </a:p>
          <a:p>
            <a:pPr marL="342900" lvl="0" indent="-342900">
              <a:lnSpc>
                <a:spcPct val="90000"/>
              </a:lnSpc>
              <a:buSzPct val="80000"/>
            </a:pPr>
            <a:r>
              <a:rPr lang="en-US" sz="1200" dirty="0"/>
              <a:t>Text files 		: </a:t>
            </a:r>
          </a:p>
          <a:p>
            <a:pPr marL="742950" lvl="1" indent="-342900">
              <a:lnSpc>
                <a:spcPct val="90000"/>
              </a:lnSpc>
            </a:pPr>
            <a:r>
              <a:rPr lang="en-US" sz="1200" dirty="0"/>
              <a:t>character by character  =&gt; Character based classes</a:t>
            </a:r>
          </a:p>
          <a:p>
            <a:pPr marL="742950" lvl="1" indent="-342900">
              <a:lnSpc>
                <a:spcPct val="90000"/>
              </a:lnSpc>
            </a:pPr>
            <a:r>
              <a:rPr lang="en-US" sz="1200" dirty="0"/>
              <a:t>Reader and Writer are used for character based /text files</a:t>
            </a:r>
          </a:p>
          <a:p>
            <a:pPr marL="342900" lvl="0" indent="-342900">
              <a:lnSpc>
                <a:spcPct val="90000"/>
              </a:lnSpc>
              <a:buSzPct val="80000"/>
            </a:pPr>
            <a:r>
              <a:rPr lang="en-US" sz="1200" dirty="0"/>
              <a:t>Java IO classes we are going to discuss:</a:t>
            </a:r>
          </a:p>
          <a:p>
            <a:pPr marL="742950" lvl="1" indent="-342900">
              <a:lnSpc>
                <a:spcPct val="90000"/>
              </a:lnSpc>
            </a:pPr>
            <a:r>
              <a:rPr lang="en-US" sz="1200" dirty="0">
                <a:highlight>
                  <a:srgbClr val="FFFF00"/>
                </a:highlight>
              </a:rPr>
              <a:t>Character Based – Output 	 =&gt;	</a:t>
            </a:r>
            <a:r>
              <a:rPr lang="en-US" sz="1200" dirty="0" err="1">
                <a:highlight>
                  <a:srgbClr val="FFFF00"/>
                </a:highlight>
              </a:rPr>
              <a:t>PrintWriter</a:t>
            </a:r>
            <a:r>
              <a:rPr lang="en-US" sz="1200" dirty="0">
                <a:highlight>
                  <a:srgbClr val="FFFF00"/>
                </a:highlight>
              </a:rPr>
              <a:t>	</a:t>
            </a:r>
          </a:p>
          <a:p>
            <a:pPr marL="742950" lvl="1" indent="-342900">
              <a:lnSpc>
                <a:spcPct val="90000"/>
              </a:lnSpc>
            </a:pPr>
            <a:r>
              <a:rPr lang="en-US" sz="1200" dirty="0">
                <a:highlight>
                  <a:srgbClr val="FFFF00"/>
                </a:highlight>
              </a:rPr>
              <a:t>Character Based – Input	 =&gt; 	</a:t>
            </a:r>
            <a:r>
              <a:rPr lang="en-US" sz="1200" dirty="0" err="1">
                <a:highlight>
                  <a:srgbClr val="FFFF00"/>
                </a:highlight>
              </a:rPr>
              <a:t>BufferedReader</a:t>
            </a:r>
            <a:r>
              <a:rPr lang="en-US" sz="1200" dirty="0"/>
              <a:t>	</a:t>
            </a:r>
          </a:p>
          <a:p>
            <a:pPr marL="742950" lvl="1" indent="-342900">
              <a:lnSpc>
                <a:spcPct val="90000"/>
              </a:lnSpc>
            </a:pPr>
            <a:r>
              <a:rPr lang="en-US" sz="1200" dirty="0"/>
              <a:t>Byte based - Input	 =&gt; 	</a:t>
            </a:r>
            <a:r>
              <a:rPr lang="en-US" sz="1200" dirty="0" err="1"/>
              <a:t>FileInputStream</a:t>
            </a:r>
            <a:r>
              <a:rPr lang="en-US" sz="1200" dirty="0"/>
              <a:t>	</a:t>
            </a:r>
          </a:p>
          <a:p>
            <a:pPr marL="742950" lvl="1" indent="-342900">
              <a:lnSpc>
                <a:spcPct val="90000"/>
              </a:lnSpc>
            </a:pPr>
            <a:r>
              <a:rPr lang="en-US" sz="1200" dirty="0"/>
              <a:t>Byte based - Output 	=&gt; 	</a:t>
            </a:r>
            <a:r>
              <a:rPr lang="en-US" sz="1200" dirty="0" err="1"/>
              <a:t>FileOutputStream</a:t>
            </a:r>
            <a:r>
              <a:rPr lang="en-US" sz="1480" b="0" i="0" u="none" strike="noStrike" cap="none" dirty="0">
                <a:solidFill>
                  <a:srgbClr val="3F3F3F"/>
                </a:solidFill>
                <a:latin typeface="Trebuchet MS"/>
                <a:ea typeface="Trebuchet MS"/>
                <a:cs typeface="Trebuchet MS"/>
                <a:sym typeface="Trebuchet MS"/>
              </a:rPr>
              <a:t>	</a:t>
            </a:r>
          </a:p>
          <a:p>
            <a:pPr marL="342900" marR="0" lvl="0" indent="-342900" algn="l" rtl="0">
              <a:lnSpc>
                <a:spcPct val="90000"/>
              </a:lnSpc>
              <a:spcBef>
                <a:spcPts val="1000"/>
              </a:spcBef>
              <a:spcAft>
                <a:spcPts val="0"/>
              </a:spcAft>
              <a:buClr>
                <a:schemeClr val="accent1"/>
              </a:buClr>
              <a:buSzPct val="78352"/>
              <a:buFont typeface="Noto Sans Symbols"/>
              <a:buNone/>
            </a:pPr>
            <a:endParaRPr sz="1665" b="0" i="0" u="none" strike="noStrike" cap="none" dirty="0">
              <a:solidFill>
                <a:srgbClr val="3F3F3F"/>
              </a:solidFill>
              <a:latin typeface="Trebuchet MS"/>
              <a:ea typeface="Trebuchet MS"/>
              <a:cs typeface="Trebuchet MS"/>
              <a:sym typeface="Trebuchet MS"/>
            </a:endParaRPr>
          </a:p>
          <a:p>
            <a:pPr marL="742950" marR="0" lvl="1" indent="-285750" algn="l" rtl="0">
              <a:lnSpc>
                <a:spcPct val="90000"/>
              </a:lnSpc>
              <a:spcBef>
                <a:spcPts val="1000"/>
              </a:spcBef>
              <a:spcAft>
                <a:spcPts val="0"/>
              </a:spcAft>
              <a:buClr>
                <a:schemeClr val="accent1"/>
              </a:buClr>
              <a:buSzPct val="78933"/>
              <a:buFont typeface="Noto Sans Symbols"/>
              <a:buNone/>
            </a:pPr>
            <a:endParaRPr sz="1480" b="0" i="0" u="none" strike="noStrike" cap="none" dirty="0">
              <a:solidFill>
                <a:srgbClr val="3F3F3F"/>
              </a:solidFill>
              <a:latin typeface="Trebuchet MS"/>
              <a:ea typeface="Trebuchet MS"/>
              <a:cs typeface="Trebuchet MS"/>
              <a:sym typeface="Trebuchet MS"/>
            </a:endParaRPr>
          </a:p>
          <a:p>
            <a:pPr marL="342900" marR="0" lvl="0" indent="-342900" algn="l" rtl="0">
              <a:lnSpc>
                <a:spcPct val="90000"/>
              </a:lnSpc>
              <a:spcBef>
                <a:spcPts val="1000"/>
              </a:spcBef>
              <a:spcAft>
                <a:spcPts val="0"/>
              </a:spcAft>
              <a:buClr>
                <a:schemeClr val="accent1"/>
              </a:buClr>
              <a:buSzPct val="78352"/>
              <a:buFont typeface="Noto Sans Symbols"/>
              <a:buNone/>
            </a:pPr>
            <a:endParaRPr sz="1665"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Shape 489"/>
          <p:cNvSpPr txBox="1">
            <a:spLocks noGrp="1"/>
          </p:cNvSpPr>
          <p:nvPr>
            <p:ph type="title"/>
          </p:nvPr>
        </p:nvSpPr>
        <p:spPr>
          <a:xfrm>
            <a:off x="677333" y="371063"/>
            <a:ext cx="8596668" cy="390938"/>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IO</a:t>
            </a:r>
          </a:p>
        </p:txBody>
      </p:sp>
      <p:sp>
        <p:nvSpPr>
          <p:cNvPr id="490" name="Shape 490"/>
          <p:cNvSpPr txBox="1">
            <a:spLocks noGrp="1"/>
          </p:cNvSpPr>
          <p:nvPr>
            <p:ph type="body" idx="1"/>
          </p:nvPr>
        </p:nvSpPr>
        <p:spPr>
          <a:xfrm>
            <a:off x="677333" y="762001"/>
            <a:ext cx="8596668" cy="5279362"/>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Text files </a:t>
            </a:r>
          </a:p>
          <a:p>
            <a:pPr marL="742950" lvl="1" indent="-342900">
              <a:lnSpc>
                <a:spcPct val="90000"/>
              </a:lnSpc>
            </a:pPr>
            <a:r>
              <a:rPr lang="en-US" sz="1200" dirty="0" err="1"/>
              <a:t>PrintWriter</a:t>
            </a:r>
            <a:r>
              <a:rPr lang="en-US" sz="1200" dirty="0"/>
              <a:t>	</a:t>
            </a:r>
          </a:p>
          <a:p>
            <a:pPr marL="1143000" lvl="2" indent="-342900">
              <a:lnSpc>
                <a:spcPct val="90000"/>
              </a:lnSpc>
            </a:pPr>
            <a:r>
              <a:rPr lang="en-US" sz="1200" dirty="0"/>
              <a:t>For writing to text files</a:t>
            </a:r>
          </a:p>
          <a:p>
            <a:pPr marL="1143000" lvl="2" indent="-342900">
              <a:lnSpc>
                <a:spcPct val="90000"/>
              </a:lnSpc>
            </a:pPr>
            <a:r>
              <a:rPr lang="en-US" sz="1200" dirty="0"/>
              <a:t>Constructors</a:t>
            </a:r>
          </a:p>
          <a:p>
            <a:pPr marL="1143000" lvl="2" indent="-342900">
              <a:lnSpc>
                <a:spcPct val="90000"/>
              </a:lnSpc>
            </a:pPr>
            <a:r>
              <a:rPr lang="en-US" sz="1200" dirty="0"/>
              <a:t>print() methods</a:t>
            </a:r>
          </a:p>
          <a:p>
            <a:pPr marL="1143000" lvl="2" indent="-342900">
              <a:lnSpc>
                <a:spcPct val="90000"/>
              </a:lnSpc>
            </a:pPr>
            <a:r>
              <a:rPr lang="en-US" sz="1200" dirty="0" err="1"/>
              <a:t>println</a:t>
            </a:r>
            <a:r>
              <a:rPr lang="en-US" sz="1200" dirty="0"/>
              <a:t>() methods</a:t>
            </a:r>
          </a:p>
          <a:p>
            <a:pPr marL="1143000" lvl="2" indent="-342900">
              <a:lnSpc>
                <a:spcPct val="90000"/>
              </a:lnSpc>
            </a:pPr>
            <a:r>
              <a:rPr lang="en-US" sz="1200" dirty="0"/>
              <a:t>flush() method</a:t>
            </a:r>
          </a:p>
          <a:p>
            <a:pPr marL="1143000" lvl="2" indent="-342900">
              <a:lnSpc>
                <a:spcPct val="90000"/>
              </a:lnSpc>
            </a:pPr>
            <a:r>
              <a:rPr lang="en-US" sz="1200" dirty="0"/>
              <a:t>close() method</a:t>
            </a:r>
          </a:p>
          <a:p>
            <a:pPr marL="742950" lvl="1" indent="-342900">
              <a:lnSpc>
                <a:spcPct val="90000"/>
              </a:lnSpc>
            </a:pPr>
            <a:r>
              <a:rPr lang="en-US" sz="1200" dirty="0" err="1"/>
              <a:t>BufferedReader</a:t>
            </a:r>
            <a:r>
              <a:rPr lang="en-US" sz="1200" dirty="0"/>
              <a:t>	</a:t>
            </a:r>
          </a:p>
          <a:p>
            <a:pPr marL="1143000" lvl="2" indent="-342900">
              <a:lnSpc>
                <a:spcPct val="90000"/>
              </a:lnSpc>
            </a:pPr>
            <a:r>
              <a:rPr lang="en-US" sz="1200" dirty="0"/>
              <a:t>Reading data from text files</a:t>
            </a:r>
          </a:p>
          <a:p>
            <a:pPr marL="1143000" lvl="2" indent="-342900">
              <a:lnSpc>
                <a:spcPct val="90000"/>
              </a:lnSpc>
            </a:pPr>
            <a:r>
              <a:rPr lang="en-US" sz="1200" dirty="0"/>
              <a:t>Constructors</a:t>
            </a:r>
          </a:p>
          <a:p>
            <a:pPr marL="1143000" lvl="2" indent="-342900">
              <a:lnSpc>
                <a:spcPct val="90000"/>
              </a:lnSpc>
            </a:pPr>
            <a:r>
              <a:rPr lang="en-US" sz="1200" dirty="0" err="1"/>
              <a:t>readLine</a:t>
            </a:r>
            <a:r>
              <a:rPr lang="en-US" sz="1200" dirty="0"/>
              <a:t>()</a:t>
            </a:r>
          </a:p>
          <a:p>
            <a:pPr marL="1143000" lvl="2" indent="-342900">
              <a:lnSpc>
                <a:spcPct val="90000"/>
              </a:lnSpc>
            </a:pPr>
            <a:r>
              <a:rPr lang="en-US" sz="1200" dirty="0"/>
              <a:t>read()</a:t>
            </a:r>
          </a:p>
          <a:p>
            <a:pPr marL="1143000" lvl="2" indent="-342900">
              <a:lnSpc>
                <a:spcPct val="90000"/>
              </a:lnSpc>
            </a:pPr>
            <a:r>
              <a:rPr lang="en-US" sz="1200" dirty="0"/>
              <a:t>close()</a:t>
            </a: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Shape 495"/>
          <p:cNvSpPr txBox="1">
            <a:spLocks noGrp="1"/>
          </p:cNvSpPr>
          <p:nvPr>
            <p:ph type="title"/>
          </p:nvPr>
        </p:nvSpPr>
        <p:spPr>
          <a:xfrm>
            <a:off x="685800" y="304801"/>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IO</a:t>
            </a:r>
          </a:p>
        </p:txBody>
      </p:sp>
      <p:sp>
        <p:nvSpPr>
          <p:cNvPr id="496" name="Shape 496"/>
          <p:cNvSpPr txBox="1">
            <a:spLocks noGrp="1"/>
          </p:cNvSpPr>
          <p:nvPr>
            <p:ph type="body" idx="1"/>
          </p:nvPr>
        </p:nvSpPr>
        <p:spPr>
          <a:xfrm>
            <a:off x="677333" y="609601"/>
            <a:ext cx="8596668" cy="5431762"/>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Binary Files</a:t>
            </a:r>
          </a:p>
          <a:p>
            <a:pPr marL="742950" lvl="1" indent="-342900">
              <a:lnSpc>
                <a:spcPct val="90000"/>
              </a:lnSpc>
            </a:pPr>
            <a:r>
              <a:rPr lang="en-US" sz="1200" dirty="0" err="1"/>
              <a:t>FileInputStream</a:t>
            </a:r>
            <a:r>
              <a:rPr lang="en-US" sz="1200" dirty="0"/>
              <a:t>	</a:t>
            </a:r>
          </a:p>
          <a:p>
            <a:pPr marL="1143000" lvl="2" indent="-342900">
              <a:lnSpc>
                <a:spcPct val="90000"/>
              </a:lnSpc>
            </a:pPr>
            <a:r>
              <a:rPr lang="en-US" sz="1200" dirty="0"/>
              <a:t>To read binary files</a:t>
            </a:r>
          </a:p>
          <a:p>
            <a:pPr marL="1143000" lvl="2" indent="-342900">
              <a:lnSpc>
                <a:spcPct val="90000"/>
              </a:lnSpc>
            </a:pPr>
            <a:r>
              <a:rPr lang="en-US" sz="1200" dirty="0"/>
              <a:t>Constructors</a:t>
            </a:r>
          </a:p>
          <a:p>
            <a:pPr lvl="3" indent="-342900">
              <a:lnSpc>
                <a:spcPct val="90000"/>
              </a:lnSpc>
            </a:pPr>
            <a:r>
              <a:rPr lang="en-US" sz="1000" dirty="0"/>
              <a:t>read()</a:t>
            </a:r>
          </a:p>
          <a:p>
            <a:pPr lvl="3" indent="-342900">
              <a:lnSpc>
                <a:spcPct val="90000"/>
              </a:lnSpc>
            </a:pPr>
            <a:r>
              <a:rPr lang="en-US" sz="1000" dirty="0"/>
              <a:t>close()</a:t>
            </a:r>
          </a:p>
          <a:p>
            <a:pPr marL="742950" lvl="1" indent="-342900">
              <a:lnSpc>
                <a:spcPct val="90000"/>
              </a:lnSpc>
            </a:pPr>
            <a:r>
              <a:rPr lang="en-US" sz="1200" dirty="0" err="1"/>
              <a:t>FileOutputStream</a:t>
            </a:r>
            <a:endParaRPr lang="en-US" sz="1200" dirty="0"/>
          </a:p>
          <a:p>
            <a:pPr marL="1143000" lvl="2" indent="-342900">
              <a:lnSpc>
                <a:spcPct val="90000"/>
              </a:lnSpc>
            </a:pPr>
            <a:r>
              <a:rPr lang="en-US" sz="1200" dirty="0"/>
              <a:t>To write to Binary file	</a:t>
            </a:r>
          </a:p>
          <a:p>
            <a:pPr marL="1143000" lvl="2" indent="-342900">
              <a:lnSpc>
                <a:spcPct val="90000"/>
              </a:lnSpc>
            </a:pPr>
            <a:r>
              <a:rPr lang="en-US" sz="1200" dirty="0"/>
              <a:t>Constructors</a:t>
            </a:r>
          </a:p>
          <a:p>
            <a:pPr lvl="3" indent="-342900">
              <a:lnSpc>
                <a:spcPct val="90000"/>
              </a:lnSpc>
            </a:pPr>
            <a:r>
              <a:rPr lang="en-US" sz="1000" dirty="0"/>
              <a:t>write()</a:t>
            </a:r>
          </a:p>
          <a:p>
            <a:pPr lvl="3" indent="-342900">
              <a:lnSpc>
                <a:spcPct val="90000"/>
              </a:lnSpc>
            </a:pPr>
            <a:r>
              <a:rPr lang="en-US" sz="1000" dirty="0"/>
              <a:t>flush()</a:t>
            </a:r>
          </a:p>
          <a:p>
            <a:pPr lvl="3" indent="-342900">
              <a:lnSpc>
                <a:spcPct val="90000"/>
              </a:lnSpc>
            </a:pPr>
            <a:r>
              <a:rPr lang="en-US" sz="1000" dirty="0"/>
              <a:t>close()</a:t>
            </a: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0"/>
        <p:cNvGrpSpPr/>
        <p:nvPr/>
      </p:nvGrpSpPr>
      <p:grpSpPr>
        <a:xfrm>
          <a:off x="0" y="0"/>
          <a:ext cx="0" cy="0"/>
          <a:chOff x="0" y="0"/>
          <a:chExt cx="0" cy="0"/>
        </a:xfrm>
      </p:grpSpPr>
      <p:sp>
        <p:nvSpPr>
          <p:cNvPr id="501" name="Shape 501"/>
          <p:cNvSpPr txBox="1">
            <a:spLocks noGrp="1"/>
          </p:cNvSpPr>
          <p:nvPr>
            <p:ph type="title"/>
          </p:nvPr>
        </p:nvSpPr>
        <p:spPr>
          <a:xfrm>
            <a:off x="685800" y="3048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IO</a:t>
            </a:r>
          </a:p>
        </p:txBody>
      </p:sp>
      <p:sp>
        <p:nvSpPr>
          <p:cNvPr id="502" name="Shape 502"/>
          <p:cNvSpPr txBox="1">
            <a:spLocks noGrp="1"/>
          </p:cNvSpPr>
          <p:nvPr>
            <p:ph type="body" idx="1"/>
          </p:nvPr>
        </p:nvSpPr>
        <p:spPr>
          <a:xfrm>
            <a:off x="677333" y="685801"/>
            <a:ext cx="8596668" cy="5728250"/>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Reading from console	</a:t>
            </a:r>
          </a:p>
          <a:p>
            <a:pPr marL="742950" lvl="1" indent="-342900">
              <a:lnSpc>
                <a:spcPct val="90000"/>
              </a:lnSpc>
            </a:pPr>
            <a:r>
              <a:rPr lang="en-US" sz="1200" dirty="0"/>
              <a:t>System.in : 	Called as standard input stream</a:t>
            </a:r>
          </a:p>
          <a:p>
            <a:pPr marL="742950" lvl="1" indent="-342900">
              <a:lnSpc>
                <a:spcPct val="90000"/>
              </a:lnSpc>
            </a:pPr>
            <a:r>
              <a:rPr lang="en-US" sz="1200" dirty="0"/>
              <a:t>This is the input from keyboard</a:t>
            </a:r>
          </a:p>
          <a:p>
            <a:pPr marL="342900" lvl="0" indent="-342900">
              <a:lnSpc>
                <a:spcPct val="90000"/>
              </a:lnSpc>
              <a:buSzPct val="80000"/>
            </a:pPr>
            <a:r>
              <a:rPr lang="en-US" sz="1200" dirty="0"/>
              <a:t>Scanner Class</a:t>
            </a:r>
          </a:p>
          <a:p>
            <a:pPr marL="742950" lvl="1" indent="-342900">
              <a:lnSpc>
                <a:spcPct val="90000"/>
              </a:lnSpc>
            </a:pPr>
            <a:r>
              <a:rPr lang="en-US" sz="1200" dirty="0"/>
              <a:t>Most advanced class to read data from console</a:t>
            </a:r>
          </a:p>
          <a:p>
            <a:pPr marL="742950" lvl="1" indent="-342900">
              <a:lnSpc>
                <a:spcPct val="90000"/>
              </a:lnSpc>
            </a:pPr>
            <a:r>
              <a:rPr lang="en-US" sz="1200" dirty="0" err="1"/>
              <a:t>nextLine</a:t>
            </a:r>
            <a:r>
              <a:rPr lang="en-US" sz="1200" dirty="0"/>
              <a:t>() </a:t>
            </a:r>
          </a:p>
          <a:p>
            <a:pPr marL="1143000" lvl="2" indent="-342900">
              <a:lnSpc>
                <a:spcPct val="90000"/>
              </a:lnSpc>
            </a:pPr>
            <a:r>
              <a:rPr lang="en-US" sz="1200" dirty="0"/>
              <a:t>This method always reads data input from console as String and returns String</a:t>
            </a:r>
          </a:p>
          <a:p>
            <a:pPr marL="742950" lvl="1" indent="-342900">
              <a:lnSpc>
                <a:spcPct val="90000"/>
              </a:lnSpc>
            </a:pPr>
            <a:r>
              <a:rPr lang="en-US" sz="1200" dirty="0" err="1"/>
              <a:t>nextXXX</a:t>
            </a:r>
            <a:r>
              <a:rPr lang="en-US" sz="1200" dirty="0"/>
              <a:t>()</a:t>
            </a:r>
          </a:p>
          <a:p>
            <a:pPr marL="1143000" lvl="2" indent="-342900">
              <a:lnSpc>
                <a:spcPct val="90000"/>
              </a:lnSpc>
            </a:pPr>
            <a:r>
              <a:rPr lang="en-US" sz="1200" dirty="0"/>
              <a:t>These methods read data as a particular data type like integer, long, </a:t>
            </a:r>
            <a:r>
              <a:rPr lang="en-US" sz="1200" dirty="0" err="1"/>
              <a:t>float,double</a:t>
            </a:r>
            <a:r>
              <a:rPr lang="en-US" sz="1200" dirty="0"/>
              <a:t> etc.</a:t>
            </a:r>
          </a:p>
          <a:p>
            <a:pPr marL="742950" lvl="1" indent="-342900">
              <a:lnSpc>
                <a:spcPct val="90000"/>
              </a:lnSpc>
            </a:pPr>
            <a:r>
              <a:rPr lang="en-US" sz="1200" dirty="0"/>
              <a:t>	Reading multiple values using Scanner class</a:t>
            </a:r>
          </a:p>
          <a:p>
            <a:pPr marL="1143000" lvl="2" indent="-342900">
              <a:lnSpc>
                <a:spcPct val="90000"/>
              </a:lnSpc>
            </a:pPr>
            <a:r>
              <a:rPr lang="en-US" sz="1200" dirty="0"/>
              <a:t>Use While loop to do this</a:t>
            </a: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Tree>
  </p:cSld>
  <p:clrMapOvr>
    <a:overrideClrMapping bg1="lt1" tx1="dk1" bg2="dk2" tx2="lt2" accent1="accent1" accent2="accent2" accent3="accent3" accent4="accent4" accent5="accent5" accent6="accent6" hlink="hlink" folHlink="folHlink"/>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Shape 507"/>
          <p:cNvSpPr txBox="1">
            <a:spLocks noGrp="1"/>
          </p:cNvSpPr>
          <p:nvPr>
            <p:ph type="title"/>
          </p:nvPr>
        </p:nvSpPr>
        <p:spPr>
          <a:xfrm>
            <a:off x="609600" y="381000"/>
            <a:ext cx="8596668" cy="3048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IO</a:t>
            </a:r>
          </a:p>
        </p:txBody>
      </p:sp>
      <p:sp>
        <p:nvSpPr>
          <p:cNvPr id="508" name="Shape 508"/>
          <p:cNvSpPr txBox="1">
            <a:spLocks noGrp="1"/>
          </p:cNvSpPr>
          <p:nvPr>
            <p:ph type="body" idx="1"/>
          </p:nvPr>
        </p:nvSpPr>
        <p:spPr>
          <a:xfrm>
            <a:off x="677333" y="762000"/>
            <a:ext cx="8596668" cy="5279361"/>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Properties file</a:t>
            </a:r>
          </a:p>
          <a:p>
            <a:pPr marL="742950" lvl="1" indent="-342900">
              <a:lnSpc>
                <a:spcPct val="90000"/>
              </a:lnSpc>
            </a:pPr>
            <a:r>
              <a:rPr lang="en-US" sz="1200" dirty="0"/>
              <a:t>What is properties file</a:t>
            </a:r>
          </a:p>
          <a:p>
            <a:pPr marL="742950" lvl="1" indent="-342900">
              <a:lnSpc>
                <a:spcPct val="90000"/>
              </a:lnSpc>
            </a:pPr>
            <a:r>
              <a:rPr lang="en-US" sz="1200" dirty="0"/>
              <a:t>Properties class</a:t>
            </a:r>
          </a:p>
          <a:p>
            <a:pPr marL="742950" lvl="1" indent="-342900">
              <a:lnSpc>
                <a:spcPct val="90000"/>
              </a:lnSpc>
            </a:pPr>
            <a:r>
              <a:rPr lang="en-US" sz="1200" dirty="0"/>
              <a:t>How to read properties file</a:t>
            </a:r>
          </a:p>
          <a:p>
            <a:pPr marL="742950" lvl="1" indent="-342900">
              <a:lnSpc>
                <a:spcPct val="90000"/>
              </a:lnSpc>
            </a:pPr>
            <a:r>
              <a:rPr lang="en-US" sz="1200" dirty="0"/>
              <a:t>load() method</a:t>
            </a:r>
          </a:p>
          <a:p>
            <a:pPr marL="742950" lvl="1" indent="-342900">
              <a:lnSpc>
                <a:spcPct val="90000"/>
              </a:lnSpc>
            </a:pPr>
            <a:r>
              <a:rPr lang="en-US" sz="1200" dirty="0" err="1"/>
              <a:t>getProperty</a:t>
            </a:r>
            <a:r>
              <a:rPr lang="en-US" sz="1200" dirty="0"/>
              <a:t>() method</a:t>
            </a: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Shape 513"/>
          <p:cNvSpPr txBox="1">
            <a:spLocks noGrp="1"/>
          </p:cNvSpPr>
          <p:nvPr>
            <p:ph type="title"/>
          </p:nvPr>
        </p:nvSpPr>
        <p:spPr>
          <a:xfrm>
            <a:off x="715433" y="190500"/>
            <a:ext cx="8596668" cy="3556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Dealing with Excel file using Apache POI</a:t>
            </a:r>
          </a:p>
        </p:txBody>
      </p:sp>
      <p:sp>
        <p:nvSpPr>
          <p:cNvPr id="514" name="Shape 514"/>
          <p:cNvSpPr txBox="1">
            <a:spLocks noGrp="1"/>
          </p:cNvSpPr>
          <p:nvPr>
            <p:ph type="body" idx="1"/>
          </p:nvPr>
        </p:nvSpPr>
        <p:spPr>
          <a:xfrm>
            <a:off x="677333" y="622300"/>
            <a:ext cx="8596668" cy="5727699"/>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Difference between XLS and XLSX files	</a:t>
            </a:r>
          </a:p>
          <a:p>
            <a:pPr marL="742950" lvl="1" indent="-342900">
              <a:lnSpc>
                <a:spcPct val="90000"/>
              </a:lnSpc>
            </a:pPr>
            <a:r>
              <a:rPr lang="en-US" sz="1200" dirty="0"/>
              <a:t>XLSX is the latest version of Microsoft Excel’s as compare to XLS.</a:t>
            </a:r>
          </a:p>
          <a:p>
            <a:pPr marL="742950" lvl="1" indent="-342900">
              <a:lnSpc>
                <a:spcPct val="90000"/>
              </a:lnSpc>
            </a:pPr>
            <a:r>
              <a:rPr lang="en-US" sz="1200" dirty="0"/>
              <a:t>XLSX is able to read the files in XLS but vice versa is not possible.</a:t>
            </a:r>
          </a:p>
          <a:p>
            <a:pPr marL="342900" lvl="0" indent="-342900">
              <a:lnSpc>
                <a:spcPct val="90000"/>
              </a:lnSpc>
              <a:buSzPct val="80000"/>
            </a:pPr>
            <a:r>
              <a:rPr lang="en-US" sz="1200" dirty="0"/>
              <a:t>Entities in XLSX file	</a:t>
            </a:r>
          </a:p>
          <a:p>
            <a:pPr marL="742950" lvl="1" indent="-342900">
              <a:lnSpc>
                <a:spcPct val="90000"/>
              </a:lnSpc>
            </a:pPr>
            <a:r>
              <a:rPr lang="en-US" sz="1200" dirty="0"/>
              <a:t>workbook</a:t>
            </a:r>
          </a:p>
          <a:p>
            <a:pPr marL="742950" lvl="1" indent="-342900">
              <a:lnSpc>
                <a:spcPct val="90000"/>
              </a:lnSpc>
            </a:pPr>
            <a:r>
              <a:rPr lang="en-US" sz="1200" dirty="0"/>
              <a:t>sheet</a:t>
            </a:r>
          </a:p>
          <a:p>
            <a:pPr marL="742950" lvl="1" indent="-342900">
              <a:lnSpc>
                <a:spcPct val="90000"/>
              </a:lnSpc>
            </a:pPr>
            <a:r>
              <a:rPr lang="en-US" sz="1200" dirty="0"/>
              <a:t>row </a:t>
            </a:r>
          </a:p>
          <a:p>
            <a:pPr marL="742950" lvl="1" indent="-342900">
              <a:lnSpc>
                <a:spcPct val="90000"/>
              </a:lnSpc>
            </a:pPr>
            <a:r>
              <a:rPr lang="en-US" sz="1200" dirty="0"/>
              <a:t>Cell</a:t>
            </a:r>
          </a:p>
          <a:p>
            <a:pPr marL="342900" lvl="0" indent="-342900">
              <a:lnSpc>
                <a:spcPct val="90000"/>
              </a:lnSpc>
              <a:buSzPct val="80000"/>
            </a:pPr>
            <a:r>
              <a:rPr lang="en-US" sz="1200" dirty="0"/>
              <a:t>Workbook</a:t>
            </a:r>
          </a:p>
          <a:p>
            <a:pPr marL="742950" lvl="1" indent="-342900">
              <a:lnSpc>
                <a:spcPct val="90000"/>
              </a:lnSpc>
            </a:pPr>
            <a:r>
              <a:rPr lang="en-US" sz="1200" dirty="0"/>
              <a:t>Class </a:t>
            </a:r>
          </a:p>
          <a:p>
            <a:pPr marL="1143000" lvl="2" indent="-342900">
              <a:lnSpc>
                <a:spcPct val="90000"/>
              </a:lnSpc>
            </a:pPr>
            <a:r>
              <a:rPr lang="en-US" sz="1200" dirty="0"/>
              <a:t>XSSFWorkbook is the class used create .xlsx workbook and </a:t>
            </a:r>
          </a:p>
          <a:p>
            <a:pPr marL="1143000" lvl="2" indent="-342900">
              <a:lnSpc>
                <a:spcPct val="90000"/>
              </a:lnSpc>
            </a:pPr>
            <a:r>
              <a:rPr lang="en-US" sz="1200" dirty="0"/>
              <a:t>HSSFWorkbook is the class used create .xls workbook</a:t>
            </a:r>
          </a:p>
          <a:p>
            <a:pPr marL="742950" lvl="1" indent="-342900">
              <a:lnSpc>
                <a:spcPct val="90000"/>
              </a:lnSpc>
            </a:pPr>
            <a:r>
              <a:rPr lang="en-US" sz="1200" dirty="0"/>
              <a:t>Constructors	</a:t>
            </a:r>
          </a:p>
          <a:p>
            <a:pPr marL="1143000" lvl="2" indent="-342900">
              <a:lnSpc>
                <a:spcPct val="90000"/>
              </a:lnSpc>
            </a:pPr>
            <a:r>
              <a:rPr lang="en-US" sz="1200" dirty="0"/>
              <a:t>XSSFWorkbook()  : For creating a new workbook</a:t>
            </a:r>
          </a:p>
          <a:p>
            <a:pPr marL="1143000" lvl="2" indent="-342900">
              <a:lnSpc>
                <a:spcPct val="90000"/>
              </a:lnSpc>
            </a:pPr>
            <a:r>
              <a:rPr lang="en-US" sz="1200" dirty="0"/>
              <a:t>XSSFWorkbook(</a:t>
            </a:r>
            <a:r>
              <a:rPr lang="en-US" sz="1200" dirty="0" err="1"/>
              <a:t>InputStream</a:t>
            </a:r>
            <a:r>
              <a:rPr lang="en-US" sz="1200" dirty="0"/>
              <a:t>) : To work with already existing file</a:t>
            </a:r>
          </a:p>
          <a:p>
            <a:pPr marL="742950" lvl="1" indent="-342900">
              <a:lnSpc>
                <a:spcPct val="90000"/>
              </a:lnSpc>
            </a:pPr>
            <a:r>
              <a:rPr lang="en-US" sz="1200" dirty="0"/>
              <a:t>write() method	</a:t>
            </a:r>
          </a:p>
          <a:p>
            <a:pPr marL="742950" lvl="1" indent="-342900">
              <a:lnSpc>
                <a:spcPct val="90000"/>
              </a:lnSpc>
            </a:pPr>
            <a:r>
              <a:rPr lang="en-US" sz="1200" dirty="0"/>
              <a:t>close() method	</a:t>
            </a: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Shape 519"/>
          <p:cNvSpPr txBox="1">
            <a:spLocks noGrp="1"/>
          </p:cNvSpPr>
          <p:nvPr>
            <p:ph type="title"/>
          </p:nvPr>
        </p:nvSpPr>
        <p:spPr>
          <a:xfrm>
            <a:off x="715433" y="241300"/>
            <a:ext cx="8596668" cy="40639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err="1">
                <a:solidFill>
                  <a:schemeClr val="accent1"/>
                </a:solidFill>
                <a:latin typeface="Trebuchet MS"/>
                <a:ea typeface="Trebuchet MS"/>
                <a:cs typeface="Trebuchet MS"/>
                <a:sym typeface="Trebuchet MS"/>
              </a:rPr>
              <a:t>Java:Dealing</a:t>
            </a:r>
            <a:r>
              <a:rPr lang="en-US" sz="1400" b="0" i="0" u="none" strike="noStrike" cap="none" dirty="0">
                <a:solidFill>
                  <a:schemeClr val="accent1"/>
                </a:solidFill>
                <a:latin typeface="Trebuchet MS"/>
                <a:ea typeface="Trebuchet MS"/>
                <a:cs typeface="Trebuchet MS"/>
                <a:sym typeface="Trebuchet MS"/>
              </a:rPr>
              <a:t> with Excel file using Apache POI</a:t>
            </a:r>
          </a:p>
        </p:txBody>
      </p:sp>
      <p:sp>
        <p:nvSpPr>
          <p:cNvPr id="520" name="Shape 520"/>
          <p:cNvSpPr txBox="1">
            <a:spLocks noGrp="1"/>
          </p:cNvSpPr>
          <p:nvPr>
            <p:ph type="body" idx="1"/>
          </p:nvPr>
        </p:nvSpPr>
        <p:spPr>
          <a:xfrm>
            <a:off x="677333" y="749300"/>
            <a:ext cx="8596668" cy="5816599"/>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Sheet	</a:t>
            </a:r>
          </a:p>
          <a:p>
            <a:pPr marL="742950" lvl="1" indent="-342900">
              <a:lnSpc>
                <a:spcPct val="90000"/>
              </a:lnSpc>
            </a:pPr>
            <a:r>
              <a:rPr lang="en-US" sz="1200" dirty="0"/>
              <a:t>Class : </a:t>
            </a:r>
            <a:r>
              <a:rPr lang="en-US" sz="1200" dirty="0" err="1"/>
              <a:t>XSSFSheet</a:t>
            </a:r>
            <a:endParaRPr lang="en-US" sz="1200" dirty="0"/>
          </a:p>
          <a:p>
            <a:pPr marL="742950" lvl="1" indent="-342900">
              <a:lnSpc>
                <a:spcPct val="90000"/>
              </a:lnSpc>
            </a:pPr>
            <a:r>
              <a:rPr lang="en-US" sz="1200" dirty="0" err="1"/>
              <a:t>createSheet</a:t>
            </a:r>
            <a:r>
              <a:rPr lang="en-US" sz="1200" dirty="0"/>
              <a:t>(String </a:t>
            </a:r>
            <a:r>
              <a:rPr lang="en-US" sz="1200" dirty="0" err="1"/>
              <a:t>sheetName</a:t>
            </a:r>
            <a:r>
              <a:rPr lang="en-US" sz="1200" dirty="0"/>
              <a:t>) </a:t>
            </a:r>
          </a:p>
          <a:p>
            <a:pPr marL="1143000" lvl="2" indent="-342900">
              <a:lnSpc>
                <a:spcPct val="90000"/>
              </a:lnSpc>
            </a:pPr>
            <a:r>
              <a:rPr lang="en-US" sz="1200" dirty="0"/>
              <a:t>This method creates a sheet with given sheet name</a:t>
            </a:r>
          </a:p>
          <a:p>
            <a:pPr marL="742950" lvl="1" indent="-342900">
              <a:lnSpc>
                <a:spcPct val="90000"/>
              </a:lnSpc>
            </a:pPr>
            <a:r>
              <a:rPr lang="en-US" sz="1200" dirty="0" err="1"/>
              <a:t>createSheet</a:t>
            </a:r>
            <a:r>
              <a:rPr lang="en-US" sz="1200" dirty="0"/>
              <a:t>()	</a:t>
            </a:r>
          </a:p>
          <a:p>
            <a:pPr marL="1143000" lvl="2" indent="-342900">
              <a:lnSpc>
                <a:spcPct val="90000"/>
              </a:lnSpc>
            </a:pPr>
            <a:r>
              <a:rPr lang="en-US" sz="1200" dirty="0"/>
              <a:t>This method creates a sheet with name (“</a:t>
            </a:r>
            <a:r>
              <a:rPr lang="en-US" sz="1200" dirty="0" err="1"/>
              <a:t>Sheet”+index</a:t>
            </a:r>
            <a:r>
              <a:rPr lang="en-US" sz="1200" dirty="0"/>
              <a:t>) </a:t>
            </a:r>
          </a:p>
          <a:p>
            <a:pPr marL="742950" lvl="1" indent="-342900">
              <a:lnSpc>
                <a:spcPct val="90000"/>
              </a:lnSpc>
            </a:pPr>
            <a:r>
              <a:rPr lang="en-US" sz="1200" dirty="0" err="1"/>
              <a:t>getSheet</a:t>
            </a:r>
            <a:r>
              <a:rPr lang="en-US" sz="1200" dirty="0"/>
              <a:t>(String </a:t>
            </a:r>
            <a:r>
              <a:rPr lang="en-US" sz="1200" dirty="0" err="1"/>
              <a:t>sheetName</a:t>
            </a:r>
            <a:r>
              <a:rPr lang="en-US" sz="1200" dirty="0"/>
              <a:t>)	</a:t>
            </a:r>
          </a:p>
          <a:p>
            <a:pPr marL="1143000" lvl="2" indent="-342900">
              <a:lnSpc>
                <a:spcPct val="90000"/>
              </a:lnSpc>
            </a:pPr>
            <a:r>
              <a:rPr lang="en-US" sz="1200" dirty="0"/>
              <a:t>Returns sheet object with given sheet name</a:t>
            </a:r>
          </a:p>
          <a:p>
            <a:pPr marL="742950" lvl="1" indent="-342900">
              <a:lnSpc>
                <a:spcPct val="90000"/>
              </a:lnSpc>
            </a:pPr>
            <a:r>
              <a:rPr lang="en-US" sz="1200" dirty="0" err="1"/>
              <a:t>getSheetAt</a:t>
            </a:r>
            <a:r>
              <a:rPr lang="en-US" sz="1200" dirty="0"/>
              <a:t>(</a:t>
            </a:r>
            <a:r>
              <a:rPr lang="en-US" sz="1200" dirty="0" err="1"/>
              <a:t>int</a:t>
            </a:r>
            <a:r>
              <a:rPr lang="en-US" sz="1200" dirty="0"/>
              <a:t> </a:t>
            </a:r>
            <a:r>
              <a:rPr lang="en-US" sz="1200" dirty="0" err="1"/>
              <a:t>sheetIndex</a:t>
            </a:r>
            <a:r>
              <a:rPr lang="en-US" sz="1200" dirty="0"/>
              <a:t>)	</a:t>
            </a:r>
          </a:p>
          <a:p>
            <a:pPr marL="1143000" lvl="2" indent="-342900">
              <a:lnSpc>
                <a:spcPct val="90000"/>
              </a:lnSpc>
            </a:pPr>
            <a:r>
              <a:rPr lang="en-US" sz="1200" dirty="0"/>
              <a:t>Returns sheet object with given sheet index(index starts with 0)</a:t>
            </a:r>
          </a:p>
          <a:p>
            <a:pPr marL="342900" lvl="0" indent="-342900">
              <a:lnSpc>
                <a:spcPct val="90000"/>
              </a:lnSpc>
              <a:buSzPct val="80000"/>
            </a:pPr>
            <a:r>
              <a:rPr lang="en-US" sz="1200" dirty="0"/>
              <a:t>Row	</a:t>
            </a:r>
          </a:p>
          <a:p>
            <a:pPr marL="742950" lvl="1" indent="-342900">
              <a:lnSpc>
                <a:spcPct val="90000"/>
              </a:lnSpc>
            </a:pPr>
            <a:r>
              <a:rPr lang="en-US" sz="1200" dirty="0" err="1"/>
              <a:t>createRow</a:t>
            </a:r>
            <a:r>
              <a:rPr lang="en-US" sz="1200" dirty="0"/>
              <a:t>(</a:t>
            </a:r>
            <a:r>
              <a:rPr lang="en-US" sz="1200" dirty="0" err="1"/>
              <a:t>int</a:t>
            </a:r>
            <a:r>
              <a:rPr lang="en-US" sz="1200" dirty="0"/>
              <a:t> </a:t>
            </a:r>
            <a:r>
              <a:rPr lang="en-US" sz="1200" dirty="0" err="1"/>
              <a:t>rowNumber</a:t>
            </a:r>
            <a:r>
              <a:rPr lang="en-US" sz="1200" dirty="0"/>
              <a:t>)	</a:t>
            </a:r>
          </a:p>
          <a:p>
            <a:pPr marL="1143000" lvl="2" indent="-342900">
              <a:lnSpc>
                <a:spcPct val="90000"/>
              </a:lnSpc>
            </a:pPr>
            <a:r>
              <a:rPr lang="en-US" sz="1200" dirty="0"/>
              <a:t>Creates a row whose row number is </a:t>
            </a:r>
            <a:r>
              <a:rPr lang="en-US" sz="1200" dirty="0" err="1"/>
              <a:t>rowNumber</a:t>
            </a:r>
            <a:endParaRPr lang="en-US" sz="1200" dirty="0"/>
          </a:p>
          <a:p>
            <a:pPr marL="742950" lvl="1" indent="-342900">
              <a:lnSpc>
                <a:spcPct val="90000"/>
              </a:lnSpc>
            </a:pPr>
            <a:r>
              <a:rPr lang="en-US" sz="1200" dirty="0" err="1"/>
              <a:t>getRow</a:t>
            </a:r>
            <a:r>
              <a:rPr lang="en-US" sz="1200" dirty="0"/>
              <a:t>(</a:t>
            </a:r>
            <a:r>
              <a:rPr lang="en-US" sz="1200" dirty="0" err="1"/>
              <a:t>int</a:t>
            </a:r>
            <a:r>
              <a:rPr lang="en-US" sz="1200" dirty="0"/>
              <a:t> </a:t>
            </a:r>
            <a:r>
              <a:rPr lang="en-US" sz="1200" dirty="0" err="1"/>
              <a:t>rowNumber</a:t>
            </a:r>
            <a:r>
              <a:rPr lang="en-US" sz="1200" dirty="0"/>
              <a:t>)	</a:t>
            </a:r>
          </a:p>
          <a:p>
            <a:pPr marL="1143000" lvl="2" indent="-342900">
              <a:lnSpc>
                <a:spcPct val="90000"/>
              </a:lnSpc>
            </a:pPr>
            <a:r>
              <a:rPr lang="en-US" sz="1200" dirty="0"/>
              <a:t>For reading a row</a:t>
            </a:r>
          </a:p>
          <a:p>
            <a:pPr marL="1143000" lvl="2" indent="-342900">
              <a:lnSpc>
                <a:spcPct val="90000"/>
              </a:lnSpc>
            </a:pPr>
            <a:r>
              <a:rPr lang="en-US" sz="1200" dirty="0"/>
              <a:t>Returns row object with given row number</a:t>
            </a:r>
          </a:p>
          <a:p>
            <a:pPr marL="1143000" marR="0" lvl="2" indent="-228600" algn="l" rtl="0">
              <a:spcBef>
                <a:spcPts val="1000"/>
              </a:spcBef>
              <a:spcAft>
                <a:spcPts val="0"/>
              </a:spcAft>
              <a:buClr>
                <a:schemeClr val="accent1"/>
              </a:buClr>
              <a:buSzPct val="80000"/>
              <a:buFont typeface="Noto Sans Symbols"/>
              <a:buNone/>
            </a:pPr>
            <a:endParaRPr sz="12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Shape 525"/>
          <p:cNvSpPr txBox="1">
            <a:spLocks noGrp="1"/>
          </p:cNvSpPr>
          <p:nvPr>
            <p:ph type="title"/>
          </p:nvPr>
        </p:nvSpPr>
        <p:spPr>
          <a:xfrm>
            <a:off x="664633" y="266700"/>
            <a:ext cx="8596668" cy="43179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2000" b="0" i="0" u="none" strike="noStrike" cap="none">
                <a:solidFill>
                  <a:schemeClr val="accent1"/>
                </a:solidFill>
                <a:latin typeface="Trebuchet MS"/>
                <a:ea typeface="Trebuchet MS"/>
                <a:cs typeface="Trebuchet MS"/>
                <a:sym typeface="Trebuchet MS"/>
              </a:rPr>
              <a:t>Java : Dealing with Excel file using Apache POI</a:t>
            </a:r>
          </a:p>
        </p:txBody>
      </p:sp>
      <p:sp>
        <p:nvSpPr>
          <p:cNvPr id="526" name="Shape 526"/>
          <p:cNvSpPr txBox="1">
            <a:spLocks noGrp="1"/>
          </p:cNvSpPr>
          <p:nvPr>
            <p:ph type="body" idx="1"/>
          </p:nvPr>
        </p:nvSpPr>
        <p:spPr>
          <a:xfrm>
            <a:off x="677333" y="673100"/>
            <a:ext cx="8596668" cy="5368262"/>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Cell	</a:t>
            </a:r>
          </a:p>
          <a:p>
            <a:pPr marL="742950" lvl="1" indent="-342900">
              <a:lnSpc>
                <a:spcPct val="90000"/>
              </a:lnSpc>
            </a:pPr>
            <a:r>
              <a:rPr lang="en-US" sz="1200" dirty="0"/>
              <a:t>createCell(</a:t>
            </a:r>
            <a:r>
              <a:rPr lang="en-US" sz="1200" dirty="0" err="1"/>
              <a:t>int</a:t>
            </a:r>
            <a:r>
              <a:rPr lang="en-US" sz="1200" dirty="0"/>
              <a:t> columnNumber)	</a:t>
            </a:r>
          </a:p>
          <a:p>
            <a:pPr marL="1143000" lvl="2" indent="-342900">
              <a:lnSpc>
                <a:spcPct val="90000"/>
              </a:lnSpc>
            </a:pPr>
            <a:r>
              <a:rPr lang="en-US" sz="1200" dirty="0"/>
              <a:t>Creates a cell in a given row whose column number is the given columnNumber.</a:t>
            </a:r>
          </a:p>
          <a:p>
            <a:pPr marL="742950" lvl="1" indent="-342900">
              <a:lnSpc>
                <a:spcPct val="90000"/>
              </a:lnSpc>
            </a:pPr>
            <a:r>
              <a:rPr lang="en-US" sz="1200" dirty="0"/>
              <a:t>setCellValue()	</a:t>
            </a:r>
          </a:p>
          <a:p>
            <a:pPr marL="1143000" lvl="2" indent="-342900">
              <a:lnSpc>
                <a:spcPct val="90000"/>
              </a:lnSpc>
            </a:pPr>
            <a:r>
              <a:rPr lang="en-US" sz="1200" dirty="0"/>
              <a:t>Assigns value to cell</a:t>
            </a:r>
          </a:p>
          <a:p>
            <a:pPr marL="742950" lvl="1" indent="-342900">
              <a:lnSpc>
                <a:spcPct val="90000"/>
              </a:lnSpc>
            </a:pPr>
            <a:r>
              <a:rPr lang="en-US" sz="1200" dirty="0"/>
              <a:t>getXXXCellValue()</a:t>
            </a:r>
          </a:p>
          <a:p>
            <a:pPr marL="1143000" lvl="2" indent="-342900">
              <a:lnSpc>
                <a:spcPct val="90000"/>
              </a:lnSpc>
            </a:pPr>
            <a:r>
              <a:rPr lang="en-US" sz="1200" dirty="0"/>
              <a:t>Returns cell value</a:t>
            </a:r>
          </a:p>
          <a:p>
            <a:pPr marL="342900" lvl="0" indent="-342900">
              <a:lnSpc>
                <a:spcPct val="90000"/>
              </a:lnSpc>
              <a:buSzPct val="80000"/>
            </a:pPr>
            <a:r>
              <a:rPr lang="en-US" sz="1200" dirty="0"/>
              <a:t>Cell style	</a:t>
            </a:r>
          </a:p>
          <a:p>
            <a:pPr marL="742950" lvl="1" indent="-342900">
              <a:lnSpc>
                <a:spcPct val="90000"/>
              </a:lnSpc>
            </a:pPr>
            <a:r>
              <a:rPr lang="en-US" sz="1200" dirty="0"/>
              <a:t>workbookobject.createCellStyle	</a:t>
            </a:r>
          </a:p>
          <a:p>
            <a:pPr marL="742950" lvl="1" indent="-342900">
              <a:lnSpc>
                <a:spcPct val="90000"/>
              </a:lnSpc>
            </a:pPr>
            <a:r>
              <a:rPr lang="en-US" sz="1200" dirty="0"/>
              <a:t>CellStyle class	</a:t>
            </a:r>
          </a:p>
          <a:p>
            <a:pPr marL="342900" lvl="0" indent="-342900">
              <a:lnSpc>
                <a:spcPct val="90000"/>
              </a:lnSpc>
              <a:buSzPct val="80000"/>
            </a:pPr>
            <a:r>
              <a:rPr lang="en-US" sz="1200" dirty="0"/>
              <a:t>Examples on Write and read from excel file</a:t>
            </a:r>
            <a:r>
              <a:rPr lang="en-US" sz="1800" b="0" i="0" u="none" strike="noStrike" cap="none" dirty="0">
                <a:solidFill>
                  <a:srgbClr val="3F3F3F"/>
                </a:solidFill>
                <a:latin typeface="Trebuchet MS"/>
                <a:ea typeface="Trebuchet MS"/>
                <a:cs typeface="Trebuchet MS"/>
                <a:sym typeface="Trebuchet MS"/>
              </a:rPr>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0F124-10E5-4E9F-835E-CFE7C442001D}"/>
              </a:ext>
            </a:extLst>
          </p:cNvPr>
          <p:cNvSpPr>
            <a:spLocks noGrp="1"/>
          </p:cNvSpPr>
          <p:nvPr>
            <p:ph type="title"/>
          </p:nvPr>
        </p:nvSpPr>
        <p:spPr>
          <a:xfrm>
            <a:off x="705042" y="457200"/>
            <a:ext cx="8596668" cy="533400"/>
          </a:xfrm>
        </p:spPr>
        <p:txBody>
          <a:bodyPr/>
          <a:lstStyle/>
          <a:p>
            <a:r>
              <a:rPr lang="en-GB" sz="1800" dirty="0"/>
              <a:t>Java : Naming Conventions</a:t>
            </a:r>
          </a:p>
        </p:txBody>
      </p:sp>
      <p:sp>
        <p:nvSpPr>
          <p:cNvPr id="3" name="Text Placeholder 2">
            <a:extLst>
              <a:ext uri="{FF2B5EF4-FFF2-40B4-BE49-F238E27FC236}">
                <a16:creationId xmlns:a16="http://schemas.microsoft.com/office/drawing/2014/main" id="{2B84E6AA-6CBB-489E-A9D7-3577E3882B14}"/>
              </a:ext>
            </a:extLst>
          </p:cNvPr>
          <p:cNvSpPr>
            <a:spLocks noGrp="1"/>
          </p:cNvSpPr>
          <p:nvPr>
            <p:ph type="body" idx="1"/>
          </p:nvPr>
        </p:nvSpPr>
        <p:spPr>
          <a:xfrm>
            <a:off x="609600" y="1143000"/>
            <a:ext cx="8596668" cy="4953000"/>
          </a:xfrm>
        </p:spPr>
        <p:txBody>
          <a:bodyPr/>
          <a:lstStyle/>
          <a:p>
            <a:r>
              <a:rPr lang="en-GB" sz="1400" dirty="0">
                <a:latin typeface="Times New Roman" panose="02020603050405020304" pitchFamily="18" charset="0"/>
                <a:cs typeface="Times New Roman" panose="02020603050405020304" pitchFamily="18" charset="0"/>
              </a:rPr>
              <a:t>Strictly no entity should have a space in its name</a:t>
            </a:r>
          </a:p>
          <a:p>
            <a:r>
              <a:rPr lang="en-GB" sz="1400" dirty="0">
                <a:latin typeface="Times New Roman" panose="02020603050405020304" pitchFamily="18" charset="0"/>
                <a:cs typeface="Times New Roman" panose="02020603050405020304" pitchFamily="18" charset="0"/>
              </a:rPr>
              <a:t>Except Class name, every thing else should start with small letter</a:t>
            </a:r>
          </a:p>
          <a:p>
            <a:pPr lvl="1"/>
            <a:r>
              <a:rPr lang="en-GB" sz="1400" dirty="0">
                <a:latin typeface="Times New Roman" panose="02020603050405020304" pitchFamily="18" charset="0"/>
                <a:cs typeface="Times New Roman" panose="02020603050405020304" pitchFamily="18" charset="0"/>
              </a:rPr>
              <a:t>Project name:</a:t>
            </a:r>
          </a:p>
          <a:p>
            <a:pPr lvl="2"/>
            <a:r>
              <a:rPr lang="en-GB" sz="1000" dirty="0">
                <a:latin typeface="Times New Roman" panose="02020603050405020304" pitchFamily="18" charset="0"/>
                <a:cs typeface="Times New Roman" panose="02020603050405020304" pitchFamily="18" charset="0"/>
              </a:rPr>
              <a:t>All small characters</a:t>
            </a:r>
          </a:p>
          <a:p>
            <a:pPr lvl="1"/>
            <a:r>
              <a:rPr lang="en-GB" sz="1400" dirty="0">
                <a:latin typeface="Times New Roman" panose="02020603050405020304" pitchFamily="18" charset="0"/>
                <a:cs typeface="Times New Roman" panose="02020603050405020304" pitchFamily="18" charset="0"/>
              </a:rPr>
              <a:t>package name</a:t>
            </a:r>
          </a:p>
          <a:p>
            <a:pPr lvl="2"/>
            <a:r>
              <a:rPr lang="en-GB" sz="1200" dirty="0">
                <a:latin typeface="Times New Roman" panose="02020603050405020304" pitchFamily="18" charset="0"/>
                <a:cs typeface="Times New Roman" panose="02020603050405020304" pitchFamily="18" charset="0"/>
              </a:rPr>
              <a:t>All small characters</a:t>
            </a:r>
          </a:p>
          <a:p>
            <a:pPr lvl="1"/>
            <a:r>
              <a:rPr lang="en-GB" sz="1400" dirty="0">
                <a:latin typeface="Times New Roman" panose="02020603050405020304" pitchFamily="18" charset="0"/>
                <a:cs typeface="Times New Roman" panose="02020603050405020304" pitchFamily="18" charset="0"/>
              </a:rPr>
              <a:t>Class name</a:t>
            </a:r>
          </a:p>
          <a:p>
            <a:pPr lvl="2"/>
            <a:r>
              <a:rPr lang="en-GB" sz="1200" dirty="0">
                <a:latin typeface="Times New Roman" panose="02020603050405020304" pitchFamily="18" charset="0"/>
                <a:cs typeface="Times New Roman" panose="02020603050405020304" pitchFamily="18" charset="0"/>
              </a:rPr>
              <a:t>Should always start with Capital letter</a:t>
            </a:r>
          </a:p>
          <a:p>
            <a:pPr lvl="2"/>
            <a:r>
              <a:rPr lang="en-GB" sz="1200" dirty="0">
                <a:latin typeface="Times New Roman" panose="02020603050405020304" pitchFamily="18" charset="0"/>
                <a:cs typeface="Times New Roman" panose="02020603050405020304" pitchFamily="18" charset="0"/>
              </a:rPr>
              <a:t>If there is a new word in the name, new word name should always start with capital letter</a:t>
            </a:r>
          </a:p>
          <a:p>
            <a:pPr lvl="1"/>
            <a:r>
              <a:rPr lang="en-GB" sz="1400" dirty="0">
                <a:latin typeface="Times New Roman" panose="02020603050405020304" pitchFamily="18" charset="0"/>
                <a:cs typeface="Times New Roman" panose="02020603050405020304" pitchFamily="18" charset="0"/>
              </a:rPr>
              <a:t>Variable name:</a:t>
            </a:r>
          </a:p>
          <a:p>
            <a:pPr lvl="2"/>
            <a:r>
              <a:rPr lang="en-GB" sz="1200" dirty="0">
                <a:latin typeface="Times New Roman" panose="02020603050405020304" pitchFamily="18" charset="0"/>
                <a:cs typeface="Times New Roman" panose="02020603050405020304" pitchFamily="18" charset="0"/>
              </a:rPr>
              <a:t>Should always start with small letter	</a:t>
            </a:r>
          </a:p>
          <a:p>
            <a:pPr lvl="2"/>
            <a:r>
              <a:rPr lang="en-GB" sz="1200" dirty="0">
                <a:latin typeface="Times New Roman" panose="02020603050405020304" pitchFamily="18" charset="0"/>
                <a:cs typeface="Times New Roman" panose="02020603050405020304" pitchFamily="18" charset="0"/>
              </a:rPr>
              <a:t>If there is a new word in the name, new word name should always start with capital letter</a:t>
            </a:r>
          </a:p>
          <a:p>
            <a:pPr lvl="1"/>
            <a:r>
              <a:rPr lang="en-GB" sz="1200" dirty="0">
                <a:latin typeface="Times New Roman" panose="02020603050405020304" pitchFamily="18" charset="0"/>
                <a:cs typeface="Times New Roman" panose="02020603050405020304" pitchFamily="18" charset="0"/>
              </a:rPr>
              <a:t>Method names:</a:t>
            </a:r>
          </a:p>
          <a:p>
            <a:pPr lvl="2"/>
            <a:r>
              <a:rPr lang="en-GB" sz="1200" dirty="0">
                <a:latin typeface="Times New Roman" panose="02020603050405020304" pitchFamily="18" charset="0"/>
                <a:cs typeface="Times New Roman" panose="02020603050405020304" pitchFamily="18" charset="0"/>
              </a:rPr>
              <a:t>Should always start with small letter</a:t>
            </a:r>
            <a:r>
              <a:rPr lang="en-GB" sz="1000" dirty="0">
                <a:latin typeface="Times New Roman" panose="02020603050405020304" pitchFamily="18" charset="0"/>
                <a:cs typeface="Times New Roman" panose="02020603050405020304" pitchFamily="18" charset="0"/>
              </a:rPr>
              <a:t>	</a:t>
            </a:r>
          </a:p>
          <a:p>
            <a:pPr lvl="2"/>
            <a:r>
              <a:rPr lang="en-GB" sz="1200" dirty="0">
                <a:latin typeface="Times New Roman" panose="02020603050405020304" pitchFamily="18" charset="0"/>
                <a:cs typeface="Times New Roman" panose="02020603050405020304" pitchFamily="18" charset="0"/>
              </a:rPr>
              <a:t>If there is a new word in the name, new word name should always start with capital letter</a:t>
            </a:r>
          </a:p>
          <a:p>
            <a:pPr lvl="2"/>
            <a:endParaRPr lang="en-GB"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01798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Shape 531"/>
          <p:cNvSpPr txBox="1">
            <a:spLocks noGrp="1"/>
          </p:cNvSpPr>
          <p:nvPr>
            <p:ph type="title"/>
          </p:nvPr>
        </p:nvSpPr>
        <p:spPr>
          <a:xfrm>
            <a:off x="609600" y="3810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TestNG</a:t>
            </a:r>
          </a:p>
        </p:txBody>
      </p:sp>
      <p:sp>
        <p:nvSpPr>
          <p:cNvPr id="532" name="Shape 532"/>
          <p:cNvSpPr txBox="1">
            <a:spLocks noGrp="1"/>
          </p:cNvSpPr>
          <p:nvPr>
            <p:ph type="body" idx="1"/>
          </p:nvPr>
        </p:nvSpPr>
        <p:spPr>
          <a:xfrm>
            <a:off x="609600" y="762000"/>
            <a:ext cx="8596668" cy="4898362"/>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TestNG is an open source automated testing framework.</a:t>
            </a:r>
          </a:p>
          <a:p>
            <a:pPr marL="342900" lvl="0" indent="-342900">
              <a:lnSpc>
                <a:spcPct val="90000"/>
              </a:lnSpc>
              <a:buSzPct val="80000"/>
            </a:pPr>
            <a:r>
              <a:rPr lang="en-US" sz="1200" dirty="0"/>
              <a:t>NG means Next Generation.</a:t>
            </a:r>
          </a:p>
          <a:p>
            <a:pPr marL="342900" lvl="0" indent="-342900">
              <a:lnSpc>
                <a:spcPct val="90000"/>
              </a:lnSpc>
              <a:buSzPct val="80000"/>
            </a:pPr>
            <a:r>
              <a:rPr lang="en-US" sz="1200" dirty="0"/>
              <a:t>TestNG is similar to JUnit but it is not a JUnit extension.</a:t>
            </a:r>
          </a:p>
          <a:p>
            <a:pPr marL="342900" lvl="0" indent="-342900">
              <a:lnSpc>
                <a:spcPct val="90000"/>
              </a:lnSpc>
              <a:buSzPct val="80000"/>
            </a:pPr>
            <a:r>
              <a:rPr lang="en-US" sz="1200" dirty="0"/>
              <a:t>It's a testing framework which helps us manage the all aspects of a test suite. The aspects include:</a:t>
            </a:r>
          </a:p>
          <a:p>
            <a:pPr marL="742950" lvl="1" indent="-342900">
              <a:lnSpc>
                <a:spcPct val="90000"/>
              </a:lnSpc>
            </a:pPr>
            <a:r>
              <a:rPr lang="en-US" sz="1200" dirty="0"/>
              <a:t>Test Case management</a:t>
            </a:r>
          </a:p>
          <a:p>
            <a:pPr marL="1143000" lvl="2" indent="-342900">
              <a:lnSpc>
                <a:spcPct val="90000"/>
              </a:lnSpc>
            </a:pPr>
            <a:r>
              <a:rPr lang="en-US" sz="1200" dirty="0"/>
              <a:t>Test case validations.</a:t>
            </a:r>
          </a:p>
          <a:p>
            <a:pPr marL="1143000" lvl="2" indent="-342900">
              <a:lnSpc>
                <a:spcPct val="90000"/>
              </a:lnSpc>
            </a:pPr>
            <a:r>
              <a:rPr lang="en-US" sz="1200" dirty="0"/>
              <a:t>Test case grouping.</a:t>
            </a:r>
          </a:p>
          <a:p>
            <a:pPr marL="1143000" lvl="2" indent="-342900">
              <a:lnSpc>
                <a:spcPct val="90000"/>
              </a:lnSpc>
            </a:pPr>
            <a:r>
              <a:rPr lang="en-US" sz="1200" dirty="0"/>
              <a:t>Test case dependency management.</a:t>
            </a:r>
          </a:p>
          <a:p>
            <a:pPr marL="742950" lvl="1" indent="-342900">
              <a:lnSpc>
                <a:spcPct val="90000"/>
              </a:lnSpc>
            </a:pPr>
            <a:r>
              <a:rPr lang="en-US" sz="1200" dirty="0"/>
              <a:t>Test data management</a:t>
            </a:r>
          </a:p>
          <a:p>
            <a:pPr marL="1143000" lvl="2" indent="-342900">
              <a:lnSpc>
                <a:spcPct val="90000"/>
              </a:lnSpc>
            </a:pPr>
            <a:r>
              <a:rPr lang="en-US" sz="1200" dirty="0"/>
              <a:t>Test data supplied from excel, xml , database</a:t>
            </a:r>
          </a:p>
          <a:p>
            <a:pPr marL="1143000" lvl="2" indent="-342900">
              <a:lnSpc>
                <a:spcPct val="90000"/>
              </a:lnSpc>
            </a:pPr>
            <a:r>
              <a:rPr lang="en-US" sz="1200" dirty="0"/>
              <a:t>Test data Parameterization</a:t>
            </a:r>
          </a:p>
          <a:p>
            <a:pPr marL="742950" lvl="1" indent="-342900">
              <a:lnSpc>
                <a:spcPct val="90000"/>
              </a:lnSpc>
            </a:pPr>
            <a:r>
              <a:rPr lang="en-US" sz="1200" dirty="0"/>
              <a:t>Parallel execution</a:t>
            </a:r>
          </a:p>
          <a:p>
            <a:pPr marL="742950" lvl="1" indent="-342900">
              <a:lnSpc>
                <a:spcPct val="90000"/>
              </a:lnSpc>
            </a:pPr>
            <a:r>
              <a:rPr lang="en-US" sz="1200" dirty="0"/>
              <a:t>Test results</a:t>
            </a:r>
          </a:p>
          <a:p>
            <a:pPr marL="742950" lvl="1" indent="-342900">
              <a:lnSpc>
                <a:spcPct val="90000"/>
              </a:lnSpc>
            </a:pPr>
            <a:r>
              <a:rPr lang="en-US" sz="1200" dirty="0"/>
              <a:t>Test reporting</a:t>
            </a:r>
          </a:p>
          <a:p>
            <a:pPr marL="342900" marR="0" lvl="0" indent="-342900" algn="l" rtl="0">
              <a:lnSpc>
                <a:spcPct val="90000"/>
              </a:lnSpc>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Shape 537"/>
          <p:cNvSpPr txBox="1">
            <a:spLocks noGrp="1"/>
          </p:cNvSpPr>
          <p:nvPr>
            <p:ph type="title"/>
          </p:nvPr>
        </p:nvSpPr>
        <p:spPr>
          <a:xfrm>
            <a:off x="685800" y="304800"/>
            <a:ext cx="8596668" cy="54609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TestNG : SetUp</a:t>
            </a:r>
          </a:p>
        </p:txBody>
      </p:sp>
      <p:sp>
        <p:nvSpPr>
          <p:cNvPr id="538" name="Shape 538"/>
          <p:cNvSpPr txBox="1">
            <a:spLocks noGrp="1"/>
          </p:cNvSpPr>
          <p:nvPr>
            <p:ph type="body" idx="1"/>
          </p:nvPr>
        </p:nvSpPr>
        <p:spPr>
          <a:xfrm>
            <a:off x="685800" y="609600"/>
            <a:ext cx="8596668" cy="5050761"/>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TestNG setup:</a:t>
            </a:r>
          </a:p>
          <a:p>
            <a:pPr marL="742950" lvl="1" indent="-342900">
              <a:lnSpc>
                <a:spcPct val="90000"/>
              </a:lnSpc>
            </a:pPr>
            <a:r>
              <a:rPr lang="en-US" sz="1200" dirty="0"/>
              <a:t>Install TestNG plugin in eclipse</a:t>
            </a:r>
          </a:p>
          <a:p>
            <a:pPr marL="742950" lvl="1" indent="-342900">
              <a:lnSpc>
                <a:spcPct val="90000"/>
              </a:lnSpc>
            </a:pPr>
            <a:r>
              <a:rPr lang="en-US" sz="1200" dirty="0"/>
              <a:t>Download TestNG jar and add it to library</a:t>
            </a:r>
          </a:p>
          <a:p>
            <a:pPr marL="342900" lvl="0" indent="-342900">
              <a:lnSpc>
                <a:spcPct val="90000"/>
              </a:lnSpc>
              <a:buSzPct val="80000"/>
            </a:pPr>
            <a:r>
              <a:rPr lang="en-US" sz="1200" dirty="0"/>
              <a:t>TestNG structure:</a:t>
            </a:r>
          </a:p>
          <a:p>
            <a:pPr marL="742950" lvl="1" indent="-342900">
              <a:lnSpc>
                <a:spcPct val="90000"/>
              </a:lnSpc>
            </a:pPr>
            <a:r>
              <a:rPr lang="en-US" sz="1200" dirty="0"/>
              <a:t>A suite is represented by one XML file. It can contain one or more tests and is defined by the &lt;suite&gt; tag.</a:t>
            </a:r>
          </a:p>
          <a:p>
            <a:pPr marL="742950" lvl="1" indent="-342900">
              <a:lnSpc>
                <a:spcPct val="90000"/>
              </a:lnSpc>
            </a:pPr>
            <a:r>
              <a:rPr lang="en-US" sz="1200" dirty="0"/>
              <a:t>A test is represented by &lt;test&gt; and can contain one or more TestNG classes.</a:t>
            </a:r>
          </a:p>
          <a:p>
            <a:pPr marL="742950" lvl="1" indent="-342900">
              <a:lnSpc>
                <a:spcPct val="90000"/>
              </a:lnSpc>
            </a:pPr>
            <a:r>
              <a:rPr lang="en-US" sz="1200" dirty="0"/>
              <a:t>A TestNG class is a Java class that contains at least one TestNG annotation. It is represented by the &lt;class&gt; tag and can contain one or more test methods.</a:t>
            </a:r>
          </a:p>
          <a:p>
            <a:pPr marL="742950" lvl="1" indent="-342900">
              <a:lnSpc>
                <a:spcPct val="90000"/>
              </a:lnSpc>
            </a:pPr>
            <a:r>
              <a:rPr lang="en-US" sz="1200" dirty="0"/>
              <a:t>A test method is a Java method annotated by @Test in your source.</a:t>
            </a: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Shape 543"/>
          <p:cNvSpPr txBox="1">
            <a:spLocks noGrp="1"/>
          </p:cNvSpPr>
          <p:nvPr>
            <p:ph type="title"/>
          </p:nvPr>
        </p:nvSpPr>
        <p:spPr>
          <a:xfrm>
            <a:off x="685800" y="228601"/>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TestNG</a:t>
            </a:r>
            <a:r>
              <a:rPr lang="en-US" sz="2000" b="0" i="0" u="none" strike="noStrike" cap="none" dirty="0">
                <a:solidFill>
                  <a:schemeClr val="accent1"/>
                </a:solidFill>
                <a:latin typeface="Trebuchet MS"/>
                <a:ea typeface="Trebuchet MS"/>
                <a:cs typeface="Trebuchet MS"/>
                <a:sym typeface="Trebuchet MS"/>
              </a:rPr>
              <a:t> : </a:t>
            </a:r>
            <a:r>
              <a:rPr lang="en-US" sz="1400" b="0" i="0" u="none" strike="noStrike" cap="none" dirty="0">
                <a:solidFill>
                  <a:schemeClr val="accent1"/>
                </a:solidFill>
                <a:latin typeface="Trebuchet MS"/>
                <a:ea typeface="Trebuchet MS"/>
                <a:cs typeface="Trebuchet MS"/>
                <a:sym typeface="Trebuchet MS"/>
              </a:rPr>
              <a:t>Annotations</a:t>
            </a:r>
          </a:p>
        </p:txBody>
      </p:sp>
      <p:sp>
        <p:nvSpPr>
          <p:cNvPr id="544" name="Shape 544"/>
          <p:cNvSpPr txBox="1">
            <a:spLocks noGrp="1"/>
          </p:cNvSpPr>
          <p:nvPr>
            <p:ph type="body" idx="1"/>
          </p:nvPr>
        </p:nvSpPr>
        <p:spPr>
          <a:xfrm>
            <a:off x="685800" y="685800"/>
            <a:ext cx="8596668" cy="5753099"/>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TestNG annotations:</a:t>
            </a:r>
          </a:p>
          <a:p>
            <a:pPr marL="742950" lvl="1" indent="-342900">
              <a:lnSpc>
                <a:spcPct val="90000"/>
              </a:lnSpc>
            </a:pPr>
            <a:r>
              <a:rPr lang="en-US" sz="1200" dirty="0"/>
              <a:t>What is an annotation?</a:t>
            </a:r>
          </a:p>
          <a:p>
            <a:pPr marL="742950" lvl="1" indent="-342900">
              <a:lnSpc>
                <a:spcPct val="90000"/>
              </a:lnSpc>
            </a:pPr>
            <a:r>
              <a:rPr lang="en-US" sz="1200" dirty="0"/>
              <a:t>@Test</a:t>
            </a:r>
          </a:p>
          <a:p>
            <a:pPr marL="1143000" lvl="2" indent="-342900">
              <a:lnSpc>
                <a:spcPct val="90000"/>
              </a:lnSpc>
            </a:pPr>
            <a:r>
              <a:rPr lang="en-US" sz="1200" dirty="0"/>
              <a:t>Marks a method as a test method. </a:t>
            </a:r>
          </a:p>
          <a:p>
            <a:pPr marL="1143000" lvl="2" indent="-342900">
              <a:lnSpc>
                <a:spcPct val="90000"/>
              </a:lnSpc>
            </a:pPr>
            <a:r>
              <a:rPr lang="en-US" sz="1200" dirty="0"/>
              <a:t>TestNG Assertions.</a:t>
            </a:r>
          </a:p>
          <a:p>
            <a:pPr marL="1143000" lvl="2" indent="-342900">
              <a:lnSpc>
                <a:spcPct val="90000"/>
              </a:lnSpc>
            </a:pPr>
            <a:r>
              <a:rPr lang="en-US" sz="1200" dirty="0"/>
              <a:t>Order of execution of test methods.</a:t>
            </a:r>
          </a:p>
          <a:p>
            <a:pPr marL="1143000" lvl="2" indent="-342900">
              <a:lnSpc>
                <a:spcPct val="90000"/>
              </a:lnSpc>
            </a:pPr>
            <a:r>
              <a:rPr lang="en-US" sz="1200" dirty="0"/>
              <a:t>priority : The priority for this test method. Lower priorities will be scheduled first.</a:t>
            </a:r>
          </a:p>
          <a:p>
            <a:pPr marL="1143000" lvl="2" indent="-342900">
              <a:lnSpc>
                <a:spcPct val="90000"/>
              </a:lnSpc>
            </a:pPr>
            <a:r>
              <a:rPr lang="en-US" sz="1200" dirty="0" err="1"/>
              <a:t>dependsOnMethods</a:t>
            </a:r>
            <a:endParaRPr lang="en-US" sz="1200" dirty="0"/>
          </a:p>
          <a:p>
            <a:pPr marL="1143000" lvl="2" indent="-342900">
              <a:lnSpc>
                <a:spcPct val="90000"/>
              </a:lnSpc>
            </a:pPr>
            <a:r>
              <a:rPr lang="en-US" sz="1200" dirty="0"/>
              <a:t>Groups: (groups={“group_name1”,”group_name2”})</a:t>
            </a:r>
          </a:p>
          <a:p>
            <a:pPr marL="742950" lvl="1" indent="-342900">
              <a:lnSpc>
                <a:spcPct val="90000"/>
              </a:lnSpc>
            </a:pPr>
            <a:r>
              <a:rPr lang="en-US" sz="1200" dirty="0"/>
              <a:t>@</a:t>
            </a:r>
            <a:r>
              <a:rPr lang="en-US" sz="1200" dirty="0" err="1"/>
              <a:t>BeforeMethod</a:t>
            </a:r>
            <a:endParaRPr lang="en-US" sz="1200" dirty="0"/>
          </a:p>
          <a:p>
            <a:pPr marL="1143000" lvl="2" indent="-342900">
              <a:lnSpc>
                <a:spcPct val="90000"/>
              </a:lnSpc>
            </a:pPr>
            <a:r>
              <a:rPr lang="en-US" sz="1200" dirty="0"/>
              <a:t>The annotated method will be run before each test method annotated using @Test</a:t>
            </a:r>
          </a:p>
          <a:p>
            <a:pPr marL="742950" lvl="1" indent="-342900">
              <a:lnSpc>
                <a:spcPct val="90000"/>
              </a:lnSpc>
            </a:pPr>
            <a:r>
              <a:rPr lang="en-US" sz="1200" dirty="0"/>
              <a:t>@</a:t>
            </a:r>
            <a:r>
              <a:rPr lang="en-US" sz="1200" dirty="0" err="1"/>
              <a:t>AfterMethod</a:t>
            </a:r>
            <a:endParaRPr lang="en-US" sz="1200" dirty="0"/>
          </a:p>
          <a:p>
            <a:pPr marL="1143000" lvl="2" indent="-342900">
              <a:lnSpc>
                <a:spcPct val="90000"/>
              </a:lnSpc>
            </a:pPr>
            <a:r>
              <a:rPr lang="en-US" sz="1200" dirty="0"/>
              <a:t>The annotated method will be run after each test method annotated using @Test</a:t>
            </a:r>
          </a:p>
          <a:p>
            <a:pPr marL="742950" lvl="1" indent="-342900">
              <a:lnSpc>
                <a:spcPct val="90000"/>
              </a:lnSpc>
            </a:pPr>
            <a:r>
              <a:rPr lang="en-US" sz="1200" dirty="0"/>
              <a:t>@</a:t>
            </a:r>
            <a:r>
              <a:rPr lang="en-US" sz="1200" dirty="0" err="1"/>
              <a:t>BeforeClass</a:t>
            </a:r>
            <a:endParaRPr lang="en-US" sz="1200" dirty="0"/>
          </a:p>
          <a:p>
            <a:pPr marL="1143000" lvl="2" indent="-342900">
              <a:lnSpc>
                <a:spcPct val="90000"/>
              </a:lnSpc>
            </a:pPr>
            <a:r>
              <a:rPr lang="en-US" sz="1200" dirty="0"/>
              <a:t>The annotated method will be run before the first test method in the current class is invoked</a:t>
            </a:r>
          </a:p>
          <a:p>
            <a:pPr marL="742950" lvl="1" indent="-342900">
              <a:lnSpc>
                <a:spcPct val="90000"/>
              </a:lnSpc>
            </a:pPr>
            <a:r>
              <a:rPr lang="en-US" sz="1200" dirty="0"/>
              <a:t>@</a:t>
            </a:r>
            <a:r>
              <a:rPr lang="en-US" sz="1200" dirty="0" err="1"/>
              <a:t>AfterClass</a:t>
            </a:r>
            <a:endParaRPr lang="en-US" sz="1200" dirty="0"/>
          </a:p>
          <a:p>
            <a:pPr marL="1143000" lvl="2" indent="-342900">
              <a:lnSpc>
                <a:spcPct val="90000"/>
              </a:lnSpc>
            </a:pPr>
            <a:r>
              <a:rPr lang="en-US" sz="1200" dirty="0"/>
              <a:t>The annotated method will be run after all the test methods in the current class have been run</a:t>
            </a:r>
            <a:r>
              <a:rPr lang="en-US" sz="1295" b="0" i="0" u="none" strike="noStrike" cap="none" dirty="0">
                <a:solidFill>
                  <a:srgbClr val="3F3F3F"/>
                </a:solidFill>
                <a:latin typeface="Trebuchet MS"/>
                <a:ea typeface="Trebuchet MS"/>
                <a:cs typeface="Trebuchet MS"/>
                <a:sym typeface="Trebuchet MS"/>
              </a:rPr>
              <a:t>.</a:t>
            </a:r>
          </a:p>
          <a:p>
            <a:pPr marL="1143000" marR="0" lvl="2" indent="-228600" algn="l" rtl="0">
              <a:spcBef>
                <a:spcPts val="1000"/>
              </a:spcBef>
              <a:spcAft>
                <a:spcPts val="0"/>
              </a:spcAft>
              <a:buClr>
                <a:schemeClr val="accent1"/>
              </a:buClr>
              <a:buSzPct val="79692"/>
              <a:buFont typeface="Noto Sans Symbols"/>
              <a:buNone/>
            </a:pPr>
            <a:endParaRPr sz="1295" b="0" i="0" u="none" strike="noStrike" cap="none" dirty="0">
              <a:solidFill>
                <a:srgbClr val="3F3F3F"/>
              </a:solidFill>
              <a:latin typeface="Trebuchet MS"/>
              <a:ea typeface="Trebuchet MS"/>
              <a:cs typeface="Trebuchet MS"/>
              <a:sym typeface="Trebuchet MS"/>
            </a:endParaRPr>
          </a:p>
          <a:p>
            <a:pPr marL="342900" marR="0" lvl="0" indent="-342900" algn="l" rtl="0">
              <a:spcBef>
                <a:spcPts val="1000"/>
              </a:spcBef>
              <a:spcAft>
                <a:spcPts val="0"/>
              </a:spcAft>
              <a:buClr>
                <a:schemeClr val="accent1"/>
              </a:buClr>
              <a:buSzPct val="78352"/>
              <a:buFont typeface="Noto Sans Symbols"/>
              <a:buNone/>
            </a:pPr>
            <a:endParaRPr sz="1665"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Shape 549"/>
          <p:cNvSpPr txBox="1">
            <a:spLocks noGrp="1"/>
          </p:cNvSpPr>
          <p:nvPr>
            <p:ph type="title"/>
          </p:nvPr>
        </p:nvSpPr>
        <p:spPr>
          <a:xfrm>
            <a:off x="685800" y="152401"/>
            <a:ext cx="8596668" cy="30479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TestNG : Annotations</a:t>
            </a:r>
          </a:p>
        </p:txBody>
      </p:sp>
      <p:sp>
        <p:nvSpPr>
          <p:cNvPr id="550" name="Shape 550"/>
          <p:cNvSpPr txBox="1">
            <a:spLocks noGrp="1"/>
          </p:cNvSpPr>
          <p:nvPr>
            <p:ph type="body" idx="1"/>
          </p:nvPr>
        </p:nvSpPr>
        <p:spPr>
          <a:xfrm>
            <a:off x="685800" y="457200"/>
            <a:ext cx="8596668" cy="5803900"/>
          </a:xfrm>
          <a:prstGeom prst="rect">
            <a:avLst/>
          </a:prstGeom>
          <a:noFill/>
          <a:ln>
            <a:noFill/>
          </a:ln>
        </p:spPr>
        <p:txBody>
          <a:bodyPr lIns="91425" tIns="45700" rIns="91425" bIns="45700" anchor="t" anchorCtr="0">
            <a:noAutofit/>
          </a:bodyPr>
          <a:lstStyle/>
          <a:p>
            <a:pPr marL="742950" lvl="1" indent="-342900">
              <a:lnSpc>
                <a:spcPct val="90000"/>
              </a:lnSpc>
            </a:pPr>
            <a:r>
              <a:rPr lang="en-US" sz="1200" dirty="0"/>
              <a:t>@</a:t>
            </a:r>
            <a:r>
              <a:rPr lang="en-US" sz="1200" dirty="0" err="1"/>
              <a:t>BeforeTest</a:t>
            </a:r>
            <a:endParaRPr lang="en-US" sz="1200" dirty="0"/>
          </a:p>
          <a:p>
            <a:pPr marL="1143000" lvl="2" indent="-342900">
              <a:lnSpc>
                <a:spcPct val="90000"/>
              </a:lnSpc>
            </a:pPr>
            <a:r>
              <a:rPr lang="en-US" sz="1200" dirty="0"/>
              <a:t>The annotated method will be run before any test method belonging to the classes inside the &lt;test&gt; tag is run (not before test method annotated using @Test).</a:t>
            </a:r>
          </a:p>
          <a:p>
            <a:pPr marL="742950" lvl="1" indent="-342900">
              <a:lnSpc>
                <a:spcPct val="90000"/>
              </a:lnSpc>
            </a:pPr>
            <a:r>
              <a:rPr lang="en-US" sz="1200" dirty="0"/>
              <a:t>@</a:t>
            </a:r>
            <a:r>
              <a:rPr lang="en-US" sz="1200" dirty="0" err="1"/>
              <a:t>AfterTest</a:t>
            </a:r>
            <a:endParaRPr lang="en-US" sz="1200" dirty="0"/>
          </a:p>
          <a:p>
            <a:pPr marL="1143000" lvl="2" indent="-342900">
              <a:lnSpc>
                <a:spcPct val="90000"/>
              </a:lnSpc>
            </a:pPr>
            <a:r>
              <a:rPr lang="en-US" sz="1200" dirty="0"/>
              <a:t>The annotated method will be run after all the test methods belonging to the classes inside the &lt;test&gt; tag have run  (not after test method annotated using @Test).. </a:t>
            </a:r>
          </a:p>
          <a:p>
            <a:pPr marL="742950" lvl="1" indent="-342900">
              <a:lnSpc>
                <a:spcPct val="90000"/>
              </a:lnSpc>
            </a:pPr>
            <a:r>
              <a:rPr lang="en-US" sz="1200" dirty="0"/>
              <a:t>@</a:t>
            </a:r>
            <a:r>
              <a:rPr lang="en-US" sz="1200" dirty="0" err="1"/>
              <a:t>BeforeSuite</a:t>
            </a:r>
            <a:endParaRPr lang="en-US" sz="1200" dirty="0"/>
          </a:p>
          <a:p>
            <a:pPr marL="1143000" lvl="2" indent="-342900">
              <a:lnSpc>
                <a:spcPct val="90000"/>
              </a:lnSpc>
            </a:pPr>
            <a:r>
              <a:rPr lang="en-US" sz="1200" dirty="0"/>
              <a:t>The annotated method will be run before all tests in this suite have run. </a:t>
            </a:r>
          </a:p>
          <a:p>
            <a:pPr marL="742950" lvl="1" indent="-342900">
              <a:lnSpc>
                <a:spcPct val="90000"/>
              </a:lnSpc>
            </a:pPr>
            <a:r>
              <a:rPr lang="en-US" sz="1200" dirty="0"/>
              <a:t>@</a:t>
            </a:r>
            <a:r>
              <a:rPr lang="en-US" sz="1200" dirty="0" err="1"/>
              <a:t>AfterSuite</a:t>
            </a:r>
            <a:endParaRPr lang="en-US" sz="1200" dirty="0"/>
          </a:p>
          <a:p>
            <a:pPr marL="1143000" lvl="2" indent="-342900">
              <a:lnSpc>
                <a:spcPct val="90000"/>
              </a:lnSpc>
            </a:pPr>
            <a:r>
              <a:rPr lang="en-US" sz="1200" dirty="0"/>
              <a:t>The annotated method will be run after all tests in this suite have run.</a:t>
            </a:r>
          </a:p>
          <a:p>
            <a:pPr marL="1143000" marR="0" lvl="2" indent="-228600" algn="l" rtl="0">
              <a:spcBef>
                <a:spcPts val="1000"/>
              </a:spcBef>
              <a:spcAft>
                <a:spcPts val="0"/>
              </a:spcAft>
              <a:buClr>
                <a:schemeClr val="accent1"/>
              </a:buClr>
              <a:buSzPct val="80000"/>
              <a:buFont typeface="Noto Sans Symbols"/>
              <a:buNone/>
            </a:pPr>
            <a:endParaRPr sz="1200" b="0" i="0" u="none" strike="noStrike" cap="none" dirty="0">
              <a:solidFill>
                <a:srgbClr val="3F3F3F"/>
              </a:solidFill>
              <a:latin typeface="Trebuchet MS"/>
              <a:ea typeface="Trebuchet MS"/>
              <a:cs typeface="Trebuchet MS"/>
              <a:sym typeface="Trebuchet MS"/>
            </a:endParaRPr>
          </a:p>
          <a:p>
            <a:pPr marL="914400" marR="0" lvl="2" indent="0" algn="l" rtl="0">
              <a:spcBef>
                <a:spcPts val="1000"/>
              </a:spcBef>
              <a:spcAft>
                <a:spcPts val="0"/>
              </a:spcAft>
              <a:buClr>
                <a:schemeClr val="accent1"/>
              </a:buClr>
              <a:buSzPct val="25000"/>
              <a:buFont typeface="Noto Sans Symbols"/>
              <a:buNone/>
            </a:pPr>
            <a:endParaRPr sz="1200" b="0" i="0" u="none" strike="noStrike" cap="none" dirty="0">
              <a:solidFill>
                <a:srgbClr val="3F3F3F"/>
              </a:solidFill>
              <a:latin typeface="Trebuchet MS"/>
              <a:ea typeface="Trebuchet MS"/>
              <a:cs typeface="Trebuchet MS"/>
              <a:sym typeface="Trebuchet MS"/>
            </a:endParaRPr>
          </a:p>
          <a:p>
            <a:pPr marL="1143000" marR="0" lvl="2" indent="-228600" algn="l" rtl="0">
              <a:spcBef>
                <a:spcPts val="1000"/>
              </a:spcBef>
              <a:spcAft>
                <a:spcPts val="0"/>
              </a:spcAft>
              <a:buClr>
                <a:schemeClr val="accent1"/>
              </a:buClr>
              <a:buSzPct val="80000"/>
              <a:buFont typeface="Noto Sans Symbols"/>
              <a:buNone/>
            </a:pPr>
            <a:endParaRPr sz="1200" b="0" i="0" u="none" strike="noStrike" cap="none" dirty="0">
              <a:solidFill>
                <a:srgbClr val="3F3F3F"/>
              </a:solidFill>
              <a:latin typeface="Trebuchet MS"/>
              <a:ea typeface="Trebuchet MS"/>
              <a:cs typeface="Trebuchet MS"/>
              <a:sym typeface="Trebuchet MS"/>
            </a:endParaRP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Shape 556"/>
          <p:cNvSpPr txBox="1">
            <a:spLocks noGrp="1"/>
          </p:cNvSpPr>
          <p:nvPr>
            <p:ph type="title"/>
          </p:nvPr>
        </p:nvSpPr>
        <p:spPr>
          <a:xfrm>
            <a:off x="695400" y="188640"/>
            <a:ext cx="8596668" cy="26856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TestNG : suite xml</a:t>
            </a:r>
          </a:p>
        </p:txBody>
      </p:sp>
      <p:sp>
        <p:nvSpPr>
          <p:cNvPr id="557" name="Shape 557"/>
          <p:cNvSpPr txBox="1">
            <a:spLocks noGrp="1"/>
          </p:cNvSpPr>
          <p:nvPr>
            <p:ph type="body" idx="1"/>
          </p:nvPr>
        </p:nvSpPr>
        <p:spPr>
          <a:xfrm>
            <a:off x="677333" y="476672"/>
            <a:ext cx="8596668" cy="6264696"/>
          </a:xfrm>
          <a:prstGeom prst="rect">
            <a:avLst/>
          </a:prstGeom>
          <a:noFill/>
          <a:ln>
            <a:noFill/>
          </a:ln>
        </p:spPr>
        <p:txBody>
          <a:bodyPr lIns="91425" tIns="45700" rIns="91425" bIns="45700" anchor="t" anchorCtr="0">
            <a:noAutofit/>
          </a:bodyPr>
          <a:lstStyle/>
          <a:p>
            <a:pPr marL="342900" marR="0" lvl="0" indent="-342900" algn="l" rtl="0">
              <a:lnSpc>
                <a:spcPct val="90000"/>
              </a:lnSpc>
              <a:spcBef>
                <a:spcPts val="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What is testng.xml?</a:t>
            </a:r>
          </a:p>
          <a:p>
            <a:pPr marL="742950" marR="0" lvl="2" indent="-34925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To handle multiple test classes we need a xml configuration file.</a:t>
            </a:r>
          </a:p>
          <a:p>
            <a:pPr marL="742950" marR="0" lvl="2" indent="-34925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Following are the few aspects of a test suite that can be configured using testng xml:</a:t>
            </a:r>
          </a:p>
          <a:p>
            <a:pPr marL="1143000" marR="0" lvl="2" indent="-228600" algn="l" rtl="0">
              <a:lnSpc>
                <a:spcPct val="90000"/>
              </a:lnSpc>
              <a:spcBef>
                <a:spcPts val="1000"/>
              </a:spcBef>
              <a:spcAft>
                <a:spcPts val="0"/>
              </a:spcAft>
              <a:buClr>
                <a:schemeClr val="accent1"/>
              </a:buClr>
              <a:buSzPct val="80000"/>
              <a:buFont typeface="Noto Sans Symbols"/>
              <a:buChar char="●"/>
            </a:pPr>
            <a:r>
              <a:rPr lang="en-US" sz="1000" b="0" i="0" u="none" strike="noStrike" cap="none" dirty="0">
                <a:solidFill>
                  <a:srgbClr val="3F3F3F"/>
                </a:solidFill>
                <a:latin typeface="Trebuchet MS"/>
                <a:ea typeface="Trebuchet MS"/>
                <a:cs typeface="Trebuchet MS"/>
                <a:sym typeface="Trebuchet MS"/>
              </a:rPr>
              <a:t>Tests present in the suite</a:t>
            </a:r>
          </a:p>
          <a:p>
            <a:pPr marL="1143000" marR="0" lvl="2" indent="-228600" algn="l" rtl="0">
              <a:lnSpc>
                <a:spcPct val="90000"/>
              </a:lnSpc>
              <a:spcBef>
                <a:spcPts val="1000"/>
              </a:spcBef>
              <a:spcAft>
                <a:spcPts val="0"/>
              </a:spcAft>
              <a:buClr>
                <a:schemeClr val="accent1"/>
              </a:buClr>
              <a:buSzPct val="80000"/>
              <a:buFont typeface="Noto Sans Symbols"/>
              <a:buChar char="●"/>
            </a:pPr>
            <a:r>
              <a:rPr lang="en-US" sz="1000" b="0" i="0" u="none" strike="noStrike" cap="none" dirty="0">
                <a:solidFill>
                  <a:srgbClr val="3F3F3F"/>
                </a:solidFill>
                <a:latin typeface="Trebuchet MS"/>
                <a:ea typeface="Trebuchet MS"/>
                <a:cs typeface="Trebuchet MS"/>
                <a:sym typeface="Trebuchet MS"/>
              </a:rPr>
              <a:t>TestNG classes present in each suite</a:t>
            </a:r>
          </a:p>
          <a:p>
            <a:pPr marL="1143000" marR="0" lvl="2" indent="-228600" algn="l" rtl="0">
              <a:lnSpc>
                <a:spcPct val="90000"/>
              </a:lnSpc>
              <a:spcBef>
                <a:spcPts val="1000"/>
              </a:spcBef>
              <a:spcAft>
                <a:spcPts val="0"/>
              </a:spcAft>
              <a:buClr>
                <a:schemeClr val="accent1"/>
              </a:buClr>
              <a:buSzPct val="80000"/>
              <a:buFont typeface="Noto Sans Symbols"/>
              <a:buChar char="●"/>
            </a:pPr>
            <a:r>
              <a:rPr lang="en-US" sz="1000" b="0" i="0" u="none" strike="noStrike" cap="none" dirty="0">
                <a:solidFill>
                  <a:srgbClr val="3F3F3F"/>
                </a:solidFill>
                <a:latin typeface="Trebuchet MS"/>
                <a:ea typeface="Trebuchet MS"/>
                <a:cs typeface="Trebuchet MS"/>
                <a:sym typeface="Trebuchet MS"/>
              </a:rPr>
              <a:t>Include or exclude test methods</a:t>
            </a:r>
          </a:p>
          <a:p>
            <a:pPr marL="1143000" marR="0" lvl="2" indent="-228600" algn="l" rtl="0">
              <a:lnSpc>
                <a:spcPct val="90000"/>
              </a:lnSpc>
              <a:spcBef>
                <a:spcPts val="1000"/>
              </a:spcBef>
              <a:spcAft>
                <a:spcPts val="0"/>
              </a:spcAft>
              <a:buClr>
                <a:schemeClr val="accent1"/>
              </a:buClr>
              <a:buSzPct val="80000"/>
              <a:buFont typeface="Noto Sans Symbols"/>
              <a:buChar char="●"/>
            </a:pPr>
            <a:r>
              <a:rPr lang="en-US" sz="1000" b="0" i="0" u="none" strike="noStrike" cap="none" dirty="0">
                <a:solidFill>
                  <a:srgbClr val="3F3F3F"/>
                </a:solidFill>
                <a:latin typeface="Trebuchet MS"/>
                <a:ea typeface="Trebuchet MS"/>
                <a:cs typeface="Trebuchet MS"/>
                <a:sym typeface="Trebuchet MS"/>
              </a:rPr>
              <a:t>Include or exclude test groups</a:t>
            </a:r>
          </a:p>
          <a:p>
            <a:pPr marL="1143000" marR="0" lvl="2" indent="-228600" algn="l" rtl="0">
              <a:lnSpc>
                <a:spcPct val="90000"/>
              </a:lnSpc>
              <a:spcBef>
                <a:spcPts val="1000"/>
              </a:spcBef>
              <a:spcAft>
                <a:spcPts val="0"/>
              </a:spcAft>
              <a:buClr>
                <a:schemeClr val="accent1"/>
              </a:buClr>
              <a:buSzPct val="80000"/>
              <a:buFont typeface="Noto Sans Symbols"/>
              <a:buChar char="●"/>
            </a:pPr>
            <a:r>
              <a:rPr lang="en-US" sz="1000" b="0" i="0" u="none" strike="noStrike" cap="none" dirty="0">
                <a:solidFill>
                  <a:srgbClr val="3F3F3F"/>
                </a:solidFill>
                <a:latin typeface="Trebuchet MS"/>
                <a:ea typeface="Trebuchet MS"/>
                <a:cs typeface="Trebuchet MS"/>
                <a:sym typeface="Trebuchet MS"/>
              </a:rPr>
              <a:t>Passing parameters</a:t>
            </a:r>
          </a:p>
          <a:p>
            <a:pPr marL="342900" marR="0" lvl="0" indent="-34290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TestNG structure:</a:t>
            </a:r>
          </a:p>
          <a:p>
            <a:pPr marL="1143000" marR="0" lvl="2" indent="-22860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Suite has tests .Test has classes .Class has methods</a:t>
            </a:r>
          </a:p>
          <a:p>
            <a:pPr indent="-342900">
              <a:lnSpc>
                <a:spcPct val="90000"/>
              </a:lnSpc>
              <a:buSzPct val="80000"/>
            </a:pPr>
            <a:r>
              <a:rPr lang="en-US" sz="1200" dirty="0"/>
              <a:t>&lt;suite&gt; tag</a:t>
            </a:r>
          </a:p>
          <a:p>
            <a:pPr marL="342900" marR="0" lvl="0" indent="-34290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sym typeface="Trebuchet MS"/>
              </a:rPr>
              <a:t>&lt;test&gt; tag</a:t>
            </a:r>
          </a:p>
          <a:p>
            <a:pPr fontAlgn="base"/>
            <a:r>
              <a:rPr lang="en-IN" sz="1200" dirty="0"/>
              <a:t>&lt;classes&gt; tag</a:t>
            </a:r>
          </a:p>
          <a:p>
            <a:pPr lvl="1"/>
            <a:r>
              <a:rPr lang="en-IN" sz="1050" dirty="0"/>
              <a:t>Include/Exclude  methods </a:t>
            </a:r>
          </a:p>
          <a:p>
            <a:pPr lvl="2"/>
            <a:r>
              <a:rPr lang="en-IN" sz="1000" dirty="0"/>
              <a:t>&lt;methods&gt; &lt;include name=</a:t>
            </a:r>
            <a:r>
              <a:rPr lang="en-IN" sz="1000" i="1" dirty="0"/>
              <a:t>“</a:t>
            </a:r>
            <a:r>
              <a:rPr lang="en-IN" sz="1000" i="1" dirty="0" err="1"/>
              <a:t>methodName</a:t>
            </a:r>
            <a:r>
              <a:rPr lang="en-IN" sz="1000" i="1" dirty="0"/>
              <a:t>"&gt; &lt;/include&gt;</a:t>
            </a:r>
            <a:r>
              <a:rPr lang="en-IN" sz="1000" dirty="0"/>
              <a:t>&lt;/methods&gt;</a:t>
            </a:r>
          </a:p>
          <a:p>
            <a:pPr lvl="1" fontAlgn="base"/>
            <a:r>
              <a:rPr lang="en-IN" sz="1050" dirty="0"/>
              <a:t>Include/Exclude groups</a:t>
            </a:r>
          </a:p>
          <a:p>
            <a:pPr lvl="2" fontAlgn="base"/>
            <a:r>
              <a:rPr lang="en-IN" sz="1000" dirty="0"/>
              <a:t>&lt;groups&gt;     &lt;run&gt; </a:t>
            </a:r>
          </a:p>
          <a:p>
            <a:pPr marL="914400" lvl="2" indent="0" fontAlgn="base">
              <a:buNone/>
            </a:pPr>
            <a:r>
              <a:rPr lang="en-IN" sz="1000" dirty="0"/>
              <a:t>      &lt;include name=“group1”/&gt;</a:t>
            </a:r>
          </a:p>
          <a:p>
            <a:pPr marL="914400" lvl="2" indent="0" fontAlgn="base">
              <a:buNone/>
            </a:pPr>
            <a:r>
              <a:rPr lang="en-IN" sz="1000" dirty="0"/>
              <a:t>      &lt;exclude name=“group2”/&gt;</a:t>
            </a:r>
          </a:p>
          <a:p>
            <a:pPr marL="914400" lvl="2" indent="0" fontAlgn="base">
              <a:buNone/>
            </a:pPr>
            <a:r>
              <a:rPr lang="en-IN" sz="1000" dirty="0"/>
              <a:t>    &lt;/run&gt;   &lt;/groups&gt;</a:t>
            </a:r>
          </a:p>
          <a:p>
            <a:pPr fontAlgn="base"/>
            <a:r>
              <a:rPr lang="en-IN" sz="1000" dirty="0"/>
              <a:t>&lt;class&gt; tag</a:t>
            </a:r>
          </a:p>
          <a:p>
            <a:pPr marL="342900" marR="0" lvl="0" indent="-342900" algn="l" rtl="0">
              <a:lnSpc>
                <a:spcPct val="90000"/>
              </a:lnSpc>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Shape 562"/>
          <p:cNvSpPr txBox="1">
            <a:spLocks noGrp="1"/>
          </p:cNvSpPr>
          <p:nvPr>
            <p:ph type="title"/>
          </p:nvPr>
        </p:nvSpPr>
        <p:spPr>
          <a:xfrm>
            <a:off x="677333" y="101601"/>
            <a:ext cx="8596668" cy="2794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TestNG : Parameterization</a:t>
            </a:r>
          </a:p>
        </p:txBody>
      </p:sp>
      <p:sp>
        <p:nvSpPr>
          <p:cNvPr id="563" name="Shape 563"/>
          <p:cNvSpPr txBox="1">
            <a:spLocks noGrp="1"/>
          </p:cNvSpPr>
          <p:nvPr>
            <p:ph type="body" idx="1"/>
          </p:nvPr>
        </p:nvSpPr>
        <p:spPr>
          <a:xfrm>
            <a:off x="677333" y="647700"/>
            <a:ext cx="8596668" cy="5393661"/>
          </a:xfrm>
          <a:prstGeom prst="rect">
            <a:avLst/>
          </a:prstGeom>
          <a:noFill/>
          <a:ln>
            <a:noFill/>
          </a:ln>
        </p:spPr>
        <p:txBody>
          <a:bodyPr lIns="91425" tIns="45700" rIns="91425" bIns="45700" anchor="t" anchorCtr="0">
            <a:noAutofit/>
          </a:bodyPr>
          <a:lstStyle/>
          <a:p>
            <a:pPr marL="342900" marR="0" lvl="0" indent="-342900" algn="l" rtl="0">
              <a:lnSpc>
                <a:spcPct val="90000"/>
              </a:lnSpc>
              <a:spcBef>
                <a:spcPts val="0"/>
              </a:spcBef>
              <a:spcAft>
                <a:spcPts val="0"/>
              </a:spcAft>
              <a:buClr>
                <a:schemeClr val="accent1"/>
              </a:buClr>
              <a:buSzPct val="80000"/>
              <a:buFont typeface="Noto Sans Symbols"/>
              <a:buChar char="●"/>
            </a:pPr>
            <a:r>
              <a:rPr lang="en-US" sz="1400" b="0" i="0" u="none" strike="noStrike" cap="none" dirty="0">
                <a:solidFill>
                  <a:srgbClr val="3F3F3F"/>
                </a:solidFill>
                <a:latin typeface="Trebuchet MS"/>
                <a:ea typeface="Trebuchet MS"/>
                <a:cs typeface="Trebuchet MS"/>
                <a:sym typeface="Trebuchet MS"/>
              </a:rPr>
              <a:t>Parameterization in TestNG:</a:t>
            </a:r>
          </a:p>
          <a:p>
            <a:pPr marL="742950" marR="0" lvl="1" indent="-28575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Parameterization with testng.xml(Non-programmatic way)</a:t>
            </a:r>
          </a:p>
          <a:p>
            <a:pPr marL="742950" marR="0" lvl="1" indent="-28575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Parameterization with DataProvider (programmatic way).</a:t>
            </a:r>
          </a:p>
          <a:p>
            <a:pPr marL="342900" marR="0" lvl="0" indent="-342900" algn="l" rtl="0">
              <a:lnSpc>
                <a:spcPct val="90000"/>
              </a:lnSpc>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rebuchet MS"/>
                <a:ea typeface="Trebuchet MS"/>
                <a:cs typeface="Trebuchet MS"/>
                <a:sym typeface="Trebuchet MS"/>
              </a:rPr>
              <a:t>Parameterization with testng.xml</a:t>
            </a:r>
          </a:p>
          <a:p>
            <a:pPr marL="742950" marR="0" lvl="1" indent="-285750" algn="l" rtl="0">
              <a:lnSpc>
                <a:spcPct val="90000"/>
              </a:lnSpc>
              <a:spcBef>
                <a:spcPts val="1000"/>
              </a:spcBef>
              <a:spcAft>
                <a:spcPts val="0"/>
              </a:spcAft>
              <a:buClr>
                <a:schemeClr val="accent1"/>
              </a:buClr>
              <a:buSzPct val="79999"/>
              <a:buFont typeface="Noto Sans Symbols"/>
              <a:buChar char="●"/>
            </a:pPr>
            <a:r>
              <a:rPr lang="en-US" sz="1300" b="0" i="0" u="none" strike="noStrike" cap="none" dirty="0">
                <a:solidFill>
                  <a:srgbClr val="3F3F3F"/>
                </a:solidFill>
                <a:latin typeface="Trebuchet MS"/>
                <a:ea typeface="Trebuchet MS"/>
                <a:cs typeface="Trebuchet MS"/>
                <a:sym typeface="Trebuchet MS"/>
              </a:rPr>
              <a:t>This method is used when number of parameters is very few.</a:t>
            </a:r>
          </a:p>
          <a:p>
            <a:pPr marL="742950" marR="0" lvl="1" indent="-285750" algn="l" rtl="0">
              <a:lnSpc>
                <a:spcPct val="90000"/>
              </a:lnSpc>
              <a:spcBef>
                <a:spcPts val="1000"/>
              </a:spcBef>
              <a:spcAft>
                <a:spcPts val="0"/>
              </a:spcAft>
              <a:buClr>
                <a:schemeClr val="accent1"/>
              </a:buClr>
              <a:buSzPct val="79999"/>
              <a:buFont typeface="Noto Sans Symbols"/>
              <a:buChar char="●"/>
            </a:pPr>
            <a:r>
              <a:rPr lang="en-US" sz="1300" b="0" i="0" u="none" strike="noStrike" cap="none" dirty="0">
                <a:solidFill>
                  <a:srgbClr val="3F3F3F"/>
                </a:solidFill>
                <a:latin typeface="Trebuchet MS"/>
                <a:ea typeface="Trebuchet MS"/>
                <a:cs typeface="Trebuchet MS"/>
                <a:sym typeface="Trebuchet MS"/>
              </a:rPr>
              <a:t>This is non programmatic way of passing parameters to test.</a:t>
            </a:r>
          </a:p>
          <a:p>
            <a:pPr marL="742950" marR="0" lvl="1" indent="-285750" algn="l" rtl="0">
              <a:lnSpc>
                <a:spcPct val="90000"/>
              </a:lnSpc>
              <a:spcBef>
                <a:spcPts val="1000"/>
              </a:spcBef>
              <a:spcAft>
                <a:spcPts val="0"/>
              </a:spcAft>
              <a:buClr>
                <a:schemeClr val="accent1"/>
              </a:buClr>
              <a:buSzPct val="79999"/>
              <a:buFont typeface="Noto Sans Symbols"/>
              <a:buChar char="●"/>
            </a:pPr>
            <a:r>
              <a:rPr lang="en-US" sz="1300" b="0" i="0" u="none" strike="noStrike" cap="none" dirty="0">
                <a:solidFill>
                  <a:srgbClr val="3F3F3F"/>
                </a:solidFill>
                <a:latin typeface="Trebuchet MS"/>
                <a:ea typeface="Trebuchet MS"/>
                <a:cs typeface="Trebuchet MS"/>
                <a:sym typeface="Trebuchet MS"/>
              </a:rPr>
              <a:t>Testng.xml parameterization steps:</a:t>
            </a:r>
          </a:p>
          <a:p>
            <a:pPr marL="1600200" marR="0" lvl="3" indent="-22860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Declare Parameter names and values in testng.xml</a:t>
            </a:r>
          </a:p>
          <a:p>
            <a:pPr marL="2057400" marR="0" lvl="4" indent="-22860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&lt;parameter name="param2" value="param2_value"&gt;&lt;/parameter&gt;</a:t>
            </a:r>
          </a:p>
          <a:p>
            <a:pPr marL="1600200" marR="0" lvl="3" indent="-22860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Declare test methods with parameters</a:t>
            </a:r>
          </a:p>
          <a:p>
            <a:pPr marL="1600200" marR="0" lvl="3" indent="-22860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Pass the parameters to test methods using @Parameters annotation</a:t>
            </a:r>
          </a:p>
          <a:p>
            <a:pPr marL="2057400" marR="0" lvl="4" indent="-22860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@Parameters({"param1","param2","param3"})</a:t>
            </a:r>
          </a:p>
          <a:p>
            <a:pPr marL="1600200" marR="0" lvl="3" indent="-22860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The XML parameters are mapped to the Java parameters in the same order as they are found in the annotation.</a:t>
            </a:r>
          </a:p>
          <a:p>
            <a:pPr marL="742950" marR="0" lvl="1" indent="-285750" algn="l" rtl="0">
              <a:lnSpc>
                <a:spcPct val="90000"/>
              </a:lnSpc>
              <a:spcBef>
                <a:spcPts val="1000"/>
              </a:spcBef>
              <a:spcAft>
                <a:spcPts val="0"/>
              </a:spcAft>
              <a:buClr>
                <a:schemeClr val="accent1"/>
              </a:buClr>
              <a:buSzPct val="79999"/>
              <a:buFont typeface="Noto Sans Symbols"/>
              <a:buChar char="●"/>
            </a:pPr>
            <a:r>
              <a:rPr lang="en-US" sz="1300" b="0" i="0" u="none" strike="noStrike" cap="none" dirty="0">
                <a:solidFill>
                  <a:srgbClr val="3F3F3F"/>
                </a:solidFill>
                <a:latin typeface="Trebuchet MS"/>
                <a:ea typeface="Trebuchet MS"/>
                <a:cs typeface="Trebuchet MS"/>
                <a:sym typeface="Trebuchet MS"/>
              </a:rPr>
              <a:t>Parameters can be passed to any method that already has a @Test, @Before/After or @Factory annotations.</a:t>
            </a:r>
          </a:p>
          <a:p>
            <a:pPr marL="742950" marR="0" lvl="1" indent="-285750" algn="l" rtl="0">
              <a:lnSpc>
                <a:spcPct val="90000"/>
              </a:lnSpc>
              <a:spcBef>
                <a:spcPts val="1000"/>
              </a:spcBef>
              <a:spcAft>
                <a:spcPts val="0"/>
              </a:spcAft>
              <a:buClr>
                <a:schemeClr val="accent1"/>
              </a:buClr>
              <a:buSzPct val="79999"/>
              <a:buFont typeface="Noto Sans Symbols"/>
              <a:buChar char="●"/>
            </a:pPr>
            <a:r>
              <a:rPr lang="en-US" sz="1300" b="0" i="0" u="none" strike="noStrike" cap="none" dirty="0">
                <a:solidFill>
                  <a:srgbClr val="3F3F3F"/>
                </a:solidFill>
                <a:latin typeface="Trebuchet MS"/>
                <a:ea typeface="Trebuchet MS"/>
                <a:cs typeface="Trebuchet MS"/>
                <a:sym typeface="Trebuchet MS"/>
              </a:rPr>
              <a:t>Parameters can be declared either under a &lt;suite&gt; tag or&lt;tests&gt; tag or &lt;test&gt; tag. </a:t>
            </a:r>
          </a:p>
          <a:p>
            <a:pPr marL="742950" marR="0" lvl="1" indent="-285750" algn="l" rtl="0">
              <a:lnSpc>
                <a:spcPct val="90000"/>
              </a:lnSpc>
              <a:spcBef>
                <a:spcPts val="1000"/>
              </a:spcBef>
              <a:spcAft>
                <a:spcPts val="0"/>
              </a:spcAft>
              <a:buClr>
                <a:schemeClr val="accent1"/>
              </a:buClr>
              <a:buSzPct val="79999"/>
              <a:buFont typeface="Noto Sans Symbols"/>
              <a:buChar char="●"/>
            </a:pPr>
            <a:r>
              <a:rPr lang="en-US" sz="1300" b="0" i="0" u="none" strike="noStrike" cap="none" dirty="0">
                <a:solidFill>
                  <a:srgbClr val="3F3F3F"/>
                </a:solidFill>
                <a:latin typeface="Trebuchet MS"/>
                <a:ea typeface="Trebuchet MS"/>
                <a:cs typeface="Trebuchet MS"/>
                <a:sym typeface="Trebuchet MS"/>
              </a:rPr>
              <a:t>If two parameters have the same name, it's the one defined in &lt;test&gt; that has precedence.</a:t>
            </a:r>
          </a:p>
          <a:p>
            <a:pPr marL="342900" marR="0" lvl="0" indent="-342900" algn="l" rtl="0">
              <a:lnSpc>
                <a:spcPct val="90000"/>
              </a:lnSpc>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Shape 568"/>
          <p:cNvSpPr txBox="1">
            <a:spLocks noGrp="1"/>
          </p:cNvSpPr>
          <p:nvPr>
            <p:ph type="title"/>
          </p:nvPr>
        </p:nvSpPr>
        <p:spPr>
          <a:xfrm>
            <a:off x="677333" y="368300"/>
            <a:ext cx="8596668" cy="3937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TestNG : Parameterization</a:t>
            </a:r>
          </a:p>
        </p:txBody>
      </p:sp>
      <p:sp>
        <p:nvSpPr>
          <p:cNvPr id="569" name="Shape 569"/>
          <p:cNvSpPr txBox="1">
            <a:spLocks noGrp="1"/>
          </p:cNvSpPr>
          <p:nvPr>
            <p:ph type="body" idx="1"/>
          </p:nvPr>
        </p:nvSpPr>
        <p:spPr>
          <a:xfrm>
            <a:off x="677333" y="762000"/>
            <a:ext cx="8596668" cy="5279361"/>
          </a:xfrm>
          <a:prstGeom prst="rect">
            <a:avLst/>
          </a:prstGeom>
          <a:noFill/>
          <a:ln>
            <a:noFill/>
          </a:ln>
        </p:spPr>
        <p:txBody>
          <a:bodyPr lIns="91425" tIns="45700" rIns="91425" bIns="45700" anchor="t" anchorCtr="0">
            <a:noAutofit/>
          </a:bodyPr>
          <a:lstStyle/>
          <a:p>
            <a:pPr marL="342900" marR="0" lvl="0" indent="-342900" algn="l" rtl="0">
              <a:lnSpc>
                <a:spcPct val="80000"/>
              </a:lnSpc>
              <a:spcBef>
                <a:spcPts val="0"/>
              </a:spcBef>
              <a:spcAft>
                <a:spcPts val="0"/>
              </a:spcAft>
              <a:buClr>
                <a:schemeClr val="accent1"/>
              </a:buClr>
              <a:buSzPct val="77714"/>
              <a:buFont typeface="Noto Sans Symbols"/>
              <a:buChar char="●"/>
            </a:pPr>
            <a:r>
              <a:rPr lang="en-US" sz="1360" b="0" i="0" u="none" strike="noStrike" cap="none" dirty="0">
                <a:solidFill>
                  <a:srgbClr val="3F3F3F"/>
                </a:solidFill>
                <a:latin typeface="Trebuchet MS"/>
                <a:ea typeface="Trebuchet MS"/>
                <a:cs typeface="Trebuchet MS"/>
                <a:sym typeface="Trebuchet MS"/>
              </a:rPr>
              <a:t>Parameterization with DataProvider:</a:t>
            </a:r>
          </a:p>
          <a:p>
            <a:pPr marL="742950" marR="0" lvl="1" indent="-28575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Parameterization with testng.xml is not possible in following scenarios:</a:t>
            </a:r>
          </a:p>
          <a:p>
            <a:pPr marL="1143000" marR="0" lvl="2" indent="-228600" algn="l" rtl="0">
              <a:lnSpc>
                <a:spcPct val="80000"/>
              </a:lnSpc>
              <a:spcBef>
                <a:spcPts val="1000"/>
              </a:spcBef>
              <a:spcAft>
                <a:spcPts val="0"/>
              </a:spcAft>
              <a:buClr>
                <a:schemeClr val="accent1"/>
              </a:buClr>
              <a:buSzPct val="80363"/>
              <a:buFont typeface="Noto Sans Symbols"/>
              <a:buChar char="●"/>
            </a:pPr>
            <a:r>
              <a:rPr lang="en-US" sz="1105" b="0" i="0" u="none" strike="noStrike" cap="none" dirty="0">
                <a:solidFill>
                  <a:srgbClr val="3F3F3F"/>
                </a:solidFill>
                <a:latin typeface="Trebuchet MS"/>
                <a:ea typeface="Trebuchet MS"/>
                <a:cs typeface="Trebuchet MS"/>
                <a:sym typeface="Trebuchet MS"/>
              </a:rPr>
              <a:t>To test with multiple sets of data</a:t>
            </a:r>
          </a:p>
          <a:p>
            <a:pPr marL="1143000" marR="0" lvl="2" indent="-228600" algn="l" rtl="0">
              <a:lnSpc>
                <a:spcPct val="80000"/>
              </a:lnSpc>
              <a:spcBef>
                <a:spcPts val="1000"/>
              </a:spcBef>
              <a:spcAft>
                <a:spcPts val="0"/>
              </a:spcAft>
              <a:buClr>
                <a:schemeClr val="accent1"/>
              </a:buClr>
              <a:buSzPct val="80363"/>
              <a:buFont typeface="Noto Sans Symbols"/>
              <a:buChar char="●"/>
            </a:pPr>
            <a:r>
              <a:rPr lang="en-US" sz="1105" b="0" i="0" u="none" strike="noStrike" cap="none" dirty="0">
                <a:solidFill>
                  <a:srgbClr val="3F3F3F"/>
                </a:solidFill>
                <a:latin typeface="Trebuchet MS"/>
                <a:ea typeface="Trebuchet MS"/>
                <a:cs typeface="Trebuchet MS"/>
                <a:sym typeface="Trebuchet MS"/>
              </a:rPr>
              <a:t>Parameters that need to be created from Java (objects read from excel file or a database etc..) </a:t>
            </a:r>
          </a:p>
          <a:p>
            <a:pPr marL="742950" marR="0" lvl="1" indent="-28575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We can achieve above shortcomings of testng.xml using DataProvider.</a:t>
            </a:r>
          </a:p>
          <a:p>
            <a:pPr marL="742950" marR="0" lvl="1" indent="-28575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This is programmatic way of passing parameters to test.</a:t>
            </a:r>
          </a:p>
          <a:p>
            <a:pPr marL="742950" marR="0" lvl="1" indent="-28575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DataProvider is a method which is annotated with @DataProvider.</a:t>
            </a:r>
          </a:p>
          <a:p>
            <a:pPr marL="742950" marR="0" lvl="1" indent="-28575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DataProvider returns two dimensional array of objects. </a:t>
            </a:r>
          </a:p>
          <a:p>
            <a:pPr marL="1143000" marR="0" lvl="2" indent="-22860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The first dimension's size is the number of times the test method will be invoked </a:t>
            </a:r>
          </a:p>
          <a:p>
            <a:pPr marL="1143000" marR="0" lvl="2" indent="-22860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The second dimension contains an array of objects that are passed as parameters to test methods.</a:t>
            </a:r>
          </a:p>
          <a:p>
            <a:pPr marL="742950" marR="0" lvl="1" indent="-28575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DataProvider parameterization steps :</a:t>
            </a:r>
          </a:p>
          <a:p>
            <a:pPr marL="1143000" marR="0" lvl="2" indent="-22860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Create a DataProvider method which return two dimensional array of objects. Annotate this method with @DataProvider.</a:t>
            </a:r>
          </a:p>
          <a:p>
            <a:pPr marL="2057400" marR="0" lvl="4" indent="-22860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@DataProvider(name=”dp1”)</a:t>
            </a:r>
          </a:p>
          <a:p>
            <a:pPr marL="1143000" marR="0" lvl="2" indent="-22860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Create a test method with parameters. </a:t>
            </a:r>
          </a:p>
          <a:p>
            <a:pPr marL="1143000" marR="0" lvl="2" indent="-22860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Specify the DataProvider of the test method using </a:t>
            </a:r>
            <a:r>
              <a:rPr lang="en-US" sz="1190" b="0" i="0" u="none" strike="noStrike" cap="none" dirty="0" err="1">
                <a:solidFill>
                  <a:srgbClr val="3F3F3F"/>
                </a:solidFill>
                <a:latin typeface="Trebuchet MS"/>
                <a:ea typeface="Trebuchet MS"/>
                <a:cs typeface="Trebuchet MS"/>
                <a:sym typeface="Trebuchet MS"/>
              </a:rPr>
              <a:t>dataprovider</a:t>
            </a:r>
            <a:r>
              <a:rPr lang="en-US" sz="1190" b="0" i="0" u="none" strike="noStrike" cap="none" dirty="0">
                <a:solidFill>
                  <a:srgbClr val="3F3F3F"/>
                </a:solidFill>
                <a:latin typeface="Trebuchet MS"/>
                <a:ea typeface="Trebuchet MS"/>
                <a:cs typeface="Trebuchet MS"/>
                <a:sym typeface="Trebuchet MS"/>
              </a:rPr>
              <a:t> attribute</a:t>
            </a:r>
          </a:p>
          <a:p>
            <a:pPr marL="2057400" marR="0" lvl="4" indent="-22860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@Test(</a:t>
            </a:r>
            <a:r>
              <a:rPr lang="en-US" sz="1190" b="0" i="0" u="none" strike="noStrike" cap="none" dirty="0" err="1">
                <a:solidFill>
                  <a:srgbClr val="3F3F3F"/>
                </a:solidFill>
                <a:latin typeface="Trebuchet MS"/>
                <a:ea typeface="Trebuchet MS"/>
                <a:cs typeface="Trebuchet MS"/>
                <a:sym typeface="Trebuchet MS"/>
              </a:rPr>
              <a:t>dataProvider</a:t>
            </a:r>
            <a:r>
              <a:rPr lang="en-US" sz="1190" b="0" i="0" u="none" strike="noStrike" cap="none" dirty="0">
                <a:solidFill>
                  <a:srgbClr val="3F3F3F"/>
                </a:solidFill>
                <a:latin typeface="Trebuchet MS"/>
                <a:ea typeface="Trebuchet MS"/>
                <a:cs typeface="Trebuchet MS"/>
                <a:sym typeface="Trebuchet MS"/>
              </a:rPr>
              <a:t>="dp1")</a:t>
            </a:r>
          </a:p>
          <a:p>
            <a:pPr marL="742950" marR="0" lvl="1" indent="-28575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DataProvider can be in the same class or in different class of the test method </a:t>
            </a:r>
          </a:p>
          <a:p>
            <a:pPr marL="742950" marR="0" lvl="1" indent="-28575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There can be multiple data providers in a class.</a:t>
            </a:r>
          </a:p>
          <a:p>
            <a:pPr marL="342900" marR="0" lvl="0" indent="-342900" algn="l" rtl="0">
              <a:lnSpc>
                <a:spcPct val="80000"/>
              </a:lnSpc>
              <a:spcBef>
                <a:spcPts val="1000"/>
              </a:spcBef>
              <a:spcAft>
                <a:spcPts val="0"/>
              </a:spcAft>
              <a:buClr>
                <a:schemeClr val="accent1"/>
              </a:buClr>
              <a:buSzPct val="81600"/>
              <a:buFont typeface="Noto Sans Symbols"/>
              <a:buNone/>
            </a:pPr>
            <a:endParaRPr sz="153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Shape 574"/>
          <p:cNvSpPr txBox="1">
            <a:spLocks noGrp="1"/>
          </p:cNvSpPr>
          <p:nvPr>
            <p:ph type="title"/>
          </p:nvPr>
        </p:nvSpPr>
        <p:spPr>
          <a:xfrm>
            <a:off x="677333" y="419100"/>
            <a:ext cx="8596668" cy="54609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TestNG : Parallel execution</a:t>
            </a:r>
          </a:p>
        </p:txBody>
      </p:sp>
      <p:sp>
        <p:nvSpPr>
          <p:cNvPr id="575" name="Shape 575"/>
          <p:cNvSpPr txBox="1">
            <a:spLocks noGrp="1"/>
          </p:cNvSpPr>
          <p:nvPr>
            <p:ph type="body" idx="1"/>
          </p:nvPr>
        </p:nvSpPr>
        <p:spPr>
          <a:xfrm>
            <a:off x="677333" y="927100"/>
            <a:ext cx="8596668" cy="5114261"/>
          </a:xfrm>
          <a:prstGeom prst="rect">
            <a:avLst/>
          </a:prstGeom>
          <a:noFill/>
          <a:ln>
            <a:noFill/>
          </a:ln>
        </p:spPr>
        <p:txBody>
          <a:bodyPr lIns="91425" tIns="45700" rIns="91425" bIns="45700" anchor="t" anchorCtr="0">
            <a:noAutofit/>
          </a:bodyPr>
          <a:lstStyle/>
          <a:p>
            <a:pPr marL="342900" lvl="0" indent="-342900" fontAlgn="base">
              <a:buSzPct val="80000"/>
            </a:pPr>
            <a:r>
              <a:rPr lang="en-US" sz="1200" dirty="0"/>
              <a:t>Parallel execution using TestNG:</a:t>
            </a:r>
          </a:p>
          <a:p>
            <a:pPr marL="742950" lvl="1" indent="-285750" fontAlgn="base"/>
            <a:r>
              <a:rPr lang="en-US" sz="1200" dirty="0"/>
              <a:t>Running suites in parallel</a:t>
            </a:r>
          </a:p>
          <a:p>
            <a:pPr marL="1200150" lvl="2" indent="-285750" fontAlgn="base"/>
            <a:r>
              <a:rPr lang="en-US" sz="1200" dirty="0"/>
              <a:t>java </a:t>
            </a:r>
            <a:r>
              <a:rPr lang="en-US" sz="1200" dirty="0" err="1"/>
              <a:t>org.testng.TestNG</a:t>
            </a:r>
            <a:r>
              <a:rPr lang="en-US" sz="1200" dirty="0"/>
              <a:t> -</a:t>
            </a:r>
            <a:r>
              <a:rPr lang="en-US" sz="1200" dirty="0" err="1"/>
              <a:t>suitethreadpoolsize</a:t>
            </a:r>
            <a:r>
              <a:rPr lang="en-US" sz="1200" dirty="0"/>
              <a:t> 3 testng1.xml testng2.xml testng3.xml</a:t>
            </a:r>
          </a:p>
          <a:p>
            <a:pPr marL="742950" lvl="1" indent="-285750" fontAlgn="base"/>
            <a:r>
              <a:rPr lang="en-US" sz="1200" dirty="0"/>
              <a:t>Running tests in parallel</a:t>
            </a:r>
          </a:p>
          <a:p>
            <a:pPr marL="1200150" lvl="2" indent="-285750" fontAlgn="base"/>
            <a:r>
              <a:rPr lang="en-US" sz="1200" dirty="0"/>
              <a:t>&lt;suite name="My suite" parallel="tests" thread-count="5"&gt;</a:t>
            </a:r>
          </a:p>
          <a:p>
            <a:pPr marL="742950" lvl="1" indent="-285750" fontAlgn="base"/>
            <a:r>
              <a:rPr lang="en-US" sz="1200" dirty="0"/>
              <a:t>Running classes in parallel</a:t>
            </a:r>
          </a:p>
          <a:p>
            <a:pPr marL="1200150" lvl="2" indent="-285750" fontAlgn="base"/>
            <a:r>
              <a:rPr lang="en-US" sz="1200" dirty="0"/>
              <a:t>&lt;suite name="My suite" parallel="classes" thread-count="5"&gt;</a:t>
            </a:r>
          </a:p>
          <a:p>
            <a:pPr marL="742950" lvl="1" indent="-285750" fontAlgn="base"/>
            <a:r>
              <a:rPr lang="en-US" sz="1200" dirty="0"/>
              <a:t>Running test methods in parallel</a:t>
            </a:r>
          </a:p>
          <a:p>
            <a:pPr marL="1200150" lvl="2" indent="-285750" fontAlgn="base"/>
            <a:r>
              <a:rPr lang="en-US" sz="1200" dirty="0"/>
              <a:t>&lt;suite name="My suite" parallel="instances" thread-count="5"&gt;</a:t>
            </a:r>
          </a:p>
          <a:p>
            <a:pPr marL="742950" lvl="1" indent="-285750" fontAlgn="base"/>
            <a:r>
              <a:rPr lang="en-US" sz="1200" dirty="0"/>
              <a:t>Running DataProvider in parallel:</a:t>
            </a:r>
          </a:p>
          <a:p>
            <a:pPr marL="1200150" lvl="2" indent="-285750" fontAlgn="base"/>
            <a:r>
              <a:rPr lang="en-US" sz="1200" dirty="0"/>
              <a:t>@DataProvider(name="dp1" ,parallel=true)</a:t>
            </a: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57200"/>
            <a:ext cx="8596668" cy="371128"/>
          </a:xfrm>
        </p:spPr>
        <p:txBody>
          <a:bodyPr/>
          <a:lstStyle/>
          <a:p>
            <a:r>
              <a:rPr lang="en-US" sz="1400" dirty="0"/>
              <a:t>TestNG : HTML and XML reports</a:t>
            </a:r>
            <a:endParaRPr lang="en-IN" sz="1400" dirty="0"/>
          </a:p>
        </p:txBody>
      </p:sp>
      <p:sp>
        <p:nvSpPr>
          <p:cNvPr id="3" name="Text Placeholder 2"/>
          <p:cNvSpPr>
            <a:spLocks noGrp="1"/>
          </p:cNvSpPr>
          <p:nvPr>
            <p:ph type="body" idx="1"/>
          </p:nvPr>
        </p:nvSpPr>
        <p:spPr>
          <a:xfrm>
            <a:off x="677333" y="980729"/>
            <a:ext cx="8596668" cy="5060634"/>
          </a:xfrm>
        </p:spPr>
        <p:txBody>
          <a:bodyPr/>
          <a:lstStyle/>
          <a:p>
            <a:pPr fontAlgn="base"/>
            <a:r>
              <a:rPr lang="en-IN" sz="1200" dirty="0"/>
              <a:t>TestNG HTML and XML Reports:</a:t>
            </a:r>
          </a:p>
          <a:p>
            <a:pPr lvl="1" fontAlgn="base"/>
            <a:r>
              <a:rPr lang="en-IN" sz="1000" dirty="0"/>
              <a:t>TestNG comes with certain predefined listeners which are by default added to any test execution and generate different HTML and XML reports for any test execution. </a:t>
            </a:r>
          </a:p>
          <a:p>
            <a:pPr lvl="1" fontAlgn="base"/>
            <a:r>
              <a:rPr lang="en-IN" sz="1000" dirty="0"/>
              <a:t>The report is generated by default ,under the folder named test-output and can be changed to any other folder by configuring it. </a:t>
            </a:r>
          </a:p>
          <a:p>
            <a:pPr lvl="1" fontAlgn="base"/>
            <a:r>
              <a:rPr lang="en-IN" sz="1000" dirty="0"/>
              <a:t>Test-output folder contains files like </a:t>
            </a:r>
          </a:p>
          <a:p>
            <a:pPr lvl="2" fontAlgn="base"/>
            <a:r>
              <a:rPr lang="en-IN" sz="1000" dirty="0"/>
              <a:t>index.html</a:t>
            </a:r>
          </a:p>
          <a:p>
            <a:pPr lvl="2" fontAlgn="base"/>
            <a:r>
              <a:rPr lang="en-IN" sz="1000" dirty="0"/>
              <a:t>emailable-report.html,</a:t>
            </a:r>
          </a:p>
          <a:p>
            <a:pPr lvl="2" fontAlgn="base"/>
            <a:r>
              <a:rPr lang="en-IN" sz="1000" dirty="0"/>
              <a:t>testng-results.xml,</a:t>
            </a:r>
          </a:p>
          <a:p>
            <a:pPr lvl="2" fontAlgn="base"/>
            <a:r>
              <a:rPr lang="en-IN" sz="1000" dirty="0"/>
              <a:t>testng-failed.xml</a:t>
            </a:r>
          </a:p>
          <a:p>
            <a:pPr lvl="1" fontAlgn="base"/>
            <a:r>
              <a:rPr lang="en-IN" sz="1000" dirty="0"/>
              <a:t>This default report generation can be disabled while running the tests by setting the value of the property </a:t>
            </a:r>
            <a:r>
              <a:rPr lang="en-IN" sz="1000" dirty="0" err="1"/>
              <a:t>useDefaultListeners</a:t>
            </a:r>
            <a:r>
              <a:rPr lang="en-IN" sz="1000" dirty="0"/>
              <a:t> to false. This property can be set while using build tools like Ant or Maven.</a:t>
            </a:r>
            <a:endParaRPr lang="en-IN" sz="1200" dirty="0"/>
          </a:p>
          <a:p>
            <a:pPr marL="342900" lvl="1" indent="-251459" fontAlgn="base">
              <a:buSzPct val="79999"/>
            </a:pPr>
            <a:r>
              <a:rPr lang="en-IN" sz="1200" dirty="0"/>
              <a:t>TestNG logging:</a:t>
            </a:r>
          </a:p>
          <a:p>
            <a:pPr lvl="1" fontAlgn="base"/>
            <a:r>
              <a:rPr lang="en-IN" sz="1000" dirty="0"/>
              <a:t>TestNG has built in logger(We are not going to use log4j instead of this logger).</a:t>
            </a:r>
          </a:p>
          <a:p>
            <a:pPr lvl="1" fontAlgn="base"/>
            <a:r>
              <a:rPr lang="en-IN" sz="1000" dirty="0"/>
              <a:t>For advanced event based logging, we can make use of  Listeners.</a:t>
            </a:r>
          </a:p>
          <a:p>
            <a:pPr lvl="1" fontAlgn="base"/>
            <a:endParaRPr lang="en-IN" sz="1200" dirty="0"/>
          </a:p>
          <a:p>
            <a:endParaRPr lang="en-IN" dirty="0"/>
          </a:p>
        </p:txBody>
      </p:sp>
    </p:spTree>
    <p:extLst>
      <p:ext uri="{BB962C8B-B14F-4D97-AF65-F5344CB8AC3E}">
        <p14:creationId xmlns:p14="http://schemas.microsoft.com/office/powerpoint/2010/main" val="30747064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381000"/>
            <a:ext cx="8596668" cy="381000"/>
          </a:xfrm>
        </p:spPr>
        <p:txBody>
          <a:bodyPr/>
          <a:lstStyle/>
          <a:p>
            <a:r>
              <a:rPr lang="en-US" sz="1400" dirty="0"/>
              <a:t>TestNG : Reporter class</a:t>
            </a:r>
            <a:endParaRPr lang="en-IN" sz="1400" dirty="0"/>
          </a:p>
        </p:txBody>
      </p:sp>
      <p:sp>
        <p:nvSpPr>
          <p:cNvPr id="3" name="Text Placeholder 2"/>
          <p:cNvSpPr>
            <a:spLocks noGrp="1"/>
          </p:cNvSpPr>
          <p:nvPr>
            <p:ph type="body" idx="1"/>
          </p:nvPr>
        </p:nvSpPr>
        <p:spPr>
          <a:xfrm>
            <a:off x="677333" y="914400"/>
            <a:ext cx="8596668" cy="5126963"/>
          </a:xfrm>
        </p:spPr>
        <p:txBody>
          <a:bodyPr/>
          <a:lstStyle/>
          <a:p>
            <a:pPr fontAlgn="base"/>
            <a:r>
              <a:rPr lang="en-IN" sz="1200" dirty="0"/>
              <a:t>TestNG Reporter:</a:t>
            </a:r>
          </a:p>
          <a:p>
            <a:pPr lvl="1" fontAlgn="base"/>
            <a:r>
              <a:rPr lang="en-IN" sz="1200" dirty="0"/>
              <a:t>Reporter is a class in TestNG which is used to log messages that will be included in the HTML reports generated by TestNG.   </a:t>
            </a:r>
          </a:p>
          <a:p>
            <a:pPr lvl="1" fontAlgn="base"/>
            <a:r>
              <a:rPr lang="en-IN" sz="1200" dirty="0"/>
              <a:t>Using Reporter ,we can log messages to HTML reports or console only </a:t>
            </a:r>
            <a:r>
              <a:rPr lang="en-IN" sz="1200" b="1" dirty="0"/>
              <a:t>and not to log files</a:t>
            </a:r>
            <a:r>
              <a:rPr lang="en-IN" sz="1200" dirty="0"/>
              <a:t>.</a:t>
            </a:r>
          </a:p>
          <a:p>
            <a:pPr lvl="1" fontAlgn="base"/>
            <a:r>
              <a:rPr lang="en-IN" sz="1200" dirty="0"/>
              <a:t>Methods:</a:t>
            </a:r>
          </a:p>
          <a:p>
            <a:pPr lvl="2" fontAlgn="base"/>
            <a:r>
              <a:rPr lang="en-IN" sz="1200" dirty="0"/>
              <a:t>Reporter.log(s)</a:t>
            </a:r>
          </a:p>
          <a:p>
            <a:pPr lvl="3" fontAlgn="base"/>
            <a:r>
              <a:rPr lang="en-IN" dirty="0"/>
              <a:t>To log to HTML reports only</a:t>
            </a:r>
          </a:p>
          <a:p>
            <a:pPr lvl="2" fontAlgn="base"/>
            <a:r>
              <a:rPr lang="en-IN" sz="1200" dirty="0"/>
              <a:t>Reporter.log(s, </a:t>
            </a:r>
            <a:r>
              <a:rPr lang="en-IN" sz="1200" dirty="0" err="1"/>
              <a:t>logToStandardOut</a:t>
            </a:r>
            <a:r>
              <a:rPr lang="en-IN" sz="1200" dirty="0"/>
              <a:t>)</a:t>
            </a:r>
          </a:p>
          <a:p>
            <a:pPr lvl="3" fontAlgn="base"/>
            <a:r>
              <a:rPr lang="en-IN" dirty="0"/>
              <a:t>To log to HTML reports as well as console</a:t>
            </a:r>
          </a:p>
          <a:p>
            <a:pPr lvl="1" fontAlgn="base"/>
            <a:r>
              <a:rPr lang="en-IN" sz="1200" dirty="0"/>
              <a:t>Reporter class is not a Listener.</a:t>
            </a:r>
          </a:p>
          <a:p>
            <a:endParaRPr lang="en-IN" dirty="0"/>
          </a:p>
        </p:txBody>
      </p:sp>
    </p:spTree>
    <p:extLst>
      <p:ext uri="{BB962C8B-B14F-4D97-AF65-F5344CB8AC3E}">
        <p14:creationId xmlns:p14="http://schemas.microsoft.com/office/powerpoint/2010/main" val="411888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Shape 223"/>
          <p:cNvSpPr txBox="1">
            <a:spLocks noGrp="1"/>
          </p:cNvSpPr>
          <p:nvPr>
            <p:ph type="title"/>
          </p:nvPr>
        </p:nvSpPr>
        <p:spPr>
          <a:xfrm>
            <a:off x="685800" y="457200"/>
            <a:ext cx="8596668" cy="2286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Variables</a:t>
            </a:r>
            <a:br>
              <a:rPr lang="en-US" sz="3240" b="0" i="0" u="none" strike="noStrike" cap="none" dirty="0">
                <a:solidFill>
                  <a:schemeClr val="accent1"/>
                </a:solidFill>
                <a:latin typeface="Trebuchet MS"/>
                <a:ea typeface="Trebuchet MS"/>
                <a:cs typeface="Trebuchet MS"/>
                <a:sym typeface="Trebuchet MS"/>
              </a:rPr>
            </a:br>
            <a:br>
              <a:rPr lang="en-US" sz="3240" b="0" i="0" u="none" strike="noStrike" cap="none" dirty="0">
                <a:solidFill>
                  <a:schemeClr val="accent1"/>
                </a:solidFill>
                <a:latin typeface="Trebuchet MS"/>
                <a:ea typeface="Trebuchet MS"/>
                <a:cs typeface="Trebuchet MS"/>
                <a:sym typeface="Trebuchet MS"/>
              </a:rPr>
            </a:br>
            <a:br>
              <a:rPr lang="en-US" sz="3240" b="0" i="0" u="none" strike="noStrike" cap="none" dirty="0">
                <a:solidFill>
                  <a:schemeClr val="accent1"/>
                </a:solidFill>
                <a:latin typeface="Trebuchet MS"/>
                <a:ea typeface="Trebuchet MS"/>
                <a:cs typeface="Trebuchet MS"/>
                <a:sym typeface="Trebuchet MS"/>
              </a:rPr>
            </a:br>
            <a:br>
              <a:rPr lang="en-US" sz="3240" b="0" i="0" u="none" strike="noStrike" cap="none" dirty="0">
                <a:solidFill>
                  <a:schemeClr val="accent1"/>
                </a:solidFill>
                <a:latin typeface="Trebuchet MS"/>
                <a:ea typeface="Trebuchet MS"/>
                <a:cs typeface="Trebuchet MS"/>
                <a:sym typeface="Trebuchet MS"/>
              </a:rPr>
            </a:br>
            <a:endParaRPr lang="en-US" sz="3240" b="0" i="0" u="none" strike="noStrike" cap="none" dirty="0">
              <a:solidFill>
                <a:schemeClr val="accent1"/>
              </a:solidFill>
              <a:latin typeface="Trebuchet MS"/>
              <a:ea typeface="Trebuchet MS"/>
              <a:cs typeface="Trebuchet MS"/>
              <a:sym typeface="Trebuchet MS"/>
            </a:endParaRPr>
          </a:p>
        </p:txBody>
      </p:sp>
      <p:sp>
        <p:nvSpPr>
          <p:cNvPr id="224" name="Shape 224"/>
          <p:cNvSpPr txBox="1">
            <a:spLocks noGrp="1"/>
          </p:cNvSpPr>
          <p:nvPr>
            <p:ph type="body" idx="1"/>
          </p:nvPr>
        </p:nvSpPr>
        <p:spPr>
          <a:xfrm>
            <a:off x="677333" y="838201"/>
            <a:ext cx="8596668" cy="5203162"/>
          </a:xfrm>
          <a:prstGeom prst="rect">
            <a:avLst/>
          </a:prstGeom>
          <a:noFill/>
          <a:ln>
            <a:noFill/>
          </a:ln>
        </p:spPr>
        <p:txBody>
          <a:bodyPr lIns="91425" tIns="45700" rIns="91425" bIns="45700" anchor="t" anchorCtr="0">
            <a:noAutofit/>
          </a:bodyPr>
          <a:lstStyle/>
          <a:p>
            <a:pPr indent="-342900"/>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What is a variable?</a:t>
            </a:r>
            <a:endParaRPr lang="en-US" sz="1200" dirty="0">
              <a:latin typeface="Times New Roman" panose="02020603050405020304" pitchFamily="18" charset="0"/>
              <a:cs typeface="Times New Roman" panose="02020603050405020304" pitchFamily="18" charset="0"/>
            </a:endParaRPr>
          </a:p>
          <a:p>
            <a:pPr lvl="1" indent="-342900">
              <a:spcBef>
                <a:spcPts val="0"/>
              </a:spcBef>
            </a:pPr>
            <a:r>
              <a:rPr lang="en-GB" sz="1200" dirty="0">
                <a:latin typeface="Times New Roman" panose="02020603050405020304" pitchFamily="18" charset="0"/>
                <a:cs typeface="Times New Roman" panose="02020603050405020304" pitchFamily="18" charset="0"/>
              </a:rPr>
              <a:t>A variable is a container that holds values that are used in a Java program</a:t>
            </a:r>
            <a:endParaRPr lang="en-US" sz="1200" dirty="0">
              <a:latin typeface="Times New Roman" panose="02020603050405020304" pitchFamily="18" charset="0"/>
              <a:cs typeface="Times New Roman" panose="02020603050405020304" pitchFamily="18" charset="0"/>
            </a:endParaRP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Type of variable</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Data type of variables(Primitive data types)</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Variable declaration</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Variable initialization</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400" y="404664"/>
            <a:ext cx="8596668" cy="288032"/>
          </a:xfrm>
        </p:spPr>
        <p:txBody>
          <a:bodyPr/>
          <a:lstStyle/>
          <a:p>
            <a:r>
              <a:rPr lang="en-US" sz="1400" dirty="0"/>
              <a:t>TestNG : Listeners</a:t>
            </a:r>
            <a:endParaRPr lang="en-IN" sz="1400" dirty="0"/>
          </a:p>
        </p:txBody>
      </p:sp>
      <p:sp>
        <p:nvSpPr>
          <p:cNvPr id="3" name="Text Placeholder 2"/>
          <p:cNvSpPr>
            <a:spLocks noGrp="1"/>
          </p:cNvSpPr>
          <p:nvPr>
            <p:ph type="body" idx="1"/>
          </p:nvPr>
        </p:nvSpPr>
        <p:spPr>
          <a:xfrm>
            <a:off x="677333" y="836713"/>
            <a:ext cx="8596668" cy="5204650"/>
          </a:xfrm>
        </p:spPr>
        <p:txBody>
          <a:bodyPr/>
          <a:lstStyle/>
          <a:p>
            <a:pPr fontAlgn="base"/>
            <a:r>
              <a:rPr lang="en-IN" sz="1050" dirty="0"/>
              <a:t>Listeners:</a:t>
            </a:r>
          </a:p>
          <a:p>
            <a:pPr lvl="1" fontAlgn="base">
              <a:spcBef>
                <a:spcPts val="600"/>
              </a:spcBef>
            </a:pPr>
            <a:r>
              <a:rPr lang="en-IN" sz="1050" dirty="0"/>
              <a:t>Listeners keep listening to TestNG execution events. </a:t>
            </a:r>
          </a:p>
          <a:p>
            <a:pPr lvl="1" fontAlgn="base">
              <a:spcBef>
                <a:spcPts val="600"/>
              </a:spcBef>
            </a:pPr>
            <a:r>
              <a:rPr lang="en-IN" sz="1050" dirty="0"/>
              <a:t>Using Listeners </a:t>
            </a:r>
          </a:p>
          <a:p>
            <a:pPr lvl="2" fontAlgn="base">
              <a:spcBef>
                <a:spcPts val="600"/>
              </a:spcBef>
            </a:pPr>
            <a:r>
              <a:rPr lang="en-IN" sz="1050" dirty="0"/>
              <a:t>We do some action like sending emails etc.</a:t>
            </a:r>
          </a:p>
          <a:p>
            <a:pPr lvl="2" fontAlgn="base">
              <a:spcBef>
                <a:spcPts val="600"/>
              </a:spcBef>
            </a:pPr>
            <a:r>
              <a:rPr lang="en-IN" sz="1050" dirty="0"/>
              <a:t>We can generate custom logs.</a:t>
            </a:r>
          </a:p>
          <a:p>
            <a:pPr lvl="2" fontAlgn="base">
              <a:spcBef>
                <a:spcPts val="600"/>
              </a:spcBef>
            </a:pPr>
            <a:r>
              <a:rPr lang="en-US" sz="1050" dirty="0"/>
              <a:t>We can generate custom reports(Using </a:t>
            </a:r>
            <a:r>
              <a:rPr lang="en-US" sz="1050" dirty="0" err="1"/>
              <a:t>IReporter</a:t>
            </a:r>
            <a:r>
              <a:rPr lang="en-US" sz="1050" dirty="0"/>
              <a:t>)</a:t>
            </a:r>
            <a:endParaRPr lang="en-IN" sz="1050" dirty="0"/>
          </a:p>
          <a:p>
            <a:pPr lvl="1" fontAlgn="base">
              <a:spcBef>
                <a:spcPts val="600"/>
              </a:spcBef>
            </a:pPr>
            <a:r>
              <a:rPr lang="en-IN" sz="1050" dirty="0"/>
              <a:t>All Listeners in TestNG are Interfaces. If we want to make use of any Interface then we need to implement all the unimplemented methods in our class</a:t>
            </a:r>
          </a:p>
          <a:p>
            <a:pPr lvl="1" fontAlgn="base">
              <a:spcBef>
                <a:spcPts val="600"/>
              </a:spcBef>
            </a:pPr>
            <a:r>
              <a:rPr lang="en-IN" sz="1050" dirty="0"/>
              <a:t>Few Listeners:</a:t>
            </a:r>
          </a:p>
          <a:p>
            <a:pPr lvl="2" fontAlgn="base">
              <a:spcBef>
                <a:spcPts val="600"/>
              </a:spcBef>
            </a:pPr>
            <a:r>
              <a:rPr lang="en-IN" sz="1050" dirty="0" err="1"/>
              <a:t>IExecutionListener</a:t>
            </a:r>
            <a:endParaRPr lang="en-IN" sz="1050" dirty="0"/>
          </a:p>
          <a:p>
            <a:pPr lvl="2" fontAlgn="base">
              <a:spcBef>
                <a:spcPts val="600"/>
              </a:spcBef>
            </a:pPr>
            <a:r>
              <a:rPr lang="en-IN" sz="1050" dirty="0" err="1"/>
              <a:t>ISuiteListener</a:t>
            </a:r>
            <a:endParaRPr lang="en-IN" sz="1050" dirty="0"/>
          </a:p>
          <a:p>
            <a:pPr lvl="2" fontAlgn="base">
              <a:spcBef>
                <a:spcPts val="600"/>
              </a:spcBef>
            </a:pPr>
            <a:r>
              <a:rPr lang="en-IN" sz="1050" dirty="0" err="1"/>
              <a:t>ITestListener</a:t>
            </a:r>
            <a:endParaRPr lang="en-IN" sz="1050" dirty="0"/>
          </a:p>
          <a:p>
            <a:pPr lvl="2" fontAlgn="base">
              <a:spcBef>
                <a:spcPts val="600"/>
              </a:spcBef>
            </a:pPr>
            <a:r>
              <a:rPr lang="en-IN" sz="1050" dirty="0" err="1"/>
              <a:t>IInvokedMethodListener</a:t>
            </a:r>
            <a:endParaRPr lang="en-IN" sz="1050" dirty="0"/>
          </a:p>
          <a:p>
            <a:pPr lvl="2" fontAlgn="base">
              <a:spcBef>
                <a:spcPts val="600"/>
              </a:spcBef>
            </a:pPr>
            <a:r>
              <a:rPr lang="en-IN" sz="1050" dirty="0" err="1"/>
              <a:t>IReporter</a:t>
            </a:r>
            <a:endParaRPr lang="en-IN" sz="1050" dirty="0"/>
          </a:p>
          <a:p>
            <a:pPr lvl="1" fontAlgn="base">
              <a:spcBef>
                <a:spcPts val="600"/>
              </a:spcBef>
            </a:pPr>
            <a:r>
              <a:rPr lang="en-US" sz="1050" dirty="0" err="1"/>
              <a:t>IReporter</a:t>
            </a:r>
            <a:r>
              <a:rPr lang="en-US" sz="1050" dirty="0"/>
              <a:t> listener:</a:t>
            </a:r>
          </a:p>
          <a:p>
            <a:pPr lvl="2" fontAlgn="base">
              <a:spcBef>
                <a:spcPts val="600"/>
              </a:spcBef>
            </a:pPr>
            <a:r>
              <a:rPr lang="en-IN" sz="1050" dirty="0"/>
              <a:t>This interface can be implemented by clients to generate a report. </a:t>
            </a:r>
          </a:p>
          <a:p>
            <a:pPr lvl="2" fontAlgn="base">
              <a:spcBef>
                <a:spcPts val="600"/>
              </a:spcBef>
            </a:pPr>
            <a:r>
              <a:rPr lang="en-IN" sz="1050" dirty="0"/>
              <a:t>Its method </a:t>
            </a:r>
            <a:r>
              <a:rPr lang="en-IN" sz="1050" dirty="0" err="1"/>
              <a:t>generateReport</a:t>
            </a:r>
            <a:r>
              <a:rPr lang="en-IN" sz="1050" dirty="0"/>
              <a:t>() will be invoked after all the suite have run and the parameters give all the test results that happened during that run</a:t>
            </a:r>
            <a:r>
              <a:rPr lang="en-IN" sz="1200" dirty="0"/>
              <a:t>.</a:t>
            </a:r>
          </a:p>
          <a:p>
            <a:pPr marL="91441" indent="0">
              <a:buNone/>
            </a:pPr>
            <a:br>
              <a:rPr lang="en-IN" dirty="0"/>
            </a:br>
            <a:endParaRPr lang="en-IN" sz="600" dirty="0"/>
          </a:p>
          <a:p>
            <a:pPr lvl="3" fontAlgn="base"/>
            <a:endParaRPr lang="en-IN" sz="600" dirty="0"/>
          </a:p>
        </p:txBody>
      </p:sp>
    </p:spTree>
    <p:extLst>
      <p:ext uri="{BB962C8B-B14F-4D97-AF65-F5344CB8AC3E}">
        <p14:creationId xmlns:p14="http://schemas.microsoft.com/office/powerpoint/2010/main" val="325508724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a:spLocks noGrp="1"/>
          </p:cNvSpPr>
          <p:nvPr>
            <p:ph type="title"/>
          </p:nvPr>
        </p:nvSpPr>
        <p:spPr>
          <a:xfrm>
            <a:off x="623392" y="332656"/>
            <a:ext cx="8596668" cy="371128"/>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Selenium : Introduction</a:t>
            </a:r>
            <a:endParaRPr sz="1400" b="0" i="0" u="none" strike="noStrike" cap="none" dirty="0">
              <a:solidFill>
                <a:schemeClr val="accent1"/>
              </a:solidFill>
              <a:latin typeface="Trebuchet MS"/>
              <a:ea typeface="Trebuchet MS"/>
              <a:cs typeface="Trebuchet MS"/>
              <a:sym typeface="Trebuchet MS"/>
            </a:endParaRPr>
          </a:p>
        </p:txBody>
      </p:sp>
      <p:sp>
        <p:nvSpPr>
          <p:cNvPr id="150" name="Shape 150"/>
          <p:cNvSpPr txBox="1">
            <a:spLocks noGrp="1"/>
          </p:cNvSpPr>
          <p:nvPr>
            <p:ph type="body" idx="1"/>
          </p:nvPr>
        </p:nvSpPr>
        <p:spPr>
          <a:xfrm>
            <a:off x="677333" y="692696"/>
            <a:ext cx="8596668" cy="5544616"/>
          </a:xfrm>
          <a:prstGeom prst="rect">
            <a:avLst/>
          </a:prstGeom>
          <a:noFill/>
          <a:ln>
            <a:noFill/>
          </a:ln>
        </p:spPr>
        <p:txBody>
          <a:bodyPr lIns="91425" tIns="45700" rIns="91425" bIns="45700" anchor="t" anchorCtr="0">
            <a:noAutofit/>
          </a:bodyPr>
          <a:lstStyle/>
          <a:p>
            <a:pPr marL="342900" lvl="0" indent="-342900" fontAlgn="base">
              <a:buSzPct val="79999"/>
            </a:pPr>
            <a:r>
              <a:rPr lang="en-US" sz="1200" dirty="0"/>
              <a:t>What is Automation testing?</a:t>
            </a:r>
          </a:p>
          <a:p>
            <a:pPr marL="342900" lvl="0" indent="-342900" fontAlgn="base">
              <a:buSzPct val="79999"/>
            </a:pPr>
            <a:r>
              <a:rPr lang="en-US" sz="1200" dirty="0"/>
              <a:t>Why do we need Automation?</a:t>
            </a:r>
          </a:p>
          <a:p>
            <a:pPr lvl="1" indent="-342900" fontAlgn="base">
              <a:buSzPct val="79999"/>
            </a:pPr>
            <a:r>
              <a:rPr lang="en-US" sz="1200" dirty="0"/>
              <a:t>Speed</a:t>
            </a:r>
          </a:p>
          <a:p>
            <a:pPr lvl="1" indent="-342900" fontAlgn="base">
              <a:buSzPct val="79999"/>
            </a:pPr>
            <a:r>
              <a:rPr lang="en-US" sz="1200" dirty="0"/>
              <a:t>Repetition</a:t>
            </a:r>
          </a:p>
          <a:p>
            <a:pPr lvl="1" indent="-342900" fontAlgn="base">
              <a:buSzPct val="79999"/>
            </a:pPr>
            <a:r>
              <a:rPr lang="en-US" sz="1200" dirty="0"/>
              <a:t>Human error</a:t>
            </a:r>
          </a:p>
          <a:p>
            <a:pPr marL="342900" lvl="0" indent="-342900" fontAlgn="base">
              <a:buSzPct val="79999"/>
            </a:pPr>
            <a:r>
              <a:rPr lang="en-US" sz="1200" dirty="0"/>
              <a:t>What do we need to Automate?</a:t>
            </a:r>
            <a:endParaRPr lang="en-IN" sz="1200" dirty="0"/>
          </a:p>
          <a:p>
            <a:pPr lvl="0" indent="-342900" fontAlgn="base"/>
            <a:r>
              <a:rPr lang="en-IN" sz="1200" dirty="0"/>
              <a:t>Types Of Testing</a:t>
            </a:r>
          </a:p>
          <a:p>
            <a:pPr lvl="1" indent="-285750" fontAlgn="base"/>
            <a:r>
              <a:rPr lang="en-IN" sz="1200" dirty="0"/>
              <a:t>Functional</a:t>
            </a:r>
          </a:p>
          <a:p>
            <a:pPr lvl="1" indent="-285750" fontAlgn="base"/>
            <a:r>
              <a:rPr lang="en-IN" sz="1200" dirty="0"/>
              <a:t>Non Functional</a:t>
            </a:r>
          </a:p>
          <a:p>
            <a:pPr lvl="0" indent="-342900" fontAlgn="base"/>
            <a:r>
              <a:rPr lang="en-IN" sz="1200" dirty="0"/>
              <a:t>Types of Automation Tools</a:t>
            </a:r>
          </a:p>
          <a:p>
            <a:pPr lvl="1" indent="-285750" fontAlgn="base"/>
            <a:r>
              <a:rPr lang="en-IN" sz="1200" dirty="0"/>
              <a:t>Functional and Non Functional </a:t>
            </a:r>
          </a:p>
          <a:p>
            <a:pPr lvl="1" indent="-285750" fontAlgn="base"/>
            <a:r>
              <a:rPr lang="en-IN" sz="1200" dirty="0"/>
              <a:t>Commercial and Open source</a:t>
            </a:r>
            <a:endParaRPr lang="en-US" sz="1200" dirty="0"/>
          </a:p>
          <a:p>
            <a:pPr indent="-285750" fontAlgn="base"/>
            <a:r>
              <a:rPr lang="en-US" sz="1200" dirty="0"/>
              <a:t>Types of Applications:</a:t>
            </a:r>
          </a:p>
          <a:p>
            <a:pPr lvl="1" indent="-285750" fontAlgn="base"/>
            <a:r>
              <a:rPr lang="en-US" sz="1200" dirty="0"/>
              <a:t>Desktop Applications</a:t>
            </a:r>
          </a:p>
          <a:p>
            <a:pPr lvl="1" indent="-285750" fontAlgn="base"/>
            <a:r>
              <a:rPr lang="en-US" sz="1200" dirty="0"/>
              <a:t>Web Applications</a:t>
            </a:r>
          </a:p>
          <a:p>
            <a:pPr lvl="1" indent="-285750"/>
            <a:endParaRPr lang="en-IN" sz="1200" dirty="0"/>
          </a:p>
          <a:p>
            <a:pPr marL="342900" marR="0" lvl="0" indent="-342900" algn="l" rtl="0">
              <a:spcBef>
                <a:spcPts val="1000"/>
              </a:spcBef>
              <a:spcAft>
                <a:spcPts val="0"/>
              </a:spcAft>
              <a:buClr>
                <a:schemeClr val="accent1"/>
              </a:buClr>
              <a:buSzPct val="79999"/>
              <a:buFont typeface="Noto Sans Symbols"/>
              <a:buChar char="●"/>
            </a:pPr>
            <a:endParaRPr lang="en-US" sz="1800" b="0" i="0" u="none" strike="noStrike" cap="none" dirty="0">
              <a:solidFill>
                <a:srgbClr val="3F3F3F"/>
              </a:solidFill>
              <a:latin typeface="Trebuchet MS"/>
              <a:ea typeface="Trebuchet MS"/>
              <a:cs typeface="Trebuchet MS"/>
              <a:sym typeface="Trebuchet MS"/>
            </a:endParaRPr>
          </a:p>
        </p:txBody>
      </p:sp>
    </p:spTree>
    <p:extLst>
      <p:ext uri="{BB962C8B-B14F-4D97-AF65-F5344CB8AC3E}">
        <p14:creationId xmlns:p14="http://schemas.microsoft.com/office/powerpoint/2010/main" val="63370587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p:nvPr>
        </p:nvSpPr>
        <p:spPr>
          <a:xfrm>
            <a:off x="479376" y="260648"/>
            <a:ext cx="8596668" cy="360040"/>
          </a:xfrm>
          <a:prstGeom prst="rect">
            <a:avLst/>
          </a:prstGeom>
          <a:noFill/>
          <a:ln>
            <a:noFill/>
          </a:ln>
        </p:spPr>
        <p:txBody>
          <a:bodyPr lIns="91425" tIns="45700" rIns="91425" bIns="45700" anchor="t" anchorCtr="0">
            <a:noAutofit/>
          </a:bodyPr>
          <a:lstStyle/>
          <a:p>
            <a:pPr lvl="0">
              <a:buSzPct val="25000"/>
            </a:pPr>
            <a:r>
              <a:rPr lang="en-US" sz="1400" dirty="0"/>
              <a:t>Selenium : Introduction</a:t>
            </a:r>
            <a:endParaRPr sz="1400" b="0" i="0" u="none" strike="noStrike" cap="none" dirty="0">
              <a:solidFill>
                <a:schemeClr val="accent1"/>
              </a:solidFill>
              <a:sym typeface="Trebuchet MS"/>
            </a:endParaRPr>
          </a:p>
        </p:txBody>
      </p:sp>
      <p:sp>
        <p:nvSpPr>
          <p:cNvPr id="162" name="Shape 162"/>
          <p:cNvSpPr txBox="1">
            <a:spLocks noGrp="1"/>
          </p:cNvSpPr>
          <p:nvPr>
            <p:ph type="body" idx="1"/>
          </p:nvPr>
        </p:nvSpPr>
        <p:spPr>
          <a:xfrm>
            <a:off x="677333" y="692696"/>
            <a:ext cx="8596668" cy="5976663"/>
          </a:xfrm>
          <a:prstGeom prst="rect">
            <a:avLst/>
          </a:prstGeom>
          <a:noFill/>
          <a:ln>
            <a:noFill/>
          </a:ln>
        </p:spPr>
        <p:txBody>
          <a:bodyPr lIns="91425" tIns="45700" rIns="91425" bIns="45700" anchor="t" anchorCtr="0">
            <a:noAutofit/>
          </a:bodyPr>
          <a:lstStyle/>
          <a:p>
            <a:pPr indent="-342900">
              <a:spcBef>
                <a:spcPts val="0"/>
              </a:spcBef>
            </a:pPr>
            <a:r>
              <a:rPr lang="en-US" sz="1200" dirty="0"/>
              <a:t>Why Selenium?</a:t>
            </a:r>
          </a:p>
          <a:p>
            <a:pPr lvl="1" indent="-342900"/>
            <a:r>
              <a:rPr lang="en-IN" sz="1050" dirty="0"/>
              <a:t>It's Open source</a:t>
            </a:r>
          </a:p>
          <a:p>
            <a:pPr lvl="1" indent="-342900"/>
            <a:r>
              <a:rPr lang="en-IN" sz="1050" dirty="0"/>
              <a:t>Huge community supporting it</a:t>
            </a:r>
          </a:p>
          <a:p>
            <a:pPr lvl="1" indent="-342900"/>
            <a:r>
              <a:rPr lang="en-IN" sz="1050" dirty="0"/>
              <a:t>It supports multiple programming languages: </a:t>
            </a:r>
            <a:r>
              <a:rPr lang="en-IN" sz="1050" dirty="0" err="1"/>
              <a:t>java,perl,php,python,javascript,c#,ruby</a:t>
            </a:r>
            <a:endParaRPr lang="en-IN" sz="1050" dirty="0"/>
          </a:p>
          <a:p>
            <a:pPr lvl="1" indent="-342900"/>
            <a:r>
              <a:rPr lang="en-IN" sz="1050" dirty="0"/>
              <a:t>It supports multiple OS: windows, mac, </a:t>
            </a:r>
            <a:r>
              <a:rPr lang="en-IN" sz="1050" dirty="0" err="1"/>
              <a:t>linux</a:t>
            </a:r>
            <a:endParaRPr lang="en-IN" sz="1050" dirty="0"/>
          </a:p>
          <a:p>
            <a:pPr lvl="1" indent="-342900"/>
            <a:r>
              <a:rPr lang="en-IN" sz="1050" dirty="0"/>
              <a:t>Used to automate web application and mobile web.</a:t>
            </a:r>
          </a:p>
          <a:p>
            <a:pPr indent="-342900">
              <a:spcBef>
                <a:spcPts val="1000"/>
              </a:spcBef>
            </a:pPr>
            <a:r>
              <a:rPr lang="en-US" sz="1200" dirty="0"/>
              <a:t>Why The Name Selenium?</a:t>
            </a:r>
          </a:p>
          <a:p>
            <a:pPr indent="-342900">
              <a:spcBef>
                <a:spcPts val="1000"/>
              </a:spcBef>
            </a:pPr>
            <a:r>
              <a:rPr lang="en-US" sz="1200" dirty="0"/>
              <a:t>Differences between QTP and Selenium?</a:t>
            </a:r>
          </a:p>
          <a:p>
            <a:pPr lvl="1" indent="-342900"/>
            <a:r>
              <a:rPr lang="en-IN" sz="1050" dirty="0"/>
              <a:t>Selenium is an open source tool while QTP is not an open source tool.</a:t>
            </a:r>
          </a:p>
          <a:p>
            <a:pPr lvl="1" indent="-342900"/>
            <a:r>
              <a:rPr lang="en-IN" sz="1050" dirty="0"/>
              <a:t>Selenium supports scripting in many different languages like Java, </a:t>
            </a:r>
            <a:r>
              <a:rPr lang="en-IN" sz="1050" dirty="0" err="1"/>
              <a:t>.Net</a:t>
            </a:r>
            <a:r>
              <a:rPr lang="en-IN" sz="1050" dirty="0"/>
              <a:t>, Python, Ruby </a:t>
            </a:r>
            <a:r>
              <a:rPr lang="en-IN" sz="1050" dirty="0" err="1"/>
              <a:t>etc</a:t>
            </a:r>
            <a:r>
              <a:rPr lang="en-IN" sz="1050" dirty="0"/>
              <a:t> While in QTP only </a:t>
            </a:r>
            <a:r>
              <a:rPr lang="en-IN" sz="1050" dirty="0" err="1"/>
              <a:t>vb</a:t>
            </a:r>
            <a:r>
              <a:rPr lang="en-IN" sz="1050" dirty="0"/>
              <a:t> scripting is provided.</a:t>
            </a:r>
          </a:p>
          <a:p>
            <a:pPr lvl="1" indent="-342900"/>
            <a:r>
              <a:rPr lang="en-IN" sz="1050" dirty="0"/>
              <a:t>Selenium supports WINDOWS,MAC and UNIX platforms whereas QTP supports only WINDOWS platforms only.</a:t>
            </a:r>
          </a:p>
          <a:p>
            <a:pPr lvl="1" indent="-342900"/>
            <a:r>
              <a:rPr lang="en-IN" sz="1050" dirty="0"/>
              <a:t>Selenium supports all browsers whereas QTP supports IE and Firefox browsers only</a:t>
            </a:r>
          </a:p>
          <a:p>
            <a:pPr lvl="1" indent="-342900"/>
            <a:r>
              <a:rPr lang="en-IN" sz="1050" dirty="0"/>
              <a:t>Selenium is used to test only web based applications while QTP can be used to test client-server , web  and Desktop applications.</a:t>
            </a:r>
            <a:endParaRPr lang="en-US" sz="1050" dirty="0"/>
          </a:p>
          <a:p>
            <a:pPr indent="-342900">
              <a:spcBef>
                <a:spcPts val="1000"/>
              </a:spcBef>
            </a:pPr>
            <a:r>
              <a:rPr lang="en-US" sz="1200" dirty="0"/>
              <a:t>Why Java?</a:t>
            </a:r>
          </a:p>
          <a:p>
            <a:pPr lvl="1" indent="-342900"/>
            <a:r>
              <a:rPr lang="en-IN" sz="1050" dirty="0"/>
              <a:t>It's Open source</a:t>
            </a:r>
          </a:p>
          <a:p>
            <a:pPr lvl="1" indent="-342900"/>
            <a:r>
              <a:rPr lang="en-IN" sz="1050" dirty="0"/>
              <a:t>Excellent support, lots of documentation and answers on web</a:t>
            </a:r>
          </a:p>
          <a:p>
            <a:pPr lvl="1" indent="-342900"/>
            <a:r>
              <a:rPr lang="en-IN" sz="1050" dirty="0"/>
              <a:t>Huge functionality implemented</a:t>
            </a:r>
          </a:p>
          <a:p>
            <a:pPr lvl="1" indent="-342900"/>
            <a:r>
              <a:rPr lang="en-IN" sz="1050" dirty="0"/>
              <a:t>Lots of supporting frameworks supporting java like </a:t>
            </a:r>
            <a:r>
              <a:rPr lang="en-IN" sz="1050" dirty="0" err="1"/>
              <a:t>junit,TestNG</a:t>
            </a:r>
            <a:r>
              <a:rPr lang="en-IN" sz="1050" dirty="0"/>
              <a:t> etc.</a:t>
            </a:r>
          </a:p>
          <a:p>
            <a:pPr lvl="1" indent="-342900"/>
            <a:r>
              <a:rPr lang="en-IN" sz="1050" dirty="0"/>
              <a:t>Platform </a:t>
            </a:r>
            <a:r>
              <a:rPr lang="en-IN" sz="1050" dirty="0" err="1"/>
              <a:t>independant</a:t>
            </a:r>
            <a:endParaRPr lang="en-US" sz="1050" dirty="0"/>
          </a:p>
        </p:txBody>
      </p:sp>
    </p:spTree>
    <p:extLst>
      <p:ext uri="{BB962C8B-B14F-4D97-AF65-F5344CB8AC3E}">
        <p14:creationId xmlns:p14="http://schemas.microsoft.com/office/powerpoint/2010/main" val="163122436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623392" y="260648"/>
            <a:ext cx="8596668" cy="432048"/>
          </a:xfrm>
          <a:prstGeom prst="rect">
            <a:avLst/>
          </a:prstGeom>
          <a:noFill/>
          <a:ln>
            <a:noFill/>
          </a:ln>
        </p:spPr>
        <p:txBody>
          <a:bodyPr lIns="91425" tIns="45700" rIns="91425" bIns="45700" anchor="t" anchorCtr="0">
            <a:noAutofit/>
          </a:bodyPr>
          <a:lstStyle/>
          <a:p>
            <a:pPr lvl="0">
              <a:buSzPct val="25000"/>
            </a:pPr>
            <a:r>
              <a:rPr lang="en-US" sz="1400" dirty="0"/>
              <a:t>Selenium : Introduction</a:t>
            </a:r>
            <a:endParaRPr sz="1400" b="0" i="0" u="none" strike="noStrike" cap="none" dirty="0">
              <a:solidFill>
                <a:schemeClr val="accent1"/>
              </a:solidFill>
              <a:sym typeface="Trebuchet MS"/>
            </a:endParaRPr>
          </a:p>
        </p:txBody>
      </p:sp>
      <p:sp>
        <p:nvSpPr>
          <p:cNvPr id="174" name="Shape 174"/>
          <p:cNvSpPr txBox="1">
            <a:spLocks noGrp="1"/>
          </p:cNvSpPr>
          <p:nvPr>
            <p:ph type="body" idx="1"/>
          </p:nvPr>
        </p:nvSpPr>
        <p:spPr>
          <a:xfrm>
            <a:off x="623392" y="692696"/>
            <a:ext cx="8596668" cy="5328592"/>
          </a:xfrm>
          <a:prstGeom prst="rect">
            <a:avLst/>
          </a:prstGeom>
          <a:noFill/>
          <a:ln>
            <a:noFill/>
          </a:ln>
        </p:spPr>
        <p:txBody>
          <a:bodyPr lIns="91425" tIns="45700" rIns="91425" bIns="45700" anchor="t" anchorCtr="0">
            <a:noAutofit/>
          </a:bodyPr>
          <a:lstStyle/>
          <a:p>
            <a:pPr marL="342900" lvl="0" indent="-342900">
              <a:spcBef>
                <a:spcPts val="0"/>
              </a:spcBef>
              <a:buSzPct val="79999"/>
            </a:pPr>
            <a:r>
              <a:rPr lang="en-US" sz="1200" dirty="0"/>
              <a:t>What is Selenium?</a:t>
            </a:r>
          </a:p>
          <a:p>
            <a:pPr marL="742950" lvl="1" indent="-342900">
              <a:spcBef>
                <a:spcPts val="1000"/>
              </a:spcBef>
              <a:buSzPct val="80000"/>
            </a:pPr>
            <a:r>
              <a:rPr lang="en-US" sz="1200" dirty="0"/>
              <a:t>A Web Application functional tool</a:t>
            </a:r>
          </a:p>
          <a:p>
            <a:pPr lvl="1" indent="-342900"/>
            <a:r>
              <a:rPr lang="en-IN" sz="1200" dirty="0"/>
              <a:t>Web application functional testing includes</a:t>
            </a:r>
          </a:p>
          <a:p>
            <a:pPr lvl="2" indent="-342900"/>
            <a:r>
              <a:rPr lang="en-IN" sz="1200" dirty="0"/>
              <a:t>Testing Forms</a:t>
            </a:r>
          </a:p>
          <a:p>
            <a:pPr lvl="2" indent="-342900"/>
            <a:r>
              <a:rPr lang="en-IN" sz="1200" dirty="0"/>
              <a:t>Testing web elements (</a:t>
            </a:r>
            <a:r>
              <a:rPr lang="en-IN" sz="1200" dirty="0" err="1"/>
              <a:t>links,buttons,dropdowns,text</a:t>
            </a:r>
            <a:r>
              <a:rPr lang="en-IN" sz="1200" dirty="0"/>
              <a:t> fields)</a:t>
            </a:r>
          </a:p>
          <a:p>
            <a:pPr lvl="2" indent="-342900"/>
            <a:r>
              <a:rPr lang="en-IN" sz="1200" dirty="0"/>
              <a:t>Testing Cookies</a:t>
            </a:r>
          </a:p>
          <a:p>
            <a:pPr lvl="2" indent="-342900"/>
            <a:r>
              <a:rPr lang="en-IN" sz="1200" dirty="0"/>
              <a:t>Compatibility Testing(</a:t>
            </a:r>
            <a:r>
              <a:rPr lang="en-IN" sz="1200" dirty="0" err="1"/>
              <a:t>OS,Browser,Mobile</a:t>
            </a:r>
            <a:r>
              <a:rPr lang="en-IN" sz="1200" dirty="0"/>
              <a:t>)</a:t>
            </a:r>
            <a:endParaRPr sz="1200" dirty="0"/>
          </a:p>
          <a:p>
            <a:pPr marL="342900" lvl="0" indent="-342900">
              <a:spcBef>
                <a:spcPts val="1000"/>
              </a:spcBef>
              <a:buSzPct val="79999"/>
            </a:pPr>
            <a:r>
              <a:rPr lang="en-US" sz="1200" dirty="0"/>
              <a:t>Selenium Tools Suite:</a:t>
            </a:r>
          </a:p>
          <a:p>
            <a:pPr lvl="2" indent="-342900"/>
            <a:r>
              <a:rPr lang="en-US" sz="1200" dirty="0"/>
              <a:t>Selenium IDE</a:t>
            </a:r>
          </a:p>
          <a:p>
            <a:pPr lvl="2" indent="-342900"/>
            <a:r>
              <a:rPr lang="en-US" sz="1200" dirty="0"/>
              <a:t>Selenium RC(Selenium 1)</a:t>
            </a:r>
          </a:p>
          <a:p>
            <a:pPr lvl="2" indent="-342900"/>
            <a:r>
              <a:rPr lang="en-US" sz="1200" dirty="0"/>
              <a:t>Selenium  WebDriver(Selenium 2)</a:t>
            </a:r>
          </a:p>
          <a:p>
            <a:pPr marL="1657350" lvl="3" indent="-342900"/>
            <a:r>
              <a:rPr lang="en-US" dirty="0"/>
              <a:t>Browser’s Native Support for automation</a:t>
            </a:r>
          </a:p>
          <a:p>
            <a:pPr lvl="2" indent="-342900"/>
            <a:r>
              <a:rPr lang="en-US" sz="1200" dirty="0"/>
              <a:t>Selenium Grid</a:t>
            </a: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p:txBody>
      </p:sp>
    </p:spTree>
    <p:extLst>
      <p:ext uri="{BB962C8B-B14F-4D97-AF65-F5344CB8AC3E}">
        <p14:creationId xmlns:p14="http://schemas.microsoft.com/office/powerpoint/2010/main" val="213871135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332656"/>
            <a:ext cx="8596668" cy="360040"/>
          </a:xfrm>
        </p:spPr>
        <p:txBody>
          <a:bodyPr/>
          <a:lstStyle/>
          <a:p>
            <a:r>
              <a:rPr lang="en-US" sz="1400" dirty="0"/>
              <a:t>Selenium : Introduction</a:t>
            </a:r>
            <a:endParaRPr lang="en-IN" sz="1400" dirty="0"/>
          </a:p>
        </p:txBody>
      </p:sp>
      <p:sp>
        <p:nvSpPr>
          <p:cNvPr id="3" name="Text Placeholder 2"/>
          <p:cNvSpPr>
            <a:spLocks noGrp="1"/>
          </p:cNvSpPr>
          <p:nvPr>
            <p:ph type="body" idx="1"/>
          </p:nvPr>
        </p:nvSpPr>
        <p:spPr>
          <a:xfrm>
            <a:off x="677333" y="764705"/>
            <a:ext cx="8596668" cy="5276658"/>
          </a:xfrm>
        </p:spPr>
        <p:txBody>
          <a:bodyPr/>
          <a:lstStyle/>
          <a:p>
            <a:r>
              <a:rPr lang="en-IN" sz="1200" dirty="0"/>
              <a:t>Selenium IDE	</a:t>
            </a:r>
          </a:p>
          <a:p>
            <a:pPr lvl="1"/>
            <a:r>
              <a:rPr lang="en-IN" sz="1000" dirty="0"/>
              <a:t>Integrated Development environment</a:t>
            </a:r>
          </a:p>
          <a:p>
            <a:pPr lvl="1"/>
            <a:r>
              <a:rPr lang="en-IN" sz="1000" dirty="0"/>
              <a:t>Record and playback tool</a:t>
            </a:r>
          </a:p>
          <a:p>
            <a:pPr lvl="1"/>
            <a:r>
              <a:rPr lang="en-IN" sz="1000" dirty="0"/>
              <a:t>Its Firefox browser plugin.</a:t>
            </a:r>
          </a:p>
          <a:p>
            <a:pPr lvl="1"/>
            <a:r>
              <a:rPr lang="en-IN" sz="1000" dirty="0"/>
              <a:t>Supports only Firefox browser.</a:t>
            </a:r>
          </a:p>
          <a:p>
            <a:pPr lvl="1"/>
            <a:r>
              <a:rPr lang="en-IN" sz="1000" dirty="0"/>
              <a:t>Using IDE once can export the scripts into any preferred language and run using RC or WebDriver</a:t>
            </a:r>
          </a:p>
          <a:p>
            <a:pPr marL="342900" lvl="1" indent="-251459">
              <a:buSzPct val="79999"/>
            </a:pPr>
            <a:r>
              <a:rPr lang="en-US" sz="1200" dirty="0"/>
              <a:t>Selenium RC</a:t>
            </a:r>
          </a:p>
          <a:p>
            <a:pPr marL="742950" lvl="2" indent="-251459">
              <a:buSzPct val="79999"/>
            </a:pPr>
            <a:r>
              <a:rPr lang="en-US" sz="1000" dirty="0"/>
              <a:t>Selenium Remote Control and Selenium 1</a:t>
            </a:r>
          </a:p>
          <a:p>
            <a:pPr marL="742950" lvl="2" indent="-251459">
              <a:buSzPct val="79999"/>
            </a:pPr>
            <a:r>
              <a:rPr lang="en-IN" sz="1000" dirty="0"/>
              <a:t>Works on selenium Core. Selenium Core is a JavaScript library used to drive interactions with browsers.</a:t>
            </a:r>
          </a:p>
          <a:p>
            <a:pPr marL="742950" lvl="2" indent="-251459">
              <a:buSzPct val="79999"/>
            </a:pPr>
            <a:r>
              <a:rPr lang="en-US" sz="1000" dirty="0"/>
              <a:t>RC Components:</a:t>
            </a:r>
          </a:p>
          <a:p>
            <a:pPr marL="1200150" lvl="3" indent="-251459">
              <a:buSzPct val="79999"/>
            </a:pPr>
            <a:r>
              <a:rPr lang="en-US" sz="1000" dirty="0"/>
              <a:t>Selenium server</a:t>
            </a:r>
          </a:p>
          <a:p>
            <a:pPr marL="1200150" lvl="3" indent="-251459">
              <a:buSzPct val="79999"/>
            </a:pPr>
            <a:r>
              <a:rPr lang="en-US" sz="1000" dirty="0"/>
              <a:t>Client libraries</a:t>
            </a:r>
          </a:p>
          <a:p>
            <a:pPr marL="1200150" lvl="3" indent="-251459">
              <a:buSzPct val="79999"/>
            </a:pPr>
            <a:r>
              <a:rPr lang="en-US" sz="1000" dirty="0"/>
              <a:t>Selenium Core</a:t>
            </a:r>
          </a:p>
          <a:p>
            <a:pPr marL="742950" lvl="2" indent="-251459">
              <a:buSzPct val="79999"/>
            </a:pPr>
            <a:r>
              <a:rPr lang="en-IN" sz="1000" dirty="0"/>
              <a:t>Due to several security restrictions browsers apply to JavaScript many things are not possible.</a:t>
            </a:r>
          </a:p>
          <a:p>
            <a:pPr marL="742950" lvl="2" indent="-251459">
              <a:buSzPct val="79999"/>
            </a:pPr>
            <a:r>
              <a:rPr lang="en-IN" sz="1000" dirty="0"/>
              <a:t>RC is now deprecated. It's only in maintenance mode.</a:t>
            </a:r>
          </a:p>
          <a:p>
            <a:pPr marL="538481" lvl="1" indent="0">
              <a:buNone/>
            </a:pPr>
            <a:r>
              <a:rPr lang="en-IN" sz="1200" dirty="0"/>
              <a:t> </a:t>
            </a:r>
          </a:p>
          <a:p>
            <a:endParaRPr lang="en-IN" dirty="0"/>
          </a:p>
        </p:txBody>
      </p:sp>
    </p:spTree>
    <p:extLst>
      <p:ext uri="{BB962C8B-B14F-4D97-AF65-F5344CB8AC3E}">
        <p14:creationId xmlns:p14="http://schemas.microsoft.com/office/powerpoint/2010/main" val="335583662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Shape 179"/>
          <p:cNvSpPr txBox="1">
            <a:spLocks noGrp="1"/>
          </p:cNvSpPr>
          <p:nvPr>
            <p:ph type="title"/>
          </p:nvPr>
        </p:nvSpPr>
        <p:spPr>
          <a:xfrm>
            <a:off x="623392" y="332656"/>
            <a:ext cx="8596668" cy="360040"/>
          </a:xfrm>
          <a:prstGeom prst="rect">
            <a:avLst/>
          </a:prstGeom>
          <a:noFill/>
          <a:ln>
            <a:noFill/>
          </a:ln>
        </p:spPr>
        <p:txBody>
          <a:bodyPr lIns="91425" tIns="45700" rIns="91425" bIns="45700" anchor="t" anchorCtr="0">
            <a:noAutofit/>
          </a:bodyPr>
          <a:lstStyle/>
          <a:p>
            <a:pPr lvl="0">
              <a:buSzPct val="25000"/>
            </a:pPr>
            <a:r>
              <a:rPr lang="en-US" sz="1400" dirty="0"/>
              <a:t>Selenium : Introduction</a:t>
            </a:r>
            <a:endParaRPr sz="1400" b="0" i="0" u="none" strike="noStrike" cap="none" dirty="0">
              <a:solidFill>
                <a:schemeClr val="accent1"/>
              </a:solidFill>
              <a:sym typeface="Trebuchet MS"/>
            </a:endParaRPr>
          </a:p>
        </p:txBody>
      </p:sp>
      <p:sp>
        <p:nvSpPr>
          <p:cNvPr id="180" name="Shape 180"/>
          <p:cNvSpPr txBox="1">
            <a:spLocks noGrp="1"/>
          </p:cNvSpPr>
          <p:nvPr>
            <p:ph type="body" idx="1"/>
          </p:nvPr>
        </p:nvSpPr>
        <p:spPr>
          <a:xfrm>
            <a:off x="677333" y="692697"/>
            <a:ext cx="8596668" cy="5348666"/>
          </a:xfrm>
          <a:prstGeom prst="rect">
            <a:avLst/>
          </a:prstGeom>
          <a:noFill/>
          <a:ln>
            <a:noFill/>
          </a:ln>
        </p:spPr>
        <p:txBody>
          <a:bodyPr lIns="91425" tIns="45700" rIns="91425" bIns="45700" anchor="t" anchorCtr="0">
            <a:noAutofit/>
          </a:bodyPr>
          <a:lstStyle/>
          <a:p>
            <a:pPr indent="-342900">
              <a:spcBef>
                <a:spcPts val="0"/>
              </a:spcBef>
            </a:pPr>
            <a:r>
              <a:rPr lang="en-US" sz="1200" dirty="0"/>
              <a:t>Selenium RC</a:t>
            </a: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p:txBody>
      </p:sp>
      <p:pic>
        <p:nvPicPr>
          <p:cNvPr id="182" name="Shape 182"/>
          <p:cNvPicPr preferRelativeResize="0"/>
          <p:nvPr/>
        </p:nvPicPr>
        <p:blipFill rotWithShape="1">
          <a:blip r:embed="rId3">
            <a:alphaModFix/>
          </a:blip>
          <a:srcRect/>
          <a:stretch/>
        </p:blipFill>
        <p:spPr>
          <a:xfrm>
            <a:off x="2133600" y="1066800"/>
            <a:ext cx="4114800" cy="3838575"/>
          </a:xfrm>
          <a:prstGeom prst="rect">
            <a:avLst/>
          </a:prstGeom>
          <a:noFill/>
          <a:ln>
            <a:noFill/>
          </a:ln>
        </p:spPr>
      </p:pic>
    </p:spTree>
    <p:extLst>
      <p:ext uri="{BB962C8B-B14F-4D97-AF65-F5344CB8AC3E}">
        <p14:creationId xmlns:p14="http://schemas.microsoft.com/office/powerpoint/2010/main" val="266417317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Shape 187"/>
          <p:cNvSpPr txBox="1">
            <a:spLocks noGrp="1"/>
          </p:cNvSpPr>
          <p:nvPr>
            <p:ph type="title"/>
          </p:nvPr>
        </p:nvSpPr>
        <p:spPr>
          <a:xfrm>
            <a:off x="623392" y="188640"/>
            <a:ext cx="8596668" cy="288032"/>
          </a:xfrm>
          <a:prstGeom prst="rect">
            <a:avLst/>
          </a:prstGeom>
          <a:noFill/>
          <a:ln>
            <a:noFill/>
          </a:ln>
        </p:spPr>
        <p:txBody>
          <a:bodyPr lIns="91425" tIns="45700" rIns="91425" bIns="45700" anchor="t" anchorCtr="0">
            <a:noAutofit/>
          </a:bodyPr>
          <a:lstStyle/>
          <a:p>
            <a:pPr lvl="0">
              <a:buSzPct val="25000"/>
            </a:pPr>
            <a:r>
              <a:rPr lang="en-US" sz="1400" dirty="0"/>
              <a:t>Selenium  : Introduction</a:t>
            </a:r>
            <a:endParaRPr sz="1400" b="0" i="0" u="none" strike="noStrike" cap="none" dirty="0">
              <a:solidFill>
                <a:schemeClr val="accent1"/>
              </a:solidFill>
              <a:sym typeface="Trebuchet MS"/>
            </a:endParaRPr>
          </a:p>
        </p:txBody>
      </p:sp>
      <p:sp>
        <p:nvSpPr>
          <p:cNvPr id="188" name="Shape 188"/>
          <p:cNvSpPr txBox="1">
            <a:spLocks noGrp="1"/>
          </p:cNvSpPr>
          <p:nvPr>
            <p:ph type="body" idx="1"/>
          </p:nvPr>
        </p:nvSpPr>
        <p:spPr>
          <a:xfrm>
            <a:off x="677333" y="548680"/>
            <a:ext cx="8596668" cy="5492683"/>
          </a:xfrm>
          <a:prstGeom prst="rect">
            <a:avLst/>
          </a:prstGeom>
          <a:noFill/>
          <a:ln>
            <a:noFill/>
          </a:ln>
        </p:spPr>
        <p:txBody>
          <a:bodyPr lIns="91425" tIns="45700" rIns="91425" bIns="45700" anchor="t" anchorCtr="0">
            <a:noAutofit/>
          </a:bodyPr>
          <a:lstStyle/>
          <a:p>
            <a:r>
              <a:rPr lang="en-US" sz="1200" dirty="0"/>
              <a:t>WebDriver</a:t>
            </a:r>
          </a:p>
          <a:p>
            <a:pPr lvl="2"/>
            <a:r>
              <a:rPr lang="en-US" sz="1000" dirty="0"/>
              <a:t>It overcomes the limitations of Selenium RC</a:t>
            </a:r>
          </a:p>
          <a:p>
            <a:pPr lvl="2"/>
            <a:r>
              <a:rPr lang="en-IN" sz="1000" dirty="0"/>
              <a:t>WebDriver directly speaks with browser using the ‘native’ support given by the browser engines for automation.</a:t>
            </a:r>
            <a:endParaRPr lang="en-US" sz="1000" dirty="0"/>
          </a:p>
          <a:p>
            <a:r>
              <a:rPr lang="en-US" sz="1200" dirty="0"/>
              <a:t>Selenium WebDriver:</a:t>
            </a:r>
          </a:p>
          <a:p>
            <a:pPr lvl="1"/>
            <a:r>
              <a:rPr lang="en-US" sz="1000" dirty="0"/>
              <a:t>Selenium RC and WebDriver are merged</a:t>
            </a:r>
          </a:p>
          <a:p>
            <a:pPr lvl="1"/>
            <a:r>
              <a:rPr lang="en-IN" sz="1000" dirty="0"/>
              <a:t>After merge its called as Selenium WebDriver (or) Selenium 2.0.</a:t>
            </a:r>
          </a:p>
          <a:p>
            <a:pPr lvl="1"/>
            <a:r>
              <a:rPr lang="en-US" sz="1000" dirty="0"/>
              <a:t>Why Merger?</a:t>
            </a:r>
          </a:p>
          <a:p>
            <a:pPr lvl="2"/>
            <a:r>
              <a:rPr lang="en-IN" sz="800" dirty="0"/>
              <a:t>Selenium(RC) had massive community and commercial support </a:t>
            </a:r>
          </a:p>
          <a:p>
            <a:pPr lvl="2"/>
            <a:r>
              <a:rPr lang="en-IN" sz="800" dirty="0"/>
              <a:t>WebDriver has overcome the limitations of RC .</a:t>
            </a:r>
            <a:endParaRPr lang="en-IN" sz="1000" dirty="0"/>
          </a:p>
          <a:p>
            <a:pPr lvl="1"/>
            <a:r>
              <a:rPr lang="en-US" sz="1000" dirty="0"/>
              <a:t>What features Selenium 2.0(Selenium WebDriver) got from Selenium RC and WebDriver?</a:t>
            </a:r>
          </a:p>
          <a:p>
            <a:pPr lvl="2"/>
            <a:r>
              <a:rPr lang="en-US" sz="1000" dirty="0"/>
              <a:t>WebDriver features from WebDriver</a:t>
            </a:r>
          </a:p>
          <a:p>
            <a:pPr lvl="2"/>
            <a:r>
              <a:rPr lang="en-US" sz="1000" dirty="0"/>
              <a:t>Selenium Server from Selenium RC.</a:t>
            </a:r>
          </a:p>
          <a:p>
            <a:pPr lvl="1"/>
            <a:r>
              <a:rPr lang="en-IN" sz="1000" dirty="0"/>
              <a:t>When does Selenium WebDriver makes use of Selenium Server?</a:t>
            </a:r>
          </a:p>
          <a:p>
            <a:pPr lvl="2"/>
            <a:r>
              <a:rPr lang="en-IN" sz="800" dirty="0"/>
              <a:t>You are using Selenium-Grid </a:t>
            </a:r>
          </a:p>
          <a:p>
            <a:pPr lvl="2"/>
            <a:r>
              <a:rPr lang="en-IN" sz="800" dirty="0"/>
              <a:t>You want to run tests on remote machine</a:t>
            </a:r>
          </a:p>
          <a:p>
            <a:pPr lvl="2" indent="-342900">
              <a:spcBef>
                <a:spcPts val="0"/>
              </a:spcBef>
            </a:pPr>
            <a:endParaRPr lang="en-US" sz="1000" dirty="0"/>
          </a:p>
          <a:p>
            <a:pPr indent="-342900">
              <a:spcBef>
                <a:spcPts val="0"/>
              </a:spcBef>
            </a:pPr>
            <a:r>
              <a:rPr lang="en-IN" sz="1200" dirty="0"/>
              <a:t>Selenium Grid:</a:t>
            </a:r>
          </a:p>
          <a:p>
            <a:pPr lvl="1"/>
            <a:r>
              <a:rPr lang="en-IN" sz="1050" dirty="0"/>
              <a:t>For running tests against different browsers, operating systems, and machines all at the same time.</a:t>
            </a:r>
          </a:p>
          <a:p>
            <a:pPr lvl="1"/>
            <a:r>
              <a:rPr lang="en-IN" sz="1050" dirty="0"/>
              <a:t>Save time in the execution of your test suites</a:t>
            </a:r>
            <a:endParaRPr sz="1050" dirty="0"/>
          </a:p>
        </p:txBody>
      </p:sp>
    </p:spTree>
    <p:extLst>
      <p:ext uri="{BB962C8B-B14F-4D97-AF65-F5344CB8AC3E}">
        <p14:creationId xmlns:p14="http://schemas.microsoft.com/office/powerpoint/2010/main" val="283716082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116632"/>
            <a:ext cx="8596668" cy="360040"/>
          </a:xfrm>
        </p:spPr>
        <p:txBody>
          <a:bodyPr/>
          <a:lstStyle/>
          <a:p>
            <a:r>
              <a:rPr lang="en-US" sz="1400" dirty="0"/>
              <a:t>Selenium : SetUp</a:t>
            </a:r>
            <a:endParaRPr lang="en-IN" sz="1400" dirty="0"/>
          </a:p>
        </p:txBody>
      </p:sp>
      <p:sp>
        <p:nvSpPr>
          <p:cNvPr id="3" name="Text Placeholder 2"/>
          <p:cNvSpPr>
            <a:spLocks noGrp="1"/>
          </p:cNvSpPr>
          <p:nvPr>
            <p:ph type="body" idx="1"/>
          </p:nvPr>
        </p:nvSpPr>
        <p:spPr>
          <a:xfrm>
            <a:off x="677333" y="476673"/>
            <a:ext cx="8596668" cy="5564690"/>
          </a:xfrm>
        </p:spPr>
        <p:txBody>
          <a:bodyPr/>
          <a:lstStyle/>
          <a:p>
            <a:pPr lvl="1" fontAlgn="base"/>
            <a:r>
              <a:rPr lang="en-IN" sz="1200" dirty="0"/>
              <a:t>Download Java</a:t>
            </a:r>
          </a:p>
          <a:p>
            <a:pPr lvl="1" fontAlgn="base"/>
            <a:r>
              <a:rPr lang="en-IN" sz="1200" dirty="0"/>
              <a:t>Download Eclipse</a:t>
            </a:r>
          </a:p>
          <a:p>
            <a:pPr lvl="1" fontAlgn="base"/>
            <a:r>
              <a:rPr lang="en-IN" sz="1200" dirty="0"/>
              <a:t>Set PATH variable</a:t>
            </a:r>
          </a:p>
          <a:p>
            <a:pPr lvl="1" fontAlgn="base"/>
            <a:r>
              <a:rPr lang="en-IN" sz="1200" dirty="0"/>
              <a:t>Download Selenium</a:t>
            </a:r>
          </a:p>
          <a:p>
            <a:pPr lvl="1" fontAlgn="base"/>
            <a:r>
              <a:rPr lang="en-IN" sz="1200" dirty="0"/>
              <a:t>Creating Selenium project in eclipse</a:t>
            </a:r>
          </a:p>
          <a:p>
            <a:pPr lvl="1" fontAlgn="base"/>
            <a:r>
              <a:rPr lang="en-IN" sz="1200" dirty="0"/>
              <a:t>Adding Selenium Jars to build path</a:t>
            </a:r>
          </a:p>
          <a:p>
            <a:pPr lvl="1" fontAlgn="base"/>
            <a:r>
              <a:rPr lang="en-IN" sz="1200" dirty="0"/>
              <a:t>Download </a:t>
            </a:r>
            <a:r>
              <a:rPr lang="en-IN" sz="1200" dirty="0" err="1"/>
              <a:t>TestNG</a:t>
            </a:r>
            <a:endParaRPr lang="en-IN" sz="1200" dirty="0"/>
          </a:p>
          <a:p>
            <a:pPr lvl="1" fontAlgn="base"/>
            <a:r>
              <a:rPr lang="en-IN" sz="1200" dirty="0"/>
              <a:t>Adding </a:t>
            </a:r>
            <a:r>
              <a:rPr lang="en-IN" sz="1200" dirty="0" err="1"/>
              <a:t>TestNG</a:t>
            </a:r>
            <a:r>
              <a:rPr lang="en-IN" sz="1200" dirty="0"/>
              <a:t> library to build path of project</a:t>
            </a:r>
          </a:p>
          <a:p>
            <a:pPr lvl="1" fontAlgn="base"/>
            <a:r>
              <a:rPr lang="en-IN" sz="1200" dirty="0"/>
              <a:t>Download Chrome binary(chromedriver.exe)</a:t>
            </a:r>
          </a:p>
          <a:p>
            <a:pPr lvl="1" fontAlgn="base"/>
            <a:r>
              <a:rPr lang="en-IN" sz="1200" dirty="0"/>
              <a:t>Download Firefox binary(geckodriver.exe)</a:t>
            </a:r>
          </a:p>
          <a:p>
            <a:pPr lvl="1" fontAlgn="base"/>
            <a:r>
              <a:rPr lang="en-IN" sz="1200" dirty="0"/>
              <a:t>First program using Selenium WebDriver </a:t>
            </a:r>
          </a:p>
          <a:p>
            <a:pPr lvl="2" fontAlgn="base"/>
            <a:r>
              <a:rPr lang="en-IN" sz="1200" dirty="0"/>
              <a:t>Without TestNG annotations</a:t>
            </a:r>
          </a:p>
          <a:p>
            <a:pPr lvl="2" fontAlgn="base"/>
            <a:r>
              <a:rPr lang="en-IN" sz="1200" dirty="0"/>
              <a:t>With TestNG annotations </a:t>
            </a:r>
          </a:p>
          <a:p>
            <a:pPr lvl="1" fontAlgn="base"/>
            <a:r>
              <a:rPr lang="en-US" sz="1200" dirty="0"/>
              <a:t>WebDriver interface</a:t>
            </a:r>
            <a:endParaRPr lang="en-IN" sz="1200" dirty="0"/>
          </a:p>
          <a:p>
            <a:endParaRPr lang="en-IN" dirty="0"/>
          </a:p>
        </p:txBody>
      </p:sp>
    </p:spTree>
    <p:extLst>
      <p:ext uri="{BB962C8B-B14F-4D97-AF65-F5344CB8AC3E}">
        <p14:creationId xmlns:p14="http://schemas.microsoft.com/office/powerpoint/2010/main" val="101462001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400" y="188640"/>
            <a:ext cx="8596668" cy="360040"/>
          </a:xfrm>
        </p:spPr>
        <p:txBody>
          <a:bodyPr/>
          <a:lstStyle/>
          <a:p>
            <a:r>
              <a:rPr lang="en-US" sz="1400" dirty="0"/>
              <a:t>Selenium : Locators</a:t>
            </a:r>
            <a:endParaRPr lang="en-IN" sz="1400" dirty="0"/>
          </a:p>
        </p:txBody>
      </p:sp>
      <p:sp>
        <p:nvSpPr>
          <p:cNvPr id="3" name="Text Placeholder 2"/>
          <p:cNvSpPr>
            <a:spLocks noGrp="1"/>
          </p:cNvSpPr>
          <p:nvPr>
            <p:ph type="body" idx="1"/>
          </p:nvPr>
        </p:nvSpPr>
        <p:spPr>
          <a:xfrm>
            <a:off x="685799" y="533400"/>
            <a:ext cx="8588201" cy="6135959"/>
          </a:xfrm>
        </p:spPr>
        <p:txBody>
          <a:bodyPr/>
          <a:lstStyle/>
          <a:p>
            <a:pPr lvl="1" fontAlgn="base"/>
            <a:r>
              <a:rPr lang="en-IN" sz="1200" dirty="0"/>
              <a:t>Tools to identify elements / objects Firebug</a:t>
            </a:r>
          </a:p>
          <a:p>
            <a:pPr lvl="2" fontAlgn="base"/>
            <a:r>
              <a:rPr lang="en-IN" sz="1200" dirty="0"/>
              <a:t>Chrome Developer tools</a:t>
            </a:r>
          </a:p>
          <a:p>
            <a:pPr lvl="2" fontAlgn="base"/>
            <a:r>
              <a:rPr lang="en-IN" sz="1200" dirty="0"/>
              <a:t>Firefox : Firebug, </a:t>
            </a:r>
            <a:r>
              <a:rPr lang="en-IN" sz="1200" dirty="0" err="1"/>
              <a:t>FirePath</a:t>
            </a:r>
            <a:endParaRPr lang="en-IN" sz="1200" dirty="0"/>
          </a:p>
          <a:p>
            <a:pPr lvl="1" fontAlgn="base"/>
            <a:r>
              <a:rPr lang="en-IN" sz="1200" dirty="0"/>
              <a:t>Locators:</a:t>
            </a:r>
          </a:p>
          <a:p>
            <a:pPr lvl="2" fontAlgn="base"/>
            <a:r>
              <a:rPr lang="en-IN" sz="1200" dirty="0"/>
              <a:t>Locating elements by ID</a:t>
            </a:r>
          </a:p>
          <a:p>
            <a:pPr lvl="2" fontAlgn="base"/>
            <a:r>
              <a:rPr lang="en-IN" sz="1200" dirty="0"/>
              <a:t>Locating elements by Name</a:t>
            </a:r>
          </a:p>
          <a:p>
            <a:pPr lvl="2" fontAlgn="base"/>
            <a:r>
              <a:rPr lang="en-IN" sz="1200" dirty="0"/>
              <a:t>Locating elements by Class name</a:t>
            </a:r>
          </a:p>
          <a:p>
            <a:pPr lvl="2" fontAlgn="base"/>
            <a:r>
              <a:rPr lang="en-IN" sz="1200" dirty="0"/>
              <a:t>Locating elements by Tag</a:t>
            </a:r>
          </a:p>
          <a:p>
            <a:pPr lvl="2" fontAlgn="base"/>
            <a:r>
              <a:rPr lang="en-IN" sz="1200" dirty="0"/>
              <a:t>Locating elements by Link Text</a:t>
            </a:r>
          </a:p>
          <a:p>
            <a:pPr lvl="2" fontAlgn="base"/>
            <a:r>
              <a:rPr lang="en-IN" sz="1200" dirty="0"/>
              <a:t>Locating elements by Partial Link Text</a:t>
            </a:r>
          </a:p>
          <a:p>
            <a:pPr lvl="2" fontAlgn="base"/>
            <a:r>
              <a:rPr lang="en-IN" sz="1200" dirty="0"/>
              <a:t>Locating elements by </a:t>
            </a:r>
            <a:r>
              <a:rPr lang="en-IN" sz="1200" dirty="0" err="1"/>
              <a:t>Xpath</a:t>
            </a:r>
            <a:endParaRPr lang="en-IN" sz="1200" dirty="0"/>
          </a:p>
          <a:p>
            <a:pPr lvl="3" fontAlgn="base"/>
            <a:r>
              <a:rPr lang="en-US" dirty="0"/>
              <a:t>Absolute </a:t>
            </a:r>
            <a:r>
              <a:rPr lang="en-US" dirty="0" err="1"/>
              <a:t>xpath</a:t>
            </a:r>
            <a:endParaRPr lang="en-US" dirty="0"/>
          </a:p>
          <a:p>
            <a:pPr lvl="3" fontAlgn="base"/>
            <a:r>
              <a:rPr lang="en-US" dirty="0"/>
              <a:t>Relative </a:t>
            </a:r>
            <a:r>
              <a:rPr lang="en-US" dirty="0" err="1"/>
              <a:t>Xpath</a:t>
            </a:r>
            <a:endParaRPr lang="en-IN" dirty="0"/>
          </a:p>
          <a:p>
            <a:pPr lvl="2" fontAlgn="base"/>
            <a:r>
              <a:rPr lang="en-IN" sz="1200" dirty="0"/>
              <a:t>Locating Elements by using CSS</a:t>
            </a:r>
          </a:p>
          <a:p>
            <a:pPr lvl="2" fontAlgn="base"/>
            <a:r>
              <a:rPr lang="en-IN" sz="1200" dirty="0"/>
              <a:t>Locating all elements</a:t>
            </a:r>
          </a:p>
          <a:p>
            <a:endParaRPr lang="en-IN" dirty="0"/>
          </a:p>
        </p:txBody>
      </p:sp>
    </p:spTree>
    <p:extLst>
      <p:ext uri="{BB962C8B-B14F-4D97-AF65-F5344CB8AC3E}">
        <p14:creationId xmlns:p14="http://schemas.microsoft.com/office/powerpoint/2010/main" val="330614622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548680"/>
            <a:ext cx="8596668" cy="5760639"/>
          </a:xfrm>
        </p:spPr>
        <p:txBody>
          <a:bodyPr/>
          <a:lstStyle/>
          <a:p>
            <a:pPr lvl="1" fontAlgn="base"/>
            <a:r>
              <a:rPr lang="en-IN" sz="1200" dirty="0" err="1"/>
              <a:t>XPATh</a:t>
            </a:r>
            <a:r>
              <a:rPr lang="en-IN" sz="1200" dirty="0"/>
              <a:t> Locators:</a:t>
            </a:r>
          </a:p>
          <a:p>
            <a:pPr lvl="2" fontAlgn="base"/>
            <a:r>
              <a:rPr lang="en-IN" sz="1200" dirty="0"/>
              <a:t>Absolute </a:t>
            </a:r>
            <a:r>
              <a:rPr lang="en-IN" sz="1200" dirty="0" err="1"/>
              <a:t>Xpath</a:t>
            </a:r>
            <a:r>
              <a:rPr lang="en-IN" sz="1200" dirty="0"/>
              <a:t>: It uses Complete path from the Root Element to the desire element.</a:t>
            </a:r>
          </a:p>
          <a:p>
            <a:pPr lvl="2" fontAlgn="base"/>
            <a:r>
              <a:rPr lang="en-IN" sz="1200" dirty="0"/>
              <a:t>Relative </a:t>
            </a:r>
            <a:r>
              <a:rPr lang="en-IN" sz="1200" dirty="0" err="1"/>
              <a:t>Xpath</a:t>
            </a:r>
            <a:r>
              <a:rPr lang="en-IN" sz="1200" dirty="0"/>
              <a:t>: You can simply start by referencing the element you want and go from there.</a:t>
            </a:r>
          </a:p>
          <a:p>
            <a:pPr fontAlgn="base">
              <a:buSzPct val="80000"/>
            </a:pPr>
            <a:endParaRPr lang="en-IN" sz="1200" dirty="0"/>
          </a:p>
        </p:txBody>
      </p:sp>
      <p:sp>
        <p:nvSpPr>
          <p:cNvPr id="4" name="Title 1"/>
          <p:cNvSpPr txBox="1">
            <a:spLocks/>
          </p:cNvSpPr>
          <p:nvPr/>
        </p:nvSpPr>
        <p:spPr>
          <a:xfrm>
            <a:off x="695400" y="188640"/>
            <a:ext cx="8596668" cy="360040"/>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r>
              <a:rPr lang="en-US" sz="2000"/>
              <a:t>Selenium : Locators</a:t>
            </a:r>
            <a:endParaRPr lang="en-IN" sz="2000" dirty="0"/>
          </a:p>
        </p:txBody>
      </p:sp>
      <p:graphicFrame>
        <p:nvGraphicFramePr>
          <p:cNvPr id="8" name="Table 7"/>
          <p:cNvGraphicFramePr>
            <a:graphicFrameLocks noGrp="1"/>
          </p:cNvGraphicFramePr>
          <p:nvPr>
            <p:extLst>
              <p:ext uri="{D42A27DB-BD31-4B8C-83A1-F6EECF244321}">
                <p14:modId xmlns:p14="http://schemas.microsoft.com/office/powerpoint/2010/main" val="2287165979"/>
              </p:ext>
            </p:extLst>
          </p:nvPr>
        </p:nvGraphicFramePr>
        <p:xfrm>
          <a:off x="1919535" y="2074228"/>
          <a:ext cx="7133977" cy="1386840"/>
        </p:xfrm>
        <a:graphic>
          <a:graphicData uri="http://schemas.openxmlformats.org/drawingml/2006/table">
            <a:tbl>
              <a:tblPr/>
              <a:tblGrid>
                <a:gridCol w="3456385">
                  <a:extLst>
                    <a:ext uri="{9D8B030D-6E8A-4147-A177-3AD203B41FA5}">
                      <a16:colId xmlns:a16="http://schemas.microsoft.com/office/drawing/2014/main" val="20000"/>
                    </a:ext>
                  </a:extLst>
                </a:gridCol>
                <a:gridCol w="3677592">
                  <a:extLst>
                    <a:ext uri="{9D8B030D-6E8A-4147-A177-3AD203B41FA5}">
                      <a16:colId xmlns:a16="http://schemas.microsoft.com/office/drawing/2014/main" val="20001"/>
                    </a:ext>
                  </a:extLst>
                </a:gridCol>
              </a:tblGrid>
              <a:tr h="0">
                <a:tc>
                  <a:txBody>
                    <a:bodyPr/>
                    <a:lstStyle/>
                    <a:p>
                      <a:pPr rtl="0" fontAlgn="t">
                        <a:spcBef>
                          <a:spcPts val="0"/>
                        </a:spcBef>
                        <a:spcAft>
                          <a:spcPts val="0"/>
                        </a:spcAft>
                      </a:pPr>
                      <a:r>
                        <a:rPr lang="en-IN" b="0" i="0" u="none" strike="noStrike" dirty="0">
                          <a:solidFill>
                            <a:srgbClr val="000000"/>
                          </a:solidFill>
                          <a:effectLst/>
                          <a:latin typeface="Arial"/>
                        </a:rPr>
                        <a:t>Using </a:t>
                      </a:r>
                      <a:r>
                        <a:rPr lang="en-IN" b="0" i="0" u="none" strike="noStrike" dirty="0" err="1">
                          <a:solidFill>
                            <a:srgbClr val="000000"/>
                          </a:solidFill>
                          <a:effectLst/>
                          <a:latin typeface="Arial"/>
                        </a:rPr>
                        <a:t>tagname+attribute</a:t>
                      </a:r>
                      <a:endParaRPr lang="en-IN"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b="0" i="0" u="none" strike="noStrike" dirty="0">
                          <a:solidFill>
                            <a:srgbClr val="000000"/>
                          </a:solidFill>
                          <a:effectLst/>
                          <a:latin typeface="Arial"/>
                        </a:rPr>
                        <a:t>//a[@id]</a:t>
                      </a:r>
                      <a:endParaRPr lang="en-IN"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rtl="0" fontAlgn="t">
                        <a:spcBef>
                          <a:spcPts val="0"/>
                        </a:spcBef>
                        <a:spcAft>
                          <a:spcPts val="0"/>
                        </a:spcAft>
                      </a:pPr>
                      <a:r>
                        <a:rPr lang="en-IN" b="0" i="0" u="none" strike="noStrike" dirty="0">
                          <a:solidFill>
                            <a:srgbClr val="000000"/>
                          </a:solidFill>
                          <a:effectLst/>
                          <a:latin typeface="Arial"/>
                        </a:rPr>
                        <a:t>Using  </a:t>
                      </a:r>
                      <a:r>
                        <a:rPr lang="en-IN" b="0" i="0" u="none" strike="noStrike" dirty="0" err="1">
                          <a:solidFill>
                            <a:srgbClr val="000000"/>
                          </a:solidFill>
                          <a:effectLst/>
                          <a:latin typeface="Arial"/>
                        </a:rPr>
                        <a:t>tagname+attribute+attributevalue</a:t>
                      </a:r>
                      <a:endParaRPr lang="en-IN"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b="0" i="0" u="none" strike="noStrike" dirty="0">
                          <a:solidFill>
                            <a:srgbClr val="000000"/>
                          </a:solidFill>
                          <a:effectLst/>
                          <a:latin typeface="Arial"/>
                        </a:rPr>
                        <a:t>//a[@id='</a:t>
                      </a:r>
                      <a:r>
                        <a:rPr lang="en-IN" b="0" i="0" u="none" strike="noStrike" dirty="0" err="1">
                          <a:solidFill>
                            <a:srgbClr val="000000"/>
                          </a:solidFill>
                          <a:effectLst/>
                          <a:latin typeface="Arial"/>
                        </a:rPr>
                        <a:t>elementid</a:t>
                      </a:r>
                      <a:r>
                        <a:rPr lang="en-IN" b="0" i="0" u="none" strike="noStrike" dirty="0">
                          <a:solidFill>
                            <a:srgbClr val="000000"/>
                          </a:solidFill>
                          <a:effectLst/>
                          <a:latin typeface="Arial"/>
                        </a:rPr>
                        <a:t>']</a:t>
                      </a:r>
                      <a:endParaRPr lang="en-IN"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28600">
                <a:tc>
                  <a:txBody>
                    <a:bodyPr/>
                    <a:lstStyle/>
                    <a:p>
                      <a:pPr rtl="0" fontAlgn="t">
                        <a:spcBef>
                          <a:spcPts val="0"/>
                        </a:spcBef>
                        <a:spcAft>
                          <a:spcPts val="0"/>
                        </a:spcAft>
                      </a:pPr>
                      <a:r>
                        <a:rPr lang="en-IN" b="0" i="0" u="none" strike="noStrike" dirty="0">
                          <a:solidFill>
                            <a:srgbClr val="000000"/>
                          </a:solidFill>
                          <a:effectLst/>
                          <a:latin typeface="Arial"/>
                        </a:rPr>
                        <a:t>Using </a:t>
                      </a:r>
                      <a:r>
                        <a:rPr lang="en-IN" b="0" i="0" u="none" strike="noStrike" dirty="0" err="1">
                          <a:solidFill>
                            <a:srgbClr val="000000"/>
                          </a:solidFill>
                          <a:effectLst/>
                          <a:latin typeface="Arial"/>
                        </a:rPr>
                        <a:t>tagname+multiple</a:t>
                      </a:r>
                      <a:r>
                        <a:rPr lang="en-IN" b="0" i="0" u="none" strike="noStrike" dirty="0">
                          <a:solidFill>
                            <a:srgbClr val="000000"/>
                          </a:solidFill>
                          <a:effectLst/>
                          <a:latin typeface="Arial"/>
                        </a:rPr>
                        <a:t>(</a:t>
                      </a:r>
                      <a:r>
                        <a:rPr lang="en-IN" b="0" i="0" u="none" strike="noStrike" dirty="0" err="1">
                          <a:solidFill>
                            <a:srgbClr val="000000"/>
                          </a:solidFill>
                          <a:effectLst/>
                          <a:latin typeface="Arial"/>
                        </a:rPr>
                        <a:t>attribute+values</a:t>
                      </a:r>
                      <a:r>
                        <a:rPr lang="en-IN" b="0" i="0" u="none" strike="noStrike" dirty="0">
                          <a:solidFill>
                            <a:srgbClr val="000000"/>
                          </a:solidFill>
                          <a:effectLst/>
                          <a:latin typeface="Arial"/>
                        </a:rPr>
                        <a:t>)</a:t>
                      </a:r>
                      <a:endParaRPr lang="en-IN"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b="0" i="0" u="none" strike="noStrike">
                          <a:solidFill>
                            <a:srgbClr val="000000"/>
                          </a:solidFill>
                          <a:effectLst/>
                          <a:latin typeface="Arial"/>
                        </a:rPr>
                        <a:t>//a[@id='xyz'][@name='lmn']</a:t>
                      </a:r>
                      <a:endParaRPr lang="en-IN">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rtl="0" fontAlgn="t">
                        <a:spcBef>
                          <a:spcPts val="0"/>
                        </a:spcBef>
                        <a:spcAft>
                          <a:spcPts val="0"/>
                        </a:spcAft>
                      </a:pPr>
                      <a:r>
                        <a:rPr lang="en-IN" b="0" i="0" u="none" strike="noStrike" dirty="0">
                          <a:solidFill>
                            <a:srgbClr val="000000"/>
                          </a:solidFill>
                          <a:effectLst/>
                          <a:latin typeface="Arial"/>
                        </a:rPr>
                        <a:t>Without Using </a:t>
                      </a:r>
                      <a:r>
                        <a:rPr lang="en-IN" b="0" i="0" u="none" strike="noStrike" dirty="0" err="1">
                          <a:solidFill>
                            <a:srgbClr val="000000"/>
                          </a:solidFill>
                          <a:effectLst/>
                          <a:latin typeface="Arial"/>
                        </a:rPr>
                        <a:t>tagname</a:t>
                      </a:r>
                      <a:endParaRPr lang="en-IN"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b="0" i="0" u="none" strike="noStrike" dirty="0">
                          <a:solidFill>
                            <a:srgbClr val="000000"/>
                          </a:solidFill>
                          <a:effectLst/>
                          <a:latin typeface="Arial"/>
                        </a:rPr>
                        <a:t>//*[@id='</a:t>
                      </a:r>
                      <a:r>
                        <a:rPr lang="en-IN" b="0" i="0" u="none" strike="noStrike" dirty="0" err="1">
                          <a:solidFill>
                            <a:srgbClr val="000000"/>
                          </a:solidFill>
                          <a:effectLst/>
                          <a:latin typeface="Arial"/>
                        </a:rPr>
                        <a:t>elementid</a:t>
                      </a:r>
                      <a:r>
                        <a:rPr lang="en-IN" b="0" i="0" u="none" strike="noStrike" dirty="0">
                          <a:solidFill>
                            <a:srgbClr val="000000"/>
                          </a:solidFill>
                          <a:effectLst/>
                          <a:latin typeface="Arial"/>
                        </a:rPr>
                        <a:t>']</a:t>
                      </a:r>
                      <a:endParaRPr lang="en-IN"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9" name="Rectangle 2"/>
          <p:cNvSpPr>
            <a:spLocks noChangeArrowheads="1"/>
          </p:cNvSpPr>
          <p:nvPr/>
        </p:nvSpPr>
        <p:spPr bwMode="auto">
          <a:xfrm>
            <a:off x="2957513" y="30876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666451437"/>
              </p:ext>
            </p:extLst>
          </p:nvPr>
        </p:nvGraphicFramePr>
        <p:xfrm>
          <a:off x="1919536" y="3933056"/>
          <a:ext cx="5832648" cy="1400170"/>
        </p:xfrm>
        <a:graphic>
          <a:graphicData uri="http://schemas.openxmlformats.org/drawingml/2006/table">
            <a:tbl>
              <a:tblPr/>
              <a:tblGrid>
                <a:gridCol w="3038227">
                  <a:extLst>
                    <a:ext uri="{9D8B030D-6E8A-4147-A177-3AD203B41FA5}">
                      <a16:colId xmlns:a16="http://schemas.microsoft.com/office/drawing/2014/main" val="20000"/>
                    </a:ext>
                  </a:extLst>
                </a:gridCol>
                <a:gridCol w="2794421">
                  <a:extLst>
                    <a:ext uri="{9D8B030D-6E8A-4147-A177-3AD203B41FA5}">
                      <a16:colId xmlns:a16="http://schemas.microsoft.com/office/drawing/2014/main" val="20001"/>
                    </a:ext>
                  </a:extLst>
                </a:gridCol>
              </a:tblGrid>
              <a:tr h="360040">
                <a:tc>
                  <a:txBody>
                    <a:bodyPr/>
                    <a:lstStyle/>
                    <a:p>
                      <a:pPr rtl="0" fontAlgn="t">
                        <a:spcBef>
                          <a:spcPts val="0"/>
                        </a:spcBef>
                        <a:spcAft>
                          <a:spcPts val="0"/>
                        </a:spcAft>
                      </a:pPr>
                      <a:r>
                        <a:rPr lang="en-IN" b="1" i="0" u="none" strike="noStrike" dirty="0">
                          <a:solidFill>
                            <a:srgbClr val="000000"/>
                          </a:solidFill>
                          <a:effectLst/>
                          <a:latin typeface="Arial"/>
                        </a:rPr>
                        <a:t>Pattern matching</a:t>
                      </a:r>
                      <a:endParaRPr lang="en-IN"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endParaRPr lang="en-IN"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rtl="0" fontAlgn="t">
                        <a:spcBef>
                          <a:spcPts val="0"/>
                        </a:spcBef>
                        <a:spcAft>
                          <a:spcPts val="0"/>
                        </a:spcAft>
                      </a:pPr>
                      <a:r>
                        <a:rPr lang="en-IN" b="0" i="0" u="none" strike="noStrike" dirty="0">
                          <a:solidFill>
                            <a:srgbClr val="000000"/>
                          </a:solidFill>
                          <a:effectLst/>
                          <a:latin typeface="Arial"/>
                        </a:rPr>
                        <a:t>contains</a:t>
                      </a:r>
                      <a:endParaRPr lang="en-IN"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b="0" i="0" u="none" strike="noStrike">
                          <a:solidFill>
                            <a:srgbClr val="000000"/>
                          </a:solidFill>
                          <a:effectLst/>
                          <a:latin typeface="Arial"/>
                        </a:rPr>
                        <a:t>//input[contains(@id,'em')]</a:t>
                      </a:r>
                      <a:endParaRPr lang="en-IN">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rtl="0" fontAlgn="t">
                        <a:spcBef>
                          <a:spcPts val="0"/>
                        </a:spcBef>
                        <a:spcAft>
                          <a:spcPts val="0"/>
                        </a:spcAft>
                      </a:pPr>
                      <a:r>
                        <a:rPr lang="en-IN" b="0" i="0" u="none" strike="noStrike">
                          <a:solidFill>
                            <a:srgbClr val="000000"/>
                          </a:solidFill>
                          <a:effectLst/>
                          <a:latin typeface="Arial"/>
                        </a:rPr>
                        <a:t>starts with</a:t>
                      </a:r>
                      <a:endParaRPr lang="en-IN">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b="0" i="0" u="none" strike="noStrike">
                          <a:solidFill>
                            <a:srgbClr val="000000"/>
                          </a:solidFill>
                          <a:effectLst/>
                          <a:latin typeface="Arial"/>
                        </a:rPr>
                        <a:t>//input[starts-with(@id,'em')]</a:t>
                      </a:r>
                      <a:endParaRPr lang="en-IN">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rtl="0" fontAlgn="t">
                        <a:spcBef>
                          <a:spcPts val="0"/>
                        </a:spcBef>
                        <a:spcAft>
                          <a:spcPts val="0"/>
                        </a:spcAft>
                      </a:pPr>
                      <a:r>
                        <a:rPr lang="en-IN" b="0" i="0" u="none" strike="noStrike" dirty="0">
                          <a:solidFill>
                            <a:srgbClr val="000000"/>
                          </a:solidFill>
                          <a:effectLst/>
                          <a:latin typeface="Arial"/>
                        </a:rPr>
                        <a:t>Ends with</a:t>
                      </a:r>
                      <a:endParaRPr lang="en-IN"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b="0" i="0" u="none" strike="noStrike" dirty="0">
                          <a:solidFill>
                            <a:srgbClr val="000000"/>
                          </a:solidFill>
                          <a:effectLst/>
                          <a:latin typeface="Arial"/>
                        </a:rPr>
                        <a:t>//input[ends-with(@id,'</a:t>
                      </a:r>
                      <a:r>
                        <a:rPr lang="en-IN" b="0" i="0" u="none" strike="noStrike" dirty="0" err="1">
                          <a:solidFill>
                            <a:srgbClr val="000000"/>
                          </a:solidFill>
                          <a:effectLst/>
                          <a:latin typeface="Arial"/>
                        </a:rPr>
                        <a:t>em</a:t>
                      </a:r>
                      <a:r>
                        <a:rPr lang="en-IN" b="0" i="0" u="none" strike="noStrike" dirty="0">
                          <a:solidFill>
                            <a:srgbClr val="000000"/>
                          </a:solidFill>
                          <a:effectLst/>
                          <a:latin typeface="Arial"/>
                        </a:rPr>
                        <a:t>')]</a:t>
                      </a:r>
                      <a:endParaRPr lang="en-IN"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11" name="Rectangle 3"/>
          <p:cNvSpPr>
            <a:spLocks noChangeArrowheads="1"/>
          </p:cNvSpPr>
          <p:nvPr/>
        </p:nvSpPr>
        <p:spPr bwMode="auto">
          <a:xfrm>
            <a:off x="3214688" y="29813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413875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30" name="Shape 230"/>
          <p:cNvSpPr txBox="1">
            <a:spLocks noGrp="1"/>
          </p:cNvSpPr>
          <p:nvPr>
            <p:ph type="body" idx="1"/>
          </p:nvPr>
        </p:nvSpPr>
        <p:spPr>
          <a:xfrm>
            <a:off x="685800" y="762000"/>
            <a:ext cx="8596668" cy="5431762"/>
          </a:xfrm>
          <a:prstGeom prst="rect">
            <a:avLst/>
          </a:prstGeom>
          <a:noFill/>
          <a:ln>
            <a:noFill/>
          </a:ln>
        </p:spPr>
        <p:txBody>
          <a:bodyPr lIns="91425" tIns="45700" rIns="91425" bIns="45700" anchor="t" anchorCtr="0">
            <a:noAutofit/>
          </a:bodyPr>
          <a:lstStyle/>
          <a:p>
            <a:pPr indent="-342900"/>
            <a:r>
              <a:rPr lang="en-US" sz="1200" dirty="0">
                <a:latin typeface="Times New Roman" panose="02020603050405020304" pitchFamily="18" charset="0"/>
                <a:cs typeface="Times New Roman" panose="02020603050405020304" pitchFamily="18" charset="0"/>
              </a:rPr>
              <a:t>Primitive data types</a:t>
            </a:r>
            <a:endParaRPr sz="1200" dirty="0">
              <a:latin typeface="Times New Roman" panose="02020603050405020304" pitchFamily="18" charset="0"/>
              <a:cs typeface="Times New Roman" panose="02020603050405020304" pitchFamily="18" charset="0"/>
            </a:endParaRPr>
          </a:p>
        </p:txBody>
      </p:sp>
      <p:pic>
        <p:nvPicPr>
          <p:cNvPr id="231" name="Shape 231"/>
          <p:cNvPicPr preferRelativeResize="0"/>
          <p:nvPr/>
        </p:nvPicPr>
        <p:blipFill rotWithShape="1">
          <a:blip r:embed="rId3">
            <a:alphaModFix/>
          </a:blip>
          <a:srcRect/>
          <a:stretch/>
        </p:blipFill>
        <p:spPr>
          <a:xfrm>
            <a:off x="1828800" y="1143000"/>
            <a:ext cx="4016030" cy="3210523"/>
          </a:xfrm>
          <a:prstGeom prst="rect">
            <a:avLst/>
          </a:prstGeom>
          <a:noFill/>
          <a:ln>
            <a:noFill/>
          </a:ln>
        </p:spPr>
      </p:pic>
      <p:sp>
        <p:nvSpPr>
          <p:cNvPr id="8" name="Shape 199"/>
          <p:cNvSpPr txBox="1">
            <a:spLocks noGrp="1"/>
          </p:cNvSpPr>
          <p:nvPr>
            <p:ph type="title"/>
          </p:nvPr>
        </p:nvSpPr>
        <p:spPr>
          <a:xfrm>
            <a:off x="677333" y="2286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600" b="0" i="0" u="none" strike="noStrike" cap="none" dirty="0">
                <a:solidFill>
                  <a:schemeClr val="accent1"/>
                </a:solidFill>
                <a:latin typeface="Trebuchet MS"/>
                <a:ea typeface="Trebuchet MS"/>
                <a:cs typeface="Trebuchet MS"/>
                <a:sym typeface="Trebuchet MS"/>
              </a:rPr>
              <a:t>Java : Primitive data types</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260648"/>
            <a:ext cx="8596668" cy="432048"/>
          </a:xfrm>
        </p:spPr>
        <p:txBody>
          <a:bodyPr/>
          <a:lstStyle/>
          <a:p>
            <a:r>
              <a:rPr lang="en-US" sz="2000" dirty="0"/>
              <a:t>Selenium : Locators</a:t>
            </a:r>
            <a:endParaRPr lang="en-IN" sz="2000" dirty="0"/>
          </a:p>
        </p:txBody>
      </p:sp>
      <p:sp>
        <p:nvSpPr>
          <p:cNvPr id="3" name="Text Placeholder 2"/>
          <p:cNvSpPr>
            <a:spLocks noGrp="1"/>
          </p:cNvSpPr>
          <p:nvPr>
            <p:ph type="body" idx="1"/>
          </p:nvPr>
        </p:nvSpPr>
        <p:spPr>
          <a:xfrm>
            <a:off x="677333" y="692697"/>
            <a:ext cx="8596668" cy="5348666"/>
          </a:xfrm>
        </p:spPr>
        <p:txBody>
          <a:bodyPr/>
          <a:lstStyle/>
          <a:p>
            <a:pPr fontAlgn="base">
              <a:buSzPct val="80000"/>
            </a:pPr>
            <a:r>
              <a:rPr lang="en-IN" sz="1200" dirty="0"/>
              <a:t>Using CSS selectors</a:t>
            </a:r>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2759603199"/>
              </p:ext>
            </p:extLst>
          </p:nvPr>
        </p:nvGraphicFramePr>
        <p:xfrm>
          <a:off x="1847528" y="1340768"/>
          <a:ext cx="5760640" cy="4425469"/>
        </p:xfrm>
        <a:graphic>
          <a:graphicData uri="http://schemas.openxmlformats.org/drawingml/2006/table">
            <a:tbl>
              <a:tblPr/>
              <a:tblGrid>
                <a:gridCol w="2973234">
                  <a:extLst>
                    <a:ext uri="{9D8B030D-6E8A-4147-A177-3AD203B41FA5}">
                      <a16:colId xmlns:a16="http://schemas.microsoft.com/office/drawing/2014/main" val="20000"/>
                    </a:ext>
                  </a:extLst>
                </a:gridCol>
                <a:gridCol w="2787406">
                  <a:extLst>
                    <a:ext uri="{9D8B030D-6E8A-4147-A177-3AD203B41FA5}">
                      <a16:colId xmlns:a16="http://schemas.microsoft.com/office/drawing/2014/main" val="20001"/>
                    </a:ext>
                  </a:extLst>
                </a:gridCol>
              </a:tblGrid>
              <a:tr h="252312">
                <a:tc>
                  <a:txBody>
                    <a:bodyPr/>
                    <a:lstStyle/>
                    <a:p>
                      <a:pPr rtl="0" fontAlgn="t">
                        <a:spcBef>
                          <a:spcPts val="0"/>
                        </a:spcBef>
                        <a:spcAft>
                          <a:spcPts val="0"/>
                        </a:spcAft>
                      </a:pPr>
                      <a:r>
                        <a:rPr lang="en-IN" sz="1200" b="0" i="0" u="none" strike="noStrike" baseline="0" dirty="0">
                          <a:solidFill>
                            <a:srgbClr val="000000"/>
                          </a:solidFill>
                          <a:effectLst/>
                          <a:latin typeface="Arial"/>
                        </a:rPr>
                        <a:t>Using </a:t>
                      </a:r>
                      <a:r>
                        <a:rPr lang="en-IN" sz="1200" b="0" i="0" u="none" strike="noStrike" baseline="0" dirty="0" err="1">
                          <a:solidFill>
                            <a:srgbClr val="000000"/>
                          </a:solidFill>
                          <a:effectLst/>
                          <a:latin typeface="Arial"/>
                        </a:rPr>
                        <a:t>tagname</a:t>
                      </a:r>
                      <a:endParaRPr lang="en-IN" sz="1200" baseline="0" dirty="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baseline="0">
                          <a:solidFill>
                            <a:srgbClr val="000000"/>
                          </a:solidFill>
                          <a:effectLst/>
                          <a:latin typeface="Arial"/>
                        </a:rPr>
                        <a:t>a</a:t>
                      </a:r>
                      <a:endParaRPr lang="en-IN" sz="1200" baseline="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52312">
                <a:tc>
                  <a:txBody>
                    <a:bodyPr/>
                    <a:lstStyle/>
                    <a:p>
                      <a:pPr rtl="0" fontAlgn="t">
                        <a:spcBef>
                          <a:spcPts val="0"/>
                        </a:spcBef>
                        <a:spcAft>
                          <a:spcPts val="0"/>
                        </a:spcAft>
                      </a:pPr>
                      <a:r>
                        <a:rPr lang="en-IN" sz="1200" b="0" i="0" u="none" strike="noStrike" baseline="0">
                          <a:solidFill>
                            <a:srgbClr val="000000"/>
                          </a:solidFill>
                          <a:effectLst/>
                          <a:latin typeface="Arial"/>
                        </a:rPr>
                        <a:t>Using tagname+attribute</a:t>
                      </a:r>
                      <a:endParaRPr lang="en-IN" sz="1200" baseline="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baseline="0">
                          <a:solidFill>
                            <a:srgbClr val="000000"/>
                          </a:solidFill>
                          <a:effectLst/>
                          <a:latin typeface="Arial"/>
                        </a:rPr>
                        <a:t>a[id]</a:t>
                      </a:r>
                      <a:endParaRPr lang="en-IN" sz="1200" baseline="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87464">
                <a:tc>
                  <a:txBody>
                    <a:bodyPr/>
                    <a:lstStyle/>
                    <a:p>
                      <a:pPr rtl="0" fontAlgn="t">
                        <a:spcBef>
                          <a:spcPts val="0"/>
                        </a:spcBef>
                        <a:spcAft>
                          <a:spcPts val="0"/>
                        </a:spcAft>
                      </a:pPr>
                      <a:r>
                        <a:rPr lang="en-IN" sz="1200" b="0" i="0" u="none" strike="noStrike" baseline="0" dirty="0">
                          <a:solidFill>
                            <a:srgbClr val="000000"/>
                          </a:solidFill>
                          <a:effectLst/>
                          <a:latin typeface="Arial"/>
                        </a:rPr>
                        <a:t>Using </a:t>
                      </a:r>
                      <a:r>
                        <a:rPr lang="en-IN" sz="1200" b="0" i="0" u="none" strike="noStrike" baseline="0" dirty="0" err="1">
                          <a:solidFill>
                            <a:srgbClr val="000000"/>
                          </a:solidFill>
                          <a:effectLst/>
                          <a:latin typeface="Arial"/>
                        </a:rPr>
                        <a:t>tagname+attribute+attributevalue</a:t>
                      </a:r>
                      <a:endParaRPr lang="en-IN" sz="1200" baseline="0" dirty="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baseline="0">
                          <a:solidFill>
                            <a:srgbClr val="000000"/>
                          </a:solidFill>
                          <a:effectLst/>
                          <a:latin typeface="Arial"/>
                        </a:rPr>
                        <a:t>a[id='xyz']</a:t>
                      </a:r>
                      <a:endParaRPr lang="en-IN" sz="1200" baseline="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88032">
                <a:tc>
                  <a:txBody>
                    <a:bodyPr/>
                    <a:lstStyle/>
                    <a:p>
                      <a:pPr rtl="0" fontAlgn="t">
                        <a:spcBef>
                          <a:spcPts val="0"/>
                        </a:spcBef>
                        <a:spcAft>
                          <a:spcPts val="0"/>
                        </a:spcAft>
                      </a:pPr>
                      <a:r>
                        <a:rPr lang="en-IN" sz="1200" b="0" i="0" u="none" strike="noStrike" baseline="0">
                          <a:solidFill>
                            <a:srgbClr val="000000"/>
                          </a:solidFill>
                          <a:effectLst/>
                          <a:latin typeface="Arial"/>
                        </a:rPr>
                        <a:t>Using tagname+multiple attributes</a:t>
                      </a:r>
                      <a:endParaRPr lang="en-IN" sz="1200" baseline="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baseline="0">
                          <a:solidFill>
                            <a:srgbClr val="000000"/>
                          </a:solidFill>
                          <a:effectLst/>
                          <a:latin typeface="Arial"/>
                        </a:rPr>
                        <a:t>a[id][name]</a:t>
                      </a:r>
                      <a:endParaRPr lang="en-IN" sz="1200" baseline="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88032">
                <a:tc>
                  <a:txBody>
                    <a:bodyPr/>
                    <a:lstStyle/>
                    <a:p>
                      <a:pPr rtl="0" fontAlgn="t">
                        <a:spcBef>
                          <a:spcPts val="0"/>
                        </a:spcBef>
                        <a:spcAft>
                          <a:spcPts val="0"/>
                        </a:spcAft>
                      </a:pPr>
                      <a:r>
                        <a:rPr lang="en-IN" sz="1200" b="0" i="0" u="none" strike="noStrike" baseline="0" dirty="0">
                          <a:solidFill>
                            <a:srgbClr val="000000"/>
                          </a:solidFill>
                          <a:effectLst/>
                          <a:latin typeface="Arial"/>
                        </a:rPr>
                        <a:t>Using </a:t>
                      </a:r>
                      <a:r>
                        <a:rPr lang="en-IN" sz="1200" b="0" i="0" u="none" strike="noStrike" baseline="0" dirty="0" err="1">
                          <a:solidFill>
                            <a:srgbClr val="000000"/>
                          </a:solidFill>
                          <a:effectLst/>
                          <a:latin typeface="Arial"/>
                        </a:rPr>
                        <a:t>tagname+multiple</a:t>
                      </a:r>
                      <a:r>
                        <a:rPr lang="en-IN" sz="1200" b="0" i="0" u="none" strike="noStrike" baseline="0" dirty="0">
                          <a:solidFill>
                            <a:srgbClr val="000000"/>
                          </a:solidFill>
                          <a:effectLst/>
                          <a:latin typeface="Arial"/>
                        </a:rPr>
                        <a:t>(</a:t>
                      </a:r>
                      <a:r>
                        <a:rPr lang="en-IN" sz="1200" b="0" i="0" u="none" strike="noStrike" baseline="0" dirty="0" err="1">
                          <a:solidFill>
                            <a:srgbClr val="000000"/>
                          </a:solidFill>
                          <a:effectLst/>
                          <a:latin typeface="Arial"/>
                        </a:rPr>
                        <a:t>attribute+values</a:t>
                      </a:r>
                      <a:r>
                        <a:rPr lang="en-IN" sz="1200" b="0" i="0" u="none" strike="noStrike" baseline="0" dirty="0">
                          <a:solidFill>
                            <a:srgbClr val="000000"/>
                          </a:solidFill>
                          <a:effectLst/>
                          <a:latin typeface="Arial"/>
                        </a:rPr>
                        <a:t>)</a:t>
                      </a:r>
                      <a:endParaRPr lang="en-IN" sz="1200" baseline="0" dirty="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baseline="0" dirty="0">
                          <a:solidFill>
                            <a:srgbClr val="000000"/>
                          </a:solidFill>
                          <a:effectLst/>
                          <a:latin typeface="Arial"/>
                        </a:rPr>
                        <a:t>a[id='xyz'][name='</a:t>
                      </a:r>
                      <a:r>
                        <a:rPr lang="en-IN" sz="1200" b="0" i="0" u="none" strike="noStrike" baseline="0" dirty="0" err="1">
                          <a:solidFill>
                            <a:srgbClr val="000000"/>
                          </a:solidFill>
                          <a:effectLst/>
                          <a:latin typeface="Arial"/>
                        </a:rPr>
                        <a:t>lmn</a:t>
                      </a:r>
                      <a:r>
                        <a:rPr lang="en-IN" sz="1200" b="0" i="0" u="none" strike="noStrike" baseline="0" dirty="0">
                          <a:solidFill>
                            <a:srgbClr val="000000"/>
                          </a:solidFill>
                          <a:effectLst/>
                          <a:latin typeface="Arial"/>
                        </a:rPr>
                        <a:t>']</a:t>
                      </a:r>
                      <a:endParaRPr lang="en-IN" sz="1200" baseline="0" dirty="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16024">
                <a:tc>
                  <a:txBody>
                    <a:bodyPr/>
                    <a:lstStyle/>
                    <a:p>
                      <a:pPr fontAlgn="t"/>
                      <a:br>
                        <a:rPr lang="en-IN" sz="1100" baseline="0" dirty="0">
                          <a:effectLst/>
                        </a:rPr>
                      </a:br>
                      <a:endParaRPr lang="en-IN" sz="1100" baseline="0" dirty="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br>
                        <a:rPr lang="en-IN" sz="1100" baseline="0">
                          <a:effectLst/>
                        </a:rPr>
                      </a:br>
                      <a:endParaRPr lang="en-IN" sz="1100" baseline="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52312">
                <a:tc>
                  <a:txBody>
                    <a:bodyPr/>
                    <a:lstStyle/>
                    <a:p>
                      <a:pPr rtl="0" fontAlgn="t">
                        <a:spcBef>
                          <a:spcPts val="0"/>
                        </a:spcBef>
                        <a:spcAft>
                          <a:spcPts val="0"/>
                        </a:spcAft>
                      </a:pPr>
                      <a:r>
                        <a:rPr lang="en-IN" sz="1200" b="1" i="0" u="none" strike="noStrike" baseline="0">
                          <a:solidFill>
                            <a:srgbClr val="000000"/>
                          </a:solidFill>
                          <a:effectLst/>
                          <a:latin typeface="Arial"/>
                        </a:rPr>
                        <a:t>Special attributes</a:t>
                      </a:r>
                      <a:endParaRPr lang="en-IN" sz="1200" baseline="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base">
                        <a:spcBef>
                          <a:spcPts val="0"/>
                        </a:spcBef>
                        <a:spcAft>
                          <a:spcPts val="0"/>
                        </a:spcAft>
                      </a:pPr>
                      <a:endParaRPr lang="en-IN" sz="1200" b="1" i="0" u="none" strike="noStrike" baseline="0">
                        <a:solidFill>
                          <a:srgbClr val="000000"/>
                        </a:solidFill>
                        <a:effectLst/>
                        <a:latin typeface="Arial"/>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52312">
                <a:tc>
                  <a:txBody>
                    <a:bodyPr/>
                    <a:lstStyle/>
                    <a:p>
                      <a:pPr rtl="0" fontAlgn="t">
                        <a:spcBef>
                          <a:spcPts val="0"/>
                        </a:spcBef>
                        <a:spcAft>
                          <a:spcPts val="0"/>
                        </a:spcAft>
                      </a:pPr>
                      <a:r>
                        <a:rPr lang="en-IN" sz="1200" b="0" i="0" u="none" strike="noStrike" baseline="0">
                          <a:solidFill>
                            <a:srgbClr val="000000"/>
                          </a:solidFill>
                          <a:effectLst/>
                          <a:latin typeface="Arial"/>
                        </a:rPr>
                        <a:t>Id</a:t>
                      </a:r>
                      <a:endParaRPr lang="en-IN" sz="1200" baseline="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baseline="0">
                          <a:solidFill>
                            <a:srgbClr val="000000"/>
                          </a:solidFill>
                          <a:effectLst/>
                          <a:latin typeface="Arial"/>
                        </a:rPr>
                        <a:t>a#elementid</a:t>
                      </a:r>
                      <a:endParaRPr lang="en-IN" sz="1200" baseline="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52312">
                <a:tc>
                  <a:txBody>
                    <a:bodyPr/>
                    <a:lstStyle/>
                    <a:p>
                      <a:pPr rtl="0" fontAlgn="t">
                        <a:spcBef>
                          <a:spcPts val="0"/>
                        </a:spcBef>
                        <a:spcAft>
                          <a:spcPts val="0"/>
                        </a:spcAft>
                      </a:pPr>
                      <a:r>
                        <a:rPr lang="en-IN" sz="1200" b="0" i="0" u="none" strike="noStrike" baseline="0">
                          <a:solidFill>
                            <a:srgbClr val="000000"/>
                          </a:solidFill>
                          <a:effectLst/>
                          <a:latin typeface="Arial"/>
                        </a:rPr>
                        <a:t>Classname</a:t>
                      </a:r>
                      <a:endParaRPr lang="en-IN" sz="1200" baseline="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baseline="0" dirty="0" err="1">
                          <a:solidFill>
                            <a:srgbClr val="000000"/>
                          </a:solidFill>
                          <a:effectLst/>
                          <a:latin typeface="Arial"/>
                        </a:rPr>
                        <a:t>a.classname</a:t>
                      </a:r>
                      <a:endParaRPr lang="en-IN" sz="1200" baseline="0" dirty="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409265">
                <a:tc>
                  <a:txBody>
                    <a:bodyPr/>
                    <a:lstStyle/>
                    <a:p>
                      <a:pPr fontAlgn="t"/>
                      <a:br>
                        <a:rPr lang="en-IN" sz="1100" baseline="0" dirty="0">
                          <a:effectLst/>
                        </a:rPr>
                      </a:br>
                      <a:endParaRPr lang="en-IN" sz="1100" baseline="0" dirty="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br>
                        <a:rPr lang="en-IN" sz="1100" baseline="0" dirty="0">
                          <a:effectLst/>
                        </a:rPr>
                      </a:br>
                      <a:endParaRPr lang="en-IN" sz="1100" baseline="0" dirty="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52312">
                <a:tc>
                  <a:txBody>
                    <a:bodyPr/>
                    <a:lstStyle/>
                    <a:p>
                      <a:pPr rtl="0" fontAlgn="t">
                        <a:spcBef>
                          <a:spcPts val="0"/>
                        </a:spcBef>
                        <a:spcAft>
                          <a:spcPts val="0"/>
                        </a:spcAft>
                      </a:pPr>
                      <a:r>
                        <a:rPr lang="en-IN" sz="1200" b="1" i="0" u="none" strike="noStrike" baseline="0">
                          <a:solidFill>
                            <a:srgbClr val="000000"/>
                          </a:solidFill>
                          <a:effectLst/>
                          <a:latin typeface="Arial"/>
                        </a:rPr>
                        <a:t>Pattern  matching</a:t>
                      </a:r>
                      <a:endParaRPr lang="en-IN" sz="1200" baseline="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base">
                        <a:spcBef>
                          <a:spcPts val="0"/>
                        </a:spcBef>
                        <a:spcAft>
                          <a:spcPts val="0"/>
                        </a:spcAft>
                      </a:pPr>
                      <a:endParaRPr lang="en-IN" sz="1200" b="0" i="0" u="none" strike="noStrike" baseline="0">
                        <a:solidFill>
                          <a:srgbClr val="000000"/>
                        </a:solidFill>
                        <a:effectLst/>
                        <a:latin typeface="Arial"/>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400503">
                <a:tc>
                  <a:txBody>
                    <a:bodyPr/>
                    <a:lstStyle/>
                    <a:p>
                      <a:pPr rtl="0" fontAlgn="t">
                        <a:spcBef>
                          <a:spcPts val="0"/>
                        </a:spcBef>
                        <a:spcAft>
                          <a:spcPts val="0"/>
                        </a:spcAft>
                      </a:pPr>
                      <a:r>
                        <a:rPr lang="en-IN" sz="1200" b="0" i="0" u="none" strike="noStrike" baseline="0">
                          <a:solidFill>
                            <a:srgbClr val="000000"/>
                          </a:solidFill>
                          <a:effectLst/>
                          <a:latin typeface="Arial"/>
                        </a:rPr>
                        <a:t>Contains</a:t>
                      </a:r>
                      <a:endParaRPr lang="en-IN" sz="1200" baseline="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baseline="0" dirty="0">
                          <a:solidFill>
                            <a:srgbClr val="000000"/>
                          </a:solidFill>
                          <a:effectLst/>
                          <a:latin typeface="Arial"/>
                        </a:rPr>
                        <a:t>a[id*="</a:t>
                      </a:r>
                      <a:r>
                        <a:rPr lang="en-IN" sz="1200" b="0" i="0" u="none" strike="noStrike" baseline="0" dirty="0" err="1">
                          <a:solidFill>
                            <a:srgbClr val="000000"/>
                          </a:solidFill>
                          <a:effectLst/>
                          <a:latin typeface="Arial"/>
                        </a:rPr>
                        <a:t>somestring</a:t>
                      </a:r>
                      <a:r>
                        <a:rPr lang="en-IN" sz="1200" b="0" i="0" u="none" strike="noStrike" baseline="0" dirty="0">
                          <a:solidFill>
                            <a:srgbClr val="000000"/>
                          </a:solidFill>
                          <a:effectLst/>
                          <a:latin typeface="Arial"/>
                        </a:rPr>
                        <a:t>"]</a:t>
                      </a:r>
                      <a:endParaRPr lang="en-IN" sz="1200" baseline="0" dirty="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400503">
                <a:tc>
                  <a:txBody>
                    <a:bodyPr/>
                    <a:lstStyle/>
                    <a:p>
                      <a:pPr rtl="0" fontAlgn="t">
                        <a:spcBef>
                          <a:spcPts val="0"/>
                        </a:spcBef>
                        <a:spcAft>
                          <a:spcPts val="0"/>
                        </a:spcAft>
                      </a:pPr>
                      <a:r>
                        <a:rPr lang="en-IN" sz="1200" b="0" i="0" u="none" strike="noStrike" baseline="0">
                          <a:solidFill>
                            <a:srgbClr val="000000"/>
                          </a:solidFill>
                          <a:effectLst/>
                          <a:latin typeface="Arial"/>
                        </a:rPr>
                        <a:t>Starts with</a:t>
                      </a:r>
                      <a:endParaRPr lang="en-IN" sz="1200" baseline="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baseline="0" dirty="0">
                          <a:solidFill>
                            <a:srgbClr val="000000"/>
                          </a:solidFill>
                          <a:effectLst/>
                          <a:latin typeface="Arial"/>
                        </a:rPr>
                        <a:t>a[id^="</a:t>
                      </a:r>
                      <a:r>
                        <a:rPr lang="en-IN" sz="1200" b="0" i="0" u="none" strike="noStrike" baseline="0" dirty="0" err="1">
                          <a:solidFill>
                            <a:srgbClr val="000000"/>
                          </a:solidFill>
                          <a:effectLst/>
                          <a:latin typeface="Arial"/>
                        </a:rPr>
                        <a:t>somestring</a:t>
                      </a:r>
                      <a:r>
                        <a:rPr lang="en-IN" sz="1200" b="0" i="0" u="none" strike="noStrike" baseline="0" dirty="0">
                          <a:solidFill>
                            <a:srgbClr val="000000"/>
                          </a:solidFill>
                          <a:effectLst/>
                          <a:latin typeface="Arial"/>
                        </a:rPr>
                        <a:t>"]</a:t>
                      </a:r>
                      <a:endParaRPr lang="en-IN" sz="1200" baseline="0" dirty="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400503">
                <a:tc>
                  <a:txBody>
                    <a:bodyPr/>
                    <a:lstStyle/>
                    <a:p>
                      <a:pPr rtl="0" fontAlgn="t">
                        <a:spcBef>
                          <a:spcPts val="0"/>
                        </a:spcBef>
                        <a:spcAft>
                          <a:spcPts val="0"/>
                        </a:spcAft>
                      </a:pPr>
                      <a:r>
                        <a:rPr lang="en-IN" sz="1200" b="0" i="0" u="none" strike="noStrike" baseline="0">
                          <a:solidFill>
                            <a:srgbClr val="000000"/>
                          </a:solidFill>
                          <a:effectLst/>
                          <a:latin typeface="Arial"/>
                        </a:rPr>
                        <a:t>Ends with</a:t>
                      </a:r>
                      <a:endParaRPr lang="en-IN" sz="1200" baseline="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baseline="0" dirty="0">
                          <a:solidFill>
                            <a:srgbClr val="000000"/>
                          </a:solidFill>
                          <a:effectLst/>
                          <a:latin typeface="Arial"/>
                        </a:rPr>
                        <a:t>a[id$="</a:t>
                      </a:r>
                      <a:r>
                        <a:rPr lang="en-IN" sz="1200" b="0" i="0" u="none" strike="noStrike" baseline="0" dirty="0" err="1">
                          <a:solidFill>
                            <a:srgbClr val="000000"/>
                          </a:solidFill>
                          <a:effectLst/>
                          <a:latin typeface="Arial"/>
                        </a:rPr>
                        <a:t>somestring</a:t>
                      </a:r>
                      <a:r>
                        <a:rPr lang="en-IN" sz="1200" b="0" i="0" u="none" strike="noStrike" baseline="0" dirty="0">
                          <a:solidFill>
                            <a:srgbClr val="000000"/>
                          </a:solidFill>
                          <a:effectLst/>
                          <a:latin typeface="Arial"/>
                        </a:rPr>
                        <a:t>"]</a:t>
                      </a:r>
                      <a:endParaRPr lang="en-IN" sz="1200" baseline="0" dirty="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bl>
          </a:graphicData>
        </a:graphic>
      </p:graphicFrame>
      <p:sp>
        <p:nvSpPr>
          <p:cNvPr id="5" name="Rectangle 1"/>
          <p:cNvSpPr>
            <a:spLocks noChangeArrowheads="1"/>
          </p:cNvSpPr>
          <p:nvPr/>
        </p:nvSpPr>
        <p:spPr bwMode="auto">
          <a:xfrm>
            <a:off x="3997325" y="21193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97474239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764705"/>
            <a:ext cx="8596668" cy="5276658"/>
          </a:xfrm>
        </p:spPr>
        <p:txBody>
          <a:bodyPr/>
          <a:lstStyle/>
          <a:p>
            <a:pPr fontAlgn="base">
              <a:buSzPct val="80000"/>
            </a:pPr>
            <a:r>
              <a:rPr lang="en-US" sz="1200" dirty="0"/>
              <a:t> When to use CSS and </a:t>
            </a:r>
            <a:r>
              <a:rPr lang="en-US" sz="1200" dirty="0" err="1"/>
              <a:t>xpath</a:t>
            </a:r>
            <a:r>
              <a:rPr lang="en-US" sz="1200" dirty="0"/>
              <a:t> techniques?</a:t>
            </a:r>
          </a:p>
          <a:p>
            <a:pPr lvl="1" fontAlgn="base"/>
            <a:r>
              <a:rPr lang="en-US" sz="1200" dirty="0"/>
              <a:t> When the elements don't have attributes like id ,name ,class</a:t>
            </a:r>
          </a:p>
          <a:p>
            <a:pPr lvl="1" fontAlgn="base"/>
            <a:r>
              <a:rPr lang="en-US" sz="1200" dirty="0"/>
              <a:t> When the </a:t>
            </a:r>
            <a:r>
              <a:rPr lang="en-US" sz="1200" dirty="0" err="1"/>
              <a:t>id,name,class</a:t>
            </a:r>
            <a:r>
              <a:rPr lang="en-US" sz="1200" dirty="0"/>
              <a:t> attributes of web elements are dynamically changing</a:t>
            </a:r>
            <a:endParaRPr lang="en-IN" sz="1200" dirty="0"/>
          </a:p>
          <a:p>
            <a:pPr fontAlgn="base">
              <a:buSzPct val="80000"/>
            </a:pPr>
            <a:r>
              <a:rPr lang="en-IN" sz="1200" dirty="0"/>
              <a:t>Disadvantages of </a:t>
            </a:r>
            <a:r>
              <a:rPr lang="en-IN" sz="1200" dirty="0" err="1"/>
              <a:t>Xpath</a:t>
            </a:r>
            <a:r>
              <a:rPr lang="en-IN" sz="1200" dirty="0"/>
              <a:t>:</a:t>
            </a:r>
          </a:p>
          <a:p>
            <a:pPr lvl="2" fontAlgn="base"/>
            <a:r>
              <a:rPr lang="en-IN" sz="1200" dirty="0"/>
              <a:t>Slower than CSS since it has to parse entire DOM.</a:t>
            </a:r>
          </a:p>
          <a:p>
            <a:pPr lvl="2" fontAlgn="base"/>
            <a:r>
              <a:rPr lang="en-IN" sz="1200" dirty="0"/>
              <a:t>IE browser doesn’t have native </a:t>
            </a:r>
            <a:r>
              <a:rPr lang="en-IN" sz="1200" dirty="0" err="1"/>
              <a:t>xpath</a:t>
            </a:r>
            <a:r>
              <a:rPr lang="en-IN" sz="1200" dirty="0"/>
              <a:t> engine. Selenium injects </a:t>
            </a:r>
            <a:r>
              <a:rPr lang="en-IN" sz="1200" dirty="0" err="1"/>
              <a:t>xpath</a:t>
            </a:r>
            <a:r>
              <a:rPr lang="en-IN" sz="1200" dirty="0"/>
              <a:t> engine in IE driver. </a:t>
            </a:r>
            <a:r>
              <a:rPr lang="en-IN" sz="1200" dirty="0" err="1"/>
              <a:t>Xpath</a:t>
            </a:r>
            <a:r>
              <a:rPr lang="en-IN" sz="1200" dirty="0"/>
              <a:t> works inconsistently in IE.</a:t>
            </a:r>
          </a:p>
          <a:p>
            <a:pPr lvl="2" fontAlgn="base"/>
            <a:r>
              <a:rPr lang="en-IN" sz="1200" dirty="0"/>
              <a:t>Relies on browser’s XPath implementation which is not always complete .So, not –recommended for cross-browser testing.</a:t>
            </a:r>
          </a:p>
          <a:p>
            <a:pPr lvl="2" fontAlgn="base"/>
            <a:r>
              <a:rPr lang="en-IN" sz="1200" dirty="0"/>
              <a:t>When a new element is added in page there is high possibility of breaking </a:t>
            </a:r>
            <a:r>
              <a:rPr lang="en-IN" sz="1200" dirty="0" err="1"/>
              <a:t>xpath</a:t>
            </a:r>
            <a:r>
              <a:rPr lang="en-IN" sz="1200" dirty="0"/>
              <a:t> </a:t>
            </a:r>
          </a:p>
          <a:p>
            <a:pPr fontAlgn="base">
              <a:buSzPct val="80000"/>
            </a:pPr>
            <a:r>
              <a:rPr lang="en-IN" sz="1200" dirty="0"/>
              <a:t>Disadvantages of CSS:</a:t>
            </a:r>
          </a:p>
          <a:p>
            <a:pPr lvl="2" fontAlgn="base"/>
            <a:r>
              <a:rPr lang="en-IN" sz="1200" dirty="0"/>
              <a:t>They tend to be more complex and require a steeper learning curve.</a:t>
            </a:r>
          </a:p>
        </p:txBody>
      </p:sp>
      <p:sp>
        <p:nvSpPr>
          <p:cNvPr id="4" name="Title 1"/>
          <p:cNvSpPr>
            <a:spLocks noGrp="1"/>
          </p:cNvSpPr>
          <p:nvPr>
            <p:ph type="title"/>
          </p:nvPr>
        </p:nvSpPr>
        <p:spPr>
          <a:xfrm>
            <a:off x="677333" y="260648"/>
            <a:ext cx="8596668" cy="360040"/>
          </a:xfrm>
        </p:spPr>
        <p:txBody>
          <a:bodyPr/>
          <a:lstStyle/>
          <a:p>
            <a:r>
              <a:rPr lang="en-US" sz="1400" dirty="0"/>
              <a:t>Selenium : Locators</a:t>
            </a:r>
            <a:endParaRPr lang="en-IN" sz="1400" dirty="0"/>
          </a:p>
        </p:txBody>
      </p:sp>
    </p:spTree>
    <p:extLst>
      <p:ext uri="{BB962C8B-B14F-4D97-AF65-F5344CB8AC3E}">
        <p14:creationId xmlns:p14="http://schemas.microsoft.com/office/powerpoint/2010/main" val="294656249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548680"/>
            <a:ext cx="8596668" cy="6192687"/>
          </a:xfrm>
        </p:spPr>
        <p:txBody>
          <a:bodyPr/>
          <a:lstStyle/>
          <a:p>
            <a:pPr fontAlgn="base">
              <a:buSzPct val="80000"/>
            </a:pPr>
            <a:r>
              <a:rPr lang="en-IN" sz="1200" dirty="0"/>
              <a:t>Working with Different Elements </a:t>
            </a:r>
          </a:p>
          <a:p>
            <a:pPr lvl="1" fontAlgn="base"/>
            <a:r>
              <a:rPr lang="en-IN" sz="1200" dirty="0"/>
              <a:t>Text box</a:t>
            </a:r>
          </a:p>
          <a:p>
            <a:pPr lvl="1" fontAlgn="base"/>
            <a:r>
              <a:rPr lang="en-IN" sz="1200" dirty="0"/>
              <a:t>Radio Buttons</a:t>
            </a:r>
          </a:p>
          <a:p>
            <a:pPr lvl="1" fontAlgn="base"/>
            <a:r>
              <a:rPr lang="en-IN" sz="1200" dirty="0"/>
              <a:t>Checkbox</a:t>
            </a:r>
          </a:p>
          <a:p>
            <a:pPr lvl="1" fontAlgn="base"/>
            <a:r>
              <a:rPr lang="en-IN" sz="1200" dirty="0"/>
              <a:t>Button</a:t>
            </a:r>
          </a:p>
          <a:p>
            <a:pPr lvl="1" fontAlgn="base"/>
            <a:r>
              <a:rPr lang="en-IN" sz="1200" dirty="0"/>
              <a:t>Link</a:t>
            </a:r>
          </a:p>
          <a:p>
            <a:pPr lvl="1" fontAlgn="base"/>
            <a:r>
              <a:rPr lang="en-IN" sz="1200" dirty="0"/>
              <a:t>Dropdown list</a:t>
            </a:r>
          </a:p>
          <a:p>
            <a:pPr lvl="2" fontAlgn="base"/>
            <a:r>
              <a:rPr lang="en-IN" sz="1200" dirty="0"/>
              <a:t>Select class</a:t>
            </a:r>
          </a:p>
          <a:p>
            <a:pPr lvl="2" fontAlgn="base"/>
            <a:r>
              <a:rPr lang="en-IN" sz="1200" dirty="0"/>
              <a:t>Select methods</a:t>
            </a:r>
          </a:p>
          <a:p>
            <a:pPr lvl="3" fontAlgn="base"/>
            <a:r>
              <a:rPr lang="en-IN" dirty="0" err="1"/>
              <a:t>selectByIndex</a:t>
            </a:r>
            <a:r>
              <a:rPr lang="en-IN" dirty="0"/>
              <a:t>(Index)</a:t>
            </a:r>
          </a:p>
          <a:p>
            <a:pPr lvl="3" fontAlgn="base"/>
            <a:r>
              <a:rPr lang="en-IN" dirty="0" err="1"/>
              <a:t>selectByValue</a:t>
            </a:r>
            <a:r>
              <a:rPr lang="en-IN" dirty="0"/>
              <a:t>(Value)</a:t>
            </a:r>
          </a:p>
          <a:p>
            <a:pPr lvl="3" fontAlgn="base"/>
            <a:r>
              <a:rPr lang="en-IN" dirty="0" err="1"/>
              <a:t>selectByVisibleText</a:t>
            </a:r>
            <a:r>
              <a:rPr lang="en-IN" dirty="0"/>
              <a:t>(Text)</a:t>
            </a:r>
          </a:p>
          <a:p>
            <a:pPr lvl="1" fontAlgn="base"/>
            <a:r>
              <a:rPr lang="en-IN" sz="1200" dirty="0"/>
              <a:t>(</a:t>
            </a:r>
            <a:r>
              <a:rPr lang="en-IN" sz="1200" dirty="0" err="1"/>
              <a:t>isDisplayed</a:t>
            </a:r>
            <a:r>
              <a:rPr lang="en-IN" sz="1200" dirty="0"/>
              <a:t>)</a:t>
            </a:r>
          </a:p>
          <a:p>
            <a:pPr lvl="2" fontAlgn="base"/>
            <a:r>
              <a:rPr lang="en-IN" sz="1200" dirty="0"/>
              <a:t>Whether a web element is visible or hidden</a:t>
            </a:r>
          </a:p>
          <a:p>
            <a:pPr lvl="1" fontAlgn="base"/>
            <a:r>
              <a:rPr lang="en-IN" sz="1200" dirty="0" err="1"/>
              <a:t>isEnbled</a:t>
            </a:r>
            <a:r>
              <a:rPr lang="en-IN" sz="1200" dirty="0"/>
              <a:t>()</a:t>
            </a:r>
          </a:p>
          <a:p>
            <a:pPr lvl="2" fontAlgn="base"/>
            <a:r>
              <a:rPr lang="en-IN" sz="1200" dirty="0"/>
              <a:t>Whether a web element is </a:t>
            </a:r>
            <a:r>
              <a:rPr lang="en-IN" sz="1200" dirty="0" err="1"/>
              <a:t>editables</a:t>
            </a:r>
            <a:endParaRPr lang="en-IN" sz="1200" dirty="0"/>
          </a:p>
          <a:p>
            <a:pPr lvl="1" fontAlgn="base"/>
            <a:r>
              <a:rPr lang="en-IN" sz="1200" dirty="0" err="1"/>
              <a:t>isSelected</a:t>
            </a:r>
            <a:r>
              <a:rPr lang="en-IN" sz="1200" dirty="0"/>
              <a:t>()</a:t>
            </a:r>
          </a:p>
          <a:p>
            <a:pPr lvl="2" fontAlgn="base"/>
            <a:r>
              <a:rPr lang="en-IN" sz="1200" dirty="0"/>
              <a:t>Whether a web element is selected(check </a:t>
            </a:r>
            <a:r>
              <a:rPr lang="en-IN" sz="1200" dirty="0" err="1"/>
              <a:t>box,radio</a:t>
            </a:r>
            <a:r>
              <a:rPr lang="en-IN" sz="1200" dirty="0"/>
              <a:t> buttons </a:t>
            </a:r>
            <a:r>
              <a:rPr lang="en-IN" sz="1200" dirty="0" err="1"/>
              <a:t>etc</a:t>
            </a:r>
            <a:r>
              <a:rPr lang="en-IN" sz="1200" dirty="0"/>
              <a:t>)</a:t>
            </a:r>
          </a:p>
          <a:p>
            <a:pPr fontAlgn="base">
              <a:buSzPct val="80000"/>
            </a:pPr>
            <a:endParaRPr lang="en-IN" sz="1200" dirty="0"/>
          </a:p>
        </p:txBody>
      </p:sp>
      <p:sp>
        <p:nvSpPr>
          <p:cNvPr id="4" name="Title 1"/>
          <p:cNvSpPr>
            <a:spLocks noGrp="1"/>
          </p:cNvSpPr>
          <p:nvPr>
            <p:ph type="title"/>
          </p:nvPr>
        </p:nvSpPr>
        <p:spPr>
          <a:xfrm>
            <a:off x="695400" y="188640"/>
            <a:ext cx="8596668" cy="360040"/>
          </a:xfrm>
        </p:spPr>
        <p:txBody>
          <a:bodyPr/>
          <a:lstStyle/>
          <a:p>
            <a:r>
              <a:rPr lang="en-US" sz="1400" dirty="0"/>
              <a:t>Selenium : Element Interactions</a:t>
            </a:r>
            <a:endParaRPr lang="en-IN" sz="1400" dirty="0"/>
          </a:p>
        </p:txBody>
      </p:sp>
    </p:spTree>
    <p:extLst>
      <p:ext uri="{BB962C8B-B14F-4D97-AF65-F5344CB8AC3E}">
        <p14:creationId xmlns:p14="http://schemas.microsoft.com/office/powerpoint/2010/main" val="52098679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20688"/>
            <a:ext cx="8596668" cy="5420675"/>
          </a:xfrm>
        </p:spPr>
        <p:txBody>
          <a:bodyPr/>
          <a:lstStyle/>
          <a:p>
            <a:pPr fontAlgn="base">
              <a:buSzPct val="80000"/>
            </a:pPr>
            <a:r>
              <a:rPr lang="en-US" sz="1200" dirty="0"/>
              <a:t>Dealing with Windows and Tabs</a:t>
            </a:r>
          </a:p>
          <a:p>
            <a:pPr lvl="1" fontAlgn="base"/>
            <a:r>
              <a:rPr lang="en-US" sz="1200" dirty="0" err="1"/>
              <a:t>getWindowHandle</a:t>
            </a:r>
            <a:r>
              <a:rPr lang="en-US" sz="1200" dirty="0"/>
              <a:t>() method</a:t>
            </a:r>
          </a:p>
          <a:p>
            <a:pPr lvl="1" fontAlgn="base"/>
            <a:r>
              <a:rPr lang="en-US" sz="1200" dirty="0" err="1"/>
              <a:t>getWindowHandles</a:t>
            </a:r>
            <a:r>
              <a:rPr lang="en-US" sz="1200" dirty="0"/>
              <a:t>() method</a:t>
            </a:r>
          </a:p>
          <a:p>
            <a:pPr lvl="1" fontAlgn="base"/>
            <a:r>
              <a:rPr lang="en-US" sz="1200" dirty="0"/>
              <a:t>Switching to new Window/Tab</a:t>
            </a:r>
          </a:p>
          <a:p>
            <a:pPr lvl="1" fontAlgn="base"/>
            <a:r>
              <a:rPr lang="en-US" sz="1200" dirty="0"/>
              <a:t>Switching back to parent window</a:t>
            </a:r>
          </a:p>
          <a:p>
            <a:pPr lvl="1" fontAlgn="base"/>
            <a:r>
              <a:rPr lang="en-US" sz="1200" dirty="0"/>
              <a:t>Difference between close() and Quit()  methods</a:t>
            </a:r>
          </a:p>
          <a:p>
            <a:pPr lvl="1" fontAlgn="base"/>
            <a:endParaRPr lang="en-US" sz="1200" dirty="0"/>
          </a:p>
          <a:p>
            <a:pPr fontAlgn="base">
              <a:buSzPct val="80000"/>
            </a:pPr>
            <a:r>
              <a:rPr lang="en-US" sz="1200" dirty="0"/>
              <a:t>Dealing with Alerts</a:t>
            </a:r>
          </a:p>
          <a:p>
            <a:pPr lvl="1" fontAlgn="base"/>
            <a:r>
              <a:rPr lang="en-IN" sz="1200" dirty="0" err="1"/>
              <a:t>driver.switchTo</a:t>
            </a:r>
            <a:r>
              <a:rPr lang="en-IN" sz="1200" dirty="0"/>
              <a:t>().alert()</a:t>
            </a:r>
          </a:p>
          <a:p>
            <a:pPr lvl="1" fontAlgn="base"/>
            <a:r>
              <a:rPr lang="en-US" sz="1200" dirty="0" err="1"/>
              <a:t>alert.getText</a:t>
            </a:r>
            <a:r>
              <a:rPr lang="en-US" sz="1200" dirty="0"/>
              <a:t>()</a:t>
            </a:r>
          </a:p>
          <a:p>
            <a:pPr lvl="1" fontAlgn="base"/>
            <a:r>
              <a:rPr lang="en-US" sz="1200" dirty="0" err="1"/>
              <a:t>alert.accept</a:t>
            </a:r>
            <a:r>
              <a:rPr lang="en-US" sz="1200" dirty="0"/>
              <a:t>()</a:t>
            </a:r>
          </a:p>
          <a:p>
            <a:pPr lvl="1" fontAlgn="base"/>
            <a:r>
              <a:rPr lang="en-US" sz="1200" dirty="0" err="1"/>
              <a:t>alert.dismiss</a:t>
            </a:r>
            <a:r>
              <a:rPr lang="en-US" sz="1200" dirty="0"/>
              <a:t>()</a:t>
            </a:r>
            <a:endParaRPr lang="en-IN" sz="1200" dirty="0"/>
          </a:p>
        </p:txBody>
      </p:sp>
      <p:sp>
        <p:nvSpPr>
          <p:cNvPr id="4" name="Title 1"/>
          <p:cNvSpPr>
            <a:spLocks noGrp="1"/>
          </p:cNvSpPr>
          <p:nvPr>
            <p:ph type="title"/>
          </p:nvPr>
        </p:nvSpPr>
        <p:spPr>
          <a:xfrm>
            <a:off x="695400" y="188640"/>
            <a:ext cx="8596668" cy="360040"/>
          </a:xfrm>
        </p:spPr>
        <p:txBody>
          <a:bodyPr/>
          <a:lstStyle/>
          <a:p>
            <a:r>
              <a:rPr lang="en-US" sz="1400" dirty="0"/>
              <a:t>Selenium : Dealing with Windows ,Tabs, Alerts and Iframes</a:t>
            </a:r>
            <a:endParaRPr lang="en-IN" sz="1400" dirty="0"/>
          </a:p>
        </p:txBody>
      </p:sp>
    </p:spTree>
    <p:extLst>
      <p:ext uri="{BB962C8B-B14F-4D97-AF65-F5344CB8AC3E}">
        <p14:creationId xmlns:p14="http://schemas.microsoft.com/office/powerpoint/2010/main" val="356596411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20689"/>
            <a:ext cx="8596668" cy="5420674"/>
          </a:xfrm>
        </p:spPr>
        <p:txBody>
          <a:bodyPr/>
          <a:lstStyle/>
          <a:p>
            <a:pPr fontAlgn="base">
              <a:buSzPct val="80000"/>
            </a:pPr>
            <a:r>
              <a:rPr lang="en-US" sz="1200" dirty="0"/>
              <a:t>Dealing with Iframes</a:t>
            </a:r>
          </a:p>
          <a:p>
            <a:pPr lvl="1" fontAlgn="base"/>
            <a:r>
              <a:rPr lang="en-US" sz="1200" dirty="0"/>
              <a:t>Switching to Iframe:</a:t>
            </a:r>
            <a:endParaRPr lang="en-IN" sz="1200" dirty="0"/>
          </a:p>
          <a:p>
            <a:pPr lvl="2" fontAlgn="base"/>
            <a:r>
              <a:rPr lang="en-IN" sz="1200" dirty="0" err="1"/>
              <a:t>driver.switchTo</a:t>
            </a:r>
            <a:r>
              <a:rPr lang="en-IN" sz="1200" dirty="0"/>
              <a:t>().frame(index)</a:t>
            </a:r>
            <a:endParaRPr lang="en-US" sz="1200" dirty="0"/>
          </a:p>
          <a:p>
            <a:pPr lvl="2" fontAlgn="base"/>
            <a:r>
              <a:rPr lang="en-IN" sz="1200" dirty="0" err="1"/>
              <a:t>driver.switchTo</a:t>
            </a:r>
            <a:r>
              <a:rPr lang="en-IN" sz="1200" dirty="0"/>
              <a:t>().frame(</a:t>
            </a:r>
            <a:r>
              <a:rPr lang="en-IN" sz="1200" dirty="0" err="1"/>
              <a:t>nameorId</a:t>
            </a:r>
            <a:r>
              <a:rPr lang="en-IN" sz="1200" dirty="0"/>
              <a:t>)</a:t>
            </a:r>
          </a:p>
          <a:p>
            <a:pPr lvl="2" fontAlgn="base"/>
            <a:r>
              <a:rPr lang="en-IN" sz="1200" dirty="0" err="1"/>
              <a:t>driver.switchTo</a:t>
            </a:r>
            <a:r>
              <a:rPr lang="en-IN" sz="1200" dirty="0"/>
              <a:t>().frame(</a:t>
            </a:r>
            <a:r>
              <a:rPr lang="en-IN" sz="1200" dirty="0" err="1"/>
              <a:t>webelement</a:t>
            </a:r>
            <a:r>
              <a:rPr lang="en-IN" sz="1200" dirty="0"/>
              <a:t>)</a:t>
            </a:r>
          </a:p>
          <a:p>
            <a:pPr lvl="1" fontAlgn="base"/>
            <a:r>
              <a:rPr lang="en-US" sz="1200" dirty="0"/>
              <a:t>Switching back to parent page:</a:t>
            </a:r>
          </a:p>
          <a:p>
            <a:pPr lvl="2" fontAlgn="base"/>
            <a:r>
              <a:rPr lang="en-IN" sz="1200" dirty="0" err="1"/>
              <a:t>driver.switchTo</a:t>
            </a:r>
            <a:r>
              <a:rPr lang="en-IN" sz="1200" dirty="0"/>
              <a:t>().</a:t>
            </a:r>
            <a:r>
              <a:rPr lang="en-IN" sz="1200" dirty="0" err="1"/>
              <a:t>defaultContent</a:t>
            </a:r>
            <a:r>
              <a:rPr lang="en-IN" sz="1200" dirty="0"/>
              <a:t>()</a:t>
            </a:r>
          </a:p>
          <a:p>
            <a:pPr lvl="1"/>
            <a:endParaRPr lang="en-IN" u="sng" dirty="0"/>
          </a:p>
          <a:p>
            <a:pPr lvl="1"/>
            <a:endParaRPr lang="en-US" dirty="0"/>
          </a:p>
          <a:p>
            <a:endParaRPr lang="en-IN" dirty="0"/>
          </a:p>
        </p:txBody>
      </p:sp>
      <p:sp>
        <p:nvSpPr>
          <p:cNvPr id="4" name="Title 1"/>
          <p:cNvSpPr>
            <a:spLocks noGrp="1"/>
          </p:cNvSpPr>
          <p:nvPr>
            <p:ph type="title"/>
          </p:nvPr>
        </p:nvSpPr>
        <p:spPr>
          <a:xfrm>
            <a:off x="695400" y="188640"/>
            <a:ext cx="8596668" cy="360040"/>
          </a:xfrm>
        </p:spPr>
        <p:txBody>
          <a:bodyPr/>
          <a:lstStyle/>
          <a:p>
            <a:r>
              <a:rPr lang="en-US" sz="1400" dirty="0"/>
              <a:t>Selenium : Dealing with Windows ,Tabs, Alerts and Iframes</a:t>
            </a:r>
            <a:endParaRPr lang="en-IN" sz="1400" dirty="0"/>
          </a:p>
        </p:txBody>
      </p:sp>
    </p:spTree>
    <p:extLst>
      <p:ext uri="{BB962C8B-B14F-4D97-AF65-F5344CB8AC3E}">
        <p14:creationId xmlns:p14="http://schemas.microsoft.com/office/powerpoint/2010/main" val="183513305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2" y="692696"/>
            <a:ext cx="8803043" cy="6048671"/>
          </a:xfrm>
        </p:spPr>
        <p:txBody>
          <a:bodyPr/>
          <a:lstStyle/>
          <a:p>
            <a:pPr fontAlgn="base">
              <a:buSzPct val="80000"/>
            </a:pPr>
            <a:r>
              <a:rPr lang="en-IN" sz="1200" dirty="0"/>
              <a:t>Mouse actions</a:t>
            </a:r>
          </a:p>
          <a:p>
            <a:pPr lvl="1" fontAlgn="base"/>
            <a:r>
              <a:rPr lang="en-IN" sz="1200" dirty="0"/>
              <a:t>click()</a:t>
            </a:r>
          </a:p>
          <a:p>
            <a:pPr lvl="1" fontAlgn="base"/>
            <a:r>
              <a:rPr lang="en-IN" sz="1200" dirty="0" err="1"/>
              <a:t>clickAndHold</a:t>
            </a:r>
            <a:r>
              <a:rPr lang="en-IN" sz="1200" dirty="0"/>
              <a:t>()</a:t>
            </a:r>
          </a:p>
          <a:p>
            <a:pPr lvl="1" fontAlgn="base"/>
            <a:r>
              <a:rPr lang="en-US" sz="1200" dirty="0"/>
              <a:t>Release()</a:t>
            </a:r>
            <a:endParaRPr lang="en-IN" sz="1200" dirty="0"/>
          </a:p>
          <a:p>
            <a:pPr lvl="1" fontAlgn="base"/>
            <a:r>
              <a:rPr lang="en-IN" sz="1200" dirty="0" err="1"/>
              <a:t>doubleClick</a:t>
            </a:r>
            <a:r>
              <a:rPr lang="en-IN" sz="1200" dirty="0"/>
              <a:t>()</a:t>
            </a:r>
          </a:p>
          <a:p>
            <a:pPr lvl="1" fontAlgn="base"/>
            <a:r>
              <a:rPr lang="en-IN" sz="1200" dirty="0" err="1"/>
              <a:t>moveToElement</a:t>
            </a:r>
            <a:r>
              <a:rPr lang="en-IN" sz="1200" dirty="0"/>
              <a:t>()</a:t>
            </a:r>
          </a:p>
          <a:p>
            <a:pPr lvl="1" fontAlgn="base"/>
            <a:r>
              <a:rPr lang="en-IN" sz="1200" dirty="0" err="1"/>
              <a:t>dragAndDrop</a:t>
            </a:r>
            <a:r>
              <a:rPr lang="en-IN" sz="1200" dirty="0"/>
              <a:t>(source, target)</a:t>
            </a:r>
          </a:p>
          <a:p>
            <a:pPr lvl="2" fontAlgn="base"/>
            <a:r>
              <a:rPr lang="en-US" sz="1200" dirty="0" err="1"/>
              <a:t>actions.dragAndDrop</a:t>
            </a:r>
            <a:r>
              <a:rPr lang="en-US" sz="1200" dirty="0"/>
              <a:t>(</a:t>
            </a:r>
            <a:r>
              <a:rPr lang="en-US" sz="1200" dirty="0" err="1"/>
              <a:t>fromElement,toElement</a:t>
            </a:r>
            <a:r>
              <a:rPr lang="en-US" sz="1200" dirty="0"/>
              <a:t>).build().perform()</a:t>
            </a:r>
            <a:endParaRPr lang="en-IN" sz="1200" dirty="0"/>
          </a:p>
          <a:p>
            <a:pPr lvl="2" fontAlgn="base"/>
            <a:r>
              <a:rPr lang="en-IN" sz="1200" dirty="0"/>
              <a:t>Another way to achieve this:</a:t>
            </a:r>
          </a:p>
          <a:p>
            <a:pPr lvl="3" fontAlgn="base"/>
            <a:r>
              <a:rPr lang="en-US" dirty="0" err="1"/>
              <a:t>actions.clickAndHold</a:t>
            </a:r>
            <a:r>
              <a:rPr lang="en-US" dirty="0"/>
              <a:t>(</a:t>
            </a:r>
            <a:r>
              <a:rPr lang="en-US" dirty="0" err="1"/>
              <a:t>fromElement</a:t>
            </a:r>
            <a:r>
              <a:rPr lang="en-US" dirty="0"/>
              <a:t>).</a:t>
            </a:r>
            <a:r>
              <a:rPr lang="en-US" dirty="0" err="1"/>
              <a:t>moveTo</a:t>
            </a:r>
            <a:r>
              <a:rPr lang="en-US" dirty="0"/>
              <a:t>(</a:t>
            </a:r>
            <a:r>
              <a:rPr lang="en-US" dirty="0" err="1"/>
              <a:t>ToElement</a:t>
            </a:r>
            <a:r>
              <a:rPr lang="en-US" dirty="0"/>
              <a:t>).release().build().perform()</a:t>
            </a:r>
            <a:endParaRPr lang="en-IN" dirty="0"/>
          </a:p>
          <a:p>
            <a:pPr lvl="1" fontAlgn="base"/>
            <a:r>
              <a:rPr lang="en-IN" sz="1200" dirty="0" err="1"/>
              <a:t>contextClick</a:t>
            </a:r>
            <a:r>
              <a:rPr lang="en-IN" sz="1200" dirty="0"/>
              <a:t>()</a:t>
            </a:r>
          </a:p>
          <a:p>
            <a:pPr lvl="2" fontAlgn="base"/>
            <a:r>
              <a:rPr lang="en-IN" sz="1200" dirty="0"/>
              <a:t>This method opens context menu corresponding web element passed to it.</a:t>
            </a:r>
          </a:p>
          <a:p>
            <a:pPr lvl="2" fontAlgn="base"/>
            <a:r>
              <a:rPr lang="en-IN" sz="1200" dirty="0"/>
              <a:t>Once the context menu got opened we need to press keyboard down arrow multiple times to go to the option we want to choose and click enter button.</a:t>
            </a:r>
          </a:p>
          <a:p>
            <a:pPr lvl="2" fontAlgn="base"/>
            <a:r>
              <a:rPr lang="en-IN" sz="1200" dirty="0" err="1"/>
              <a:t>action.moveToElement</a:t>
            </a:r>
            <a:r>
              <a:rPr lang="en-IN" sz="1200" dirty="0"/>
              <a:t>(el).</a:t>
            </a:r>
            <a:r>
              <a:rPr lang="en-IN" sz="1200" dirty="0" err="1"/>
              <a:t>contextClick</a:t>
            </a:r>
            <a:r>
              <a:rPr lang="en-IN" sz="1200" dirty="0"/>
              <a:t>().</a:t>
            </a:r>
            <a:r>
              <a:rPr lang="en-IN" sz="1200" dirty="0" err="1"/>
              <a:t>sendKeys</a:t>
            </a:r>
            <a:r>
              <a:rPr lang="en-IN" sz="1200" dirty="0"/>
              <a:t>(</a:t>
            </a:r>
            <a:r>
              <a:rPr lang="en-IN" sz="1200" dirty="0" err="1"/>
              <a:t>Keys.ARROW_DOWN</a:t>
            </a:r>
            <a:r>
              <a:rPr lang="en-IN" sz="1200" dirty="0"/>
              <a:t>).</a:t>
            </a:r>
            <a:r>
              <a:rPr lang="en-IN" sz="1200" dirty="0" err="1"/>
              <a:t>sendKeys</a:t>
            </a:r>
            <a:r>
              <a:rPr lang="en-IN" sz="1200" dirty="0"/>
              <a:t>(</a:t>
            </a:r>
            <a:r>
              <a:rPr lang="en-IN" sz="1200" dirty="0" err="1"/>
              <a:t>Keys.RETURN</a:t>
            </a:r>
            <a:r>
              <a:rPr lang="en-IN" sz="1200" dirty="0"/>
              <a:t>).build().perform()</a:t>
            </a:r>
          </a:p>
          <a:p>
            <a:endParaRPr lang="en-IN" dirty="0"/>
          </a:p>
        </p:txBody>
      </p:sp>
      <p:sp>
        <p:nvSpPr>
          <p:cNvPr id="4" name="Title 1"/>
          <p:cNvSpPr>
            <a:spLocks noGrp="1"/>
          </p:cNvSpPr>
          <p:nvPr>
            <p:ph type="title"/>
          </p:nvPr>
        </p:nvSpPr>
        <p:spPr>
          <a:xfrm>
            <a:off x="695400" y="188640"/>
            <a:ext cx="8596668" cy="360040"/>
          </a:xfrm>
        </p:spPr>
        <p:txBody>
          <a:bodyPr/>
          <a:lstStyle/>
          <a:p>
            <a:r>
              <a:rPr lang="en-US" sz="1400" dirty="0"/>
              <a:t>Selenium : Actions</a:t>
            </a:r>
            <a:endParaRPr lang="en-IN" sz="1400" dirty="0"/>
          </a:p>
        </p:txBody>
      </p:sp>
    </p:spTree>
    <p:extLst>
      <p:ext uri="{BB962C8B-B14F-4D97-AF65-F5344CB8AC3E}">
        <p14:creationId xmlns:p14="http://schemas.microsoft.com/office/powerpoint/2010/main" val="68697363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20689"/>
            <a:ext cx="8596668" cy="5420674"/>
          </a:xfrm>
        </p:spPr>
        <p:txBody>
          <a:bodyPr/>
          <a:lstStyle/>
          <a:p>
            <a:pPr fontAlgn="base">
              <a:buSzPct val="80000"/>
            </a:pPr>
            <a:r>
              <a:rPr lang="en-IN" sz="1200" dirty="0"/>
              <a:t>Keyboard actions</a:t>
            </a:r>
          </a:p>
          <a:p>
            <a:pPr lvl="1" fontAlgn="base"/>
            <a:r>
              <a:rPr lang="en-IN" sz="1200" dirty="0" err="1"/>
              <a:t>sendKeys</a:t>
            </a:r>
            <a:r>
              <a:rPr lang="en-IN" sz="1200" dirty="0"/>
              <a:t>()</a:t>
            </a:r>
          </a:p>
          <a:p>
            <a:pPr lvl="1" fontAlgn="base"/>
            <a:r>
              <a:rPr lang="en-IN" sz="1200" dirty="0" err="1"/>
              <a:t>keyDown</a:t>
            </a:r>
            <a:r>
              <a:rPr lang="en-IN" sz="1200" dirty="0"/>
              <a:t>()</a:t>
            </a:r>
          </a:p>
          <a:p>
            <a:pPr lvl="1" fontAlgn="base"/>
            <a:r>
              <a:rPr lang="en-IN" sz="1200" dirty="0" err="1"/>
              <a:t>keyUp</a:t>
            </a:r>
            <a:r>
              <a:rPr lang="en-IN" sz="1200" dirty="0"/>
              <a:t>()</a:t>
            </a:r>
          </a:p>
          <a:p>
            <a:pPr lvl="1" fontAlgn="base"/>
            <a:r>
              <a:rPr lang="en-IN" sz="1200" dirty="0"/>
              <a:t>Keys from keyboard can be distinguished into two categories:</a:t>
            </a:r>
          </a:p>
          <a:p>
            <a:pPr lvl="3" fontAlgn="base"/>
            <a:r>
              <a:rPr lang="en-IN" dirty="0"/>
              <a:t>Modifier keys</a:t>
            </a:r>
          </a:p>
          <a:p>
            <a:pPr lvl="4" fontAlgn="base"/>
            <a:r>
              <a:rPr lang="en-IN" dirty="0"/>
              <a:t>SHIFT,ALT,CONTROL </a:t>
            </a:r>
          </a:p>
          <a:p>
            <a:pPr lvl="3" fontAlgn="base"/>
            <a:r>
              <a:rPr lang="en-IN" dirty="0"/>
              <a:t>Non Modifier keys</a:t>
            </a:r>
          </a:p>
          <a:p>
            <a:pPr lvl="4" fontAlgn="base"/>
            <a:r>
              <a:rPr lang="en-IN" dirty="0"/>
              <a:t>All other keys</a:t>
            </a:r>
          </a:p>
          <a:p>
            <a:pPr lvl="3" fontAlgn="base"/>
            <a:r>
              <a:rPr lang="en-US" dirty="0" err="1"/>
              <a:t>sendKeys</a:t>
            </a:r>
            <a:r>
              <a:rPr lang="en-US" dirty="0"/>
              <a:t>() works on all keys</a:t>
            </a:r>
          </a:p>
          <a:p>
            <a:pPr lvl="4" fontAlgn="base"/>
            <a:r>
              <a:rPr lang="en-IN" dirty="0"/>
              <a:t>el1.sendKeys(</a:t>
            </a:r>
            <a:r>
              <a:rPr lang="en-IN" dirty="0" err="1"/>
              <a:t>Keys.CONTROL+"a</a:t>
            </a:r>
            <a:r>
              <a:rPr lang="en-IN" dirty="0"/>
              <a:t>")</a:t>
            </a:r>
          </a:p>
          <a:p>
            <a:pPr lvl="4" fontAlgn="base"/>
            <a:r>
              <a:rPr lang="en-IN" dirty="0"/>
              <a:t>el1.sendKeys("</a:t>
            </a:r>
            <a:r>
              <a:rPr lang="en-IN" dirty="0" err="1"/>
              <a:t>abc</a:t>
            </a:r>
            <a:r>
              <a:rPr lang="en-IN" dirty="0"/>
              <a:t>“)</a:t>
            </a:r>
            <a:endParaRPr lang="en-US" dirty="0"/>
          </a:p>
          <a:p>
            <a:pPr lvl="3" fontAlgn="base"/>
            <a:r>
              <a:rPr lang="en-IN" dirty="0" err="1"/>
              <a:t>keyDown</a:t>
            </a:r>
            <a:r>
              <a:rPr lang="en-IN" dirty="0"/>
              <a:t>() and </a:t>
            </a:r>
            <a:r>
              <a:rPr lang="en-IN" dirty="0" err="1"/>
              <a:t>keyUp</a:t>
            </a:r>
            <a:r>
              <a:rPr lang="en-IN" dirty="0"/>
              <a:t>() work only on modifier keys</a:t>
            </a:r>
          </a:p>
          <a:p>
            <a:pPr lvl="1" fontAlgn="base"/>
            <a:r>
              <a:rPr lang="en-US" sz="1200" dirty="0"/>
              <a:t>Example on modifier keys</a:t>
            </a:r>
            <a:endParaRPr lang="en-IN" sz="1200" dirty="0"/>
          </a:p>
          <a:p>
            <a:endParaRPr lang="en-IN" dirty="0"/>
          </a:p>
        </p:txBody>
      </p:sp>
      <p:sp>
        <p:nvSpPr>
          <p:cNvPr id="4" name="Title 1"/>
          <p:cNvSpPr>
            <a:spLocks noGrp="1"/>
          </p:cNvSpPr>
          <p:nvPr>
            <p:ph type="title"/>
          </p:nvPr>
        </p:nvSpPr>
        <p:spPr>
          <a:xfrm>
            <a:off x="695400" y="188640"/>
            <a:ext cx="8596668" cy="360040"/>
          </a:xfrm>
        </p:spPr>
        <p:txBody>
          <a:bodyPr/>
          <a:lstStyle/>
          <a:p>
            <a:r>
              <a:rPr lang="en-US" sz="1400" dirty="0"/>
              <a:t>Selenium : Actions</a:t>
            </a:r>
            <a:endParaRPr lang="en-IN" sz="1400" dirty="0"/>
          </a:p>
        </p:txBody>
      </p:sp>
    </p:spTree>
    <p:extLst>
      <p:ext uri="{BB962C8B-B14F-4D97-AF65-F5344CB8AC3E}">
        <p14:creationId xmlns:p14="http://schemas.microsoft.com/office/powerpoint/2010/main" val="10373274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09601"/>
            <a:ext cx="8596668" cy="5431762"/>
          </a:xfrm>
        </p:spPr>
        <p:txBody>
          <a:bodyPr/>
          <a:lstStyle/>
          <a:p>
            <a:pPr fontAlgn="base">
              <a:buSzPct val="80000"/>
            </a:pPr>
            <a:r>
              <a:rPr lang="en-US" sz="1200" dirty="0"/>
              <a:t>Navigation interface</a:t>
            </a:r>
          </a:p>
          <a:p>
            <a:pPr lvl="1" fontAlgn="base"/>
            <a:r>
              <a:rPr lang="en-US" sz="1200" dirty="0" err="1"/>
              <a:t>driver.navigate</a:t>
            </a:r>
            <a:r>
              <a:rPr lang="en-US" sz="1200" dirty="0"/>
              <a:t>().to()</a:t>
            </a:r>
          </a:p>
          <a:p>
            <a:pPr lvl="1" fontAlgn="base"/>
            <a:r>
              <a:rPr lang="en-US" sz="1200" dirty="0" err="1"/>
              <a:t>driver.navigate</a:t>
            </a:r>
            <a:r>
              <a:rPr lang="en-US" sz="1200" dirty="0"/>
              <a:t>().back()</a:t>
            </a:r>
          </a:p>
          <a:p>
            <a:pPr lvl="1" fontAlgn="base"/>
            <a:r>
              <a:rPr lang="en-US" sz="1200" dirty="0" err="1"/>
              <a:t>driver.navigate</a:t>
            </a:r>
            <a:r>
              <a:rPr lang="en-US" sz="1200" dirty="0"/>
              <a:t>().forward()</a:t>
            </a:r>
          </a:p>
          <a:p>
            <a:pPr lvl="1" fontAlgn="base"/>
            <a:r>
              <a:rPr lang="en-US" sz="1200" dirty="0" err="1"/>
              <a:t>driver.navigate</a:t>
            </a:r>
            <a:r>
              <a:rPr lang="en-US" sz="1200" dirty="0"/>
              <a:t>().refresh()</a:t>
            </a:r>
          </a:p>
          <a:p>
            <a:endParaRPr lang="en-IN" dirty="0"/>
          </a:p>
        </p:txBody>
      </p:sp>
      <p:sp>
        <p:nvSpPr>
          <p:cNvPr id="4" name="Title 1"/>
          <p:cNvSpPr>
            <a:spLocks noGrp="1"/>
          </p:cNvSpPr>
          <p:nvPr>
            <p:ph type="title"/>
          </p:nvPr>
        </p:nvSpPr>
        <p:spPr>
          <a:xfrm>
            <a:off x="695400" y="188640"/>
            <a:ext cx="8596668" cy="360040"/>
          </a:xfrm>
        </p:spPr>
        <p:txBody>
          <a:bodyPr/>
          <a:lstStyle/>
          <a:p>
            <a:r>
              <a:rPr lang="en-US" sz="1400" dirty="0"/>
              <a:t>Selenium : Navigation</a:t>
            </a:r>
            <a:endParaRPr lang="en-IN" sz="1400" dirty="0"/>
          </a:p>
        </p:txBody>
      </p:sp>
    </p:spTree>
    <p:extLst>
      <p:ext uri="{BB962C8B-B14F-4D97-AF65-F5344CB8AC3E}">
        <p14:creationId xmlns:p14="http://schemas.microsoft.com/office/powerpoint/2010/main" val="198813697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85801"/>
            <a:ext cx="8596668" cy="5355562"/>
          </a:xfrm>
        </p:spPr>
        <p:txBody>
          <a:bodyPr/>
          <a:lstStyle/>
          <a:p>
            <a:pPr fontAlgn="base">
              <a:buSzPct val="80000"/>
            </a:pPr>
            <a:r>
              <a:rPr lang="en-US" sz="1200" dirty="0" err="1"/>
              <a:t>TakesScreenshot</a:t>
            </a:r>
            <a:r>
              <a:rPr lang="en-US" sz="1200" dirty="0"/>
              <a:t> interface </a:t>
            </a:r>
          </a:p>
          <a:p>
            <a:pPr lvl="1" fontAlgn="base"/>
            <a:r>
              <a:rPr lang="en-US" sz="1200" dirty="0"/>
              <a:t>Indicates a driver that can capture a screenshot and store it.</a:t>
            </a:r>
          </a:p>
          <a:p>
            <a:pPr lvl="2" fontAlgn="base"/>
            <a:r>
              <a:rPr lang="en-US" sz="1000" dirty="0" err="1"/>
              <a:t>TakesScreenshot</a:t>
            </a:r>
            <a:r>
              <a:rPr lang="en-US" sz="1000" dirty="0"/>
              <a:t> </a:t>
            </a:r>
            <a:r>
              <a:rPr lang="en-US" sz="1000" dirty="0" err="1"/>
              <a:t>ts</a:t>
            </a:r>
            <a:r>
              <a:rPr lang="en-US" sz="1000" dirty="0"/>
              <a:t> = ((</a:t>
            </a:r>
            <a:r>
              <a:rPr lang="en-US" sz="1000" dirty="0" err="1"/>
              <a:t>TakesScreenshot</a:t>
            </a:r>
            <a:r>
              <a:rPr lang="en-US" sz="1000" dirty="0"/>
              <a:t>)driver);</a:t>
            </a:r>
          </a:p>
          <a:p>
            <a:pPr lvl="2" fontAlgn="base"/>
            <a:r>
              <a:rPr lang="en-US" sz="1200" dirty="0"/>
              <a:t>File </a:t>
            </a:r>
            <a:r>
              <a:rPr lang="en-US" sz="1200" dirty="0" err="1"/>
              <a:t>screenshotFile</a:t>
            </a:r>
            <a:r>
              <a:rPr lang="en-US" sz="1200" dirty="0"/>
              <a:t> = </a:t>
            </a:r>
            <a:r>
              <a:rPr lang="en-US" sz="1200" dirty="0" err="1"/>
              <a:t>ts.getScreenshotAs</a:t>
            </a:r>
            <a:r>
              <a:rPr lang="en-US" sz="1200" dirty="0"/>
              <a:t>(</a:t>
            </a:r>
            <a:r>
              <a:rPr lang="en-US" sz="1200" dirty="0" err="1"/>
              <a:t>OutputType.FILE</a:t>
            </a:r>
            <a:r>
              <a:rPr lang="en-US" sz="1200" dirty="0"/>
              <a:t>);</a:t>
            </a:r>
          </a:p>
          <a:p>
            <a:pPr lvl="2" fontAlgn="base"/>
            <a:r>
              <a:rPr lang="en-US" sz="1000" dirty="0" err="1"/>
              <a:t>FileUtils.copyFile</a:t>
            </a:r>
            <a:r>
              <a:rPr lang="en-US" sz="1000" dirty="0"/>
              <a:t>(</a:t>
            </a:r>
            <a:r>
              <a:rPr lang="en-US" sz="1000" dirty="0" err="1"/>
              <a:t>screenshotFile</a:t>
            </a:r>
            <a:r>
              <a:rPr lang="en-US" sz="1000" dirty="0"/>
              <a:t>, new File("test1.jpg"));</a:t>
            </a:r>
          </a:p>
          <a:p>
            <a:pPr lvl="1" fontAlgn="base"/>
            <a:r>
              <a:rPr lang="en-US" sz="1200" dirty="0"/>
              <a:t>When to take screenshots?</a:t>
            </a:r>
          </a:p>
        </p:txBody>
      </p:sp>
      <p:sp>
        <p:nvSpPr>
          <p:cNvPr id="4" name="Title 1"/>
          <p:cNvSpPr>
            <a:spLocks noGrp="1"/>
          </p:cNvSpPr>
          <p:nvPr>
            <p:ph type="title"/>
          </p:nvPr>
        </p:nvSpPr>
        <p:spPr>
          <a:xfrm>
            <a:off x="695400" y="188640"/>
            <a:ext cx="8596668" cy="360040"/>
          </a:xfrm>
        </p:spPr>
        <p:txBody>
          <a:bodyPr/>
          <a:lstStyle/>
          <a:p>
            <a:r>
              <a:rPr lang="en-US" sz="1400" dirty="0"/>
              <a:t>Selenium : Taking Screenshots</a:t>
            </a:r>
            <a:endParaRPr lang="en-IN" sz="1400"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85801"/>
            <a:ext cx="8596668" cy="5355562"/>
          </a:xfrm>
        </p:spPr>
        <p:txBody>
          <a:bodyPr/>
          <a:lstStyle/>
          <a:p>
            <a:pPr fontAlgn="base">
              <a:buSzPct val="80000"/>
            </a:pPr>
            <a:r>
              <a:rPr lang="en-US" sz="1200" dirty="0"/>
              <a:t>JavascriptExecutor Interface</a:t>
            </a:r>
          </a:p>
          <a:p>
            <a:pPr lvl="1" fontAlgn="base"/>
            <a:r>
              <a:rPr lang="en-US" sz="1200" dirty="0"/>
              <a:t>JavaScriptExecutor is an interface which provides mechanism to execute JavaScript through selenium driver</a:t>
            </a:r>
          </a:p>
          <a:p>
            <a:pPr lvl="1" fontAlgn="base"/>
            <a:r>
              <a:rPr lang="en-US" sz="1200" dirty="0"/>
              <a:t>Sample JavaScript:</a:t>
            </a:r>
          </a:p>
          <a:p>
            <a:pPr lvl="2" fontAlgn="base"/>
            <a:r>
              <a:rPr lang="en-US" sz="1200" dirty="0"/>
              <a:t>Scroll Page</a:t>
            </a:r>
          </a:p>
          <a:p>
            <a:pPr lvl="3" fontAlgn="base"/>
            <a:r>
              <a:rPr lang="en-US" dirty="0" err="1"/>
              <a:t>js.executeScript</a:t>
            </a:r>
            <a:r>
              <a:rPr lang="en-US" dirty="0"/>
              <a:t>("</a:t>
            </a:r>
            <a:r>
              <a:rPr lang="en-US" dirty="0" err="1"/>
              <a:t>window.scrollBy</a:t>
            </a:r>
            <a:r>
              <a:rPr lang="en-US" dirty="0"/>
              <a:t>(0,150)");</a:t>
            </a:r>
          </a:p>
          <a:p>
            <a:pPr lvl="2" fontAlgn="base"/>
            <a:r>
              <a:rPr lang="en-US" sz="1200" dirty="0"/>
              <a:t>Get Title of a </a:t>
            </a:r>
            <a:r>
              <a:rPr lang="en-US" sz="1200" dirty="0" err="1"/>
              <a:t>WebPage</a:t>
            </a:r>
            <a:endParaRPr lang="en-US" sz="1200" dirty="0"/>
          </a:p>
          <a:p>
            <a:pPr lvl="3" fontAlgn="base"/>
            <a:r>
              <a:rPr lang="en-US" dirty="0"/>
              <a:t>string </a:t>
            </a:r>
            <a:r>
              <a:rPr lang="en-US" dirty="0" err="1"/>
              <a:t>sText</a:t>
            </a:r>
            <a:r>
              <a:rPr lang="en-US" dirty="0"/>
              <a:t> =  </a:t>
            </a:r>
            <a:r>
              <a:rPr lang="en-US" dirty="0" err="1"/>
              <a:t>js.executeScript</a:t>
            </a:r>
            <a:r>
              <a:rPr lang="en-US" dirty="0"/>
              <a:t>("return </a:t>
            </a:r>
            <a:r>
              <a:rPr lang="en-US" dirty="0" err="1"/>
              <a:t>document.title</a:t>
            </a:r>
            <a:r>
              <a:rPr lang="en-US" dirty="0"/>
              <a:t>;").</a:t>
            </a:r>
            <a:r>
              <a:rPr lang="en-US" dirty="0" err="1"/>
              <a:t>toString</a:t>
            </a:r>
            <a:r>
              <a:rPr lang="en-US" dirty="0"/>
              <a:t>();</a:t>
            </a:r>
          </a:p>
          <a:p>
            <a:pPr lvl="2" fontAlgn="base"/>
            <a:r>
              <a:rPr lang="en-US" sz="1200" dirty="0"/>
              <a:t>Click element</a:t>
            </a:r>
          </a:p>
          <a:p>
            <a:pPr lvl="3" fontAlgn="base"/>
            <a:r>
              <a:rPr lang="en-US" dirty="0" err="1"/>
              <a:t>js.executeScript</a:t>
            </a:r>
            <a:r>
              <a:rPr lang="en-US" dirty="0"/>
              <a:t>("arguments[0].click();", element);</a:t>
            </a:r>
          </a:p>
          <a:p>
            <a:pPr lvl="2"/>
            <a:endParaRPr lang="en-US" dirty="0"/>
          </a:p>
        </p:txBody>
      </p:sp>
      <p:sp>
        <p:nvSpPr>
          <p:cNvPr id="4" name="Title 1"/>
          <p:cNvSpPr>
            <a:spLocks noGrp="1"/>
          </p:cNvSpPr>
          <p:nvPr>
            <p:ph type="title"/>
          </p:nvPr>
        </p:nvSpPr>
        <p:spPr>
          <a:xfrm>
            <a:off x="695400" y="188640"/>
            <a:ext cx="8596668" cy="360040"/>
          </a:xfrm>
        </p:spPr>
        <p:txBody>
          <a:bodyPr/>
          <a:lstStyle/>
          <a:p>
            <a:r>
              <a:rPr lang="en-US" sz="1400" dirty="0"/>
              <a:t>Selenium : Executing JavaScript</a:t>
            </a:r>
            <a:endParaRPr lang="en-IN"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7" name="Shape 237"/>
          <p:cNvSpPr txBox="1">
            <a:spLocks noGrp="1"/>
          </p:cNvSpPr>
          <p:nvPr>
            <p:ph type="body" idx="1"/>
          </p:nvPr>
        </p:nvSpPr>
        <p:spPr>
          <a:xfrm>
            <a:off x="677333" y="533401"/>
            <a:ext cx="8596668" cy="5507962"/>
          </a:xfrm>
          <a:prstGeom prst="rect">
            <a:avLst/>
          </a:prstGeom>
          <a:noFill/>
          <a:ln>
            <a:noFill/>
          </a:ln>
        </p:spPr>
        <p:txBody>
          <a:bodyPr lIns="91425" tIns="45700" rIns="91425" bIns="45700" anchor="t" anchorCtr="0">
            <a:noAutofit/>
          </a:bodyPr>
          <a:lstStyle/>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Java Operators:</a:t>
            </a:r>
          </a:p>
          <a:p>
            <a:pPr lvl="1" indent="-342900">
              <a:buSzPct val="79999"/>
            </a:pPr>
            <a:r>
              <a:rPr lang="en-GB" sz="1200" dirty="0">
                <a:latin typeface="Times New Roman" panose="02020603050405020304" pitchFamily="18" charset="0"/>
                <a:cs typeface="Times New Roman" panose="02020603050405020304" pitchFamily="18" charset="0"/>
              </a:rPr>
              <a:t>Operators act on Variables. Generally for calculations and for applying logic</a:t>
            </a:r>
            <a:endParaRPr lang="en-GB" sz="1200" b="0" i="0" u="none" strike="noStrike" cap="none" dirty="0">
              <a:solidFill>
                <a:srgbClr val="3F3F3F"/>
              </a:solidFill>
              <a:latin typeface="Times New Roman" panose="02020603050405020304" pitchFamily="18" charset="0"/>
              <a:cs typeface="Times New Roman" panose="02020603050405020304" pitchFamily="18" charset="0"/>
              <a:sym typeface="Trebuchet MS"/>
            </a:endParaRPr>
          </a:p>
          <a:p>
            <a:pPr lvl="1" indent="-342900">
              <a:buSzPct val="79999"/>
            </a:pPr>
            <a:r>
              <a:rPr lang="en-GB" sz="1200" dirty="0">
                <a:latin typeface="Times New Roman" panose="02020603050405020304" pitchFamily="18" charset="0"/>
                <a:cs typeface="Times New Roman" panose="02020603050405020304" pitchFamily="18" charset="0"/>
              </a:rPr>
              <a:t>Operators are classified as :</a:t>
            </a:r>
            <a:endPar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endParaRPr>
          </a:p>
          <a:p>
            <a:pPr lvl="2" indent="-342900">
              <a:buSzPct val="79999"/>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Arithmetic </a:t>
            </a:r>
          </a:p>
          <a:p>
            <a:pPr lvl="2" indent="-342900">
              <a:buSzPct val="79999"/>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Relational</a:t>
            </a:r>
          </a:p>
          <a:p>
            <a:pPr lvl="2" indent="-342900">
              <a:buSzPct val="79999"/>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Logical</a:t>
            </a:r>
          </a:p>
          <a:p>
            <a:pPr marL="342900" marR="0" lvl="0" indent="-342900" algn="l" rtl="0">
              <a:spcBef>
                <a:spcPts val="1000"/>
              </a:spcBef>
              <a:spcAft>
                <a:spcPts val="0"/>
              </a:spcAft>
              <a:buClr>
                <a:schemeClr val="accent1"/>
              </a:buClr>
              <a:buSzPct val="79999"/>
              <a:buFont typeface="Noto Sans Symbols"/>
              <a:buChar char="●"/>
            </a:pPr>
            <a:endParaRPr lang="en-US" sz="1000" b="0" i="0" u="none" strike="noStrike" cap="none" dirty="0">
              <a:solidFill>
                <a:srgbClr val="3F3F3F"/>
              </a:solidFill>
              <a:latin typeface="Trebuchet MS"/>
              <a:ea typeface="Trebuchet MS"/>
              <a:cs typeface="Trebuchet MS"/>
              <a:sym typeface="Trebuchet MS"/>
            </a:endParaRPr>
          </a:p>
        </p:txBody>
      </p:sp>
      <p:sp>
        <p:nvSpPr>
          <p:cNvPr id="5" name="Shape 199"/>
          <p:cNvSpPr txBox="1">
            <a:spLocks noGrp="1"/>
          </p:cNvSpPr>
          <p:nvPr>
            <p:ph type="title"/>
          </p:nvPr>
        </p:nvSpPr>
        <p:spPr>
          <a:xfrm>
            <a:off x="677333" y="2286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600" b="0" i="0" u="none" strike="noStrike" cap="none" dirty="0">
                <a:solidFill>
                  <a:schemeClr val="accent1"/>
                </a:solidFill>
                <a:latin typeface="Trebuchet MS"/>
                <a:ea typeface="Trebuchet MS"/>
                <a:cs typeface="Trebuchet MS"/>
                <a:sym typeface="Trebuchet MS"/>
              </a:rPr>
              <a:t>Java : Operators</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0"/>
            <a:ext cx="8596668" cy="304800"/>
          </a:xfrm>
        </p:spPr>
        <p:txBody>
          <a:bodyPr/>
          <a:lstStyle/>
          <a:p>
            <a:r>
              <a:rPr lang="en-US" sz="1400" dirty="0"/>
              <a:t>Selenium : Waits</a:t>
            </a:r>
          </a:p>
        </p:txBody>
      </p:sp>
      <p:sp>
        <p:nvSpPr>
          <p:cNvPr id="3" name="Text Placeholder 2"/>
          <p:cNvSpPr>
            <a:spLocks noGrp="1"/>
          </p:cNvSpPr>
          <p:nvPr>
            <p:ph type="body" idx="1"/>
          </p:nvPr>
        </p:nvSpPr>
        <p:spPr>
          <a:xfrm>
            <a:off x="914400" y="457200"/>
            <a:ext cx="8596668" cy="5203162"/>
          </a:xfrm>
        </p:spPr>
        <p:txBody>
          <a:bodyPr/>
          <a:lstStyle/>
          <a:p>
            <a:pPr fontAlgn="base">
              <a:buSzPct val="80000"/>
            </a:pPr>
            <a:r>
              <a:rPr lang="en-US" sz="1200" dirty="0"/>
              <a:t>Why Waits?</a:t>
            </a:r>
          </a:p>
          <a:p>
            <a:pPr lvl="1" fontAlgn="base"/>
            <a:r>
              <a:rPr lang="en-US" sz="1200" dirty="0"/>
              <a:t>Elements takes time to load in the web page</a:t>
            </a:r>
          </a:p>
          <a:p>
            <a:pPr lvl="2" fontAlgn="base"/>
            <a:r>
              <a:rPr lang="en-US" sz="1200" dirty="0"/>
              <a:t>An element not being present at all in the DOM.</a:t>
            </a:r>
          </a:p>
          <a:p>
            <a:pPr lvl="2" fontAlgn="base"/>
            <a:r>
              <a:rPr lang="en-US" sz="1200" dirty="0"/>
              <a:t>An element being present in the DOM but not visible.</a:t>
            </a:r>
          </a:p>
          <a:p>
            <a:pPr lvl="2" fontAlgn="base"/>
            <a:r>
              <a:rPr lang="en-US" sz="1200" dirty="0"/>
              <a:t>An element being present in the DOM but not enabled. (i.e. clickable)</a:t>
            </a:r>
          </a:p>
          <a:p>
            <a:pPr lvl="1" fontAlgn="base"/>
            <a:r>
              <a:rPr lang="en-US" sz="1200" dirty="0"/>
              <a:t>AJAX </a:t>
            </a:r>
          </a:p>
          <a:p>
            <a:pPr lvl="2" fontAlgn="base"/>
            <a:r>
              <a:rPr lang="en-US" sz="1200" dirty="0"/>
              <a:t>Asynchronous JavaScript and XML</a:t>
            </a:r>
          </a:p>
          <a:p>
            <a:pPr lvl="2" fontAlgn="base"/>
            <a:r>
              <a:rPr lang="en-US" sz="1200" dirty="0"/>
              <a:t>Ajax allows content on Web pages to update immediately  without page load</a:t>
            </a:r>
          </a:p>
          <a:p>
            <a:pPr fontAlgn="base">
              <a:buSzPct val="80000"/>
            </a:pPr>
            <a:r>
              <a:rPr lang="en-US" sz="1200" dirty="0"/>
              <a:t>Wait Interface</a:t>
            </a:r>
          </a:p>
          <a:p>
            <a:pPr lvl="1" fontAlgn="base"/>
            <a:r>
              <a:rPr lang="en-US" sz="1200" dirty="0"/>
              <a:t>Wait interface</a:t>
            </a:r>
          </a:p>
          <a:p>
            <a:pPr lvl="1" fontAlgn="base"/>
            <a:r>
              <a:rPr lang="en-US" sz="1200" dirty="0" err="1"/>
              <a:t>FluentWait</a:t>
            </a:r>
            <a:r>
              <a:rPr lang="en-US" sz="1200" dirty="0"/>
              <a:t> implements Wait</a:t>
            </a:r>
          </a:p>
          <a:p>
            <a:pPr lvl="1" fontAlgn="base"/>
            <a:r>
              <a:rPr lang="en-US" sz="1200" dirty="0" err="1"/>
              <a:t>WebDriverWait</a:t>
            </a:r>
            <a:r>
              <a:rPr lang="en-US" sz="1200" dirty="0"/>
              <a:t> extends </a:t>
            </a:r>
            <a:r>
              <a:rPr lang="en-US" sz="1200" dirty="0" err="1"/>
              <a:t>FluentWait</a:t>
            </a:r>
            <a:endParaRPr lang="en-US" sz="1200" dirty="0"/>
          </a:p>
          <a:p>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533400"/>
            <a:ext cx="8596668" cy="6324600"/>
          </a:xfrm>
        </p:spPr>
        <p:txBody>
          <a:bodyPr/>
          <a:lstStyle/>
          <a:p>
            <a:pPr fontAlgn="base">
              <a:buSzPct val="80000"/>
            </a:pPr>
            <a:r>
              <a:rPr lang="en-US" sz="1200" dirty="0"/>
              <a:t>Types of Waits:</a:t>
            </a:r>
          </a:p>
          <a:p>
            <a:pPr lvl="1" fontAlgn="base"/>
            <a:r>
              <a:rPr lang="en-US" sz="1200" dirty="0"/>
              <a:t>Implicit Wait</a:t>
            </a:r>
          </a:p>
          <a:p>
            <a:pPr lvl="1" fontAlgn="base"/>
            <a:r>
              <a:rPr lang="en-US" sz="1200" dirty="0"/>
              <a:t>Explicit wait</a:t>
            </a:r>
          </a:p>
          <a:p>
            <a:pPr lvl="2" fontAlgn="base"/>
            <a:r>
              <a:rPr lang="en-US" sz="1200" dirty="0" err="1"/>
              <a:t>Thread.sleep</a:t>
            </a:r>
            <a:r>
              <a:rPr lang="en-US" sz="1200" dirty="0"/>
              <a:t>()</a:t>
            </a:r>
          </a:p>
          <a:p>
            <a:pPr fontAlgn="base">
              <a:buSzPct val="80000"/>
            </a:pPr>
            <a:r>
              <a:rPr lang="en-US" sz="1200" dirty="0"/>
              <a:t>Implicit wait:</a:t>
            </a:r>
          </a:p>
          <a:p>
            <a:pPr lvl="1" fontAlgn="base"/>
            <a:r>
              <a:rPr lang="en-US" sz="1200" dirty="0"/>
              <a:t>The implicit wait will tell to the </a:t>
            </a:r>
            <a:r>
              <a:rPr lang="en-US" sz="1200" dirty="0" err="1"/>
              <a:t>webdriver</a:t>
            </a:r>
            <a:r>
              <a:rPr lang="en-US" sz="1200" dirty="0"/>
              <a:t> to wait for certain amount of time before it throws a "No Such Element Exception". </a:t>
            </a:r>
          </a:p>
          <a:p>
            <a:pPr lvl="1" fontAlgn="base"/>
            <a:r>
              <a:rPr lang="en-US" sz="1200" dirty="0"/>
              <a:t>The default setting is 0 seconds. </a:t>
            </a:r>
          </a:p>
          <a:p>
            <a:pPr lvl="1" fontAlgn="base"/>
            <a:r>
              <a:rPr lang="en-US" sz="1200" dirty="0"/>
              <a:t>Once we set the time, web driver will wait for that time before throwing an exception.</a:t>
            </a:r>
          </a:p>
          <a:p>
            <a:pPr lvl="1" fontAlgn="base"/>
            <a:r>
              <a:rPr lang="en-US" sz="1200" dirty="0"/>
              <a:t>Implicit wait applies throughout driver instance</a:t>
            </a:r>
          </a:p>
          <a:p>
            <a:pPr lvl="1" fontAlgn="base"/>
            <a:r>
              <a:rPr lang="en-US" sz="1200" dirty="0"/>
              <a:t>Poling interval is 250 ms</a:t>
            </a:r>
          </a:p>
          <a:p>
            <a:pPr fontAlgn="base">
              <a:buSzPct val="80000"/>
            </a:pPr>
            <a:r>
              <a:rPr lang="en-US" sz="1200" dirty="0"/>
              <a:t>Explicit wait:</a:t>
            </a:r>
          </a:p>
          <a:p>
            <a:pPr lvl="1" fontAlgn="base"/>
            <a:r>
              <a:rPr lang="en-US" sz="1200" dirty="0"/>
              <a:t>The explicit wait tells the Web Driver to wait for certain conditions</a:t>
            </a:r>
          </a:p>
          <a:p>
            <a:pPr lvl="1" fontAlgn="base"/>
            <a:r>
              <a:rPr lang="en-US" sz="1200" dirty="0"/>
              <a:t>Explicit wait is a wait which explicitly waits for a certain condition called Expected Condition.</a:t>
            </a:r>
          </a:p>
          <a:p>
            <a:pPr lvl="1" fontAlgn="base"/>
            <a:r>
              <a:rPr lang="en-US" sz="1200" dirty="0"/>
              <a:t>Poling interval is 500 ms</a:t>
            </a:r>
          </a:p>
          <a:p>
            <a:pPr lvl="1" fontAlgn="base"/>
            <a:r>
              <a:rPr lang="en-US" sz="1200" dirty="0"/>
              <a:t>Few conditions:</a:t>
            </a:r>
          </a:p>
          <a:p>
            <a:pPr lvl="2" fontAlgn="base"/>
            <a:r>
              <a:rPr lang="en-US" sz="1200" dirty="0" err="1"/>
              <a:t>presenceOfElementLocated</a:t>
            </a:r>
            <a:r>
              <a:rPr lang="en-US" sz="1200" dirty="0"/>
              <a:t>()</a:t>
            </a:r>
          </a:p>
          <a:p>
            <a:pPr lvl="2" fontAlgn="base"/>
            <a:r>
              <a:rPr lang="en-US" sz="1200" dirty="0" err="1"/>
              <a:t>visibilityOfElementLocated</a:t>
            </a:r>
            <a:r>
              <a:rPr lang="en-US" sz="1200" dirty="0"/>
              <a:t>()</a:t>
            </a:r>
          </a:p>
          <a:p>
            <a:pPr lvl="2" fontAlgn="base"/>
            <a:r>
              <a:rPr lang="en-US" sz="1200" dirty="0" err="1"/>
              <a:t>elementToBeClickable</a:t>
            </a:r>
            <a:r>
              <a:rPr lang="en-US" sz="1200" dirty="0"/>
              <a:t>()</a:t>
            </a:r>
          </a:p>
          <a:p>
            <a:pPr lvl="2" fontAlgn="base"/>
            <a:r>
              <a:rPr lang="en-US" sz="1200" dirty="0" err="1"/>
              <a:t>alertIsPresent</a:t>
            </a:r>
            <a:r>
              <a:rPr lang="en-US" sz="1200" dirty="0"/>
              <a:t>()</a:t>
            </a:r>
          </a:p>
          <a:p>
            <a:br>
              <a:rPr lang="en-US" dirty="0"/>
            </a:br>
            <a:endParaRPr lang="en-US" dirty="0"/>
          </a:p>
          <a:p>
            <a:br>
              <a:rPr lang="en-US" dirty="0"/>
            </a:br>
            <a:br>
              <a:rPr lang="en-US" dirty="0"/>
            </a:br>
            <a:br>
              <a:rPr lang="en-US" dirty="0"/>
            </a:br>
            <a:br>
              <a:rPr lang="en-US" dirty="0"/>
            </a:br>
            <a:endParaRPr lang="en-US" dirty="0"/>
          </a:p>
        </p:txBody>
      </p:sp>
      <p:sp>
        <p:nvSpPr>
          <p:cNvPr id="4" name="Title 1"/>
          <p:cNvSpPr>
            <a:spLocks noGrp="1"/>
          </p:cNvSpPr>
          <p:nvPr>
            <p:ph type="title"/>
          </p:nvPr>
        </p:nvSpPr>
        <p:spPr>
          <a:xfrm>
            <a:off x="609600" y="228600"/>
            <a:ext cx="8596668" cy="304800"/>
          </a:xfrm>
        </p:spPr>
        <p:txBody>
          <a:bodyPr/>
          <a:lstStyle/>
          <a:p>
            <a:r>
              <a:rPr lang="en-US" sz="1400" dirty="0"/>
              <a:t>Selenium : Waits</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8596668" cy="304800"/>
          </a:xfrm>
        </p:spPr>
        <p:txBody>
          <a:bodyPr/>
          <a:lstStyle/>
          <a:p>
            <a:r>
              <a:rPr lang="en-US" sz="1400" dirty="0"/>
              <a:t>Selenium: Waits</a:t>
            </a:r>
          </a:p>
        </p:txBody>
      </p:sp>
      <p:sp>
        <p:nvSpPr>
          <p:cNvPr id="3" name="Text Placeholder 2"/>
          <p:cNvSpPr>
            <a:spLocks noGrp="1"/>
          </p:cNvSpPr>
          <p:nvPr>
            <p:ph type="body" idx="1"/>
          </p:nvPr>
        </p:nvSpPr>
        <p:spPr>
          <a:xfrm>
            <a:off x="677333" y="685801"/>
            <a:ext cx="8596668" cy="5355562"/>
          </a:xfrm>
        </p:spPr>
        <p:txBody>
          <a:bodyPr/>
          <a:lstStyle/>
          <a:p>
            <a:pPr fontAlgn="base">
              <a:buSzPct val="80000"/>
            </a:pPr>
            <a:r>
              <a:rPr lang="en-US" sz="1200" dirty="0" err="1"/>
              <a:t>FluentWait</a:t>
            </a:r>
            <a:r>
              <a:rPr lang="en-US" sz="1200" dirty="0"/>
              <a:t>:</a:t>
            </a:r>
          </a:p>
          <a:p>
            <a:pPr lvl="1" fontAlgn="base"/>
            <a:r>
              <a:rPr lang="en-US" sz="1200" dirty="0" err="1"/>
              <a:t>FluentWait</a:t>
            </a:r>
            <a:r>
              <a:rPr lang="en-US" sz="1200" dirty="0"/>
              <a:t> is a wait in which we can set </a:t>
            </a:r>
          </a:p>
          <a:p>
            <a:pPr lvl="2" fontAlgn="base"/>
            <a:r>
              <a:rPr lang="en-US" sz="1200" dirty="0"/>
              <a:t> Frequency with which </a:t>
            </a:r>
            <a:r>
              <a:rPr lang="en-US" sz="1200" dirty="0" err="1"/>
              <a:t>FluentWait</a:t>
            </a:r>
            <a:r>
              <a:rPr lang="en-US" sz="1200" dirty="0"/>
              <a:t> has to check the conditions defined.</a:t>
            </a:r>
          </a:p>
          <a:p>
            <a:pPr lvl="2" fontAlgn="base"/>
            <a:r>
              <a:rPr lang="en-US" sz="1200" dirty="0"/>
              <a:t>Ignore specific types of exception  such as </a:t>
            </a:r>
            <a:r>
              <a:rPr lang="en-US" sz="1200" dirty="0" err="1"/>
              <a:t>NoSuchElementExceptions</a:t>
            </a:r>
            <a:r>
              <a:rPr lang="en-US" sz="1200" dirty="0"/>
              <a:t> while searching for an element.</a:t>
            </a:r>
          </a:p>
          <a:p>
            <a:pPr lvl="2" fontAlgn="base"/>
            <a:r>
              <a:rPr lang="en-US" sz="1200" dirty="0"/>
              <a:t>Maximum amount of time to wait for a condition</a:t>
            </a:r>
          </a:p>
          <a:p>
            <a:pPr lvl="1"/>
            <a:endParaRPr lang="en-US" dirty="0"/>
          </a:p>
        </p:txBody>
      </p:sp>
      <p:pic>
        <p:nvPicPr>
          <p:cNvPr id="1026" name="Picture 2"/>
          <p:cNvPicPr>
            <a:picLocks noChangeAspect="1" noChangeArrowheads="1"/>
          </p:cNvPicPr>
          <p:nvPr/>
        </p:nvPicPr>
        <p:blipFill>
          <a:blip r:embed="rId2"/>
          <a:srcRect/>
          <a:stretch>
            <a:fillRect/>
          </a:stretch>
        </p:blipFill>
        <p:spPr bwMode="auto">
          <a:xfrm>
            <a:off x="2438400" y="2438400"/>
            <a:ext cx="5467350" cy="1609725"/>
          </a:xfrm>
          <a:prstGeom prst="rect">
            <a:avLst/>
          </a:prstGeom>
          <a:noFill/>
          <a:ln w="9525">
            <a:noFill/>
            <a:miter lim="800000"/>
            <a:headEnd/>
            <a:tailEnd/>
          </a:ln>
          <a:effectLst/>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85800"/>
            <a:ext cx="8596668" cy="5638799"/>
          </a:xfrm>
        </p:spPr>
        <p:txBody>
          <a:bodyPr/>
          <a:lstStyle/>
          <a:p>
            <a:pPr fontAlgn="base">
              <a:buSzPct val="80000"/>
            </a:pPr>
            <a:r>
              <a:rPr lang="en-IN" sz="1200" dirty="0"/>
              <a:t>What is Maven?</a:t>
            </a:r>
          </a:p>
          <a:p>
            <a:pPr lvl="2" fontAlgn="base"/>
            <a:r>
              <a:rPr lang="en-IN" sz="1200" dirty="0"/>
              <a:t>Maven is a software project management tool</a:t>
            </a:r>
          </a:p>
          <a:p>
            <a:pPr lvl="2" fontAlgn="base"/>
            <a:r>
              <a:rPr lang="en-IN" sz="1200" dirty="0"/>
              <a:t>Maven can manage a project's Build, reporting and documentation</a:t>
            </a:r>
          </a:p>
          <a:p>
            <a:pPr lvl="2" fontAlgn="base"/>
            <a:r>
              <a:rPr lang="en-IN" sz="1200" dirty="0"/>
              <a:t>Maven works on POM </a:t>
            </a:r>
          </a:p>
          <a:p>
            <a:pPr lvl="3" fontAlgn="base"/>
            <a:r>
              <a:rPr lang="en-IN" dirty="0"/>
              <a:t>Project Object Model</a:t>
            </a:r>
          </a:p>
          <a:p>
            <a:pPr lvl="3" fontAlgn="base"/>
            <a:r>
              <a:rPr lang="en-IN" dirty="0"/>
              <a:t>POM is the fundamental unit of work in Maven. </a:t>
            </a:r>
          </a:p>
          <a:p>
            <a:pPr lvl="3" fontAlgn="base"/>
            <a:r>
              <a:rPr lang="en-IN" dirty="0"/>
              <a:t>It is an XML file that contains information about the project and configuration details used by Maven to build the project.</a:t>
            </a:r>
          </a:p>
          <a:p>
            <a:pPr lvl="1" fontAlgn="base"/>
            <a:r>
              <a:rPr lang="en-IN" sz="1200" dirty="0"/>
              <a:t>What is a build tool?</a:t>
            </a:r>
          </a:p>
          <a:p>
            <a:pPr lvl="2" fontAlgn="base"/>
            <a:r>
              <a:rPr lang="en-IN" sz="1200" dirty="0"/>
              <a:t>Compile source code</a:t>
            </a:r>
          </a:p>
          <a:p>
            <a:pPr lvl="2" fontAlgn="base"/>
            <a:r>
              <a:rPr lang="en-IN" sz="1200" dirty="0"/>
              <a:t>Compile and run tests</a:t>
            </a:r>
          </a:p>
          <a:p>
            <a:pPr lvl="2" fontAlgn="base"/>
            <a:r>
              <a:rPr lang="en-IN" sz="1200" dirty="0"/>
              <a:t>Copy Resources</a:t>
            </a:r>
          </a:p>
          <a:p>
            <a:pPr lvl="2" fontAlgn="base"/>
            <a:r>
              <a:rPr lang="en-IN" sz="1200" dirty="0"/>
              <a:t>Package project</a:t>
            </a:r>
          </a:p>
          <a:p>
            <a:pPr lvl="2" fontAlgn="base"/>
            <a:r>
              <a:rPr lang="en-IN" sz="1200" dirty="0"/>
              <a:t>Deploy project</a:t>
            </a:r>
          </a:p>
          <a:p>
            <a:pPr lvl="1" fontAlgn="base"/>
            <a:r>
              <a:rPr lang="en-IN" sz="1200" dirty="0"/>
              <a:t>Maven Objectives:</a:t>
            </a:r>
          </a:p>
          <a:p>
            <a:pPr lvl="2" fontAlgn="base"/>
            <a:r>
              <a:rPr lang="en-IN" sz="1200" dirty="0"/>
              <a:t>Making build process easy</a:t>
            </a:r>
          </a:p>
          <a:p>
            <a:endParaRPr lang="en-IN" dirty="0"/>
          </a:p>
        </p:txBody>
      </p:sp>
      <p:sp>
        <p:nvSpPr>
          <p:cNvPr id="4" name="Title 1"/>
          <p:cNvSpPr>
            <a:spLocks noGrp="1"/>
          </p:cNvSpPr>
          <p:nvPr>
            <p:ph type="title"/>
          </p:nvPr>
        </p:nvSpPr>
        <p:spPr>
          <a:xfrm>
            <a:off x="685800" y="304800"/>
            <a:ext cx="8596668" cy="304800"/>
          </a:xfrm>
        </p:spPr>
        <p:txBody>
          <a:bodyPr/>
          <a:lstStyle/>
          <a:p>
            <a:r>
              <a:rPr lang="en-US" sz="1400" dirty="0"/>
              <a:t>Maven : Introduction</a:t>
            </a:r>
          </a:p>
        </p:txBody>
      </p:sp>
    </p:spTree>
    <p:extLst>
      <p:ext uri="{BB962C8B-B14F-4D97-AF65-F5344CB8AC3E}">
        <p14:creationId xmlns:p14="http://schemas.microsoft.com/office/powerpoint/2010/main" val="165697362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762001"/>
            <a:ext cx="8596668" cy="5279362"/>
          </a:xfrm>
        </p:spPr>
        <p:txBody>
          <a:bodyPr/>
          <a:lstStyle/>
          <a:p>
            <a:pPr fontAlgn="base">
              <a:buSzPct val="80000"/>
            </a:pPr>
            <a:r>
              <a:rPr lang="en-IN" sz="1200" dirty="0"/>
              <a:t>Installing Maven:</a:t>
            </a:r>
          </a:p>
          <a:p>
            <a:pPr lvl="1" fontAlgn="base"/>
            <a:r>
              <a:rPr lang="en-IN" sz="1200" dirty="0"/>
              <a:t>Prerequisites:</a:t>
            </a:r>
          </a:p>
          <a:p>
            <a:pPr lvl="2" fontAlgn="base"/>
            <a:r>
              <a:rPr lang="en-IN" sz="1200" dirty="0"/>
              <a:t>JDK is installed</a:t>
            </a:r>
          </a:p>
          <a:p>
            <a:pPr lvl="2" fontAlgn="base"/>
            <a:r>
              <a:rPr lang="en-IN" sz="1200" dirty="0"/>
              <a:t>JAVA_HOME is set</a:t>
            </a:r>
          </a:p>
          <a:p>
            <a:pPr lvl="1" fontAlgn="base"/>
            <a:r>
              <a:rPr lang="en-IN" sz="1200" dirty="0"/>
              <a:t>Installing Maven in System:</a:t>
            </a:r>
          </a:p>
          <a:p>
            <a:pPr lvl="2" fontAlgn="base"/>
            <a:r>
              <a:rPr lang="en-IN" sz="1200" dirty="0"/>
              <a:t>Download Maven</a:t>
            </a:r>
          </a:p>
          <a:p>
            <a:pPr lvl="2" fontAlgn="base"/>
            <a:r>
              <a:rPr lang="en-IN" sz="1200" dirty="0">
                <a:hlinkClick r:id="rId2"/>
              </a:rPr>
              <a:t>https://maven.apache.org/download.cgi</a:t>
            </a:r>
            <a:endParaRPr lang="en-IN" sz="1200" dirty="0"/>
          </a:p>
          <a:p>
            <a:pPr lvl="2" fontAlgn="base"/>
            <a:r>
              <a:rPr lang="en-IN" sz="1200" dirty="0"/>
              <a:t>Extract it</a:t>
            </a:r>
          </a:p>
          <a:p>
            <a:pPr lvl="2" fontAlgn="base"/>
            <a:r>
              <a:rPr lang="en-IN" sz="1200" dirty="0"/>
              <a:t>Set M2_HOME environment variable</a:t>
            </a:r>
          </a:p>
          <a:p>
            <a:pPr lvl="2" fontAlgn="base"/>
            <a:r>
              <a:rPr lang="en-IN" sz="1200" dirty="0"/>
              <a:t>Set path variable</a:t>
            </a:r>
          </a:p>
          <a:p>
            <a:pPr lvl="1" fontAlgn="base"/>
            <a:r>
              <a:rPr lang="en-IN" sz="1200" dirty="0"/>
              <a:t>Installing Maven in eclipse</a:t>
            </a:r>
          </a:p>
          <a:p>
            <a:endParaRPr lang="en-IN" dirty="0"/>
          </a:p>
        </p:txBody>
      </p:sp>
      <p:sp>
        <p:nvSpPr>
          <p:cNvPr id="4" name="Title 1"/>
          <p:cNvSpPr>
            <a:spLocks noGrp="1"/>
          </p:cNvSpPr>
          <p:nvPr>
            <p:ph type="title"/>
          </p:nvPr>
        </p:nvSpPr>
        <p:spPr>
          <a:xfrm>
            <a:off x="685800" y="304800"/>
            <a:ext cx="8596668" cy="304800"/>
          </a:xfrm>
        </p:spPr>
        <p:txBody>
          <a:bodyPr/>
          <a:lstStyle/>
          <a:p>
            <a:r>
              <a:rPr lang="en-US" sz="1600" dirty="0"/>
              <a:t>Maven : SetUp</a:t>
            </a:r>
          </a:p>
        </p:txBody>
      </p:sp>
    </p:spTree>
    <p:extLst>
      <p:ext uri="{BB962C8B-B14F-4D97-AF65-F5344CB8AC3E}">
        <p14:creationId xmlns:p14="http://schemas.microsoft.com/office/powerpoint/2010/main" val="240803724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09600"/>
            <a:ext cx="8596668" cy="6095999"/>
          </a:xfrm>
        </p:spPr>
        <p:txBody>
          <a:bodyPr/>
          <a:lstStyle/>
          <a:p>
            <a:pPr fontAlgn="base"/>
            <a:endParaRPr lang="en-IN" sz="1200" dirty="0"/>
          </a:p>
          <a:p>
            <a:pPr fontAlgn="base">
              <a:buSzPct val="80000"/>
            </a:pPr>
            <a:r>
              <a:rPr lang="en-IN" sz="1200" dirty="0"/>
              <a:t>Creating First Maven project:</a:t>
            </a:r>
          </a:p>
          <a:p>
            <a:pPr lvl="1" fontAlgn="base"/>
            <a:r>
              <a:rPr lang="en-IN" sz="1200" dirty="0"/>
              <a:t>Creating from eclipse</a:t>
            </a:r>
          </a:p>
          <a:p>
            <a:pPr lvl="1" fontAlgn="base"/>
            <a:r>
              <a:rPr lang="en-IN" sz="1200" dirty="0"/>
              <a:t>Creating from command line</a:t>
            </a:r>
          </a:p>
          <a:p>
            <a:pPr lvl="2" fontAlgn="base"/>
            <a:r>
              <a:rPr lang="en-IN" sz="1200" dirty="0" err="1"/>
              <a:t>mvn</a:t>
            </a:r>
            <a:r>
              <a:rPr lang="en-IN" sz="1200" dirty="0"/>
              <a:t> </a:t>
            </a:r>
            <a:r>
              <a:rPr lang="en-IN" sz="1200" dirty="0" err="1"/>
              <a:t>archetype:generate</a:t>
            </a:r>
            <a:r>
              <a:rPr lang="en-IN" sz="1200" dirty="0"/>
              <a:t> </a:t>
            </a:r>
          </a:p>
          <a:p>
            <a:pPr lvl="3" fontAlgn="base"/>
            <a:r>
              <a:rPr lang="en-IN" dirty="0"/>
              <a:t>	-</a:t>
            </a:r>
            <a:r>
              <a:rPr lang="en-IN" dirty="0" err="1"/>
              <a:t>DgroupId</a:t>
            </a:r>
            <a:r>
              <a:rPr lang="en-IN" dirty="0"/>
              <a:t>=</a:t>
            </a:r>
            <a:r>
              <a:rPr lang="en-IN" dirty="0" err="1"/>
              <a:t>com.google</a:t>
            </a:r>
            <a:r>
              <a:rPr lang="en-IN" dirty="0"/>
              <a:t> </a:t>
            </a:r>
          </a:p>
          <a:p>
            <a:pPr lvl="3" fontAlgn="base"/>
            <a:r>
              <a:rPr lang="en-IN" dirty="0"/>
              <a:t>	-</a:t>
            </a:r>
            <a:r>
              <a:rPr lang="en-IN" dirty="0" err="1"/>
              <a:t>DartifactId</a:t>
            </a:r>
            <a:r>
              <a:rPr lang="en-IN" dirty="0"/>
              <a:t>=ml2 </a:t>
            </a:r>
          </a:p>
          <a:p>
            <a:pPr lvl="3" fontAlgn="base"/>
            <a:r>
              <a:rPr lang="en-IN" dirty="0"/>
              <a:t>	-</a:t>
            </a:r>
            <a:r>
              <a:rPr lang="en-IN" dirty="0" err="1"/>
              <a:t>DarchetypeArtifactId</a:t>
            </a:r>
            <a:r>
              <a:rPr lang="en-IN" dirty="0"/>
              <a:t>=maven-archetype-</a:t>
            </a:r>
            <a:r>
              <a:rPr lang="en-IN" dirty="0" err="1"/>
              <a:t>quickstart</a:t>
            </a:r>
            <a:endParaRPr lang="en-IN" dirty="0"/>
          </a:p>
          <a:p>
            <a:pPr lvl="1" fontAlgn="base"/>
            <a:r>
              <a:rPr lang="en-IN" sz="1200" dirty="0"/>
              <a:t>What is Archetype?</a:t>
            </a:r>
          </a:p>
          <a:p>
            <a:pPr lvl="1" fontAlgn="base"/>
            <a:r>
              <a:rPr lang="en-IN" sz="1200" dirty="0"/>
              <a:t>What is </a:t>
            </a:r>
            <a:r>
              <a:rPr lang="en-IN" sz="1200" dirty="0" err="1"/>
              <a:t>groupId</a:t>
            </a:r>
            <a:r>
              <a:rPr lang="en-IN" sz="1200" dirty="0"/>
              <a:t>?</a:t>
            </a:r>
          </a:p>
          <a:p>
            <a:pPr lvl="1" fontAlgn="base"/>
            <a:r>
              <a:rPr lang="en-IN" sz="1200" dirty="0"/>
              <a:t>What is </a:t>
            </a:r>
            <a:r>
              <a:rPr lang="en-IN" sz="1200" dirty="0" err="1"/>
              <a:t>artifactId</a:t>
            </a:r>
            <a:r>
              <a:rPr lang="en-IN" sz="1200" dirty="0"/>
              <a:t>?</a:t>
            </a:r>
          </a:p>
          <a:p>
            <a:pPr lvl="1" fontAlgn="base"/>
            <a:r>
              <a:rPr lang="en-IN" sz="1200" dirty="0"/>
              <a:t>What is Version?</a:t>
            </a:r>
          </a:p>
          <a:p>
            <a:pPr marL="91441" indent="0">
              <a:buNone/>
            </a:pPr>
            <a:endParaRPr lang="en-IN" dirty="0"/>
          </a:p>
        </p:txBody>
      </p:sp>
      <p:sp>
        <p:nvSpPr>
          <p:cNvPr id="4" name="Title 1"/>
          <p:cNvSpPr>
            <a:spLocks noGrp="1"/>
          </p:cNvSpPr>
          <p:nvPr>
            <p:ph type="title"/>
          </p:nvPr>
        </p:nvSpPr>
        <p:spPr>
          <a:xfrm>
            <a:off x="685800" y="304800"/>
            <a:ext cx="8596668" cy="304800"/>
          </a:xfrm>
        </p:spPr>
        <p:txBody>
          <a:bodyPr/>
          <a:lstStyle/>
          <a:p>
            <a:r>
              <a:rPr lang="en-US" sz="1600" dirty="0"/>
              <a:t>Maven : Creating First Maven Project</a:t>
            </a:r>
          </a:p>
        </p:txBody>
      </p:sp>
    </p:spTree>
    <p:extLst>
      <p:ext uri="{BB962C8B-B14F-4D97-AF65-F5344CB8AC3E}">
        <p14:creationId xmlns:p14="http://schemas.microsoft.com/office/powerpoint/2010/main" val="81984308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85801"/>
            <a:ext cx="8596668" cy="5355562"/>
          </a:xfrm>
        </p:spPr>
        <p:txBody>
          <a:bodyPr/>
          <a:lstStyle/>
          <a:p>
            <a:pPr fontAlgn="base">
              <a:buSzPct val="80000"/>
            </a:pPr>
            <a:r>
              <a:rPr lang="en-IN" sz="1200" dirty="0"/>
              <a:t>Main code 	: </a:t>
            </a:r>
            <a:r>
              <a:rPr lang="en-IN" sz="1200" dirty="0" err="1"/>
              <a:t>src</a:t>
            </a:r>
            <a:r>
              <a:rPr lang="en-IN" sz="1200" dirty="0"/>
              <a:t>/main/java</a:t>
            </a:r>
          </a:p>
          <a:p>
            <a:pPr fontAlgn="base">
              <a:buSzPct val="80000"/>
            </a:pPr>
            <a:r>
              <a:rPr lang="en-IN" sz="1200" dirty="0"/>
              <a:t>Main resources 	: </a:t>
            </a:r>
            <a:r>
              <a:rPr lang="en-IN" sz="1200" dirty="0" err="1"/>
              <a:t>src</a:t>
            </a:r>
            <a:r>
              <a:rPr lang="en-IN" sz="1200" dirty="0"/>
              <a:t>/main/resources</a:t>
            </a:r>
          </a:p>
          <a:p>
            <a:pPr fontAlgn="base">
              <a:buSzPct val="80000"/>
            </a:pPr>
            <a:r>
              <a:rPr lang="en-IN" sz="1200" dirty="0"/>
              <a:t>Test code 	: </a:t>
            </a:r>
            <a:r>
              <a:rPr lang="en-IN" sz="1200" dirty="0" err="1"/>
              <a:t>src</a:t>
            </a:r>
            <a:r>
              <a:rPr lang="en-IN" sz="1200" dirty="0"/>
              <a:t>/test/java</a:t>
            </a:r>
          </a:p>
          <a:p>
            <a:pPr fontAlgn="base">
              <a:buSzPct val="80000"/>
            </a:pPr>
            <a:r>
              <a:rPr lang="en-IN" sz="1200" dirty="0"/>
              <a:t>Test Resources 	: </a:t>
            </a:r>
            <a:r>
              <a:rPr lang="en-IN" sz="1200" dirty="0" err="1"/>
              <a:t>src</a:t>
            </a:r>
            <a:r>
              <a:rPr lang="en-IN" sz="1200" dirty="0"/>
              <a:t>/test/resources</a:t>
            </a:r>
          </a:p>
          <a:p>
            <a:pPr fontAlgn="base">
              <a:buSzPct val="80000"/>
            </a:pPr>
            <a:r>
              <a:rPr lang="en-IN" sz="1200" dirty="0"/>
              <a:t>target directory 	: Contains all output of the build.</a:t>
            </a:r>
          </a:p>
          <a:p>
            <a:pPr fontAlgn="base">
              <a:buSzPct val="80000"/>
            </a:pPr>
            <a:r>
              <a:rPr lang="en-IN" sz="1200" dirty="0"/>
              <a:t>Pom.xml 	: Should be present in project’s in root folder</a:t>
            </a:r>
          </a:p>
          <a:p>
            <a:pPr fontAlgn="base">
              <a:buSzPct val="80000"/>
            </a:pPr>
            <a:br>
              <a:rPr lang="en-IN" sz="1200" dirty="0"/>
            </a:br>
            <a:endParaRPr lang="en-IN" sz="1200" dirty="0"/>
          </a:p>
        </p:txBody>
      </p:sp>
      <p:sp>
        <p:nvSpPr>
          <p:cNvPr id="4" name="Title 1"/>
          <p:cNvSpPr>
            <a:spLocks noGrp="1"/>
          </p:cNvSpPr>
          <p:nvPr>
            <p:ph type="title"/>
          </p:nvPr>
        </p:nvSpPr>
        <p:spPr>
          <a:xfrm>
            <a:off x="685800" y="304800"/>
            <a:ext cx="8596668" cy="304800"/>
          </a:xfrm>
        </p:spPr>
        <p:txBody>
          <a:bodyPr/>
          <a:lstStyle/>
          <a:p>
            <a:r>
              <a:rPr lang="en-US" sz="1600" dirty="0"/>
              <a:t>Maven : Folder Structure</a:t>
            </a:r>
          </a:p>
        </p:txBody>
      </p:sp>
    </p:spTree>
    <p:extLst>
      <p:ext uri="{BB962C8B-B14F-4D97-AF65-F5344CB8AC3E}">
        <p14:creationId xmlns:p14="http://schemas.microsoft.com/office/powerpoint/2010/main" val="99418050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85801"/>
            <a:ext cx="8596668" cy="5355562"/>
          </a:xfrm>
        </p:spPr>
        <p:txBody>
          <a:bodyPr/>
          <a:lstStyle/>
          <a:p>
            <a:pPr fontAlgn="base">
              <a:buSzPct val="80000"/>
            </a:pPr>
            <a:r>
              <a:rPr lang="en-IN" sz="1200" dirty="0"/>
              <a:t>Maven Build Lifecycle:</a:t>
            </a:r>
          </a:p>
          <a:p>
            <a:pPr marL="342900" lvl="1" indent="-251459" fontAlgn="base"/>
            <a:r>
              <a:rPr lang="en-IN" sz="1200" dirty="0"/>
              <a:t>It's a definition of process for building and distributing a project.</a:t>
            </a:r>
          </a:p>
          <a:p>
            <a:pPr marL="342900" lvl="1" indent="-251459" fontAlgn="base"/>
            <a:r>
              <a:rPr lang="en-IN" sz="1200" dirty="0"/>
              <a:t>Build cycle consists of multiple phases which execute in a particular sequence:</a:t>
            </a:r>
          </a:p>
          <a:p>
            <a:pPr marL="342900" lvl="1" indent="-251459" fontAlgn="base"/>
            <a:r>
              <a:rPr lang="en-IN" sz="1200" dirty="0"/>
              <a:t>Phases in build lifecycle are:</a:t>
            </a:r>
          </a:p>
          <a:p>
            <a:pPr marL="342900" lvl="2" indent="-251459" fontAlgn="base"/>
            <a:r>
              <a:rPr lang="en-IN" sz="1200" dirty="0"/>
              <a:t>compile </a:t>
            </a:r>
          </a:p>
          <a:p>
            <a:pPr marL="342900" lvl="2" indent="-251459" fontAlgn="base"/>
            <a:r>
              <a:rPr lang="en-IN" sz="1200" dirty="0"/>
              <a:t>test-compile</a:t>
            </a:r>
          </a:p>
          <a:p>
            <a:pPr marL="342900" lvl="2" indent="-251459" fontAlgn="base"/>
            <a:r>
              <a:rPr lang="en-IN" sz="1200" dirty="0"/>
              <a:t>test </a:t>
            </a:r>
          </a:p>
          <a:p>
            <a:pPr marL="342900" lvl="2" indent="-251459" fontAlgn="base"/>
            <a:r>
              <a:rPr lang="en-IN" sz="1200" dirty="0"/>
              <a:t>package</a:t>
            </a:r>
          </a:p>
          <a:p>
            <a:pPr marL="342900" lvl="2" indent="-251459" fontAlgn="base"/>
            <a:r>
              <a:rPr lang="en-IN" sz="1200" dirty="0"/>
              <a:t>install </a:t>
            </a:r>
          </a:p>
          <a:p>
            <a:pPr marL="342900" lvl="2" indent="-251459" fontAlgn="base"/>
            <a:r>
              <a:rPr lang="en-IN" sz="1200" dirty="0"/>
              <a:t>deploy</a:t>
            </a:r>
          </a:p>
          <a:p>
            <a:pPr marL="342900" lvl="1" indent="-251459" fontAlgn="base"/>
            <a:r>
              <a:rPr lang="en-IN" sz="1200" dirty="0"/>
              <a:t>Build phases get executed in above order</a:t>
            </a:r>
          </a:p>
          <a:p>
            <a:pPr marL="342900" lvl="1" indent="-251459" fontAlgn="base"/>
            <a:r>
              <a:rPr lang="en-IN" sz="1200" dirty="0"/>
              <a:t>When we run any particular phase ,then all the phases which come early in the order are first  executed and then the selected phase gets executed.</a:t>
            </a:r>
          </a:p>
        </p:txBody>
      </p:sp>
      <p:sp>
        <p:nvSpPr>
          <p:cNvPr id="4" name="Title 1"/>
          <p:cNvSpPr>
            <a:spLocks noGrp="1"/>
          </p:cNvSpPr>
          <p:nvPr>
            <p:ph type="title"/>
          </p:nvPr>
        </p:nvSpPr>
        <p:spPr>
          <a:xfrm>
            <a:off x="685800" y="304800"/>
            <a:ext cx="8596668" cy="304800"/>
          </a:xfrm>
        </p:spPr>
        <p:txBody>
          <a:bodyPr/>
          <a:lstStyle/>
          <a:p>
            <a:r>
              <a:rPr lang="en-US" sz="1400" dirty="0"/>
              <a:t>Maven : Build Lifecycle</a:t>
            </a:r>
          </a:p>
        </p:txBody>
      </p:sp>
    </p:spTree>
    <p:extLst>
      <p:ext uri="{BB962C8B-B14F-4D97-AF65-F5344CB8AC3E}">
        <p14:creationId xmlns:p14="http://schemas.microsoft.com/office/powerpoint/2010/main" val="422581534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85801"/>
            <a:ext cx="8596668" cy="5355562"/>
          </a:xfrm>
        </p:spPr>
        <p:txBody>
          <a:bodyPr/>
          <a:lstStyle/>
          <a:p>
            <a:pPr fontAlgn="base"/>
            <a:r>
              <a:rPr lang="en-IN" sz="1200" dirty="0"/>
              <a:t>Maven build lifecycle</a:t>
            </a:r>
          </a:p>
          <a:p>
            <a:pPr fontAlgn="base"/>
            <a:r>
              <a:rPr lang="en-IN" sz="1200" dirty="0" err="1"/>
              <a:t>Mvn</a:t>
            </a:r>
            <a:r>
              <a:rPr lang="en-IN" sz="1200" dirty="0"/>
              <a:t> Compile </a:t>
            </a:r>
          </a:p>
          <a:p>
            <a:pPr lvl="1" fontAlgn="base"/>
            <a:r>
              <a:rPr lang="en-IN" sz="1200" dirty="0"/>
              <a:t>Compile main code present in </a:t>
            </a:r>
            <a:r>
              <a:rPr lang="en-IN" sz="1200" dirty="0" err="1"/>
              <a:t>src</a:t>
            </a:r>
            <a:r>
              <a:rPr lang="en-IN" sz="1200" dirty="0"/>
              <a:t>/main/java </a:t>
            </a:r>
          </a:p>
          <a:p>
            <a:pPr lvl="1" fontAlgn="base"/>
            <a:r>
              <a:rPr lang="en-IN" sz="1200" dirty="0"/>
              <a:t>Generates target/classes</a:t>
            </a:r>
          </a:p>
          <a:p>
            <a:pPr fontAlgn="base"/>
            <a:r>
              <a:rPr lang="en-IN" sz="1200" dirty="0" err="1"/>
              <a:t>Mvn</a:t>
            </a:r>
            <a:r>
              <a:rPr lang="en-IN" sz="1200" dirty="0"/>
              <a:t> Test-compile</a:t>
            </a:r>
          </a:p>
          <a:p>
            <a:pPr lvl="1" fontAlgn="base"/>
            <a:r>
              <a:rPr lang="en-IN" sz="1200" dirty="0"/>
              <a:t>Compile unit test code present in </a:t>
            </a:r>
            <a:r>
              <a:rPr lang="en-IN" sz="1200" dirty="0" err="1"/>
              <a:t>src</a:t>
            </a:r>
            <a:r>
              <a:rPr lang="en-IN" sz="1200" dirty="0"/>
              <a:t>/test/java</a:t>
            </a:r>
          </a:p>
          <a:p>
            <a:pPr lvl="1" fontAlgn="base"/>
            <a:r>
              <a:rPr lang="en-IN" sz="1200" dirty="0"/>
              <a:t>Generates test-classes</a:t>
            </a:r>
          </a:p>
          <a:p>
            <a:pPr fontAlgn="base"/>
            <a:r>
              <a:rPr lang="en-IN" sz="1200" dirty="0" err="1"/>
              <a:t>Mvn</a:t>
            </a:r>
            <a:r>
              <a:rPr lang="en-IN" sz="1200" dirty="0"/>
              <a:t> test</a:t>
            </a:r>
          </a:p>
          <a:p>
            <a:pPr lvl="1" fontAlgn="base"/>
            <a:r>
              <a:rPr lang="en-IN" sz="1200" dirty="0"/>
              <a:t>To run compile unit tests</a:t>
            </a:r>
          </a:p>
          <a:p>
            <a:pPr lvl="1" fontAlgn="base"/>
            <a:r>
              <a:rPr lang="en-IN" sz="1200" dirty="0"/>
              <a:t>Generates </a:t>
            </a:r>
            <a:r>
              <a:rPr lang="en-IN" sz="1200" dirty="0" err="1"/>
              <a:t>surefire</a:t>
            </a:r>
            <a:r>
              <a:rPr lang="en-IN" sz="1200" dirty="0"/>
              <a:t>-reports folder</a:t>
            </a:r>
          </a:p>
          <a:p>
            <a:pPr fontAlgn="base"/>
            <a:r>
              <a:rPr lang="en-IN" sz="1200" dirty="0" err="1"/>
              <a:t>Mvn</a:t>
            </a:r>
            <a:r>
              <a:rPr lang="en-IN" sz="1200" dirty="0"/>
              <a:t> package</a:t>
            </a:r>
          </a:p>
          <a:p>
            <a:pPr lvl="1" fontAlgn="base"/>
            <a:r>
              <a:rPr lang="en-IN" sz="1200" dirty="0"/>
              <a:t>To generate jar or war</a:t>
            </a:r>
          </a:p>
          <a:p>
            <a:pPr fontAlgn="base"/>
            <a:r>
              <a:rPr lang="en-IN" sz="1200" dirty="0" err="1"/>
              <a:t>Mvn</a:t>
            </a:r>
            <a:r>
              <a:rPr lang="en-IN" sz="1200" dirty="0"/>
              <a:t> install</a:t>
            </a:r>
          </a:p>
          <a:p>
            <a:pPr lvl="1" fontAlgn="base"/>
            <a:r>
              <a:rPr lang="en-IN" sz="1200" dirty="0"/>
              <a:t>To copy jar/war into local maven repository</a:t>
            </a:r>
          </a:p>
          <a:p>
            <a:pPr fontAlgn="base"/>
            <a:r>
              <a:rPr lang="en-IN" sz="1200" dirty="0" err="1"/>
              <a:t>Mvn</a:t>
            </a:r>
            <a:r>
              <a:rPr lang="en-IN" sz="1200" dirty="0"/>
              <a:t> deploy</a:t>
            </a:r>
          </a:p>
          <a:p>
            <a:pPr lvl="1" fontAlgn="base"/>
            <a:r>
              <a:rPr lang="en-IN" sz="1000" dirty="0"/>
              <a:t>To deploy the jar</a:t>
            </a:r>
          </a:p>
          <a:p>
            <a:endParaRPr lang="en-IN" dirty="0"/>
          </a:p>
        </p:txBody>
      </p:sp>
      <p:sp>
        <p:nvSpPr>
          <p:cNvPr id="4" name="Title 1"/>
          <p:cNvSpPr>
            <a:spLocks noGrp="1"/>
          </p:cNvSpPr>
          <p:nvPr>
            <p:ph type="title"/>
          </p:nvPr>
        </p:nvSpPr>
        <p:spPr>
          <a:xfrm>
            <a:off x="685800" y="304800"/>
            <a:ext cx="8596668" cy="304800"/>
          </a:xfrm>
        </p:spPr>
        <p:txBody>
          <a:bodyPr/>
          <a:lstStyle/>
          <a:p>
            <a:r>
              <a:rPr lang="en-US" sz="1600" dirty="0"/>
              <a:t>Maven : Build Lifecycle</a:t>
            </a:r>
          </a:p>
        </p:txBody>
      </p:sp>
    </p:spTree>
    <p:extLst>
      <p:ext uri="{BB962C8B-B14F-4D97-AF65-F5344CB8AC3E}">
        <p14:creationId xmlns:p14="http://schemas.microsoft.com/office/powerpoint/2010/main" val="167072314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762001"/>
            <a:ext cx="8596668" cy="5279362"/>
          </a:xfrm>
        </p:spPr>
        <p:txBody>
          <a:bodyPr/>
          <a:lstStyle/>
          <a:p>
            <a:pPr fontAlgn="base"/>
            <a:r>
              <a:rPr lang="en-IN" sz="1100" dirty="0"/>
              <a:t>A Project Object Model or POM is the fundamental unit of work in Maven</a:t>
            </a:r>
          </a:p>
          <a:p>
            <a:pPr fontAlgn="base"/>
            <a:r>
              <a:rPr lang="en-IN" sz="1100" dirty="0"/>
              <a:t>POM.XML</a:t>
            </a:r>
          </a:p>
          <a:p>
            <a:pPr lvl="1" fontAlgn="base"/>
            <a:r>
              <a:rPr lang="en-IN" sz="1100" dirty="0"/>
              <a:t>Minimal POM</a:t>
            </a:r>
          </a:p>
          <a:p>
            <a:pPr lvl="1" fontAlgn="base"/>
            <a:r>
              <a:rPr lang="en-IN" sz="1100" dirty="0"/>
              <a:t>Effective POM</a:t>
            </a:r>
          </a:p>
          <a:p>
            <a:pPr fontAlgn="base"/>
            <a:r>
              <a:rPr lang="en-IN" sz="1100" dirty="0"/>
              <a:t>Dependency management:</a:t>
            </a:r>
          </a:p>
          <a:p>
            <a:pPr lvl="1" fontAlgn="base"/>
            <a:r>
              <a:rPr lang="en-IN" sz="1100" dirty="0"/>
              <a:t>Project dependencies</a:t>
            </a:r>
          </a:p>
          <a:p>
            <a:pPr lvl="1" fontAlgn="base"/>
            <a:r>
              <a:rPr lang="en-IN" sz="1100" dirty="0"/>
              <a:t>Local repository</a:t>
            </a:r>
          </a:p>
          <a:p>
            <a:pPr lvl="1" fontAlgn="base"/>
            <a:r>
              <a:rPr lang="en-IN" sz="1100" dirty="0"/>
              <a:t>Transitive dependencies</a:t>
            </a:r>
          </a:p>
          <a:p>
            <a:pPr lvl="2" fontAlgn="base"/>
            <a:r>
              <a:rPr lang="en-IN" sz="1100" dirty="0"/>
              <a:t>Dependant jars of dependent jars are called as transitive dependencies. </a:t>
            </a:r>
          </a:p>
          <a:p>
            <a:pPr lvl="2" fontAlgn="base"/>
            <a:r>
              <a:rPr lang="en-IN" sz="1100" dirty="0"/>
              <a:t>Dependency hierarchy is found in pom.xml</a:t>
            </a:r>
          </a:p>
          <a:p>
            <a:pPr lvl="1" fontAlgn="base"/>
            <a:r>
              <a:rPr lang="en-IN" sz="1100" dirty="0"/>
              <a:t>Excluding transitive dependencies</a:t>
            </a:r>
          </a:p>
          <a:p>
            <a:pPr lvl="2" fontAlgn="base"/>
            <a:r>
              <a:rPr lang="en-IN" sz="1100" dirty="0"/>
              <a:t>To exclude one or more transitive dependencies.</a:t>
            </a:r>
          </a:p>
          <a:p>
            <a:pPr fontAlgn="base"/>
            <a:r>
              <a:rPr lang="en-IN" sz="1100" dirty="0"/>
              <a:t>Maven plugins and goals:</a:t>
            </a:r>
          </a:p>
          <a:p>
            <a:pPr lvl="1" fontAlgn="base"/>
            <a:r>
              <a:rPr lang="en-IN" sz="1100" dirty="0"/>
              <a:t>Plugin :Plugin is artefact which executes goals</a:t>
            </a:r>
          </a:p>
          <a:p>
            <a:pPr lvl="1" fontAlgn="base"/>
            <a:r>
              <a:rPr lang="en-IN" sz="1100" dirty="0"/>
              <a:t>Goal : Goal is a task in a phase</a:t>
            </a:r>
          </a:p>
          <a:p>
            <a:pPr lvl="1" fontAlgn="base"/>
            <a:r>
              <a:rPr lang="en-IN" sz="1100" dirty="0"/>
              <a:t>Plugin can execute goals from multiple phases</a:t>
            </a:r>
          </a:p>
          <a:p>
            <a:pPr lvl="2" fontAlgn="base"/>
            <a:endParaRPr lang="en-IN" sz="1200" dirty="0"/>
          </a:p>
          <a:p>
            <a:endParaRPr lang="en-IN" dirty="0"/>
          </a:p>
        </p:txBody>
      </p:sp>
      <p:sp>
        <p:nvSpPr>
          <p:cNvPr id="4" name="Title 1"/>
          <p:cNvSpPr>
            <a:spLocks noGrp="1"/>
          </p:cNvSpPr>
          <p:nvPr>
            <p:ph type="title"/>
          </p:nvPr>
        </p:nvSpPr>
        <p:spPr>
          <a:xfrm>
            <a:off x="685800" y="304800"/>
            <a:ext cx="8596668" cy="304800"/>
          </a:xfrm>
        </p:spPr>
        <p:txBody>
          <a:bodyPr/>
          <a:lstStyle/>
          <a:p>
            <a:r>
              <a:rPr lang="en-US" sz="1600" dirty="0"/>
              <a:t>Maven : POM</a:t>
            </a:r>
          </a:p>
        </p:txBody>
      </p:sp>
    </p:spTree>
    <p:extLst>
      <p:ext uri="{BB962C8B-B14F-4D97-AF65-F5344CB8AC3E}">
        <p14:creationId xmlns:p14="http://schemas.microsoft.com/office/powerpoint/2010/main" val="1246472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7" name="Shape 237"/>
          <p:cNvSpPr txBox="1">
            <a:spLocks noGrp="1"/>
          </p:cNvSpPr>
          <p:nvPr>
            <p:ph type="body" idx="1"/>
          </p:nvPr>
        </p:nvSpPr>
        <p:spPr>
          <a:xfrm>
            <a:off x="677333" y="533401"/>
            <a:ext cx="8596668" cy="5507962"/>
          </a:xfrm>
          <a:prstGeom prst="rect">
            <a:avLst/>
          </a:prstGeom>
          <a:noFill/>
          <a:ln>
            <a:noFill/>
          </a:ln>
        </p:spPr>
        <p:txBody>
          <a:bodyPr lIns="91425" tIns="45700" rIns="91425" bIns="45700" anchor="t" anchorCtr="0">
            <a:noAutofit/>
          </a:bodyPr>
          <a:lstStyle/>
          <a:p>
            <a:pPr marL="342900" marR="0" lvl="0" indent="-342900" algn="l" rtl="0">
              <a:spcBef>
                <a:spcPts val="100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Arithmetic </a:t>
            </a: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
        <p:nvSpPr>
          <p:cNvPr id="5" name="Shape 199"/>
          <p:cNvSpPr txBox="1">
            <a:spLocks noGrp="1"/>
          </p:cNvSpPr>
          <p:nvPr>
            <p:ph type="title"/>
          </p:nvPr>
        </p:nvSpPr>
        <p:spPr>
          <a:xfrm>
            <a:off x="677333" y="2286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600" b="0" i="0" u="none" strike="noStrike" cap="none" dirty="0">
                <a:solidFill>
                  <a:schemeClr val="accent1"/>
                </a:solidFill>
                <a:latin typeface="Trebuchet MS"/>
                <a:ea typeface="Trebuchet MS"/>
                <a:cs typeface="Trebuchet MS"/>
                <a:sym typeface="Trebuchet MS"/>
              </a:rPr>
              <a:t>Java : Operators : Arithmetic</a:t>
            </a:r>
          </a:p>
        </p:txBody>
      </p:sp>
      <p:pic>
        <p:nvPicPr>
          <p:cNvPr id="6" name="Shape 243"/>
          <p:cNvPicPr preferRelativeResize="0">
            <a:picLocks/>
          </p:cNvPicPr>
          <p:nvPr/>
        </p:nvPicPr>
        <p:blipFill rotWithShape="1">
          <a:blip r:embed="rId3">
            <a:alphaModFix/>
          </a:blip>
          <a:srcRect/>
          <a:stretch/>
        </p:blipFill>
        <p:spPr>
          <a:xfrm>
            <a:off x="1508299" y="942110"/>
            <a:ext cx="2819400" cy="2514599"/>
          </a:xfrm>
          <a:prstGeom prst="rect">
            <a:avLst/>
          </a:prstGeom>
          <a:noFill/>
          <a:ln>
            <a:noFill/>
          </a:ln>
        </p:spPr>
      </p:pic>
    </p:spTree>
    <p:extLst>
      <p:ext uri="{BB962C8B-B14F-4D97-AF65-F5344CB8AC3E}">
        <p14:creationId xmlns:p14="http://schemas.microsoft.com/office/powerpoint/2010/main" val="219772955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85801"/>
            <a:ext cx="8596668" cy="5355562"/>
          </a:xfrm>
        </p:spPr>
        <p:txBody>
          <a:bodyPr/>
          <a:lstStyle/>
          <a:p>
            <a:pPr fontAlgn="base"/>
            <a:r>
              <a:rPr lang="en-IN" sz="1100" dirty="0"/>
              <a:t>Running a project having no dependencies.</a:t>
            </a:r>
          </a:p>
          <a:p>
            <a:pPr lvl="1" fontAlgn="base"/>
            <a:r>
              <a:rPr lang="en-IN" sz="1100" dirty="0"/>
              <a:t>Step1 : Add manifest entry to pom.xml</a:t>
            </a:r>
          </a:p>
          <a:p>
            <a:pPr fontAlgn="base"/>
            <a:r>
              <a:rPr lang="en-IN" sz="1100" dirty="0"/>
              <a:t>Running a project having dependencies.</a:t>
            </a:r>
          </a:p>
          <a:p>
            <a:pPr lvl="1" fontAlgn="base"/>
            <a:r>
              <a:rPr lang="en-IN" sz="1100" dirty="0"/>
              <a:t>Create all required folders</a:t>
            </a:r>
          </a:p>
          <a:p>
            <a:pPr lvl="2" fontAlgn="base"/>
            <a:r>
              <a:rPr lang="en-IN" sz="1100" dirty="0" err="1"/>
              <a:t>conf</a:t>
            </a:r>
            <a:endParaRPr lang="en-IN" sz="1100" dirty="0"/>
          </a:p>
          <a:p>
            <a:pPr lvl="2" fontAlgn="base"/>
            <a:r>
              <a:rPr lang="en-IN" sz="1100" dirty="0"/>
              <a:t>drivers</a:t>
            </a:r>
          </a:p>
          <a:p>
            <a:pPr lvl="1" fontAlgn="base"/>
            <a:r>
              <a:rPr lang="en-IN" sz="1100" dirty="0"/>
              <a:t>Step1: Add manifest entry to pom.xml</a:t>
            </a:r>
          </a:p>
          <a:p>
            <a:pPr lvl="1" fontAlgn="base"/>
            <a:r>
              <a:rPr lang="en-IN" sz="1100" dirty="0"/>
              <a:t>Step2: Use assembly plugin</a:t>
            </a:r>
          </a:p>
          <a:p>
            <a:pPr lvl="2" fontAlgn="base"/>
            <a:r>
              <a:rPr lang="en-IN" sz="1100" dirty="0"/>
              <a:t>What is assembly?</a:t>
            </a:r>
          </a:p>
          <a:p>
            <a:pPr lvl="2" fontAlgn="base"/>
            <a:r>
              <a:rPr lang="en-IN" sz="1100" dirty="0"/>
              <a:t>Add assembly plugin to pom.xml</a:t>
            </a:r>
          </a:p>
          <a:p>
            <a:pPr lvl="2" fontAlgn="base"/>
            <a:r>
              <a:rPr lang="en-IN" sz="1100" dirty="0"/>
              <a:t>Create assembly.xml</a:t>
            </a:r>
          </a:p>
          <a:p>
            <a:pPr lvl="3" fontAlgn="base"/>
            <a:r>
              <a:rPr lang="en-IN" sz="1100" dirty="0"/>
              <a:t>Define formats</a:t>
            </a:r>
          </a:p>
          <a:p>
            <a:pPr lvl="3" fontAlgn="base"/>
            <a:r>
              <a:rPr lang="en-IN" sz="1100" dirty="0"/>
              <a:t>Add dependency sets</a:t>
            </a:r>
          </a:p>
          <a:p>
            <a:pPr lvl="3" fontAlgn="base"/>
            <a:r>
              <a:rPr lang="en-IN" sz="1100" dirty="0"/>
              <a:t>Add an entry for </a:t>
            </a:r>
            <a:r>
              <a:rPr lang="en-IN" sz="1100" dirty="0" err="1"/>
              <a:t>conf</a:t>
            </a:r>
            <a:r>
              <a:rPr lang="en-IN" sz="1100" dirty="0"/>
              <a:t> folder</a:t>
            </a:r>
          </a:p>
          <a:p>
            <a:pPr lvl="3" fontAlgn="base"/>
            <a:r>
              <a:rPr lang="en-IN" sz="1100" dirty="0"/>
              <a:t>Add an entry for drivers folder</a:t>
            </a:r>
          </a:p>
          <a:p>
            <a:endParaRPr lang="en-IN" dirty="0"/>
          </a:p>
        </p:txBody>
      </p:sp>
      <p:sp>
        <p:nvSpPr>
          <p:cNvPr id="4" name="Title 1"/>
          <p:cNvSpPr>
            <a:spLocks noGrp="1"/>
          </p:cNvSpPr>
          <p:nvPr>
            <p:ph type="title"/>
          </p:nvPr>
        </p:nvSpPr>
        <p:spPr>
          <a:xfrm>
            <a:off x="685800" y="304800"/>
            <a:ext cx="8596668" cy="304800"/>
          </a:xfrm>
        </p:spPr>
        <p:txBody>
          <a:bodyPr/>
          <a:lstStyle/>
          <a:p>
            <a:r>
              <a:rPr lang="en-US" sz="1600" dirty="0"/>
              <a:t>Maven : Building runnable jars</a:t>
            </a:r>
          </a:p>
        </p:txBody>
      </p:sp>
    </p:spTree>
    <p:extLst>
      <p:ext uri="{BB962C8B-B14F-4D97-AF65-F5344CB8AC3E}">
        <p14:creationId xmlns:p14="http://schemas.microsoft.com/office/powerpoint/2010/main" val="319948250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85801"/>
            <a:ext cx="8596668" cy="5355562"/>
          </a:xfrm>
        </p:spPr>
        <p:txBody>
          <a:bodyPr/>
          <a:lstStyle/>
          <a:p>
            <a:pPr fontAlgn="base"/>
            <a:r>
              <a:rPr lang="en-IN" sz="1200" dirty="0"/>
              <a:t>Maven Build Profiles:</a:t>
            </a:r>
          </a:p>
          <a:p>
            <a:pPr lvl="1" fontAlgn="base"/>
            <a:r>
              <a:rPr lang="en-IN" sz="1200" dirty="0"/>
              <a:t>A Build profile is a set of configuration values</a:t>
            </a:r>
          </a:p>
          <a:p>
            <a:pPr lvl="1" fontAlgn="base"/>
            <a:r>
              <a:rPr lang="en-IN" sz="1200" dirty="0"/>
              <a:t>Using a build profile, you can customize build for different environments such as Production , Development and QA environments.</a:t>
            </a:r>
          </a:p>
          <a:p>
            <a:pPr lvl="1" fontAlgn="base"/>
            <a:r>
              <a:rPr lang="en-IN" sz="1200" dirty="0"/>
              <a:t>Step1: Create a project and implement assembly as shown in previous slide</a:t>
            </a:r>
          </a:p>
          <a:p>
            <a:pPr lvl="1" fontAlgn="base"/>
            <a:r>
              <a:rPr lang="en-IN" sz="1200" dirty="0"/>
              <a:t>Step2: Add place holders in configuration files</a:t>
            </a:r>
          </a:p>
          <a:p>
            <a:pPr lvl="1" fontAlgn="base"/>
            <a:r>
              <a:rPr lang="en-IN" sz="1200" dirty="0"/>
              <a:t>Step3: Add a resource element to pom.xml</a:t>
            </a:r>
          </a:p>
          <a:p>
            <a:pPr lvl="2" fontAlgn="base"/>
            <a:r>
              <a:rPr lang="en-IN" sz="1200" dirty="0"/>
              <a:t>Set filtering to true</a:t>
            </a:r>
          </a:p>
          <a:p>
            <a:pPr lvl="2" fontAlgn="base"/>
            <a:r>
              <a:rPr lang="en-IN" sz="1200" dirty="0"/>
              <a:t>Define your custom configuration folder directory</a:t>
            </a:r>
          </a:p>
          <a:p>
            <a:pPr lvl="1" fontAlgn="base"/>
            <a:r>
              <a:rPr lang="en-IN" sz="1200" dirty="0"/>
              <a:t>Step4: Add profiles element in pom.xml</a:t>
            </a:r>
          </a:p>
          <a:p>
            <a:pPr lvl="1" fontAlgn="base"/>
            <a:r>
              <a:rPr lang="en-IN" sz="1200" dirty="0"/>
              <a:t>Step5: Build project with -P </a:t>
            </a:r>
          </a:p>
          <a:p>
            <a:pPr lvl="2" fontAlgn="base"/>
            <a:r>
              <a:rPr lang="en-IN" sz="1200" dirty="0" err="1"/>
              <a:t>Mvn</a:t>
            </a:r>
            <a:r>
              <a:rPr lang="en-IN" sz="1200" dirty="0"/>
              <a:t> clean install -</a:t>
            </a:r>
            <a:r>
              <a:rPr lang="en-IN" sz="1200" dirty="0" err="1"/>
              <a:t>Pqa</a:t>
            </a:r>
            <a:endParaRPr lang="en-IN" sz="1200" dirty="0"/>
          </a:p>
          <a:p>
            <a:endParaRPr lang="en-IN" dirty="0"/>
          </a:p>
        </p:txBody>
      </p:sp>
      <p:sp>
        <p:nvSpPr>
          <p:cNvPr id="4" name="Title 1"/>
          <p:cNvSpPr>
            <a:spLocks noGrp="1"/>
          </p:cNvSpPr>
          <p:nvPr>
            <p:ph type="title"/>
          </p:nvPr>
        </p:nvSpPr>
        <p:spPr>
          <a:xfrm>
            <a:off x="685800" y="304800"/>
            <a:ext cx="8596668" cy="304800"/>
          </a:xfrm>
        </p:spPr>
        <p:txBody>
          <a:bodyPr/>
          <a:lstStyle/>
          <a:p>
            <a:r>
              <a:rPr lang="en-US" sz="1600" dirty="0"/>
              <a:t>Maven : Profiles</a:t>
            </a:r>
          </a:p>
        </p:txBody>
      </p:sp>
    </p:spTree>
    <p:extLst>
      <p:ext uri="{BB962C8B-B14F-4D97-AF65-F5344CB8AC3E}">
        <p14:creationId xmlns:p14="http://schemas.microsoft.com/office/powerpoint/2010/main" val="324978319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85801"/>
            <a:ext cx="8596668" cy="5355562"/>
          </a:xfrm>
        </p:spPr>
        <p:txBody>
          <a:bodyPr/>
          <a:lstStyle/>
          <a:p>
            <a:pPr fontAlgn="base"/>
            <a:r>
              <a:rPr lang="en-IN" sz="1200" dirty="0"/>
              <a:t>Ways of running selenium tests:</a:t>
            </a:r>
          </a:p>
          <a:p>
            <a:pPr lvl="1" fontAlgn="base"/>
            <a:r>
              <a:rPr lang="en-IN" sz="1200" dirty="0"/>
              <a:t>Local:</a:t>
            </a:r>
          </a:p>
          <a:p>
            <a:pPr lvl="2" fontAlgn="base"/>
            <a:r>
              <a:rPr lang="en-IN" sz="1200" dirty="0"/>
              <a:t>WebDriver is used to run tests locally</a:t>
            </a:r>
          </a:p>
          <a:p>
            <a:pPr lvl="1" fontAlgn="base"/>
            <a:r>
              <a:rPr lang="en-IN" sz="1200" dirty="0"/>
              <a:t>Remote:</a:t>
            </a:r>
          </a:p>
          <a:p>
            <a:pPr lvl="2" fontAlgn="base"/>
            <a:r>
              <a:rPr lang="en-IN" sz="1200" dirty="0" err="1"/>
              <a:t>RemoteWebDriver</a:t>
            </a:r>
            <a:r>
              <a:rPr lang="en-IN" sz="1200" dirty="0"/>
              <a:t> is used to run tests remotely</a:t>
            </a:r>
          </a:p>
          <a:p>
            <a:pPr lvl="2" fontAlgn="base"/>
            <a:r>
              <a:rPr lang="en-IN" sz="1200" dirty="0" err="1"/>
              <a:t>RemoteWebDriver</a:t>
            </a:r>
            <a:r>
              <a:rPr lang="en-IN" sz="1200" dirty="0"/>
              <a:t> runs tests on selenium grid</a:t>
            </a:r>
          </a:p>
          <a:p>
            <a:pPr fontAlgn="base"/>
            <a:r>
              <a:rPr lang="en-IN" sz="1200" dirty="0"/>
              <a:t>Why do we need selenium grid?</a:t>
            </a:r>
          </a:p>
          <a:p>
            <a:pPr lvl="1" fontAlgn="base"/>
            <a:r>
              <a:rPr lang="en-IN" sz="1200" dirty="0"/>
              <a:t>To run tests on multiple OS, Browser and device combinations.</a:t>
            </a:r>
          </a:p>
          <a:p>
            <a:pPr lvl="1" fontAlgn="base"/>
            <a:r>
              <a:rPr lang="en-IN" sz="1200" dirty="0"/>
              <a:t>To run tests in parallel to reduce execution time</a:t>
            </a:r>
          </a:p>
          <a:p>
            <a:endParaRPr lang="en-IN" dirty="0"/>
          </a:p>
        </p:txBody>
      </p:sp>
      <p:sp>
        <p:nvSpPr>
          <p:cNvPr id="4" name="Title 1"/>
          <p:cNvSpPr>
            <a:spLocks noGrp="1"/>
          </p:cNvSpPr>
          <p:nvPr>
            <p:ph type="title"/>
          </p:nvPr>
        </p:nvSpPr>
        <p:spPr>
          <a:xfrm>
            <a:off x="685800" y="304800"/>
            <a:ext cx="8596668" cy="304800"/>
          </a:xfrm>
        </p:spPr>
        <p:txBody>
          <a:bodyPr/>
          <a:lstStyle/>
          <a:p>
            <a:r>
              <a:rPr lang="en-US" sz="1600" dirty="0"/>
              <a:t>Selenium Grid</a:t>
            </a:r>
          </a:p>
        </p:txBody>
      </p:sp>
    </p:spTree>
    <p:extLst>
      <p:ext uri="{BB962C8B-B14F-4D97-AF65-F5344CB8AC3E}">
        <p14:creationId xmlns:p14="http://schemas.microsoft.com/office/powerpoint/2010/main" val="95914536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762000"/>
            <a:ext cx="8596668" cy="5279363"/>
          </a:xfrm>
        </p:spPr>
        <p:txBody>
          <a:bodyPr/>
          <a:lstStyle/>
          <a:p>
            <a:pPr fontAlgn="base"/>
            <a:r>
              <a:rPr lang="en-US" sz="1200" dirty="0"/>
              <a:t>Selenium Grid Structure:</a:t>
            </a:r>
          </a:p>
          <a:p>
            <a:pPr fontAlgn="base"/>
            <a:endParaRPr lang="en-IN" sz="1200" dirty="0"/>
          </a:p>
        </p:txBody>
      </p:sp>
      <p:sp>
        <p:nvSpPr>
          <p:cNvPr id="4" name="Title 1"/>
          <p:cNvSpPr>
            <a:spLocks noGrp="1"/>
          </p:cNvSpPr>
          <p:nvPr>
            <p:ph type="title"/>
          </p:nvPr>
        </p:nvSpPr>
        <p:spPr>
          <a:xfrm>
            <a:off x="685800" y="304800"/>
            <a:ext cx="8596668" cy="304800"/>
          </a:xfrm>
        </p:spPr>
        <p:txBody>
          <a:bodyPr/>
          <a:lstStyle/>
          <a:p>
            <a:r>
              <a:rPr lang="en-US" sz="1600" dirty="0"/>
              <a:t>Selenium Grid</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718808"/>
            <a:ext cx="4114800" cy="28682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1143000" y="1066800"/>
            <a:ext cx="6019800" cy="2652008"/>
          </a:xfrm>
          <a:prstGeom prst="rect">
            <a:avLst/>
          </a:prstGeom>
        </p:spPr>
        <p:txBody>
          <a:bodyPr wrap="square">
            <a:spAutoFit/>
          </a:bodyPr>
          <a:lstStyle/>
          <a:p>
            <a:pPr marL="171450" indent="-171450" fontAlgn="base">
              <a:spcBef>
                <a:spcPts val="1000"/>
              </a:spcBef>
              <a:buClr>
                <a:schemeClr val="accent1"/>
              </a:buClr>
              <a:buFont typeface="Noto Sans Symbols"/>
              <a:buChar char="●"/>
            </a:pPr>
            <a:r>
              <a:rPr lang="en-IN" sz="1200" dirty="0">
                <a:solidFill>
                  <a:srgbClr val="3F3F3F"/>
                </a:solidFill>
                <a:latin typeface="Trebuchet MS"/>
                <a:ea typeface="Trebuchet MS"/>
                <a:cs typeface="Trebuchet MS"/>
                <a:sym typeface="Trebuchet MS"/>
              </a:rPr>
              <a:t>Selenium Grid components:</a:t>
            </a:r>
          </a:p>
          <a:p>
            <a:pPr marL="342900" lvl="0" indent="-251459" fontAlgn="base">
              <a:spcBef>
                <a:spcPts val="1000"/>
              </a:spcBef>
              <a:buClr>
                <a:srgbClr val="90C226"/>
              </a:buClr>
              <a:buSzPct val="79999"/>
              <a:buFont typeface="Noto Sans Symbols"/>
              <a:buChar char="●"/>
            </a:pPr>
            <a:r>
              <a:rPr lang="en-IN" sz="1200" dirty="0">
                <a:solidFill>
                  <a:srgbClr val="3F3F3F"/>
                </a:solidFill>
                <a:latin typeface="Trebuchet MS"/>
                <a:ea typeface="Trebuchet MS"/>
                <a:cs typeface="Trebuchet MS"/>
                <a:sym typeface="Trebuchet MS"/>
              </a:rPr>
              <a:t>Grid </a:t>
            </a:r>
            <a:r>
              <a:rPr lang="en-IN" sz="1200" dirty="0" err="1">
                <a:solidFill>
                  <a:srgbClr val="3F3F3F"/>
                </a:solidFill>
                <a:latin typeface="Trebuchet MS"/>
                <a:ea typeface="Trebuchet MS"/>
                <a:cs typeface="Trebuchet MS"/>
                <a:sym typeface="Trebuchet MS"/>
              </a:rPr>
              <a:t>Hub</a:t>
            </a:r>
            <a:r>
              <a:rPr lang="en-IN" sz="1200" dirty="0" err="1">
                <a:solidFill>
                  <a:srgbClr val="3F3F3F"/>
                </a:solidFill>
                <a:latin typeface="Trebuchet MS"/>
                <a:sym typeface="Trebuchet MS"/>
              </a:rPr>
              <a:t>Selenium</a:t>
            </a:r>
            <a:r>
              <a:rPr lang="en-IN" sz="1200" dirty="0">
                <a:solidFill>
                  <a:srgbClr val="3F3F3F"/>
                </a:solidFill>
                <a:latin typeface="Trebuchet MS"/>
                <a:sym typeface="Trebuchet MS"/>
              </a:rPr>
              <a:t> Grid components:</a:t>
            </a:r>
          </a:p>
          <a:p>
            <a:pPr marL="742950" lvl="1" indent="-204469" fontAlgn="base">
              <a:spcBef>
                <a:spcPts val="1000"/>
              </a:spcBef>
              <a:buClr>
                <a:srgbClr val="90C226"/>
              </a:buClr>
              <a:buSzPct val="80000"/>
              <a:buFont typeface="Noto Sans Symbols"/>
              <a:buChar char="●"/>
            </a:pPr>
            <a:r>
              <a:rPr lang="en-IN" sz="1200" dirty="0">
                <a:solidFill>
                  <a:srgbClr val="3F3F3F"/>
                </a:solidFill>
                <a:latin typeface="Trebuchet MS"/>
                <a:sym typeface="Trebuchet MS"/>
              </a:rPr>
              <a:t>Grid Hub</a:t>
            </a:r>
          </a:p>
          <a:p>
            <a:pPr marL="1143000" lvl="2" indent="-157480" fontAlgn="base">
              <a:spcBef>
                <a:spcPts val="1000"/>
              </a:spcBef>
              <a:buClr>
                <a:srgbClr val="90C226"/>
              </a:buClr>
              <a:buSzPct val="80000"/>
              <a:buFont typeface="Noto Sans Symbols"/>
              <a:buChar char="●"/>
            </a:pPr>
            <a:r>
              <a:rPr lang="en-IN" sz="1200" dirty="0">
                <a:solidFill>
                  <a:srgbClr val="3F3F3F"/>
                </a:solidFill>
                <a:latin typeface="Trebuchet MS"/>
                <a:sym typeface="Trebuchet MS"/>
              </a:rPr>
              <a:t>The Hub is the central point that will receive all the test request and distribute them the right nodes</a:t>
            </a:r>
          </a:p>
          <a:p>
            <a:pPr marL="742950" lvl="1" indent="-204469" fontAlgn="base">
              <a:spcBef>
                <a:spcPts val="1000"/>
              </a:spcBef>
              <a:buClr>
                <a:srgbClr val="90C226"/>
              </a:buClr>
              <a:buSzPct val="80000"/>
              <a:buFont typeface="Noto Sans Symbols"/>
              <a:buChar char="●"/>
            </a:pPr>
            <a:r>
              <a:rPr lang="en-IN" sz="1200" dirty="0">
                <a:solidFill>
                  <a:srgbClr val="3F3F3F"/>
                </a:solidFill>
                <a:latin typeface="Trebuchet MS"/>
                <a:sym typeface="Trebuchet MS"/>
              </a:rPr>
              <a:t>Grid Nodes</a:t>
            </a:r>
          </a:p>
          <a:p>
            <a:pPr marL="1143000" lvl="2" indent="-157480" fontAlgn="base">
              <a:spcBef>
                <a:spcPts val="1000"/>
              </a:spcBef>
              <a:buClr>
                <a:srgbClr val="90C226"/>
              </a:buClr>
              <a:buSzPct val="80000"/>
              <a:buFont typeface="Noto Sans Symbols"/>
              <a:buChar char="●"/>
            </a:pPr>
            <a:r>
              <a:rPr lang="en-IN" sz="1200" dirty="0">
                <a:solidFill>
                  <a:srgbClr val="3F3F3F"/>
                </a:solidFill>
                <a:latin typeface="Trebuchet MS"/>
                <a:sym typeface="Trebuchet MS"/>
              </a:rPr>
              <a:t>Nodes need to be registered with hub </a:t>
            </a:r>
          </a:p>
          <a:p>
            <a:pPr marL="1143000" lvl="2" indent="-157480" fontAlgn="base">
              <a:spcBef>
                <a:spcPts val="1000"/>
              </a:spcBef>
              <a:buClr>
                <a:srgbClr val="90C226"/>
              </a:buClr>
              <a:buSzPct val="80000"/>
              <a:buFont typeface="Noto Sans Symbols"/>
              <a:buChar char="●"/>
            </a:pPr>
            <a:r>
              <a:rPr lang="en-IN" sz="1200" dirty="0">
                <a:solidFill>
                  <a:srgbClr val="3F3F3F"/>
                </a:solidFill>
                <a:latin typeface="Trebuchet MS"/>
                <a:sym typeface="Trebuchet MS"/>
              </a:rPr>
              <a:t>Tests are run on nodes</a:t>
            </a:r>
          </a:p>
          <a:p>
            <a:pPr lvl="4" fontAlgn="base">
              <a:spcBef>
                <a:spcPts val="1000"/>
              </a:spcBef>
              <a:buClr>
                <a:schemeClr val="accent1"/>
              </a:buClr>
            </a:pPr>
            <a:endParaRPr lang="en-IN" sz="1200" dirty="0">
              <a:solidFill>
                <a:srgbClr val="3F3F3F"/>
              </a:solidFill>
              <a:latin typeface="Trebuchet MS"/>
              <a:ea typeface="Trebuchet MS"/>
              <a:cs typeface="Trebuchet MS"/>
              <a:sym typeface="Trebuchet MS"/>
            </a:endParaRPr>
          </a:p>
        </p:txBody>
      </p:sp>
    </p:spTree>
    <p:extLst>
      <p:ext uri="{BB962C8B-B14F-4D97-AF65-F5344CB8AC3E}">
        <p14:creationId xmlns:p14="http://schemas.microsoft.com/office/powerpoint/2010/main" val="210462765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85801"/>
            <a:ext cx="8596668" cy="5355562"/>
          </a:xfrm>
        </p:spPr>
        <p:txBody>
          <a:bodyPr/>
          <a:lstStyle/>
          <a:p>
            <a:pPr fontAlgn="base"/>
            <a:r>
              <a:rPr lang="en-IN" sz="1400" dirty="0"/>
              <a:t>Selenium Grid Infrastructure:</a:t>
            </a:r>
          </a:p>
          <a:p>
            <a:pPr lvl="1" fontAlgn="base"/>
            <a:r>
              <a:rPr lang="en-IN" sz="1200" dirty="0"/>
              <a:t>Setup locally</a:t>
            </a:r>
          </a:p>
          <a:p>
            <a:pPr lvl="2" fontAlgn="base"/>
            <a:r>
              <a:rPr lang="en-US" sz="1200" dirty="0"/>
              <a:t>We can setup selenium grid locally on our infrastructure</a:t>
            </a:r>
            <a:endParaRPr lang="en-IN" sz="1200" dirty="0"/>
          </a:p>
          <a:p>
            <a:pPr lvl="1" fontAlgn="base"/>
            <a:r>
              <a:rPr lang="en-IN" sz="1200" dirty="0"/>
              <a:t>Cloud/online tools</a:t>
            </a:r>
          </a:p>
          <a:p>
            <a:pPr lvl="2" fontAlgn="base"/>
            <a:r>
              <a:rPr lang="en-US" sz="1200" dirty="0"/>
              <a:t>There are 3</a:t>
            </a:r>
            <a:r>
              <a:rPr lang="en-US" sz="1200" baseline="30000" dirty="0"/>
              <a:t>rd</a:t>
            </a:r>
            <a:r>
              <a:rPr lang="en-US" sz="1200" dirty="0"/>
              <a:t> party tools which are set up on cloud.</a:t>
            </a:r>
          </a:p>
          <a:p>
            <a:pPr lvl="3" fontAlgn="base"/>
            <a:r>
              <a:rPr lang="en-IN" sz="900" dirty="0"/>
              <a:t>Browserstack.com</a:t>
            </a:r>
          </a:p>
          <a:p>
            <a:pPr lvl="3" fontAlgn="base"/>
            <a:r>
              <a:rPr lang="en-IN" sz="900" dirty="0"/>
              <a:t>saucelabs.com</a:t>
            </a:r>
            <a:endParaRPr lang="en-US" sz="900" dirty="0"/>
          </a:p>
          <a:p>
            <a:pPr lvl="2" fontAlgn="base"/>
            <a:r>
              <a:rPr lang="en-US" sz="1200" dirty="0"/>
              <a:t>We need to purchase the subscription and use them directly.</a:t>
            </a:r>
          </a:p>
          <a:p>
            <a:pPr lvl="2" fontAlgn="base"/>
            <a:r>
              <a:rPr lang="en-US" sz="1200" dirty="0"/>
              <a:t>Less maintenance overhead</a:t>
            </a:r>
            <a:endParaRPr lang="en-IN" sz="1200" dirty="0"/>
          </a:p>
          <a:p>
            <a:endParaRPr lang="en-IN" dirty="0"/>
          </a:p>
        </p:txBody>
      </p:sp>
      <p:sp>
        <p:nvSpPr>
          <p:cNvPr id="4" name="Title 1"/>
          <p:cNvSpPr>
            <a:spLocks noGrp="1"/>
          </p:cNvSpPr>
          <p:nvPr>
            <p:ph type="title"/>
          </p:nvPr>
        </p:nvSpPr>
        <p:spPr>
          <a:xfrm>
            <a:off x="685800" y="304800"/>
            <a:ext cx="8596668" cy="304800"/>
          </a:xfrm>
        </p:spPr>
        <p:txBody>
          <a:bodyPr/>
          <a:lstStyle/>
          <a:p>
            <a:r>
              <a:rPr lang="en-US" sz="1600" dirty="0"/>
              <a:t>Selenium Grid</a:t>
            </a:r>
          </a:p>
        </p:txBody>
      </p:sp>
    </p:spTree>
    <p:extLst>
      <p:ext uri="{BB962C8B-B14F-4D97-AF65-F5344CB8AC3E}">
        <p14:creationId xmlns:p14="http://schemas.microsoft.com/office/powerpoint/2010/main" val="315977519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85800"/>
            <a:ext cx="8596668" cy="6019799"/>
          </a:xfrm>
        </p:spPr>
        <p:txBody>
          <a:bodyPr/>
          <a:lstStyle/>
          <a:p>
            <a:r>
              <a:rPr lang="en-US" sz="1050" dirty="0"/>
              <a:t>Setting up selenium grid locally:</a:t>
            </a:r>
          </a:p>
          <a:p>
            <a:pPr lvl="1" fontAlgn="base"/>
            <a:r>
              <a:rPr lang="en-IN" sz="1050" dirty="0"/>
              <a:t>Start hub:</a:t>
            </a:r>
          </a:p>
          <a:p>
            <a:pPr lvl="3" fontAlgn="base"/>
            <a:r>
              <a:rPr lang="en-IN" sz="1000" b="1" i="1" dirty="0"/>
              <a:t>java -jar selenium-server-standalone-3.0.1.jar -role hub</a:t>
            </a:r>
          </a:p>
          <a:p>
            <a:pPr lvl="1" fontAlgn="base"/>
            <a:r>
              <a:rPr lang="en-IN" sz="1050" dirty="0"/>
              <a:t>Registering nodes with hub:</a:t>
            </a:r>
          </a:p>
          <a:p>
            <a:pPr lvl="3" fontAlgn="base"/>
            <a:r>
              <a:rPr lang="en-IN" sz="800" b="1" i="1" dirty="0"/>
              <a:t>java -jar selenium-server-standalone-3.0.1.jar -role node </a:t>
            </a:r>
          </a:p>
          <a:p>
            <a:pPr marL="1432561" lvl="3" indent="0">
              <a:buNone/>
            </a:pPr>
            <a:r>
              <a:rPr lang="en-IN" sz="800" b="1" i="1" dirty="0"/>
              <a:t>	-hub "http://192.168.2.192:4444/grid/register" </a:t>
            </a:r>
          </a:p>
          <a:p>
            <a:pPr marL="538481" lvl="1" indent="0">
              <a:buNone/>
            </a:pPr>
            <a:r>
              <a:rPr lang="en-IN" sz="800" b="1" i="1" dirty="0"/>
              <a:t>		-browser "</a:t>
            </a:r>
            <a:r>
              <a:rPr lang="en-IN" sz="800" b="1" i="1" dirty="0" err="1"/>
              <a:t>browserName</a:t>
            </a:r>
            <a:r>
              <a:rPr lang="en-IN" sz="800" b="1" i="1" dirty="0"/>
              <a:t>=</a:t>
            </a:r>
            <a:r>
              <a:rPr lang="en-IN" sz="800" b="1" i="1" dirty="0" err="1"/>
              <a:t>firefox,firefox_binary</a:t>
            </a:r>
            <a:r>
              <a:rPr lang="en-IN" sz="800" b="1" i="1" dirty="0"/>
              <a:t>=</a:t>
            </a:r>
            <a:r>
              <a:rPr lang="en-IN" sz="800" b="1" i="1" dirty="0" err="1"/>
              <a:t>geckodriver.exe,maxInstances</a:t>
            </a:r>
            <a:r>
              <a:rPr lang="en-IN" sz="800" b="1" i="1" dirty="0"/>
              <a:t>=1,platform=WINDOWS" </a:t>
            </a:r>
          </a:p>
          <a:p>
            <a:pPr marL="538481" lvl="1" indent="0">
              <a:buNone/>
            </a:pPr>
            <a:r>
              <a:rPr lang="en-IN" sz="800" b="1" i="1" dirty="0"/>
              <a:t>		-browser "</a:t>
            </a:r>
            <a:r>
              <a:rPr lang="en-IN" sz="800" b="1" i="1" dirty="0" err="1"/>
              <a:t>browserName</a:t>
            </a:r>
            <a:r>
              <a:rPr lang="en-IN" sz="800" b="1" i="1" dirty="0"/>
              <a:t>=</a:t>
            </a:r>
            <a:r>
              <a:rPr lang="en-IN" sz="800" b="1" i="1" dirty="0" err="1"/>
              <a:t>chrome,chrome_binary</a:t>
            </a:r>
            <a:r>
              <a:rPr lang="en-IN" sz="800" b="1" i="1" dirty="0"/>
              <a:t>=</a:t>
            </a:r>
            <a:r>
              <a:rPr lang="en-IN" sz="800" b="1" i="1" dirty="0" err="1"/>
              <a:t>chromedriver.exe,maxInstances</a:t>
            </a:r>
            <a:r>
              <a:rPr lang="en-IN" sz="800" b="1" i="1" dirty="0"/>
              <a:t>=1,platform=WINDOWS"</a:t>
            </a:r>
          </a:p>
          <a:p>
            <a:pPr lvl="1" fontAlgn="base"/>
            <a:r>
              <a:rPr lang="en-IN" sz="1050" dirty="0"/>
              <a:t>Using grid to run tests:</a:t>
            </a:r>
          </a:p>
          <a:p>
            <a:pPr lvl="2" fontAlgn="base"/>
            <a:r>
              <a:rPr lang="en-IN" sz="1050" dirty="0"/>
              <a:t>After the grid is in-place, we need to access the grid from our test cases.</a:t>
            </a:r>
          </a:p>
          <a:p>
            <a:pPr lvl="3" fontAlgn="base"/>
            <a:r>
              <a:rPr lang="en-IN" sz="1050" dirty="0"/>
              <a:t>Grid URL : </a:t>
            </a:r>
            <a:r>
              <a:rPr lang="en-IN" sz="1000" b="1" i="1" dirty="0"/>
              <a:t>http://localhost:4444/wd/hub</a:t>
            </a:r>
          </a:p>
          <a:p>
            <a:pPr lvl="2" fontAlgn="base"/>
            <a:r>
              <a:rPr lang="en-IN" sz="1050" dirty="0"/>
              <a:t>We need </a:t>
            </a:r>
            <a:r>
              <a:rPr lang="en-IN" sz="1050" dirty="0" err="1"/>
              <a:t>DesiredCapabilities</a:t>
            </a:r>
            <a:r>
              <a:rPr lang="en-IN" sz="1050" dirty="0"/>
              <a:t> class to define which browser, version and platform you wish to use. </a:t>
            </a:r>
          </a:p>
          <a:p>
            <a:pPr lvl="3" fontAlgn="base"/>
            <a:r>
              <a:rPr lang="en-IN" sz="1050" dirty="0" err="1"/>
              <a:t>capability.setBrowserName</a:t>
            </a:r>
            <a:r>
              <a:rPr lang="en-IN" sz="1050" dirty="0"/>
              <a:t>();</a:t>
            </a:r>
            <a:br>
              <a:rPr lang="en-IN" sz="1050" dirty="0"/>
            </a:br>
            <a:r>
              <a:rPr lang="en-IN" sz="1050" dirty="0" err="1"/>
              <a:t>capability.setPlatform</a:t>
            </a:r>
            <a:r>
              <a:rPr lang="en-IN" sz="1050" dirty="0"/>
              <a:t>();</a:t>
            </a:r>
            <a:br>
              <a:rPr lang="en-IN" sz="1050" dirty="0"/>
            </a:br>
            <a:r>
              <a:rPr lang="en-IN" sz="1050" dirty="0" err="1"/>
              <a:t>capability.setVersion</a:t>
            </a:r>
            <a:r>
              <a:rPr lang="en-IN" sz="1050" dirty="0"/>
              <a:t>()</a:t>
            </a:r>
          </a:p>
          <a:p>
            <a:pPr lvl="2" fontAlgn="base"/>
            <a:r>
              <a:rPr lang="en-IN" sz="1050" dirty="0"/>
              <a:t>We need </a:t>
            </a:r>
            <a:r>
              <a:rPr lang="en-IN" sz="1050" dirty="0" err="1"/>
              <a:t>RemoteWebDriver</a:t>
            </a:r>
            <a:r>
              <a:rPr lang="en-IN" sz="1050" dirty="0"/>
              <a:t> class instead of WebDriver class as we need to run tests remotely</a:t>
            </a:r>
          </a:p>
          <a:p>
            <a:pPr lvl="2" fontAlgn="base"/>
            <a:r>
              <a:rPr lang="en-IN" sz="1050" dirty="0"/>
              <a:t>Pass grid </a:t>
            </a:r>
            <a:r>
              <a:rPr lang="en-IN" sz="1050" dirty="0" err="1"/>
              <a:t>url</a:t>
            </a:r>
            <a:r>
              <a:rPr lang="en-IN" sz="1050" dirty="0"/>
              <a:t> and capabilities object to </a:t>
            </a:r>
            <a:r>
              <a:rPr lang="en-IN" sz="1050" dirty="0" err="1"/>
              <a:t>RemoteWebDriver</a:t>
            </a:r>
            <a:r>
              <a:rPr lang="en-IN" sz="1050"/>
              <a:t> class</a:t>
            </a:r>
            <a:endParaRPr lang="en-IN" sz="1050" dirty="0"/>
          </a:p>
          <a:p>
            <a:br>
              <a:rPr lang="en-IN" sz="1000" dirty="0"/>
            </a:br>
            <a:endParaRPr lang="en-IN" sz="1000" dirty="0"/>
          </a:p>
        </p:txBody>
      </p:sp>
      <p:sp>
        <p:nvSpPr>
          <p:cNvPr id="4" name="Title 1"/>
          <p:cNvSpPr>
            <a:spLocks noGrp="1"/>
          </p:cNvSpPr>
          <p:nvPr>
            <p:ph type="title"/>
          </p:nvPr>
        </p:nvSpPr>
        <p:spPr>
          <a:xfrm>
            <a:off x="685800" y="304800"/>
            <a:ext cx="8596668" cy="304800"/>
          </a:xfrm>
        </p:spPr>
        <p:txBody>
          <a:bodyPr/>
          <a:lstStyle/>
          <a:p>
            <a:r>
              <a:rPr lang="en-US" sz="1600" dirty="0"/>
              <a:t>Selenium Grid</a:t>
            </a:r>
          </a:p>
        </p:txBody>
      </p:sp>
    </p:spTree>
    <p:extLst>
      <p:ext uri="{BB962C8B-B14F-4D97-AF65-F5344CB8AC3E}">
        <p14:creationId xmlns:p14="http://schemas.microsoft.com/office/powerpoint/2010/main" val="323259617"/>
      </p:ext>
    </p:extLst>
  </p:cSld>
  <p:clrMapOvr>
    <a:masterClrMapping/>
  </p:clrMapOvr>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themeOverride>
</file>

<file path=docProps/app.xml><?xml version="1.0" encoding="utf-8"?>
<Properties xmlns="http://schemas.openxmlformats.org/officeDocument/2006/extended-properties" xmlns:vt="http://schemas.openxmlformats.org/officeDocument/2006/docPropsVTypes">
  <Template/>
  <TotalTime>5830</TotalTime>
  <Words>7178</Words>
  <Application>Microsoft Office PowerPoint</Application>
  <PresentationFormat>Widescreen</PresentationFormat>
  <Paragraphs>1180</Paragraphs>
  <Slides>95</Slides>
  <Notes>61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95</vt:i4>
      </vt:variant>
    </vt:vector>
  </HeadingPairs>
  <TitlesOfParts>
    <vt:vector size="100" baseType="lpstr">
      <vt:lpstr>Trebuchet MS</vt:lpstr>
      <vt:lpstr>Times New Roman</vt:lpstr>
      <vt:lpstr>Arial</vt:lpstr>
      <vt:lpstr>Noto Sans Symbols</vt:lpstr>
      <vt:lpstr>Facet</vt:lpstr>
      <vt:lpstr>Java</vt:lpstr>
      <vt:lpstr>Java : Architecture</vt:lpstr>
      <vt:lpstr>PowerPoint Presentation</vt:lpstr>
      <vt:lpstr>PowerPoint Presentation</vt:lpstr>
      <vt:lpstr>Java : Naming Conventions</vt:lpstr>
      <vt:lpstr>Java : Variables    </vt:lpstr>
      <vt:lpstr>Java : Primitive data types</vt:lpstr>
      <vt:lpstr>Java : Operators</vt:lpstr>
      <vt:lpstr>Java : Operators : Arithmetic</vt:lpstr>
      <vt:lpstr>Java : Operators : Relational</vt:lpstr>
      <vt:lpstr>Java : Operators : Logical</vt:lpstr>
      <vt:lpstr>Java : Operators- Examples</vt:lpstr>
      <vt:lpstr>Java : Conditional statements</vt:lpstr>
      <vt:lpstr>Java : Loops</vt:lpstr>
      <vt:lpstr>Java : Arrays</vt:lpstr>
      <vt:lpstr>Java : Strings</vt:lpstr>
      <vt:lpstr>Java : Strings</vt:lpstr>
      <vt:lpstr>Java : Class and Object</vt:lpstr>
      <vt:lpstr>Java : State (or) Member Variables (or) Instance variables</vt:lpstr>
      <vt:lpstr>Java : Behavior (or) Member Methods (or) Instance Methods</vt:lpstr>
      <vt:lpstr>Java : Constructor</vt:lpstr>
      <vt:lpstr>Java : Variable types</vt:lpstr>
      <vt:lpstr>Java : Static Keyword</vt:lpstr>
      <vt:lpstr>Java : Main method</vt:lpstr>
      <vt:lpstr>Java : Exception Handling</vt:lpstr>
      <vt:lpstr>Java : Escape Sequences</vt:lpstr>
      <vt:lpstr>Java : OOPS</vt:lpstr>
      <vt:lpstr>Java  : OOPS</vt:lpstr>
      <vt:lpstr>Java : OOPS</vt:lpstr>
      <vt:lpstr>Java : OOPS</vt:lpstr>
      <vt:lpstr>Java : OOPS </vt:lpstr>
      <vt:lpstr>Java : Wrapper Classes</vt:lpstr>
      <vt:lpstr>Java : Wrapper Classes</vt:lpstr>
      <vt:lpstr>Java : Collections</vt:lpstr>
      <vt:lpstr>Java : Collections</vt:lpstr>
      <vt:lpstr>Java : Collections</vt:lpstr>
      <vt:lpstr>Java : Collections</vt:lpstr>
      <vt:lpstr>Java Collections</vt:lpstr>
      <vt:lpstr>Java : IO</vt:lpstr>
      <vt:lpstr>Java : IO</vt:lpstr>
      <vt:lpstr>Java : IO</vt:lpstr>
      <vt:lpstr>Java : IO</vt:lpstr>
      <vt:lpstr>Java : IO</vt:lpstr>
      <vt:lpstr>Java : IO</vt:lpstr>
      <vt:lpstr>Java : IO</vt:lpstr>
      <vt:lpstr>Java : IO</vt:lpstr>
      <vt:lpstr>Java: Dealing with Excel file using Apache POI</vt:lpstr>
      <vt:lpstr>Java:Dealing with Excel file using Apache POI</vt:lpstr>
      <vt:lpstr>Java : Dealing with Excel file using Apache POI</vt:lpstr>
      <vt:lpstr>TestNG</vt:lpstr>
      <vt:lpstr>TestNG : SetUp</vt:lpstr>
      <vt:lpstr>TestNG : Annotations</vt:lpstr>
      <vt:lpstr>TestNG : Annotations</vt:lpstr>
      <vt:lpstr>TestNG : suite xml</vt:lpstr>
      <vt:lpstr>TestNG : Parameterization</vt:lpstr>
      <vt:lpstr>TestNG : Parameterization</vt:lpstr>
      <vt:lpstr>TestNG : Parallel execution</vt:lpstr>
      <vt:lpstr>TestNG : HTML and XML reports</vt:lpstr>
      <vt:lpstr>TestNG : Reporter class</vt:lpstr>
      <vt:lpstr>TestNG : Listeners</vt:lpstr>
      <vt:lpstr>Selenium : Introduction</vt:lpstr>
      <vt:lpstr>Selenium : Introduction</vt:lpstr>
      <vt:lpstr>Selenium : Introduction</vt:lpstr>
      <vt:lpstr>Selenium : Introduction</vt:lpstr>
      <vt:lpstr>Selenium : Introduction</vt:lpstr>
      <vt:lpstr>Selenium  : Introduction</vt:lpstr>
      <vt:lpstr>Selenium : SetUp</vt:lpstr>
      <vt:lpstr>Selenium : Locators</vt:lpstr>
      <vt:lpstr>PowerPoint Presentation</vt:lpstr>
      <vt:lpstr>Selenium : Locators</vt:lpstr>
      <vt:lpstr>Selenium : Locators</vt:lpstr>
      <vt:lpstr>Selenium : Element Interactions</vt:lpstr>
      <vt:lpstr>Selenium : Dealing with Windows ,Tabs, Alerts and Iframes</vt:lpstr>
      <vt:lpstr>Selenium : Dealing with Windows ,Tabs, Alerts and Iframes</vt:lpstr>
      <vt:lpstr>Selenium : Actions</vt:lpstr>
      <vt:lpstr>Selenium : Actions</vt:lpstr>
      <vt:lpstr>Selenium : Navigation</vt:lpstr>
      <vt:lpstr>Selenium : Taking Screenshots</vt:lpstr>
      <vt:lpstr>Selenium : Executing JavaScript</vt:lpstr>
      <vt:lpstr>Selenium : Waits</vt:lpstr>
      <vt:lpstr>Selenium : Waits</vt:lpstr>
      <vt:lpstr>Selenium: Waits</vt:lpstr>
      <vt:lpstr>Maven : Introduction</vt:lpstr>
      <vt:lpstr>Maven : SetUp</vt:lpstr>
      <vt:lpstr>Maven : Creating First Maven Project</vt:lpstr>
      <vt:lpstr>Maven : Folder Structure</vt:lpstr>
      <vt:lpstr>Maven : Build Lifecycle</vt:lpstr>
      <vt:lpstr>Maven : Build Lifecycle</vt:lpstr>
      <vt:lpstr>Maven : POM</vt:lpstr>
      <vt:lpstr>Maven : Building runnable jars</vt:lpstr>
      <vt:lpstr>Maven : Profiles</vt:lpstr>
      <vt:lpstr>Selenium Grid</vt:lpstr>
      <vt:lpstr>Selenium Grid</vt:lpstr>
      <vt:lpstr>Selenium Grid</vt:lpstr>
      <vt:lpstr>Selenium Grid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SIDDU</dc:creator>
  <cp:lastModifiedBy>siva L</cp:lastModifiedBy>
  <cp:revision>376</cp:revision>
  <dcterms:modified xsi:type="dcterms:W3CDTF">2020-04-04T11:51:26Z</dcterms:modified>
</cp:coreProperties>
</file>