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9"/>
  </p:notesMasterIdLst>
  <p:sldIdLst>
    <p:sldId id="256" r:id="rId2"/>
    <p:sldId id="265" r:id="rId3"/>
    <p:sldId id="267" r:id="rId4"/>
    <p:sldId id="373" r:id="rId5"/>
    <p:sldId id="374" r:id="rId6"/>
    <p:sldId id="269" r:id="rId7"/>
    <p:sldId id="270" r:id="rId8"/>
    <p:sldId id="271" r:id="rId9"/>
    <p:sldId id="369" r:id="rId10"/>
    <p:sldId id="370" r:id="rId11"/>
    <p:sldId id="371" r:id="rId12"/>
    <p:sldId id="275" r:id="rId13"/>
    <p:sldId id="276" r:id="rId14"/>
    <p:sldId id="277" r:id="rId15"/>
    <p:sldId id="279" r:id="rId16"/>
    <p:sldId id="281" r:id="rId17"/>
    <p:sldId id="375" r:id="rId18"/>
    <p:sldId id="283" r:id="rId19"/>
    <p:sldId id="284" r:id="rId20"/>
    <p:sldId id="285" r:id="rId21"/>
    <p:sldId id="286" r:id="rId22"/>
    <p:sldId id="287" r:id="rId23"/>
    <p:sldId id="288" r:id="rId24"/>
    <p:sldId id="290" r:id="rId25"/>
    <p:sldId id="291" r:id="rId26"/>
    <p:sldId id="292" r:id="rId27"/>
    <p:sldId id="293"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2" r:id="rId65"/>
    <p:sldId id="334" r:id="rId66"/>
    <p:sldId id="338" r:id="rId67"/>
    <p:sldId id="335" r:id="rId68"/>
    <p:sldId id="336" r:id="rId69"/>
    <p:sldId id="339" r:id="rId70"/>
    <p:sldId id="340"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63" r:id="rId89"/>
    <p:sldId id="364" r:id="rId90"/>
    <p:sldId id="365" r:id="rId91"/>
    <p:sldId id="366" r:id="rId92"/>
    <p:sldId id="367" r:id="rId93"/>
    <p:sldId id="368" r:id="rId94"/>
    <p:sldId id="359" r:id="rId95"/>
    <p:sldId id="360" r:id="rId96"/>
    <p:sldId id="361" r:id="rId97"/>
    <p:sldId id="362" r:id="rId98"/>
  </p:sldIdLst>
  <p:sldSz cx="12192000" cy="6858000"/>
  <p:notesSz cx="6858000" cy="9144000"/>
  <p:embeddedFontLst>
    <p:embeddedFont>
      <p:font typeface="Trebuchet MS" panose="020B0603020202020204" pitchFamily="34"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varScale="1">
        <p:scale>
          <a:sx n="92" d="100"/>
          <a:sy n="92" d="100"/>
        </p:scale>
        <p:origin x="9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509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Java</a:t>
            </a:r>
            <a:endParaRPr sz="5400" b="0" i="0" u="none" strike="noStrike" cap="none" dirty="0">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 </a:t>
            </a: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837419"/>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524000" y="11430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Examples:</a:t>
            </a:r>
          </a:p>
          <a:p>
            <a:pPr lvl="1" indent="-342900">
              <a:buSzPct val="79999"/>
            </a:pPr>
            <a:r>
              <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latin typeface="Times New Roman" panose="02020603050405020304" pitchFamily="18" charset="0"/>
                <a:cs typeface="Times New Roman" panose="02020603050405020304" pitchFamily="18" charset="0"/>
              </a:rPr>
              <a:t>Loops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spcBef>
                <a:spcPts val="0"/>
              </a:spcBef>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Nested 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 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Difference between while and do-while loops </a:t>
            </a:r>
          </a:p>
          <a:p>
            <a:pPr lvl="1" indent="-342900">
              <a:buSzPct val="79999"/>
            </a:pPr>
            <a:r>
              <a:rPr lang="en-US" sz="1200" b="0" i="0" u="none" strike="noStrike" cap="none" dirty="0">
                <a:solidFill>
                  <a:schemeClr val="tx1">
                    <a:lumMod val="75000"/>
                    <a:lumOff val="25000"/>
                  </a:schemeClr>
                </a:solidFill>
                <a:latin typeface="Times New Roman" panose="02020603050405020304" pitchFamily="18" charset="0"/>
                <a:cs typeface="Times New Roman" panose="02020603050405020304" pitchFamily="18" charset="0"/>
                <a:sym typeface="Trebuchet MS"/>
              </a:rPr>
              <a:t>Advanced for loop(For each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Break statement</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Continue statement</a:t>
            </a:r>
          </a:p>
          <a:p>
            <a:pPr marL="571500" lvl="1" indent="-171450">
              <a:buSzPct val="79999"/>
            </a:pPr>
            <a:r>
              <a:rPr lang="en-US" sz="1200" dirty="0">
                <a:latin typeface="Times New Roman" panose="02020603050405020304" pitchFamily="18" charset="0"/>
                <a:cs typeface="Times New Roman" panose="02020603050405020304" pitchFamily="18" charset="0"/>
              </a:rPr>
              <a:t>Loops examples</a:t>
            </a:r>
          </a:p>
          <a:p>
            <a:pPr lvl="2" indent="-342900">
              <a:buSzPct val="79999"/>
            </a:pPr>
            <a:r>
              <a:rPr lang="en-US" sz="1200" dirty="0">
                <a:latin typeface="Times New Roman" panose="02020603050405020304" pitchFamily="18" charset="0"/>
                <a:cs typeface="Times New Roman" panose="02020603050405020304" pitchFamily="18" charset="0"/>
              </a:rPr>
              <a:t>Listing Even and odd numbers </a:t>
            </a:r>
          </a:p>
          <a:p>
            <a:pPr lvl="2" indent="-342900">
              <a:buSzPct val="79999"/>
            </a:pPr>
            <a:r>
              <a:rPr lang="en-US" sz="1200" dirty="0">
                <a:latin typeface="Times New Roman" panose="02020603050405020304" pitchFamily="18" charset="0"/>
                <a:cs typeface="Times New Roman" panose="02020603050405020304" pitchFamily="18" charset="0"/>
              </a:rPr>
              <a:t>Factorial</a:t>
            </a:r>
          </a:p>
          <a:p>
            <a:pPr lvl="2" indent="-342900">
              <a:buSzPct val="79999"/>
            </a:pPr>
            <a:r>
              <a:rPr lang="en-US" sz="1200" dirty="0">
                <a:latin typeface="Times New Roman" panose="02020603050405020304" pitchFamily="18" charset="0"/>
                <a:cs typeface="Times New Roman" panose="02020603050405020304" pitchFamily="18" charset="0"/>
              </a:rPr>
              <a:t>Fibonacci series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400" dirty="0">
                <a:latin typeface="Times New Roman" panose="02020603050405020304" pitchFamily="18" charset="0"/>
                <a:cs typeface="Times New Roman" panose="02020603050405020304" pitchFamily="18" charset="0"/>
              </a:rPr>
              <a:t>Arrays:</a:t>
            </a:r>
          </a:p>
          <a:p>
            <a:pPr marL="571500" lvl="1" indent="-171450"/>
            <a:r>
              <a:rPr lang="en-US" sz="1400" dirty="0">
                <a:latin typeface="Times New Roman" panose="02020603050405020304" pitchFamily="18" charset="0"/>
                <a:cs typeface="Times New Roman" panose="02020603050405020304" pitchFamily="18" charset="0"/>
              </a:rPr>
              <a:t>What is an Array?</a:t>
            </a:r>
          </a:p>
          <a:p>
            <a:pPr marL="971550" lvl="2" indent="-171450"/>
            <a:r>
              <a:rPr lang="en-US" dirty="0">
                <a:latin typeface="Times New Roman" panose="02020603050405020304" pitchFamily="18" charset="0"/>
                <a:cs typeface="Times New Roman" panose="02020603050405020304" pitchFamily="18" charset="0"/>
              </a:rPr>
              <a:t>A group of values with similar data types and fixed size </a:t>
            </a:r>
            <a:endParaRPr lang="en-IN" dirty="0">
              <a:latin typeface="Times New Roman" panose="02020603050405020304" pitchFamily="18" charset="0"/>
              <a:cs typeface="Times New Roman" panose="02020603050405020304" pitchFamily="18" charset="0"/>
            </a:endParaRPr>
          </a:p>
          <a:p>
            <a:pPr marL="571500" lvl="1" indent="-171450"/>
            <a:r>
              <a:rPr lang="en-IN" sz="1400" dirty="0">
                <a:latin typeface="Times New Roman" panose="02020603050405020304" pitchFamily="18" charset="0"/>
                <a:cs typeface="Times New Roman" panose="02020603050405020304" pitchFamily="18" charset="0"/>
              </a:rPr>
              <a:t>How to declare array</a:t>
            </a:r>
          </a:p>
          <a:p>
            <a:pPr marL="571500" lvl="1" indent="-171450"/>
            <a:r>
              <a:rPr lang="en-IN" sz="1400" dirty="0">
                <a:latin typeface="Times New Roman" panose="02020603050405020304" pitchFamily="18" charset="0"/>
                <a:cs typeface="Times New Roman" panose="02020603050405020304" pitchFamily="18" charset="0"/>
              </a:rPr>
              <a:t>How to Initialize array</a:t>
            </a:r>
          </a:p>
          <a:p>
            <a:pPr marL="971550" lvl="2" indent="-171450"/>
            <a:r>
              <a:rPr lang="en-IN" dirty="0">
                <a:latin typeface="Times New Roman" panose="02020603050405020304" pitchFamily="18" charset="0"/>
                <a:cs typeface="Times New Roman" panose="02020603050405020304" pitchFamily="18" charset="0"/>
              </a:rPr>
              <a:t>Hard way</a:t>
            </a:r>
          </a:p>
          <a:p>
            <a:pPr marL="971550" lvl="2" indent="-171450"/>
            <a:r>
              <a:rPr lang="en-IN" dirty="0">
                <a:latin typeface="Times New Roman" panose="02020603050405020304" pitchFamily="18" charset="0"/>
                <a:cs typeface="Times New Roman" panose="02020603050405020304" pitchFamily="18" charset="0"/>
              </a:rPr>
              <a:t>Using array constants</a:t>
            </a:r>
          </a:p>
          <a:p>
            <a:pPr marL="571500" lvl="1" indent="-171450"/>
            <a:r>
              <a:rPr lang="en-IN" sz="1400" dirty="0">
                <a:latin typeface="Times New Roman" panose="02020603050405020304" pitchFamily="18" charset="0"/>
                <a:cs typeface="Times New Roman" panose="02020603050405020304" pitchFamily="18" charset="0"/>
              </a:rPr>
              <a:t>One dimensional array</a:t>
            </a:r>
          </a:p>
          <a:p>
            <a:pPr marL="571500" lvl="1" indent="-171450"/>
            <a:r>
              <a:rPr lang="en-IN" sz="1400" dirty="0">
                <a:latin typeface="Times New Roman" panose="02020603050405020304" pitchFamily="18" charset="0"/>
                <a:cs typeface="Times New Roman" panose="02020603050405020304" pitchFamily="18" charset="0"/>
              </a:rPr>
              <a:t>Reading values from array using for loop</a:t>
            </a:r>
          </a:p>
          <a:p>
            <a:pPr marL="571500" lvl="1" indent="-171450"/>
            <a:r>
              <a:rPr lang="en-IN" sz="1400" dirty="0">
                <a:latin typeface="Times New Roman" panose="02020603050405020304" pitchFamily="18" charset="0"/>
                <a:cs typeface="Times New Roman" panose="02020603050405020304" pitchFamily="18" charset="0"/>
              </a:rPr>
              <a:t>Reading values from array using for each loop</a:t>
            </a:r>
          </a:p>
          <a:p>
            <a:pPr marL="571500" lvl="1" indent="-171450"/>
            <a:r>
              <a:rPr lang="en-IN" sz="1400" dirty="0">
                <a:latin typeface="Times New Roman" panose="02020603050405020304" pitchFamily="18" charset="0"/>
                <a:cs typeface="Times New Roman" panose="02020603050405020304" pitchFamily="18" charset="0"/>
              </a:rPr>
              <a:t>Two-dimensional array</a:t>
            </a:r>
          </a:p>
          <a:p>
            <a:pPr marL="171450" indent="-171450"/>
            <a:r>
              <a:rPr lang="en-US" sz="1400" dirty="0">
                <a:latin typeface="Times New Roman" panose="02020603050405020304" pitchFamily="18" charset="0"/>
                <a:cs typeface="Times New Roman" panose="02020603050405020304" pitchFamily="18" charset="0"/>
              </a:rPr>
              <a:t>Array examples:</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Summing elements in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Finding largest element from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Reversing array</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String?</a:t>
            </a:r>
          </a:p>
          <a:p>
            <a:pPr lvl="1" indent="-342900">
              <a:spcBef>
                <a:spcPts val="0"/>
              </a:spcBef>
              <a:buSzPct val="79999"/>
            </a:pPr>
            <a:r>
              <a:rPr lang="en-US" sz="1400" dirty="0">
                <a:latin typeface="Times New Roman" panose="02020603050405020304" pitchFamily="18" charset="0"/>
                <a:cs typeface="Times New Roman" panose="02020603050405020304" pitchFamily="18" charset="0"/>
              </a:rPr>
              <a:t>String is a sequence of characters (Alphabets, Numbers, Special chars, Upper case , Lower case)</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String Methods:</a:t>
            </a:r>
          </a:p>
          <a:p>
            <a:pPr lvl="1" indent="-342900" fontAlgn="b"/>
            <a:r>
              <a:rPr lang="en-US" sz="1400" dirty="0">
                <a:latin typeface="Times New Roman" panose="02020603050405020304" pitchFamily="18" charset="0"/>
                <a:cs typeface="Times New Roman" panose="02020603050405020304" pitchFamily="18" charset="0"/>
              </a:rPr>
              <a:t>length()</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Concatenation </a:t>
            </a:r>
          </a:p>
          <a:p>
            <a:pPr lvl="2" indent="-342900" fontAlgn="b"/>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concat</a:t>
            </a:r>
            <a:r>
              <a:rPr lang="en-US" dirty="0">
                <a:latin typeface="Times New Roman" panose="02020603050405020304" pitchFamily="18" charset="0"/>
                <a:cs typeface="Times New Roman" panose="02020603050405020304" pitchFamily="18" charset="0"/>
              </a:rPr>
              <a:t>() </a:t>
            </a:r>
          </a:p>
          <a:p>
            <a:pPr lvl="2" indent="-342900" fontAlgn="b"/>
            <a:r>
              <a:rPr lang="en-US" dirty="0">
                <a:latin typeface="Times New Roman" panose="02020603050405020304" pitchFamily="18" charset="0"/>
                <a:cs typeface="Times New Roman" panose="02020603050405020304" pitchFamily="18" charset="0"/>
              </a:rPr>
              <a:t>Using +</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comparison</a:t>
            </a:r>
          </a:p>
          <a:p>
            <a:pPr lvl="2" indent="-342900" fontAlgn="b"/>
            <a:r>
              <a:rPr lang="en-US" dirty="0">
                <a:latin typeface="Times New Roman" panose="02020603050405020304" pitchFamily="18" charset="0"/>
                <a:cs typeface="Times New Roman" panose="02020603050405020304" pitchFamily="18" charset="0"/>
              </a:rPr>
              <a:t>equals()</a:t>
            </a:r>
          </a:p>
          <a:p>
            <a:pPr lvl="2" indent="-342900" fontAlgn="b"/>
            <a:r>
              <a:rPr lang="en-US" dirty="0" err="1">
                <a:latin typeface="Times New Roman" panose="02020603050405020304" pitchFamily="18" charset="0"/>
                <a:cs typeface="Times New Roman" panose="02020603050405020304" pitchFamily="18" charset="0"/>
              </a:rPr>
              <a:t>equalsIgnoreCase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substring()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Splitting string using split()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trim()</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err="1">
                <a:latin typeface="Times New Roman" panose="02020603050405020304" pitchFamily="18" charset="0"/>
                <a:cs typeface="Times New Roman" panose="02020603050405020304" pitchFamily="18" charset="0"/>
              </a:rPr>
              <a:t>toLowerCase</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toUpperCase</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conversion using </a:t>
            </a:r>
            <a:r>
              <a:rPr lang="en-US" sz="1400" dirty="0" err="1">
                <a:latin typeface="Times New Roman" panose="02020603050405020304" pitchFamily="18" charset="0"/>
                <a:cs typeface="Times New Roman" panose="02020603050405020304" pitchFamily="18" charset="0"/>
              </a:rPr>
              <a:t>toString</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indent="-342900" fontAlgn="b"/>
            <a:r>
              <a:rPr lang="en-US" sz="1400" dirty="0">
                <a:latin typeface="Times New Roman" panose="02020603050405020304" pitchFamily="18" charset="0"/>
                <a:cs typeface="Times New Roman" panose="02020603050405020304" pitchFamily="18" charset="0"/>
              </a:rPr>
              <a:t>String Examples</a:t>
            </a:r>
          </a:p>
          <a:p>
            <a:pPr lvl="1" indent="-342900" fontAlgn="b"/>
            <a:r>
              <a:rPr lang="en-US" sz="1400" dirty="0">
                <a:latin typeface="Times New Roman" panose="02020603050405020304" pitchFamily="18" charset="0"/>
                <a:cs typeface="Times New Roman" panose="02020603050405020304" pitchFamily="18" charset="0"/>
              </a:rPr>
              <a:t>Convert String to Character Array</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Reversing 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Palindrome</a:t>
            </a:r>
            <a:endParaRPr lang="en-IN" sz="1400" dirty="0">
              <a:latin typeface="Times New Roman" panose="02020603050405020304" pitchFamily="18" charset="0"/>
              <a:cs typeface="Times New Roman" panose="02020603050405020304" pitchFamily="18" charset="0"/>
            </a:endParaRPr>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extLst>
      <p:ext uri="{BB962C8B-B14F-4D97-AF65-F5344CB8AC3E}">
        <p14:creationId xmlns:p14="http://schemas.microsoft.com/office/powerpoint/2010/main" val="238201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638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class?</a:t>
            </a:r>
          </a:p>
          <a:p>
            <a:pPr lvl="1" indent="-342900">
              <a:buSzPct val="79999"/>
            </a:pPr>
            <a:r>
              <a:rPr lang="en-US" sz="1400" dirty="0">
                <a:latin typeface="Times New Roman" panose="02020603050405020304" pitchFamily="18" charset="0"/>
                <a:cs typeface="Times New Roman" panose="02020603050405020304" pitchFamily="18" charset="0"/>
              </a:rPr>
              <a:t>Template or blueprint which provides specifications of its objects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an Object?</a:t>
            </a:r>
          </a:p>
          <a:p>
            <a:pPr lvl="1" indent="-342900">
              <a:buSzPct val="79999"/>
            </a:pPr>
            <a:r>
              <a:rPr lang="en-US" sz="1400" dirty="0">
                <a:latin typeface="Times New Roman" panose="02020603050405020304" pitchFamily="18" charset="0"/>
                <a:cs typeface="Times New Roman" panose="02020603050405020304" pitchFamily="18" charset="0"/>
              </a:rPr>
              <a:t>Instance of a class</a:t>
            </a:r>
          </a:p>
          <a:p>
            <a:pPr lvl="1" indent="-342900">
              <a:buSzPct val="79999"/>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To Instantiate means to create new object of class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State / Member Variables / Instance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Behavior / Member Methods / Instance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Creating object of the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Declaration</a:t>
            </a:r>
          </a:p>
          <a:p>
            <a:pPr lvl="2" indent="-285750"/>
            <a:r>
              <a:rPr lang="en-US" sz="1200" dirty="0">
                <a:latin typeface="Times New Roman" panose="02020603050405020304" pitchFamily="18" charset="0"/>
                <a:cs typeface="Times New Roman" panose="02020603050405020304" pitchFamily="18" charset="0"/>
              </a:rPr>
              <a:t>Giving a name and type to Object</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Instantiation</a:t>
            </a:r>
          </a:p>
          <a:p>
            <a:pPr lvl="2" indent="-285750"/>
            <a:r>
              <a:rPr lang="en-US" sz="1200" dirty="0">
                <a:latin typeface="Times New Roman" panose="02020603050405020304" pitchFamily="18" charset="0"/>
                <a:cs typeface="Times New Roman" panose="02020603050405020304" pitchFamily="18" charset="0"/>
              </a:rPr>
              <a:t>Creating object using new keyword</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Initialization</a:t>
            </a:r>
          </a:p>
          <a:p>
            <a:pPr lvl="2" indent="-285750"/>
            <a:r>
              <a:rPr lang="en-US" sz="1200" dirty="0">
                <a:latin typeface="Times New Roman" panose="02020603050405020304" pitchFamily="18" charset="0"/>
                <a:cs typeface="Times New Roman" panose="02020603050405020304" pitchFamily="18" charset="0"/>
              </a:rPr>
              <a:t>Giving initial values to Variables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State (or)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initialization without using constructor</a:t>
            </a:r>
          </a:p>
          <a:p>
            <a:pPr lvl="2" indent="-285750"/>
            <a:r>
              <a:rPr lang="en-US" sz="1200" dirty="0">
                <a:latin typeface="Times New Roman" panose="02020603050405020304" pitchFamily="18" charset="0"/>
                <a:cs typeface="Times New Roman" panose="02020603050405020304" pitchFamily="18" charset="0"/>
              </a:rPr>
              <a:t>Disadvantage is every object will have same state</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constructors</a:t>
            </a:r>
          </a:p>
          <a:p>
            <a:pPr lvl="2" indent="-285750"/>
            <a:r>
              <a:rPr lang="en-US" sz="1200" dirty="0">
                <a:latin typeface="Times New Roman" panose="02020603050405020304" pitchFamily="18" charset="0"/>
                <a:cs typeface="Times New Roman" panose="02020603050405020304" pitchFamily="18" charset="0"/>
              </a:rPr>
              <a:t>Hard coding the initialization</a:t>
            </a:r>
          </a:p>
          <a:p>
            <a:pPr lvl="3" indent="-285750"/>
            <a:r>
              <a:rPr lang="en-US" sz="1000" dirty="0">
                <a:latin typeface="Times New Roman" panose="02020603050405020304" pitchFamily="18" charset="0"/>
                <a:cs typeface="Times New Roman" panose="02020603050405020304" pitchFamily="18" charset="0"/>
              </a:rPr>
              <a:t>Disadvantage is every object will have same state</a:t>
            </a:r>
          </a:p>
          <a:p>
            <a:pPr lvl="2" indent="-28575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Parameterizing Initialization using parameterized constructors</a:t>
            </a:r>
          </a:p>
          <a:p>
            <a:pPr lvl="3" indent="-285750"/>
            <a:r>
              <a:rPr lang="en-US" sz="1000" dirty="0">
                <a:latin typeface="Times New Roman" panose="02020603050405020304" pitchFamily="18" charset="0"/>
                <a:cs typeface="Times New Roman" panose="02020603050405020304" pitchFamily="18" charset="0"/>
              </a:rPr>
              <a:t>Every object will have its own state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access =&gt; (</a:t>
            </a:r>
            <a:r>
              <a:rPr lang="en-US"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Obj.VariableName</a:t>
            </a: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getters and setters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Behavior (or) Member Methods (or) Instance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Default constructor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dirty="0">
                <a:latin typeface="Times New Roman" panose="02020603050405020304" pitchFamily="18" charset="0"/>
                <a:cs typeface="Times New Roman" panose="02020603050405020304" pitchFamily="18" charset="0"/>
              </a:rPr>
              <a:t>Static keyword can be used for:</a:t>
            </a:r>
          </a:p>
          <a:p>
            <a:pPr lvl="1" indent="-342900"/>
            <a:r>
              <a:rPr lang="en-US" sz="1200" dirty="0">
                <a:latin typeface="Times New Roman" panose="02020603050405020304" pitchFamily="18" charset="0"/>
                <a:cs typeface="Times New Roman" panose="02020603050405020304" pitchFamily="18" charset="0"/>
              </a:rPr>
              <a:t>Variables</a:t>
            </a:r>
          </a:p>
          <a:p>
            <a:pPr lvl="1" indent="-342900"/>
            <a:r>
              <a:rPr lang="en-US" sz="1200" dirty="0">
                <a:latin typeface="Times New Roman" panose="02020603050405020304" pitchFamily="18" charset="0"/>
                <a:cs typeface="Times New Roman" panose="02020603050405020304" pitchFamily="18" charset="0"/>
              </a:rPr>
              <a:t>Methods</a:t>
            </a:r>
          </a:p>
          <a:p>
            <a:pPr lvl="1" indent="-342900"/>
            <a:r>
              <a:rPr lang="en-US" sz="1200" dirty="0">
                <a:latin typeface="Times New Roman" panose="02020603050405020304" pitchFamily="18" charset="0"/>
                <a:cs typeface="Times New Roman" panose="02020603050405020304" pitchFamily="18" charset="0"/>
              </a:rPr>
              <a:t>Block of code</a:t>
            </a:r>
          </a:p>
          <a:p>
            <a:pPr lvl="1" indent="-342900"/>
            <a:endParaRPr lang="en-US" sz="1200" dirty="0">
              <a:latin typeface="Times New Roman" panose="02020603050405020304" pitchFamily="18" charset="0"/>
              <a:cs typeface="Times New Roman" panose="02020603050405020304" pitchFamily="18" charset="0"/>
            </a:endParaRPr>
          </a:p>
          <a:p>
            <a:pPr indent="-342900">
              <a:spcBef>
                <a:spcPts val="0"/>
              </a:spcBef>
            </a:pPr>
            <a:r>
              <a:rPr lang="en-IN" sz="1200" dirty="0">
                <a:latin typeface="Times New Roman" panose="02020603050405020304" pitchFamily="18" charset="0"/>
                <a:cs typeface="Times New Roman" panose="02020603050405020304" pitchFamily="18" charset="0"/>
              </a:rPr>
              <a:t>Static Variables:</a:t>
            </a:r>
          </a:p>
          <a:p>
            <a:pPr lvl="1" indent="-342900"/>
            <a:r>
              <a:rPr lang="en-IN" sz="1200" dirty="0">
                <a:latin typeface="Times New Roman" panose="02020603050405020304" pitchFamily="18" charset="0"/>
                <a:cs typeface="Times New Roman" panose="02020603050405020304" pitchFamily="18" charset="0"/>
              </a:rPr>
              <a:t>Also called class variables</a:t>
            </a:r>
          </a:p>
          <a:p>
            <a:pPr lvl="1" indent="-342900"/>
            <a:r>
              <a:rPr lang="en-IN" sz="1200" dirty="0">
                <a:latin typeface="Times New Roman" panose="02020603050405020304" pitchFamily="18" charset="0"/>
                <a:cs typeface="Times New Roman" panose="02020603050405020304" pitchFamily="18" charset="0"/>
              </a:rPr>
              <a:t>Once copy per class irrespective of number of objects created</a:t>
            </a:r>
          </a:p>
          <a:p>
            <a:pPr lvl="1" indent="-342900"/>
            <a:r>
              <a:rPr lang="en-IN" sz="1200" dirty="0">
                <a:latin typeface="Times New Roman" panose="02020603050405020304" pitchFamily="18" charset="0"/>
                <a:cs typeface="Times New Roman" panose="02020603050405020304" pitchFamily="18" charset="0"/>
              </a:rPr>
              <a:t>Created when program starts </a:t>
            </a:r>
          </a:p>
          <a:p>
            <a:pPr lvl="1" indent="-342900"/>
            <a:r>
              <a:rPr lang="en-IN" sz="1200" dirty="0">
                <a:latin typeface="Times New Roman" panose="02020603050405020304" pitchFamily="18" charset="0"/>
                <a:cs typeface="Times New Roman" panose="02020603050405020304" pitchFamily="18" charset="0"/>
              </a:rPr>
              <a:t>Destroyed when program ends</a:t>
            </a:r>
          </a:p>
          <a:p>
            <a:pPr lvl="1" indent="-342900"/>
            <a:r>
              <a:rPr lang="en-IN" sz="1200" dirty="0">
                <a:latin typeface="Times New Roman" panose="02020603050405020304" pitchFamily="18" charset="0"/>
                <a:cs typeface="Times New Roman" panose="02020603050405020304" pitchFamily="18" charset="0"/>
              </a:rPr>
              <a:t>Can be accessed using class name as well as object</a:t>
            </a:r>
          </a:p>
          <a:p>
            <a:pPr indent="-342900"/>
            <a:r>
              <a:rPr lang="en-IN" sz="1200" dirty="0">
                <a:latin typeface="Times New Roman" panose="02020603050405020304" pitchFamily="18" charset="0"/>
                <a:cs typeface="Times New Roman" panose="02020603050405020304" pitchFamily="18" charset="0"/>
              </a:rPr>
              <a:t>Static Methods</a:t>
            </a:r>
          </a:p>
          <a:p>
            <a:pPr lvl="1" indent="-342900"/>
            <a:r>
              <a:rPr lang="en-IN" sz="1200" dirty="0">
                <a:latin typeface="Times New Roman" panose="02020603050405020304" pitchFamily="18" charset="0"/>
                <a:cs typeface="Times New Roman" panose="02020603050405020304" pitchFamily="18" charset="0"/>
              </a:rPr>
              <a:t>Also called as class level methods</a:t>
            </a:r>
          </a:p>
          <a:p>
            <a:pPr lvl="1" indent="-342900"/>
            <a:r>
              <a:rPr lang="en-IN" sz="1200" dirty="0">
                <a:latin typeface="Times New Roman" panose="02020603050405020304" pitchFamily="18" charset="0"/>
                <a:cs typeface="Times New Roman" panose="02020603050405020304" pitchFamily="18" charset="0"/>
              </a:rPr>
              <a:t>Method which is declared with static keyword</a:t>
            </a:r>
          </a:p>
          <a:p>
            <a:pPr lvl="1" indent="-342900"/>
            <a:r>
              <a:rPr lang="en-IN" sz="1200" dirty="0">
                <a:latin typeface="Times New Roman" panose="02020603050405020304" pitchFamily="18" charset="0"/>
                <a:cs typeface="Times New Roman" panose="02020603050405020304" pitchFamily="18" charset="0"/>
              </a:rPr>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(String[] </a:t>
            </a:r>
            <a:r>
              <a:rPr lang="en-US" sz="1400"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args</a:t>
            </a: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exception?</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the method where exception occurred</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calling program</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throws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Location where exception occurred</a:t>
            </a:r>
          </a:p>
          <a:p>
            <a:pPr marL="742950" marR="0" lvl="1" indent="-285750" algn="l" rtl="0">
              <a:lnSpc>
                <a:spcPct val="90000"/>
              </a:lnSpc>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Encapsulation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Inheritance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Data hiding</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spcBef>
                <a:spcPts val="0"/>
              </a:spcBef>
              <a:buSzPct val="80000"/>
            </a:pPr>
            <a:r>
              <a:rPr lang="en-US" sz="1200" dirty="0"/>
              <a:t>Encapsulation</a:t>
            </a:r>
          </a:p>
          <a:p>
            <a:pPr lvl="1" indent="-342900">
              <a:lnSpc>
                <a:spcPct val="90000"/>
              </a:lnSpc>
            </a:pPr>
            <a:r>
              <a:rPr lang="en-US" sz="1000" dirty="0"/>
              <a:t>Binding data (variables) and behavior (methods) together into a single unit(class) is known as encapsulation.</a:t>
            </a:r>
          </a:p>
          <a:p>
            <a:pPr indent="-342900">
              <a:lnSpc>
                <a:spcPct val="90000"/>
              </a:lnSpc>
              <a:spcBef>
                <a:spcPts val="1000"/>
              </a:spcBef>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1000"/>
              </a:spcBef>
              <a:buSzPct val="80000"/>
            </a:pPr>
            <a:r>
              <a:rPr lang="en-US" sz="1200" dirty="0"/>
              <a:t>Data hiding</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JDK and Not JRE</a:t>
            </a:r>
          </a:p>
          <a:p>
            <a:pPr lvl="2" indent="-285750"/>
            <a:r>
              <a:rPr lang="en-GB" sz="1200" dirty="0">
                <a:latin typeface="Times New Roman" panose="02020603050405020304" pitchFamily="18" charset="0"/>
                <a:cs typeface="Times New Roman" panose="02020603050405020304" pitchFamily="18" charset="0"/>
              </a:rPr>
              <a:t>https://www.oracle.com/java/technologies/javase-jdk13-downloads.html</a:t>
            </a:r>
            <a:endParaRPr lang="en-US" sz="12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environment Variables</a:t>
            </a:r>
          </a:p>
          <a:p>
            <a:pPr lvl="1" indent="-342900">
              <a:buSzPct val="79999"/>
            </a:pPr>
            <a:r>
              <a:rPr lang="en-US" sz="1000" dirty="0">
                <a:latin typeface="Times New Roman" panose="02020603050405020304" pitchFamily="18" charset="0"/>
                <a:cs typeface="Times New Roman" panose="02020603050405020304" pitchFamily="18" charset="0"/>
              </a:rPr>
              <a:t>What is CMD?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285750"/>
            <a:r>
              <a:rPr lang="en-US" sz="1200" dirty="0">
                <a:latin typeface="Times New Roman" panose="02020603050405020304" pitchFamily="18" charset="0"/>
                <a:cs typeface="Times New Roman" panose="02020603050405020304" pitchFamily="18" charset="0"/>
              </a:rPr>
              <a:t>JAVA_HOME variable(C:\Program Files\Java\jdk1.8.0_91)</a:t>
            </a:r>
          </a:p>
          <a:p>
            <a:pPr lvl="2" indent="-285750"/>
            <a:r>
              <a:rPr lang="en-US" sz="1000" dirty="0">
                <a:latin typeface="Times New Roman" panose="02020603050405020304" pitchFamily="18" charset="0"/>
                <a:cs typeface="Times New Roman" panose="02020603050405020304" pitchFamily="18" charset="0"/>
              </a:rPr>
              <a:t>Place where Java is installed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PATH variable(C:\Program Files\Java\jdk1.8.0_91\bin)</a:t>
            </a:r>
          </a:p>
          <a:p>
            <a:pPr lvl="2" indent="-285750"/>
            <a:r>
              <a:rPr lang="en-US" sz="1000" dirty="0">
                <a:latin typeface="Times New Roman" panose="02020603050405020304" pitchFamily="18" charset="0"/>
                <a:cs typeface="Times New Roman" panose="02020603050405020304" pitchFamily="18" charset="0"/>
              </a:rPr>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command =&gt; To view all the environment variables</a:t>
            </a:r>
          </a:p>
          <a:p>
            <a:pPr indent="-342900"/>
            <a:r>
              <a:rPr lang="en-US" sz="1200" dirty="0">
                <a:latin typeface="Times New Roman" panose="02020603050405020304" pitchFamily="18" charset="0"/>
                <a:cs typeface="Times New Roman" panose="02020603050405020304" pitchFamily="18" charset="0"/>
              </a:rPr>
              <a:t>IDE : Integrated Development Environment</a:t>
            </a:r>
          </a:p>
          <a:p>
            <a:pPr lvl="1" indent="-342900"/>
            <a:r>
              <a:rPr lang="en-US" sz="1000" dirty="0">
                <a:latin typeface="Times New Roman" panose="02020603050405020304" pitchFamily="18" charset="0"/>
                <a:cs typeface="Times New Roman" panose="02020603050405020304" pitchFamily="18" charset="0"/>
              </a:rPr>
              <a:t>Eclipse , </a:t>
            </a:r>
            <a:r>
              <a:rPr lang="en-US" sz="1000" dirty="0" err="1">
                <a:latin typeface="Times New Roman" panose="02020603050405020304" pitchFamily="18" charset="0"/>
                <a:cs typeface="Times New Roman" panose="02020603050405020304" pitchFamily="18" charset="0"/>
              </a:rPr>
              <a:t>Intellij</a:t>
            </a:r>
            <a:r>
              <a:rPr lang="en-US" sz="1000" dirty="0">
                <a:latin typeface="Times New Roman" panose="02020603050405020304" pitchFamily="18" charset="0"/>
                <a:cs typeface="Times New Roman" panose="02020603050405020304" pitchFamily="18" charset="0"/>
              </a:rPr>
              <a:t>, NetBeans</a:t>
            </a:r>
          </a:p>
          <a:p>
            <a:pPr lvl="1" indent="-342900"/>
            <a:r>
              <a:rPr lang="en-US" sz="1000" dirty="0">
                <a:latin typeface="Times New Roman" panose="02020603050405020304" pitchFamily="18" charset="0"/>
                <a:cs typeface="Times New Roman" panose="02020603050405020304" pitchFamily="18" charset="0"/>
              </a:rPr>
              <a:t>Download Eclipse for developers(MARS)</a:t>
            </a:r>
          </a:p>
          <a:p>
            <a:pPr lvl="1" indent="-342900"/>
            <a:r>
              <a:rPr lang="en-US" sz="1000" dirty="0">
                <a:latin typeface="Times New Roman" panose="02020603050405020304" pitchFamily="18" charset="0"/>
                <a:cs typeface="Times New Roman" panose="02020603050405020304" pitchFamily="18" charset="0"/>
              </a:rPr>
              <a:t>https://www.eclipse.org/downloads/download.php?file=/oomph/epp/2019-12/R/eclipse-inst-win64.exe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derived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characters to numbers(or bytes)is called encoding</a:t>
            </a:r>
          </a:p>
          <a:p>
            <a:pPr marL="742950" lvl="1" indent="-342900">
              <a:lnSpc>
                <a:spcPct val="90000"/>
              </a:lnSpc>
            </a:pPr>
            <a:r>
              <a:rPr lang="en-US" sz="1200" dirty="0"/>
              <a:t>Decoding	: Converting numbers(or bytes) to characters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First Java Project in eclipse</a:t>
            </a:r>
          </a:p>
          <a:p>
            <a:pPr lvl="1" indent="-342900"/>
            <a:r>
              <a:rPr lang="en-US" sz="1000" dirty="0">
                <a:latin typeface="Times New Roman" panose="02020603050405020304" pitchFamily="18" charset="0"/>
                <a:cs typeface="Times New Roman" panose="02020603050405020304" pitchFamily="18" charset="0"/>
              </a:rPr>
              <a:t>Create First Project</a:t>
            </a:r>
          </a:p>
          <a:p>
            <a:pPr lvl="1" indent="-342900"/>
            <a:r>
              <a:rPr lang="en-US" sz="1000" dirty="0">
                <a:latin typeface="Times New Roman" panose="02020603050405020304" pitchFamily="18" charset="0"/>
                <a:cs typeface="Times New Roman" panose="02020603050405020304" pitchFamily="18" charset="0"/>
              </a:rPr>
              <a:t>Create Package inside </a:t>
            </a:r>
            <a:r>
              <a:rPr lang="en-US" sz="1000" dirty="0" err="1">
                <a:latin typeface="Times New Roman" panose="02020603050405020304" pitchFamily="18" charset="0"/>
                <a:cs typeface="Times New Roman" panose="02020603050405020304" pitchFamily="18" charset="0"/>
              </a:rPr>
              <a:t>src</a:t>
            </a:r>
            <a:r>
              <a:rPr lang="en-US" sz="1000" dirty="0">
                <a:latin typeface="Times New Roman" panose="02020603050405020304" pitchFamily="18" charset="0"/>
                <a:cs typeface="Times New Roman" panose="02020603050405020304" pitchFamily="18" charset="0"/>
              </a:rPr>
              <a:t> folder</a:t>
            </a:r>
          </a:p>
          <a:p>
            <a:pPr lvl="1" indent="-342900"/>
            <a:r>
              <a:rPr lang="en-US" sz="1000" dirty="0">
                <a:latin typeface="Times New Roman" panose="02020603050405020304" pitchFamily="18" charset="0"/>
                <a:cs typeface="Times New Roman" panose="02020603050405020304" pitchFamily="18" charset="0"/>
              </a:rPr>
              <a:t>Create Class inside the package</a:t>
            </a:r>
          </a:p>
          <a:p>
            <a:pPr lvl="1" indent="-342900"/>
            <a:r>
              <a:rPr lang="en-US" sz="1000" dirty="0">
                <a:latin typeface="Times New Roman" panose="02020603050405020304" pitchFamily="18" charset="0"/>
                <a:cs typeface="Times New Roman" panose="02020603050405020304" pitchFamily="18" charset="0"/>
              </a:rPr>
              <a:t>Main method should be there in the class</a:t>
            </a:r>
          </a:p>
          <a:p>
            <a:pPr marL="342900" lvl="1" indent="-342900">
              <a:buSzPct val="79999"/>
            </a:pPr>
            <a:r>
              <a:rPr lang="en-US" sz="1200" dirty="0">
                <a:latin typeface="Times New Roman" panose="02020603050405020304" pitchFamily="18" charset="0"/>
                <a:cs typeface="Times New Roman" panose="02020603050405020304" pitchFamily="18" charset="0"/>
              </a:rPr>
              <a:t>Comments:</a:t>
            </a:r>
          </a:p>
          <a:p>
            <a:pPr lvl="2" indent="-342900"/>
            <a:r>
              <a:rPr lang="en-US" sz="1200" dirty="0">
                <a:latin typeface="Times New Roman" panose="02020603050405020304" pitchFamily="18" charset="0"/>
                <a:cs typeface="Times New Roman" panose="02020603050405020304" pitchFamily="18" charset="0"/>
              </a:rPr>
              <a:t>Comment:</a:t>
            </a:r>
          </a:p>
          <a:p>
            <a:pPr lvl="3" indent="-342900"/>
            <a:r>
              <a:rPr lang="en-US" dirty="0">
                <a:latin typeface="Times New Roman" panose="02020603050405020304" pitchFamily="18" charset="0"/>
                <a:cs typeface="Times New Roman" panose="02020603050405020304" pitchFamily="18" charset="0"/>
              </a:rPr>
              <a:t>Single line comment =&gt; //</a:t>
            </a:r>
          </a:p>
          <a:p>
            <a:pPr lvl="3" indent="-342900"/>
            <a:r>
              <a:rPr lang="en-US" dirty="0">
                <a:latin typeface="Times New Roman" panose="02020603050405020304" pitchFamily="18" charset="0"/>
                <a:cs typeface="Times New Roman" panose="02020603050405020304" pitchFamily="18" charset="0"/>
              </a:rPr>
              <a:t>Multiple line comments =&gt; Select multiple lines which you want comment =&gt; CONTROL+SHIFT+/</a:t>
            </a:r>
          </a:p>
          <a:p>
            <a:pPr lvl="2" indent="-342900"/>
            <a:r>
              <a:rPr lang="en-US" sz="1200" dirty="0">
                <a:latin typeface="Times New Roman" panose="02020603050405020304" pitchFamily="18" charset="0"/>
                <a:cs typeface="Times New Roman" panose="02020603050405020304" pitchFamily="18" charset="0"/>
              </a:rPr>
              <a:t>Uncomment:</a:t>
            </a:r>
          </a:p>
          <a:p>
            <a:pPr lvl="3" indent="-342900"/>
            <a:r>
              <a:rPr lang="en-US" dirty="0">
                <a:latin typeface="Times New Roman" panose="02020603050405020304" pitchFamily="18" charset="0"/>
                <a:cs typeface="Times New Roman" panose="02020603050405020304" pitchFamily="18" charset="0"/>
              </a:rPr>
              <a:t>=&gt; Select multiple lines which you want comment =&gt; CONTROL+SHIFT+\</a:t>
            </a:r>
            <a:endParaRPr lang="en-US" sz="12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Auto Completion:</a:t>
            </a:r>
          </a:p>
          <a:p>
            <a:pPr marL="742950" lvl="2" indent="-342900">
              <a:buSzPct val="79999"/>
            </a:pP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742950" lvl="2" indent="-342900">
              <a:buSzPct val="79999"/>
            </a:pPr>
            <a:r>
              <a:rPr lang="en-US" sz="1000" dirty="0">
                <a:latin typeface="Times New Roman" panose="02020603050405020304" pitchFamily="18" charset="0"/>
                <a:cs typeface="Times New Roman" panose="02020603050405020304" pitchFamily="18" charset="0"/>
              </a:rPr>
              <a:t>Example : </a:t>
            </a:r>
          </a:p>
          <a:p>
            <a:pPr marL="1200150" lvl="3" indent="-342900">
              <a:buSzPct val="79999"/>
            </a:pPr>
            <a:r>
              <a:rPr lang="en-US" sz="1000" dirty="0">
                <a:latin typeface="Times New Roman" panose="02020603050405020304" pitchFamily="18" charset="0"/>
                <a:cs typeface="Times New Roman" panose="02020603050405020304" pitchFamily="18" charset="0"/>
              </a:rPr>
              <a:t>Type main and </a:t>
            </a: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1200150" lvl="3" indent="-342900">
              <a:buSzPct val="79999"/>
            </a:pPr>
            <a:r>
              <a:rPr lang="en-US" sz="1000" dirty="0">
                <a:latin typeface="Times New Roman" panose="02020603050405020304" pitchFamily="18" charset="0"/>
                <a:cs typeface="Times New Roman" panose="02020603050405020304" pitchFamily="18" charset="0"/>
              </a:rPr>
              <a:t>Type </a:t>
            </a:r>
            <a:r>
              <a:rPr lang="en-US" sz="1000" dirty="0" err="1">
                <a:latin typeface="Times New Roman" panose="02020603050405020304" pitchFamily="18" charset="0"/>
                <a:cs typeface="Times New Roman" panose="02020603050405020304" pitchFamily="18" charset="0"/>
              </a:rPr>
              <a:t>syso</a:t>
            </a:r>
            <a:r>
              <a:rPr lang="en-US" sz="1000" dirty="0">
                <a:latin typeface="Times New Roman" panose="02020603050405020304" pitchFamily="18" charset="0"/>
                <a:cs typeface="Times New Roman" panose="02020603050405020304" pitchFamily="18" charset="0"/>
              </a:rPr>
              <a:t>=&gt; </a:t>
            </a:r>
            <a:r>
              <a:rPr lang="en-US" sz="1000" dirty="0" err="1">
                <a:latin typeface="Times New Roman" panose="02020603050405020304" pitchFamily="18" charset="0"/>
                <a:cs typeface="Times New Roman" panose="02020603050405020304" pitchFamily="18" charset="0"/>
              </a:rPr>
              <a:t>CONTROL+Space</a:t>
            </a:r>
            <a:endParaRPr lang="en-US" sz="8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Printing values to console:</a:t>
            </a:r>
          </a:p>
          <a:p>
            <a:pPr lvl="2" indent="-342900"/>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 =&gt; After printing value, Cursor goes to new line</a:t>
            </a:r>
          </a:p>
          <a:p>
            <a:pPr lvl="2" indent="-342900"/>
            <a:r>
              <a:rPr lang="en-US" sz="1300" dirty="0" err="1">
                <a:latin typeface="Times New Roman" panose="02020603050405020304" pitchFamily="18" charset="0"/>
                <a:cs typeface="Times New Roman" panose="02020603050405020304" pitchFamily="18" charset="0"/>
              </a:rPr>
              <a:t>System.out.print</a:t>
            </a:r>
            <a:r>
              <a:rPr lang="en-US" sz="1300" dirty="0">
                <a:latin typeface="Times New Roman" panose="02020603050405020304" pitchFamily="18" charset="0"/>
                <a:cs typeface="Times New Roman" panose="02020603050405020304" pitchFamily="18" charset="0"/>
              </a:rPr>
              <a:t>() =&gt; After printing value, Cursor will be on the same line</a:t>
            </a:r>
          </a:p>
          <a:p>
            <a:pPr marL="1200150" lvl="3" indent="-342900">
              <a:buSzPct val="79999"/>
            </a:pPr>
            <a:endParaRPr lang="en-US" sz="8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677333" y="185531"/>
            <a:ext cx="8596668" cy="2716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9" name="Shape 459"/>
          <p:cNvSpPr txBox="1">
            <a:spLocks noGrp="1"/>
          </p:cNvSpPr>
          <p:nvPr>
            <p:ph type="body" idx="1"/>
          </p:nvPr>
        </p:nvSpPr>
        <p:spPr>
          <a:xfrm>
            <a:off x="677333" y="609600"/>
            <a:ext cx="8596668" cy="596347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Encoding schemes:</a:t>
            </a:r>
          </a:p>
          <a:p>
            <a:pPr marL="742950" lvl="1" indent="-342900">
              <a:lnSpc>
                <a:spcPct val="90000"/>
              </a:lnSpc>
            </a:pPr>
            <a:r>
              <a:rPr lang="en-US" sz="1200" dirty="0"/>
              <a:t>There are multiple encoding schemes, which define how a character is mapped to corresponding number.  ASCII,UNICODE etc.</a:t>
            </a:r>
          </a:p>
          <a:p>
            <a:pPr marL="342900" lvl="0" indent="-342900">
              <a:lnSpc>
                <a:spcPct val="90000"/>
              </a:lnSpc>
              <a:buSzPct val="80000"/>
            </a:pPr>
            <a:r>
              <a:rPr lang="en-US" sz="1200" dirty="0"/>
              <a:t>ASCII	</a:t>
            </a:r>
          </a:p>
          <a:p>
            <a:pPr marL="742950" lvl="1" indent="-342900">
              <a:lnSpc>
                <a:spcPct val="90000"/>
              </a:lnSpc>
            </a:pPr>
            <a:r>
              <a:rPr lang="en-US" sz="1200" dirty="0"/>
              <a:t>American Standard Code for Information Interchange</a:t>
            </a:r>
          </a:p>
          <a:p>
            <a:pPr marL="742950" lvl="1" indent="-342900">
              <a:lnSpc>
                <a:spcPct val="90000"/>
              </a:lnSpc>
            </a:pPr>
            <a:r>
              <a:rPr lang="en-US" sz="1200" dirty="0"/>
              <a:t>It is one of the early character-encoding standards</a:t>
            </a:r>
          </a:p>
          <a:p>
            <a:pPr marL="742950" lvl="1" indent="-342900">
              <a:lnSpc>
                <a:spcPct val="90000"/>
              </a:lnSpc>
            </a:pPr>
            <a:r>
              <a:rPr lang="en-US" sz="1200" dirty="0"/>
              <a:t>Because computers were invented by English speaking world, all the characters used in English language are identified which include numbers, lower case letters, upper case letters and special characters. There are 128 such characters. </a:t>
            </a:r>
          </a:p>
          <a:p>
            <a:pPr marL="742950" lvl="1" indent="-342900">
              <a:lnSpc>
                <a:spcPct val="90000"/>
              </a:lnSpc>
            </a:pPr>
            <a:r>
              <a:rPr lang="en-US" sz="1200" dirty="0"/>
              <a:t>Those 128 characters mapped to the numbers 0-127.</a:t>
            </a:r>
          </a:p>
          <a:p>
            <a:pPr marL="342900" lvl="0" indent="-342900">
              <a:lnSpc>
                <a:spcPct val="90000"/>
              </a:lnSpc>
              <a:buSzPct val="80000"/>
            </a:pPr>
            <a:r>
              <a:rPr lang="en-US" sz="1200" dirty="0"/>
              <a:t>Drawbacks of ASCII </a:t>
            </a:r>
          </a:p>
          <a:p>
            <a:pPr marL="742950" lvl="1" indent="-342900">
              <a:lnSpc>
                <a:spcPct val="90000"/>
              </a:lnSpc>
            </a:pPr>
            <a:r>
              <a:rPr lang="en-US" sz="1200" dirty="0"/>
              <a:t>ASCII has only characters from English. </a:t>
            </a:r>
          </a:p>
          <a:p>
            <a:pPr marL="742950" lvl="1" indent="-342900">
              <a:lnSpc>
                <a:spcPct val="90000"/>
              </a:lnSpc>
            </a:pPr>
            <a:r>
              <a:rPr lang="en-US" sz="1200" dirty="0"/>
              <a:t>But when Internet became popular, people with different languages using different character sets started communicating with each other, Issues of not identifying characters from different languages started arising.</a:t>
            </a:r>
          </a:p>
          <a:p>
            <a:pPr marL="342900" lvl="0" indent="-342900">
              <a:lnSpc>
                <a:spcPct val="90000"/>
              </a:lnSpc>
              <a:buSzPct val="80000"/>
            </a:pPr>
            <a:r>
              <a:rPr lang="en-US" sz="1200" dirty="0"/>
              <a:t>UNICODE	</a:t>
            </a:r>
          </a:p>
          <a:p>
            <a:pPr marL="742950" lvl="1" indent="-342900">
              <a:lnSpc>
                <a:spcPct val="90000"/>
              </a:lnSpc>
            </a:pPr>
            <a:r>
              <a:rPr lang="en-US" sz="1200" dirty="0"/>
              <a:t>To solve the problem with ASCII, entered UNICODE consortium, where people from different countries speaking different languages came together and tried to standardize encoding by giving place to characters used in all languages using encoding schemes defined by Unicode.</a:t>
            </a:r>
          </a:p>
          <a:p>
            <a:pPr marL="742950" lvl="1" indent="-342900">
              <a:lnSpc>
                <a:spcPct val="90000"/>
              </a:lnSpc>
            </a:pPr>
            <a:r>
              <a:rPr lang="en-US" sz="1200" dirty="0"/>
              <a:t>Unicode is super set of ASCII. It has all ASCII characters plus characters from all the languages</a:t>
            </a:r>
          </a:p>
          <a:p>
            <a:pPr marL="742950" lvl="1" indent="-342900">
              <a:lnSpc>
                <a:spcPct val="90000"/>
              </a:lnSpc>
            </a:pPr>
            <a:r>
              <a:rPr lang="en-US" sz="1200" dirty="0"/>
              <a:t>There are many Unicode encoding schemes. Out of them UTF-32, UTF-16 and UTF-8 are famous.</a:t>
            </a:r>
          </a:p>
          <a:p>
            <a:pPr marL="742950" lvl="1" indent="-342900">
              <a:lnSpc>
                <a:spcPct val="90000"/>
              </a:lnSpc>
            </a:pPr>
            <a:r>
              <a:rPr lang="en-US" sz="1200" dirty="0"/>
              <a:t>Out of these three, UTF-8 encoding scheme stands out for various good reasons.</a:t>
            </a: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77333" y="197154"/>
            <a:ext cx="8596668" cy="47870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IO</a:t>
            </a:r>
          </a:p>
        </p:txBody>
      </p:sp>
      <p:sp>
        <p:nvSpPr>
          <p:cNvPr id="465" name="Shape 465"/>
          <p:cNvSpPr txBox="1">
            <a:spLocks noGrp="1"/>
          </p:cNvSpPr>
          <p:nvPr>
            <p:ph type="body" idx="1"/>
          </p:nvPr>
        </p:nvSpPr>
        <p:spPr>
          <a:xfrm>
            <a:off x="677333" y="848138"/>
            <a:ext cx="8596668" cy="5193224"/>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ASCII encoding:</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466" name="Shape 466"/>
          <p:cNvPicPr preferRelativeResize="0"/>
          <p:nvPr/>
        </p:nvPicPr>
        <p:blipFill rotWithShape="1">
          <a:blip r:embed="rId3">
            <a:alphaModFix/>
          </a:blip>
          <a:srcRect/>
          <a:stretch/>
        </p:blipFill>
        <p:spPr>
          <a:xfrm>
            <a:off x="1446475" y="1377494"/>
            <a:ext cx="7311844" cy="48361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Character based - Input</a:t>
            </a:r>
          </a:p>
          <a:p>
            <a:pPr marL="742950" lvl="1" indent="-342900">
              <a:lnSpc>
                <a:spcPct val="90000"/>
              </a:lnSpc>
            </a:pPr>
            <a:r>
              <a:rPr lang="en-US" sz="1200" dirty="0"/>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t>Character Based – Output 	 =&gt;	</a:t>
            </a:r>
            <a:r>
              <a:rPr lang="en-US" sz="1200" dirty="0" err="1"/>
              <a:t>PrintWriter</a:t>
            </a:r>
            <a:r>
              <a:rPr lang="en-US" sz="1200" dirty="0"/>
              <a:t>	</a:t>
            </a:r>
          </a:p>
          <a:p>
            <a:pPr marL="742950" lvl="1" indent="-342900">
              <a:lnSpc>
                <a:spcPct val="90000"/>
              </a:lnSpc>
            </a:pPr>
            <a:r>
              <a:rPr lang="en-US" sz="1200" dirty="0"/>
              <a:t>Character Based – Input	 =&gt; 	</a:t>
            </a:r>
            <a:r>
              <a:rPr lang="en-US" sz="1200" dirty="0" err="1"/>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a:xfrm>
            <a:off x="705042" y="457200"/>
            <a:ext cx="8596668" cy="533400"/>
          </a:xfrm>
        </p:spPr>
        <p:txBody>
          <a:bodyPr/>
          <a:lstStyle/>
          <a:p>
            <a:r>
              <a:rPr lang="en-GB" sz="1800" dirty="0"/>
              <a:t>Java : Naming Conventions</a:t>
            </a:r>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a:xfrm>
            <a:off x="609600" y="1143000"/>
            <a:ext cx="8596668" cy="4953000"/>
          </a:xfrm>
        </p:spPr>
        <p:txBody>
          <a:bodyPr/>
          <a:lstStyle/>
          <a:p>
            <a:r>
              <a:rPr lang="en-GB" sz="1400" dirty="0">
                <a:latin typeface="Times New Roman" panose="02020603050405020304" pitchFamily="18" charset="0"/>
                <a:cs typeface="Times New Roman" panose="02020603050405020304" pitchFamily="18" charset="0"/>
              </a:rPr>
              <a:t>Strictly no entity should have a space in its name</a:t>
            </a:r>
          </a:p>
          <a:p>
            <a:r>
              <a:rPr lang="en-GB" sz="1400" dirty="0">
                <a:latin typeface="Times New Roman" panose="02020603050405020304" pitchFamily="18" charset="0"/>
                <a:cs typeface="Times New Roman" panose="02020603050405020304" pitchFamily="18" charset="0"/>
              </a:rPr>
              <a:t>Except Class name, every thing else should start with small letter</a:t>
            </a:r>
          </a:p>
          <a:p>
            <a:pPr lvl="1"/>
            <a:r>
              <a:rPr lang="en-GB" sz="1400" dirty="0">
                <a:latin typeface="Times New Roman" panose="02020603050405020304" pitchFamily="18" charset="0"/>
                <a:cs typeface="Times New Roman" panose="02020603050405020304" pitchFamily="18" charset="0"/>
              </a:rPr>
              <a:t>Project name:</a:t>
            </a:r>
          </a:p>
          <a:p>
            <a:pPr lvl="2"/>
            <a:r>
              <a:rPr lang="en-GB" sz="10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package name</a:t>
            </a:r>
          </a:p>
          <a:p>
            <a:pPr lvl="2"/>
            <a:r>
              <a:rPr lang="en-GB" sz="12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Class name</a:t>
            </a:r>
          </a:p>
          <a:p>
            <a:pPr lvl="2"/>
            <a:r>
              <a:rPr lang="en-GB" sz="1200" dirty="0">
                <a:latin typeface="Times New Roman" panose="02020603050405020304" pitchFamily="18" charset="0"/>
                <a:cs typeface="Times New Roman" panose="02020603050405020304" pitchFamily="18" charset="0"/>
              </a:rPr>
              <a:t>Should always start with Capital letter</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400" dirty="0">
                <a:latin typeface="Times New Roman" panose="02020603050405020304" pitchFamily="18" charset="0"/>
                <a:cs typeface="Times New Roman" panose="02020603050405020304" pitchFamily="18" charset="0"/>
              </a:rPr>
              <a:t>Variable name:</a:t>
            </a:r>
          </a:p>
          <a:p>
            <a:pPr lvl="2"/>
            <a:r>
              <a:rPr lang="en-GB" sz="1200" dirty="0">
                <a:latin typeface="Times New Roman" panose="02020603050405020304" pitchFamily="18" charset="0"/>
                <a:cs typeface="Times New Roman" panose="02020603050405020304" pitchFamily="18" charset="0"/>
              </a:rPr>
              <a:t>Should always start with small letter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200" dirty="0">
                <a:latin typeface="Times New Roman" panose="02020603050405020304" pitchFamily="18" charset="0"/>
                <a:cs typeface="Times New Roman" panose="02020603050405020304" pitchFamily="18" charset="0"/>
              </a:rPr>
              <a:t>Method names:</a:t>
            </a:r>
          </a:p>
          <a:p>
            <a:pPr lvl="2"/>
            <a:r>
              <a:rPr lang="en-GB" sz="1200" dirty="0">
                <a:latin typeface="Times New Roman" panose="02020603050405020304" pitchFamily="18" charset="0"/>
                <a:cs typeface="Times New Roman" panose="02020603050405020304" pitchFamily="18" charset="0"/>
              </a:rPr>
              <a:t>Should always start with small letter</a:t>
            </a:r>
            <a:r>
              <a:rPr lang="en-GB" sz="1000" dirty="0">
                <a:latin typeface="Times New Roman" panose="02020603050405020304" pitchFamily="18" charset="0"/>
                <a:cs typeface="Times New Roman" panose="02020603050405020304" pitchFamily="18" charset="0"/>
              </a:rPr>
              <a:t>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2"/>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variable?</a:t>
            </a:r>
            <a:endParaRPr lang="en-US" sz="1200" dirty="0">
              <a:latin typeface="Times New Roman" panose="02020603050405020304" pitchFamily="18" charset="0"/>
              <a:cs typeface="Times New Roman" panose="02020603050405020304" pitchFamily="18" charset="0"/>
            </a:endParaRPr>
          </a:p>
          <a:p>
            <a:pPr lvl="1" indent="-342900">
              <a:spcBef>
                <a:spcPts val="0"/>
              </a:spcBef>
            </a:pPr>
            <a:r>
              <a:rPr lang="en-GB" sz="1200" dirty="0">
                <a:latin typeface="Times New Roman" panose="02020603050405020304" pitchFamily="18" charset="0"/>
                <a:cs typeface="Times New Roman" panose="02020603050405020304" pitchFamily="18" charset="0"/>
              </a:rPr>
              <a:t>A variable is a container that holds values that are used in a Java program</a:t>
            </a:r>
            <a:endParaRPr lang="en-US" sz="12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Primitive data types</a:t>
            </a:r>
            <a:endParaRPr sz="1200" dirty="0">
              <a:latin typeface="Times New Roman" panose="02020603050405020304" pitchFamily="18" charset="0"/>
              <a:cs typeface="Times New Roman" panose="02020603050405020304" pitchFamily="18" charset="0"/>
            </a:endParaRPr>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Java Operators:</a:t>
            </a:r>
          </a:p>
          <a:p>
            <a:pPr lvl="1" indent="-342900">
              <a:buSzPct val="79999"/>
            </a:pPr>
            <a:r>
              <a:rPr lang="en-GB" sz="1200" dirty="0">
                <a:latin typeface="Times New Roman" panose="02020603050405020304" pitchFamily="18" charset="0"/>
                <a:cs typeface="Times New Roman" panose="02020603050405020304" pitchFamily="18" charset="0"/>
              </a:rPr>
              <a:t>Operators act on Variables. Generally for calculations and for applying logic</a:t>
            </a:r>
            <a:endParaRPr lang="en-GB"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buSzPct val="79999"/>
            </a:pPr>
            <a:r>
              <a:rPr lang="en-GB" sz="1200" dirty="0">
                <a:latin typeface="Times New Roman" panose="02020603050405020304" pitchFamily="18" charset="0"/>
                <a:cs typeface="Times New Roman" panose="02020603050405020304" pitchFamily="18" charset="0"/>
              </a:rPr>
              <a:t>Operators are classified as :</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508299" y="942110"/>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4824</TotalTime>
  <Words>7392</Words>
  <Application>Microsoft Office PowerPoint</Application>
  <PresentationFormat>Widescreen</PresentationFormat>
  <Paragraphs>1197</Paragraphs>
  <Slides>97</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Times New Roman</vt:lpstr>
      <vt:lpstr>Arial</vt:lpstr>
      <vt:lpstr>Trebuchet MS</vt:lpstr>
      <vt:lpstr>Noto Sans Symbols</vt:lpstr>
      <vt:lpstr>Facet</vt:lpstr>
      <vt:lpstr>Java</vt:lpstr>
      <vt:lpstr>Java : Architecture</vt:lpstr>
      <vt:lpstr>PowerPoint Presentation</vt:lpstr>
      <vt:lpstr>PowerPoint Presentation</vt:lpstr>
      <vt:lpstr>Java : Naming Conventions</vt:lpstr>
      <vt:lpstr>Java : Variables    </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Strings</vt:lpstr>
      <vt:lpstr>Java : Class and Object</vt:lpstr>
      <vt:lpstr>Java : State (or) Member Variables (or) Instance variables</vt:lpstr>
      <vt:lpstr>Java : Behavior (or) Member Methods (or) Instance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364</cp:revision>
  <dcterms:modified xsi:type="dcterms:W3CDTF">2020-03-14T12:29:26Z</dcterms:modified>
</cp:coreProperties>
</file>