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4"/>
  </p:notesMasterIdLst>
  <p:sldIdLst>
    <p:sldId id="256" r:id="rId2"/>
    <p:sldId id="330" r:id="rId3"/>
    <p:sldId id="369" r:id="rId4"/>
    <p:sldId id="332" r:id="rId5"/>
    <p:sldId id="334" r:id="rId6"/>
    <p:sldId id="338" r:id="rId7"/>
    <p:sldId id="336" r:id="rId8"/>
    <p:sldId id="339" r:id="rId9"/>
    <p:sldId id="370" r:id="rId10"/>
    <p:sldId id="340" r:id="rId11"/>
    <p:sldId id="372" r:id="rId12"/>
    <p:sldId id="379" r:id="rId13"/>
    <p:sldId id="373" r:id="rId14"/>
    <p:sldId id="374" r:id="rId15"/>
    <p:sldId id="375" r:id="rId16"/>
    <p:sldId id="371" r:id="rId17"/>
    <p:sldId id="376" r:id="rId18"/>
    <p:sldId id="378" r:id="rId19"/>
    <p:sldId id="380" r:id="rId20"/>
    <p:sldId id="342" r:id="rId21"/>
    <p:sldId id="381" r:id="rId22"/>
    <p:sldId id="343" r:id="rId23"/>
    <p:sldId id="345" r:id="rId24"/>
    <p:sldId id="382" r:id="rId25"/>
    <p:sldId id="383" r:id="rId26"/>
    <p:sldId id="346" r:id="rId27"/>
    <p:sldId id="384" r:id="rId28"/>
    <p:sldId id="347" r:id="rId29"/>
    <p:sldId id="385" r:id="rId30"/>
    <p:sldId id="348" r:id="rId31"/>
    <p:sldId id="349" r:id="rId32"/>
    <p:sldId id="350" r:id="rId33"/>
    <p:sldId id="351" r:id="rId34"/>
    <p:sldId id="352" r:id="rId35"/>
    <p:sldId id="386" r:id="rId36"/>
    <p:sldId id="353" r:id="rId37"/>
    <p:sldId id="354" r:id="rId38"/>
    <p:sldId id="388" r:id="rId39"/>
    <p:sldId id="387" r:id="rId40"/>
    <p:sldId id="356" r:id="rId41"/>
    <p:sldId id="357" r:id="rId42"/>
    <p:sldId id="358" r:id="rId43"/>
    <p:sldId id="363" r:id="rId44"/>
    <p:sldId id="364" r:id="rId45"/>
    <p:sldId id="365" r:id="rId46"/>
    <p:sldId id="366" r:id="rId47"/>
    <p:sldId id="367" r:id="rId48"/>
    <p:sldId id="368" r:id="rId49"/>
    <p:sldId id="359" r:id="rId50"/>
    <p:sldId id="360" r:id="rId51"/>
    <p:sldId id="361" r:id="rId52"/>
    <p:sldId id="362" r:id="rId53"/>
  </p:sldIdLst>
  <p:sldSz cx="12192000" cy="6858000"/>
  <p:notesSz cx="6858000" cy="9144000"/>
  <p:embeddedFontLst>
    <p:embeddedFont>
      <p:font typeface="Trebuchet MS" panose="020B0603020202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6D8E6-4CEE-4E2E-949B-CCFC37D05A73}">
  <a:tblStyle styleId="{C406D8E6-4CEE-4E2E-949B-CCFC37D05A73}" styleName="Table_0"/>
  <a:tblStyle styleId="{340ED771-BFC9-4A49-8BA4-D4DE807F5143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4E7"/>
          </a:solidFill>
        </a:fill>
      </a:tcStyle>
    </a:wholeTbl>
    <a:band1H>
      <a:tcStyle>
        <a:tcBdr/>
        <a:fill>
          <a:solidFill>
            <a:srgbClr val="DBE9CB"/>
          </a:solidFill>
        </a:fill>
      </a:tcStyle>
    </a:band1H>
    <a:band1V>
      <a:tcStyle>
        <a:tcBdr/>
        <a:fill>
          <a:solidFill>
            <a:srgbClr val="DBE9C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3" autoAdjust="0"/>
    <p:restoredTop sz="97670" autoAdjust="0"/>
  </p:normalViewPr>
  <p:slideViewPr>
    <p:cSldViewPr>
      <p:cViewPr varScale="1">
        <p:scale>
          <a:sx n="73" d="100"/>
          <a:sy n="73" d="100"/>
        </p:scale>
        <p:origin x="1011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303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17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6" y="3200400"/>
            <a:ext cx="7766936" cy="8504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GB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</a:t>
            </a:r>
            <a:br>
              <a:rPr lang="en-GB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1600" dirty="0">
                <a:hlinkClick r:id="rId3"/>
              </a:rPr>
              <a:t>https://www.selenium.dev/</a:t>
            </a:r>
            <a:endParaRPr sz="1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lvl="1" fontAlgn="base"/>
            <a:r>
              <a:rPr lang="en-IN" sz="1200" dirty="0"/>
              <a:t>Every action on a web application is performed on some web element. </a:t>
            </a:r>
          </a:p>
          <a:p>
            <a:pPr lvl="2" fontAlgn="base"/>
            <a:r>
              <a:rPr lang="en-IN" sz="1000" dirty="0"/>
              <a:t>Step 1: First locate the element using one of the 8 locator techniques</a:t>
            </a:r>
          </a:p>
          <a:p>
            <a:pPr lvl="2" fontAlgn="base"/>
            <a:r>
              <a:rPr lang="en-IN" sz="1000" dirty="0"/>
              <a:t>Step 2: Perform action on the element</a:t>
            </a:r>
          </a:p>
          <a:p>
            <a:pPr lvl="1" fontAlgn="base"/>
            <a:r>
              <a:rPr lang="en-IN" sz="1200" dirty="0"/>
              <a:t>Tools to identify elements</a:t>
            </a:r>
          </a:p>
          <a:p>
            <a:pPr lvl="2" fontAlgn="base"/>
            <a:r>
              <a:rPr lang="en-IN" sz="1200" dirty="0"/>
              <a:t>Chrome Browser</a:t>
            </a:r>
          </a:p>
          <a:p>
            <a:pPr lvl="3" fontAlgn="base"/>
            <a:r>
              <a:rPr lang="en-IN" sz="1000" dirty="0"/>
              <a:t>Different way to open Developer tools</a:t>
            </a:r>
          </a:p>
          <a:p>
            <a:pPr lvl="4" fontAlgn="base"/>
            <a:r>
              <a:rPr lang="en-IN" sz="1000" dirty="0"/>
              <a:t>Click on 3 dots =&gt; More Tools =&gt; Developer Tools</a:t>
            </a:r>
          </a:p>
          <a:p>
            <a:pPr lvl="4" fontAlgn="base"/>
            <a:r>
              <a:rPr lang="en-IN" sz="1000" dirty="0"/>
              <a:t>Ctrl + Shift + I</a:t>
            </a:r>
          </a:p>
          <a:p>
            <a:pPr lvl="4" fontAlgn="base"/>
            <a:r>
              <a:rPr lang="en-IN" sz="1000" dirty="0"/>
              <a:t>F12</a:t>
            </a:r>
          </a:p>
          <a:p>
            <a:pPr lvl="4" fontAlgn="base"/>
            <a:r>
              <a:rPr lang="en-IN" sz="1000" dirty="0"/>
              <a:t>Right click On any element =&gt; Inspect</a:t>
            </a:r>
          </a:p>
          <a:p>
            <a:pPr lvl="3" fontAlgn="base"/>
            <a:r>
              <a:rPr lang="en-IN" sz="1000" dirty="0"/>
              <a:t>Chrome : </a:t>
            </a:r>
            <a:r>
              <a:rPr lang="en-IN" sz="1000" dirty="0" err="1"/>
              <a:t>ChroPath</a:t>
            </a:r>
            <a:endParaRPr lang="en-IN" sz="1000" dirty="0"/>
          </a:p>
          <a:p>
            <a:pPr lvl="2" fontAlgn="base"/>
            <a:r>
              <a:rPr lang="en-IN" dirty="0"/>
              <a:t>Firefox browser(Later)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14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lvl="1" fontAlgn="base"/>
            <a:r>
              <a:rPr lang="en-IN" sz="1000" dirty="0"/>
              <a:t>In order to locate elements in a web page:</a:t>
            </a:r>
          </a:p>
          <a:p>
            <a:pPr lvl="2" fontAlgn="base"/>
            <a:r>
              <a:rPr lang="en-IN" sz="1050" dirty="0"/>
              <a:t>Basic understanding of HTML is needed. Automation tester doesn’t create web pages. So no need to be expert in HTML</a:t>
            </a:r>
          </a:p>
          <a:p>
            <a:pPr lvl="2" fontAlgn="base"/>
            <a:r>
              <a:rPr lang="en-IN" sz="1050" dirty="0"/>
              <a:t>A web page is constructed using HTML</a:t>
            </a:r>
          </a:p>
          <a:p>
            <a:pPr lvl="3" fontAlgn="base"/>
            <a:r>
              <a:rPr lang="en-IN" sz="1000" dirty="0"/>
              <a:t>Any HTML page has:</a:t>
            </a:r>
          </a:p>
          <a:p>
            <a:pPr lvl="4" fontAlgn="base"/>
            <a:r>
              <a:rPr lang="en-IN" sz="1000" dirty="0"/>
              <a:t>Head section&lt;head&gt;&lt;/head&gt;</a:t>
            </a:r>
          </a:p>
          <a:p>
            <a:pPr lvl="4" fontAlgn="base"/>
            <a:r>
              <a:rPr lang="en-IN" sz="1000" dirty="0"/>
              <a:t>Body Section =&gt; &lt;body&gt;&lt;/body&gt;</a:t>
            </a:r>
          </a:p>
          <a:p>
            <a:pPr lvl="3" fontAlgn="base"/>
            <a:r>
              <a:rPr lang="en-IN" sz="1000" dirty="0"/>
              <a:t>HTML code for all that can be seen in a web page goes inside body section</a:t>
            </a:r>
          </a:p>
          <a:p>
            <a:pPr lvl="3" fontAlgn="base"/>
            <a:r>
              <a:rPr lang="en-IN" sz="1000" dirty="0"/>
              <a:t>Every web element has a tag associated with it</a:t>
            </a:r>
          </a:p>
          <a:p>
            <a:pPr lvl="4" fontAlgn="base"/>
            <a:r>
              <a:rPr lang="en-IN" sz="1000" dirty="0"/>
              <a:t>&lt;input&gt; tag for text fields</a:t>
            </a:r>
          </a:p>
          <a:p>
            <a:pPr lvl="4" fontAlgn="base"/>
            <a:r>
              <a:rPr lang="en-IN" sz="1000" dirty="0"/>
              <a:t>&lt;label&gt; tag for labels</a:t>
            </a:r>
          </a:p>
          <a:p>
            <a:pPr lvl="4" fontAlgn="base"/>
            <a:r>
              <a:rPr lang="en-IN" sz="1000" dirty="0"/>
              <a:t>&lt;button&gt; tag for buttons</a:t>
            </a:r>
          </a:p>
          <a:p>
            <a:pPr lvl="3" fontAlgn="base"/>
            <a:r>
              <a:rPr lang="en-IN" sz="1000" dirty="0"/>
              <a:t>Every web element may or may not have attributes associated with it</a:t>
            </a:r>
          </a:p>
          <a:p>
            <a:pPr lvl="4" fontAlgn="base"/>
            <a:r>
              <a:rPr lang="en-IN" sz="1000" dirty="0"/>
              <a:t>Attributes is used to describe or identify an element</a:t>
            </a:r>
          </a:p>
          <a:p>
            <a:pPr lvl="4" fontAlgn="base"/>
            <a:r>
              <a:rPr lang="en-IN" sz="1000" dirty="0"/>
              <a:t>Attributes always go into starting tag</a:t>
            </a:r>
          </a:p>
          <a:p>
            <a:pPr lvl="4" fontAlgn="base"/>
            <a:r>
              <a:rPr lang="en-IN" sz="1000" dirty="0"/>
              <a:t>Example:</a:t>
            </a:r>
          </a:p>
          <a:p>
            <a:pPr lvl="5" fontAlgn="base"/>
            <a:r>
              <a:rPr lang="en-GB" sz="1000" dirty="0"/>
              <a:t>&lt;input type="password" name="</a:t>
            </a:r>
            <a:r>
              <a:rPr lang="en-GB" sz="1000" dirty="0" err="1"/>
              <a:t>passname</a:t>
            </a:r>
            <a:r>
              <a:rPr lang="en-GB" sz="1000" dirty="0"/>
              <a:t>" id="</a:t>
            </a:r>
            <a:r>
              <a:rPr lang="en-GB" sz="1000" dirty="0" err="1"/>
              <a:t>passid</a:t>
            </a:r>
            <a:r>
              <a:rPr lang="en-GB" sz="1000" dirty="0"/>
              <a:t>"&gt;&lt;/input&gt;</a:t>
            </a:r>
          </a:p>
          <a:p>
            <a:pPr lvl="6" fontAlgn="base"/>
            <a:r>
              <a:rPr lang="en-GB" sz="1000" dirty="0"/>
              <a:t>Tag:</a:t>
            </a:r>
          </a:p>
          <a:p>
            <a:pPr lvl="7" fontAlgn="base"/>
            <a:r>
              <a:rPr lang="en-GB" sz="1000" dirty="0"/>
              <a:t>&lt;input&gt;</a:t>
            </a:r>
          </a:p>
          <a:p>
            <a:pPr lvl="6" fontAlgn="base"/>
            <a:r>
              <a:rPr lang="en-GB" sz="1000" dirty="0"/>
              <a:t>Attribute:</a:t>
            </a:r>
          </a:p>
          <a:p>
            <a:pPr lvl="7" fontAlgn="base"/>
            <a:r>
              <a:rPr lang="en-GB" sz="1000" dirty="0"/>
              <a:t>Type</a:t>
            </a:r>
          </a:p>
          <a:p>
            <a:pPr lvl="7" fontAlgn="base"/>
            <a:r>
              <a:rPr lang="en-GB" sz="1000" dirty="0"/>
              <a:t>Name</a:t>
            </a:r>
          </a:p>
          <a:p>
            <a:pPr lvl="7" fontAlgn="base"/>
            <a:r>
              <a:rPr lang="en-GB" sz="1000" dirty="0"/>
              <a:t>id</a:t>
            </a:r>
          </a:p>
          <a:p>
            <a:pPr lvl="5" fontAlgn="base"/>
            <a:endParaRPr lang="en-IN" sz="105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3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fontAlgn="base"/>
            <a:r>
              <a:rPr lang="en-IN" sz="1650" dirty="0"/>
              <a:t>About HTML Link Element:</a:t>
            </a:r>
          </a:p>
          <a:p>
            <a:pPr lvl="1" fontAlgn="base"/>
            <a:r>
              <a:rPr lang="en-IN" sz="1450" dirty="0"/>
              <a:t>Tag for any link element is &lt;a&gt;. A stands for anchor</a:t>
            </a:r>
          </a:p>
          <a:p>
            <a:pPr lvl="1" fontAlgn="base"/>
            <a:r>
              <a:rPr lang="en-IN" sz="1450" dirty="0"/>
              <a:t>Mandatory attribute for link element is “</a:t>
            </a:r>
            <a:r>
              <a:rPr lang="en-IN" sz="1450" dirty="0" err="1"/>
              <a:t>href</a:t>
            </a:r>
            <a:r>
              <a:rPr lang="en-IN" sz="1450" dirty="0"/>
              <a:t>”. </a:t>
            </a:r>
            <a:r>
              <a:rPr lang="en-IN" sz="1450" dirty="0" err="1"/>
              <a:t>href</a:t>
            </a:r>
            <a:r>
              <a:rPr lang="en-IN" sz="1450" dirty="0"/>
              <a:t> value is target URL of the link</a:t>
            </a:r>
          </a:p>
          <a:p>
            <a:pPr lvl="1" fontAlgn="base"/>
            <a:r>
              <a:rPr lang="en-IN" sz="1450" dirty="0"/>
              <a:t>Between the &lt;a&gt;&lt;/a&gt; tags=&gt; Link Text</a:t>
            </a:r>
          </a:p>
          <a:p>
            <a:pPr lvl="1" fontAlgn="base"/>
            <a:r>
              <a:rPr lang="en-IN" sz="1450" dirty="0"/>
              <a:t>Ex:  </a:t>
            </a:r>
            <a:r>
              <a:rPr lang="en-GB" sz="1450" b="1" i="1" dirty="0"/>
              <a:t>&lt;a </a:t>
            </a:r>
            <a:r>
              <a:rPr lang="en-GB" sz="1450" b="1" i="1" dirty="0" err="1"/>
              <a:t>href</a:t>
            </a:r>
            <a:r>
              <a:rPr lang="en-GB" sz="1450" b="1" i="1" dirty="0"/>
              <a:t>="https://www.selenium.dev/"&gt;Selenium Official Website&lt;/a&gt;</a:t>
            </a:r>
            <a:endParaRPr lang="en-IN" sz="1450" b="1" i="1" dirty="0"/>
          </a:p>
          <a:p>
            <a:pPr lvl="1" fontAlgn="base"/>
            <a:endParaRPr lang="en-IN" sz="145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18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WebDriver Interface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r>
              <a:rPr lang="en-IN" dirty="0"/>
              <a:t>WebDriver is not a class. It’s an Interface </a:t>
            </a:r>
          </a:p>
          <a:p>
            <a:pPr lvl="1"/>
            <a:r>
              <a:rPr lang="en-IN" dirty="0"/>
              <a:t>As we know </a:t>
            </a:r>
          </a:p>
          <a:p>
            <a:pPr lvl="2"/>
            <a:r>
              <a:rPr lang="en-IN" dirty="0"/>
              <a:t>Interface has All abstract methods (Methods without body)</a:t>
            </a:r>
          </a:p>
          <a:p>
            <a:pPr lvl="2"/>
            <a:r>
              <a:rPr lang="en-IN" dirty="0"/>
              <a:t>We can not create object for Interface</a:t>
            </a:r>
          </a:p>
          <a:p>
            <a:pPr lvl="2"/>
            <a:r>
              <a:rPr lang="en-IN" dirty="0"/>
              <a:t>Any class that implements an Interface has to provide implementation(body) for all the abstract methods present in Interface</a:t>
            </a:r>
          </a:p>
          <a:p>
            <a:pPr lvl="3"/>
            <a:r>
              <a:rPr lang="en-IN" dirty="0"/>
              <a:t>That class can only implement interface but can not extend the Interface</a:t>
            </a:r>
          </a:p>
          <a:p>
            <a:pPr lvl="1"/>
            <a:r>
              <a:rPr lang="en-GB" dirty="0"/>
              <a:t>We can not directly create object for WebDriver because WebDriver is interface</a:t>
            </a:r>
            <a:endParaRPr lang="en-IN" dirty="0"/>
          </a:p>
          <a:p>
            <a:pPr lvl="1"/>
            <a:r>
              <a:rPr lang="en-GB" dirty="0" err="1"/>
              <a:t>ChromeDriver</a:t>
            </a:r>
            <a:r>
              <a:rPr lang="en-GB" dirty="0"/>
              <a:t> is a class which implements WebDriver interface ,So we can create object as shown below</a:t>
            </a:r>
          </a:p>
          <a:p>
            <a:pPr lvl="2"/>
            <a:r>
              <a:rPr lang="en-GB" dirty="0"/>
              <a:t>WebDriver </a:t>
            </a:r>
            <a:r>
              <a:rPr lang="en-GB" u="sng" dirty="0"/>
              <a:t>driver = </a:t>
            </a:r>
            <a:r>
              <a:rPr lang="en-GB" b="1" u="sng" dirty="0"/>
              <a:t>new </a:t>
            </a:r>
            <a:r>
              <a:rPr lang="en-GB" b="1" u="sng" dirty="0" err="1"/>
              <a:t>ChromeDriver</a:t>
            </a:r>
            <a:r>
              <a:rPr lang="en-GB" b="1" u="sng" dirty="0"/>
              <a:t>();</a:t>
            </a:r>
          </a:p>
          <a:p>
            <a:pPr lvl="1"/>
            <a:r>
              <a:rPr lang="en-GB" b="1" u="sng" dirty="0"/>
              <a:t>Similarly, </a:t>
            </a:r>
            <a:r>
              <a:rPr lang="en-GB" dirty="0" err="1"/>
              <a:t>FirefoxDriver</a:t>
            </a:r>
            <a:r>
              <a:rPr lang="en-GB" dirty="0"/>
              <a:t> is a class which implements WebDriver interface ,So we can create object as shown below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FirefoxDriver</a:t>
            </a:r>
            <a:r>
              <a:rPr lang="en-GB" dirty="0"/>
              <a:t>();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IEDriver</a:t>
            </a:r>
            <a:r>
              <a:rPr lang="en-GB" dirty="0"/>
              <a:t>();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EdgeDriver</a:t>
            </a:r>
            <a:r>
              <a:rPr lang="en-GB" dirty="0"/>
              <a:t>();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SafariDriver</a:t>
            </a:r>
            <a:r>
              <a:rPr lang="en-GB" dirty="0"/>
              <a:t>();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56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WebDriver Few important methods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675"/>
            <a:ext cx="8588201" cy="6135959"/>
          </a:xfrm>
        </p:spPr>
        <p:txBody>
          <a:bodyPr/>
          <a:lstStyle/>
          <a:p>
            <a:r>
              <a:rPr lang="en-GB" sz="1200" dirty="0"/>
              <a:t>First create Driver object of your choice (Chrome/FF/Safari/IE/Edge/Opera etc)</a:t>
            </a:r>
          </a:p>
          <a:p>
            <a:pPr lvl="1"/>
            <a:r>
              <a:rPr lang="en-GB" sz="1200" dirty="0"/>
              <a:t>WebDriver driver = new </a:t>
            </a:r>
            <a:r>
              <a:rPr lang="en-GB" sz="1200" dirty="0" err="1"/>
              <a:t>ChromeDriver</a:t>
            </a:r>
            <a:r>
              <a:rPr lang="en-GB" sz="1200" dirty="0"/>
              <a:t>();</a:t>
            </a:r>
          </a:p>
          <a:p>
            <a:pPr lvl="1"/>
            <a:r>
              <a:rPr lang="en-GB" sz="1100" dirty="0"/>
              <a:t>This will open a new empty chrome browser window</a:t>
            </a:r>
          </a:p>
          <a:p>
            <a:pPr lvl="1"/>
            <a:r>
              <a:rPr lang="en-GB" sz="1100" dirty="0"/>
              <a:t>Driver object represents this newly opened browser  window(driver is nothing but browser)</a:t>
            </a:r>
          </a:p>
          <a:p>
            <a:r>
              <a:rPr lang="en-GB" sz="1200" dirty="0"/>
              <a:t>Get method =&gt; </a:t>
            </a:r>
          </a:p>
          <a:p>
            <a:pPr lvl="1"/>
            <a:r>
              <a:rPr lang="en-GB" sz="1100" dirty="0"/>
              <a:t>Loads a web page in browser window</a:t>
            </a:r>
          </a:p>
          <a:p>
            <a:pPr lvl="2"/>
            <a:r>
              <a:rPr lang="en-GB" sz="1050" dirty="0"/>
              <a:t>Acts on Web Browser</a:t>
            </a:r>
          </a:p>
          <a:p>
            <a:pPr lvl="2"/>
            <a:r>
              <a:rPr lang="en-GB" sz="1100" dirty="0" err="1"/>
              <a:t>driver.get</a:t>
            </a:r>
            <a:r>
              <a:rPr lang="en-GB" sz="1100" dirty="0"/>
              <a:t>("https://www.facebook.com/");</a:t>
            </a:r>
          </a:p>
          <a:p>
            <a:pPr lvl="2"/>
            <a:r>
              <a:rPr lang="en-GB" sz="1100" dirty="0"/>
              <a:t>Takes website </a:t>
            </a:r>
            <a:r>
              <a:rPr lang="en-GB" sz="1100" dirty="0" err="1"/>
              <a:t>url</a:t>
            </a:r>
            <a:r>
              <a:rPr lang="en-GB" sz="1100" dirty="0"/>
              <a:t> as argument</a:t>
            </a:r>
          </a:p>
          <a:p>
            <a:pPr lvl="2"/>
            <a:r>
              <a:rPr lang="en-GB" sz="1050" dirty="0"/>
              <a:t>Make sure “https://” is there in the </a:t>
            </a:r>
            <a:r>
              <a:rPr lang="en-GB" sz="1050" dirty="0" err="1"/>
              <a:t>url</a:t>
            </a:r>
            <a:r>
              <a:rPr lang="en-GB" sz="1050" dirty="0"/>
              <a:t>.</a:t>
            </a:r>
          </a:p>
          <a:p>
            <a:r>
              <a:rPr lang="en-GB" sz="1200" dirty="0" err="1"/>
              <a:t>getTitle</a:t>
            </a:r>
            <a:r>
              <a:rPr lang="en-GB" sz="1200" dirty="0"/>
              <a:t> method</a:t>
            </a:r>
          </a:p>
          <a:p>
            <a:pPr lvl="1"/>
            <a:r>
              <a:rPr lang="en-GB" sz="1000" dirty="0"/>
              <a:t>Acts on Web Browser</a:t>
            </a:r>
          </a:p>
          <a:p>
            <a:pPr lvl="1"/>
            <a:r>
              <a:rPr lang="en-GB" sz="1100" dirty="0"/>
              <a:t>Returns the title of web page that is currently loaded in browser</a:t>
            </a:r>
          </a:p>
          <a:p>
            <a:pPr lvl="2"/>
            <a:r>
              <a:rPr lang="en-GB" sz="1050" dirty="0" err="1"/>
              <a:t>Driver.getTitle</a:t>
            </a:r>
            <a:r>
              <a:rPr lang="en-GB" sz="1050" dirty="0"/>
              <a:t>()</a:t>
            </a:r>
          </a:p>
          <a:p>
            <a:pPr lvl="2"/>
            <a:r>
              <a:rPr lang="en-GB" sz="1050" dirty="0"/>
              <a:t>It doesn’t take any argument</a:t>
            </a:r>
          </a:p>
          <a:p>
            <a:r>
              <a:rPr lang="en-GB" sz="1200" dirty="0" err="1"/>
              <a:t>findElement</a:t>
            </a:r>
            <a:r>
              <a:rPr lang="en-GB" sz="1200" dirty="0"/>
              <a:t> method</a:t>
            </a:r>
          </a:p>
          <a:p>
            <a:pPr lvl="1"/>
            <a:r>
              <a:rPr lang="en-GB" sz="1000" dirty="0"/>
              <a:t>Acts on Web Browser</a:t>
            </a:r>
          </a:p>
          <a:p>
            <a:pPr lvl="1"/>
            <a:r>
              <a:rPr lang="en-GB" sz="1100" dirty="0"/>
              <a:t>Returns a single web element with given locator</a:t>
            </a:r>
          </a:p>
          <a:p>
            <a:pPr lvl="2"/>
            <a:r>
              <a:rPr lang="en-GB" sz="1100" dirty="0" err="1"/>
              <a:t>WebElement</a:t>
            </a:r>
            <a:r>
              <a:rPr lang="en-GB" sz="1100" dirty="0"/>
              <a:t> </a:t>
            </a:r>
            <a:r>
              <a:rPr lang="en-GB" sz="1100" u="sng" dirty="0" err="1"/>
              <a:t>emailElement</a:t>
            </a:r>
            <a:r>
              <a:rPr lang="en-GB" sz="1100" u="sng" dirty="0"/>
              <a:t> =  </a:t>
            </a:r>
            <a:r>
              <a:rPr lang="en-GB" sz="1100" dirty="0" err="1"/>
              <a:t>driver.findElement</a:t>
            </a:r>
            <a:r>
              <a:rPr lang="en-GB" sz="1100" dirty="0"/>
              <a:t>(By.</a:t>
            </a:r>
            <a:r>
              <a:rPr lang="en-GB" sz="1100" i="1" dirty="0"/>
              <a:t>id("email"));</a:t>
            </a:r>
          </a:p>
          <a:p>
            <a:pPr lvl="2"/>
            <a:r>
              <a:rPr lang="en-GB" sz="1100" i="1" dirty="0"/>
              <a:t>If there are more than one elements with given locator, </a:t>
            </a:r>
            <a:r>
              <a:rPr lang="en-GB" sz="1100" i="1" dirty="0" err="1"/>
              <a:t>findElement</a:t>
            </a:r>
            <a:r>
              <a:rPr lang="en-GB" sz="1100" i="1" dirty="0"/>
              <a:t> method returns first matching element</a:t>
            </a:r>
          </a:p>
          <a:p>
            <a:pPr lvl="1"/>
            <a:endParaRPr lang="en-GB" sz="1200" dirty="0"/>
          </a:p>
          <a:p>
            <a:pPr lvl="1"/>
            <a:endParaRPr lang="en-GB" i="1" dirty="0"/>
          </a:p>
          <a:p>
            <a:pPr lvl="2"/>
            <a:endParaRPr lang="en-GB" sz="1200" i="1" dirty="0"/>
          </a:p>
          <a:p>
            <a:pPr lvl="2"/>
            <a:endParaRPr lang="en-GB" sz="1200" dirty="0"/>
          </a:p>
          <a:p>
            <a:pPr lvl="1"/>
            <a:endParaRPr lang="en-GB" sz="1400" dirty="0"/>
          </a:p>
          <a:p>
            <a:pPr lvl="2"/>
            <a:endParaRPr lang="en-GB" sz="1200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50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WebDriver Few important methods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675"/>
            <a:ext cx="8588201" cy="6135959"/>
          </a:xfrm>
        </p:spPr>
        <p:txBody>
          <a:bodyPr/>
          <a:lstStyle/>
          <a:p>
            <a:r>
              <a:rPr lang="en-GB" sz="1400" i="1" dirty="0" err="1"/>
              <a:t>findElements</a:t>
            </a:r>
            <a:r>
              <a:rPr lang="en-GB" sz="1400" i="1" dirty="0"/>
              <a:t> method</a:t>
            </a:r>
          </a:p>
          <a:p>
            <a:pPr lvl="1"/>
            <a:r>
              <a:rPr lang="en-GB" sz="1200" dirty="0"/>
              <a:t>Acts on web browser(driver)</a:t>
            </a:r>
            <a:endParaRPr lang="en-GB" sz="1200" i="1" dirty="0"/>
          </a:p>
          <a:p>
            <a:pPr lvl="1"/>
            <a:r>
              <a:rPr lang="en-GB" sz="1200" dirty="0"/>
              <a:t>Returns multiple(List) web elements with given locator</a:t>
            </a:r>
          </a:p>
          <a:p>
            <a:pPr lvl="1"/>
            <a:r>
              <a:rPr lang="en-GB" sz="1200" dirty="0"/>
              <a:t>List&lt;</a:t>
            </a:r>
            <a:r>
              <a:rPr lang="en-GB" sz="1200" dirty="0" err="1"/>
              <a:t>WebElement</a:t>
            </a:r>
            <a:r>
              <a:rPr lang="en-GB" sz="1200" dirty="0"/>
              <a:t>&gt; </a:t>
            </a:r>
            <a:r>
              <a:rPr lang="en-GB" sz="1200" u="sng" dirty="0" err="1"/>
              <a:t>emailElements</a:t>
            </a:r>
            <a:r>
              <a:rPr lang="en-GB" sz="1200" u="sng" dirty="0"/>
              <a:t> = </a:t>
            </a:r>
            <a:r>
              <a:rPr lang="en-GB" sz="1200" u="sng" dirty="0" err="1"/>
              <a:t>driver.findElements</a:t>
            </a:r>
            <a:r>
              <a:rPr lang="en-GB" sz="1200" u="sng" dirty="0"/>
              <a:t>(By.</a:t>
            </a:r>
            <a:r>
              <a:rPr lang="en-GB" sz="1200" i="1" u="sng" dirty="0"/>
              <a:t>id("email"));</a:t>
            </a:r>
          </a:p>
          <a:p>
            <a:pPr lvl="1"/>
            <a:endParaRPr lang="en-GB" sz="1200" dirty="0"/>
          </a:p>
          <a:p>
            <a:r>
              <a:rPr lang="en-GB" sz="1200" dirty="0" err="1"/>
              <a:t>sendKeys</a:t>
            </a:r>
            <a:r>
              <a:rPr lang="en-GB" sz="1200" dirty="0"/>
              <a:t> method</a:t>
            </a:r>
          </a:p>
          <a:p>
            <a:pPr lvl="1"/>
            <a:r>
              <a:rPr lang="en-GB" sz="1200" dirty="0"/>
              <a:t>Used to input string values into text field</a:t>
            </a:r>
          </a:p>
          <a:p>
            <a:pPr lvl="1"/>
            <a:r>
              <a:rPr lang="en-GB" sz="1200" dirty="0"/>
              <a:t>Acts on web element</a:t>
            </a:r>
          </a:p>
          <a:p>
            <a:pPr lvl="1"/>
            <a:endParaRPr lang="en-GB" i="1" dirty="0"/>
          </a:p>
          <a:p>
            <a:pPr lvl="2"/>
            <a:endParaRPr lang="en-GB" sz="1200" i="1" dirty="0"/>
          </a:p>
          <a:p>
            <a:pPr lvl="2"/>
            <a:endParaRPr lang="en-GB" sz="1200" dirty="0"/>
          </a:p>
          <a:p>
            <a:pPr lvl="1"/>
            <a:endParaRPr lang="en-GB" sz="1400" dirty="0"/>
          </a:p>
          <a:p>
            <a:pPr lvl="2"/>
            <a:endParaRPr lang="en-GB" sz="1200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24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lvl="1" fontAlgn="base"/>
            <a:r>
              <a:rPr lang="en-IN" sz="2000" dirty="0"/>
              <a:t>Locators:</a:t>
            </a:r>
          </a:p>
          <a:p>
            <a:pPr lvl="2" fontAlgn="base"/>
            <a:r>
              <a:rPr lang="en-IN" dirty="0"/>
              <a:t>There are 8 locators in Selenium</a:t>
            </a:r>
          </a:p>
          <a:p>
            <a:pPr lvl="3" fontAlgn="base"/>
            <a:r>
              <a:rPr lang="en-IN" sz="1400" dirty="0"/>
              <a:t>Locating elements by ID</a:t>
            </a:r>
          </a:p>
          <a:p>
            <a:pPr lvl="3" fontAlgn="base"/>
            <a:r>
              <a:rPr lang="en-IN" sz="1400" dirty="0"/>
              <a:t>Locating elements by Name</a:t>
            </a:r>
          </a:p>
          <a:p>
            <a:pPr lvl="3" fontAlgn="base"/>
            <a:r>
              <a:rPr lang="en-IN" sz="1400" dirty="0"/>
              <a:t>Locating elements by Class name</a:t>
            </a:r>
          </a:p>
          <a:p>
            <a:pPr lvl="3" fontAlgn="base"/>
            <a:r>
              <a:rPr lang="en-IN" sz="1400" dirty="0"/>
              <a:t>Locating elements by Tag</a:t>
            </a:r>
          </a:p>
          <a:p>
            <a:pPr lvl="3" fontAlgn="base"/>
            <a:r>
              <a:rPr lang="en-IN" sz="1400" dirty="0"/>
              <a:t>Locating elements by Link Text</a:t>
            </a:r>
          </a:p>
          <a:p>
            <a:pPr lvl="3" fontAlgn="base"/>
            <a:r>
              <a:rPr lang="en-IN" sz="1400" dirty="0"/>
              <a:t>Locating elements by Partial Link Text</a:t>
            </a:r>
          </a:p>
          <a:p>
            <a:pPr lvl="3" fontAlgn="base"/>
            <a:r>
              <a:rPr lang="en-IN" sz="1400" dirty="0"/>
              <a:t>Locating elements by </a:t>
            </a:r>
            <a:r>
              <a:rPr lang="en-IN" sz="1400" dirty="0" err="1"/>
              <a:t>Xpath</a:t>
            </a:r>
            <a:endParaRPr lang="en-IN" sz="1400" dirty="0"/>
          </a:p>
          <a:p>
            <a:pPr lvl="4" fontAlgn="base"/>
            <a:r>
              <a:rPr lang="en-US" dirty="0"/>
              <a:t>Absolute </a:t>
            </a:r>
            <a:r>
              <a:rPr lang="en-US" dirty="0" err="1"/>
              <a:t>xpath</a:t>
            </a:r>
            <a:endParaRPr lang="en-US" dirty="0"/>
          </a:p>
          <a:p>
            <a:pPr lvl="4" fontAlgn="base"/>
            <a:r>
              <a:rPr lang="en-US" dirty="0"/>
              <a:t>Relative </a:t>
            </a:r>
            <a:r>
              <a:rPr lang="en-US" dirty="0" err="1"/>
              <a:t>Xpath</a:t>
            </a:r>
            <a:endParaRPr lang="en-IN" dirty="0"/>
          </a:p>
          <a:p>
            <a:pPr lvl="3" fontAlgn="base"/>
            <a:r>
              <a:rPr lang="en-IN" sz="1400" dirty="0"/>
              <a:t>Locating Elements by using 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62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fontAlgn="base"/>
            <a:r>
              <a:rPr lang="en-IN" sz="1600" dirty="0"/>
              <a:t>Locating elements by ID:</a:t>
            </a:r>
          </a:p>
          <a:p>
            <a:pPr lvl="1" fontAlgn="base"/>
            <a:r>
              <a:rPr lang="en-IN" sz="1400" dirty="0"/>
              <a:t>ID is found in html</a:t>
            </a:r>
          </a:p>
          <a:p>
            <a:pPr lvl="1" fontAlgn="base"/>
            <a:r>
              <a:rPr lang="en-IN" sz="1400" dirty="0"/>
              <a:t>ID is not tag</a:t>
            </a:r>
          </a:p>
          <a:p>
            <a:pPr lvl="1" fontAlgn="base"/>
            <a:r>
              <a:rPr lang="en-IN" sz="1400" dirty="0"/>
              <a:t>ID Is attribute</a:t>
            </a:r>
          </a:p>
          <a:p>
            <a:pPr lvl="1" fontAlgn="base"/>
            <a:r>
              <a:rPr lang="en-IN" sz="1400" dirty="0"/>
              <a:t>Its not necessary that every element has ID attribute</a:t>
            </a:r>
          </a:p>
          <a:p>
            <a:pPr fontAlgn="base"/>
            <a:r>
              <a:rPr lang="en-IN" sz="1600" dirty="0"/>
              <a:t>Locating elements by Name:</a:t>
            </a:r>
          </a:p>
          <a:p>
            <a:pPr lvl="1" fontAlgn="base"/>
            <a:r>
              <a:rPr lang="en-IN" sz="1400" dirty="0"/>
              <a:t>Name is found in html</a:t>
            </a:r>
          </a:p>
          <a:p>
            <a:pPr lvl="1" fontAlgn="base"/>
            <a:r>
              <a:rPr lang="en-IN" sz="1400" dirty="0"/>
              <a:t>Name is not tag</a:t>
            </a:r>
          </a:p>
          <a:p>
            <a:pPr lvl="1" fontAlgn="base"/>
            <a:r>
              <a:rPr lang="en-IN" sz="1400" dirty="0"/>
              <a:t>Name Is attribute</a:t>
            </a:r>
          </a:p>
          <a:p>
            <a:pPr lvl="1" fontAlgn="base"/>
            <a:r>
              <a:rPr lang="en-IN" sz="1400" dirty="0"/>
              <a:t>Its not necessary that every element has Name attribute </a:t>
            </a:r>
          </a:p>
          <a:p>
            <a:pPr fontAlgn="base"/>
            <a:r>
              <a:rPr lang="en-IN" sz="1600" dirty="0"/>
              <a:t>If there are both name and id attributes, we can use either of them</a:t>
            </a:r>
          </a:p>
          <a:p>
            <a:pPr fontAlgn="base"/>
            <a:r>
              <a:rPr lang="en-IN" sz="1600" dirty="0"/>
              <a:t>Locating elements by </a:t>
            </a:r>
            <a:r>
              <a:rPr lang="en-IN" sz="1600" dirty="0" err="1"/>
              <a:t>ClassName</a:t>
            </a:r>
            <a:r>
              <a:rPr lang="en-IN" sz="1600" dirty="0"/>
              <a:t>:</a:t>
            </a:r>
          </a:p>
          <a:p>
            <a:pPr lvl="1" fontAlgn="base"/>
            <a:r>
              <a:rPr lang="en-IN" sz="1400" dirty="0" err="1"/>
              <a:t>ClassName</a:t>
            </a:r>
            <a:r>
              <a:rPr lang="en-IN" sz="1400" dirty="0"/>
              <a:t> is found in html</a:t>
            </a:r>
          </a:p>
          <a:p>
            <a:pPr lvl="1" fontAlgn="base"/>
            <a:r>
              <a:rPr lang="en-IN" sz="1400" dirty="0" err="1"/>
              <a:t>ClassName</a:t>
            </a:r>
            <a:r>
              <a:rPr lang="en-IN" sz="1400" dirty="0"/>
              <a:t> is not tag</a:t>
            </a:r>
          </a:p>
          <a:p>
            <a:pPr lvl="1" fontAlgn="base"/>
            <a:r>
              <a:rPr lang="en-IN" sz="1400" dirty="0" err="1"/>
              <a:t>ClassName</a:t>
            </a:r>
            <a:r>
              <a:rPr lang="en-IN" sz="1400" dirty="0"/>
              <a:t> Is attribute(class)</a:t>
            </a:r>
          </a:p>
          <a:p>
            <a:pPr lvl="1" fontAlgn="base"/>
            <a:r>
              <a:rPr lang="en-IN" sz="1400" dirty="0"/>
              <a:t>Its not necessary that every element has class attribute </a:t>
            </a:r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6435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fontAlgn="base"/>
            <a:r>
              <a:rPr lang="en-IN" sz="1600" dirty="0"/>
              <a:t>Locating elements by tag name</a:t>
            </a:r>
            <a:endParaRPr lang="en-IN" sz="1400" dirty="0"/>
          </a:p>
          <a:p>
            <a:pPr fontAlgn="base"/>
            <a:r>
              <a:rPr lang="en-IN" sz="1600" dirty="0"/>
              <a:t>Locating elements by Link Text</a:t>
            </a:r>
          </a:p>
          <a:p>
            <a:pPr lvl="1" fontAlgn="base"/>
            <a:r>
              <a:rPr lang="en-IN" sz="1400" dirty="0"/>
              <a:t>Link text is found between anchor tags</a:t>
            </a:r>
          </a:p>
          <a:p>
            <a:pPr fontAlgn="base"/>
            <a:r>
              <a:rPr lang="en-IN" sz="1600" dirty="0"/>
              <a:t>Locating Elements by Partial Link text</a:t>
            </a:r>
          </a:p>
          <a:p>
            <a:pPr lvl="1" fontAlgn="base"/>
            <a:r>
              <a:rPr lang="en-IN" sz="1200" dirty="0"/>
              <a:t>Link text is found between anchor tags</a:t>
            </a:r>
          </a:p>
          <a:p>
            <a:pPr lvl="1" fontAlgn="base"/>
            <a:endParaRPr lang="en-IN" sz="1200" dirty="0"/>
          </a:p>
          <a:p>
            <a:pPr marL="424181" indent="-285750" fontAlgn="base"/>
            <a:r>
              <a:rPr lang="en-IN" sz="1400" dirty="0"/>
              <a:t>Locating Elements by XPATH:</a:t>
            </a:r>
          </a:p>
          <a:p>
            <a:pPr marL="824231" lvl="1" indent="-285750" fontAlgn="base"/>
            <a:r>
              <a:rPr lang="en-IN" dirty="0"/>
              <a:t>What is </a:t>
            </a:r>
            <a:r>
              <a:rPr lang="en-IN" dirty="0" err="1"/>
              <a:t>Xpath</a:t>
            </a:r>
            <a:r>
              <a:rPr lang="en-IN" dirty="0"/>
              <a:t>?</a:t>
            </a:r>
          </a:p>
          <a:p>
            <a:pPr marL="1224281" lvl="2" indent="-285750" fontAlgn="base"/>
            <a:r>
              <a:rPr lang="en-GB" sz="1600" dirty="0"/>
              <a:t>HTML of every web page can be represented as tree. Every element present in the web page can be represented as a node</a:t>
            </a:r>
            <a:endParaRPr lang="en-IN" sz="1600" dirty="0"/>
          </a:p>
          <a:p>
            <a:pPr marL="1224281" lvl="2" indent="-285750" fontAlgn="base"/>
            <a:r>
              <a:rPr lang="en-GB" sz="1600" dirty="0" err="1"/>
              <a:t>Xpath</a:t>
            </a:r>
            <a:r>
              <a:rPr lang="en-GB" sz="1600" dirty="0"/>
              <a:t> Is address of an element in web page. Address </a:t>
            </a:r>
            <a:r>
              <a:rPr lang="en-GB" sz="1600" dirty="0" err="1"/>
              <a:t>consistes</a:t>
            </a:r>
            <a:r>
              <a:rPr lang="en-GB" sz="1600" dirty="0"/>
              <a:t> of path of tags starting from HTML tag till end node</a:t>
            </a:r>
          </a:p>
          <a:p>
            <a:pPr marL="1224281" lvl="2" indent="-285750" fontAlgn="base"/>
            <a:r>
              <a:rPr lang="en-GB" sz="1600" dirty="0"/>
              <a:t>Ex:</a:t>
            </a:r>
          </a:p>
          <a:p>
            <a:pPr marL="1681481" lvl="3" indent="-285750" fontAlgn="base"/>
            <a:r>
              <a:rPr lang="en-IN" sz="1100" dirty="0"/>
              <a:t>/World/Europe/UK/England/Buckinghamshire/</a:t>
            </a:r>
            <a:r>
              <a:rPr lang="en-IN" sz="1100" dirty="0" err="1"/>
              <a:t>MiltonKeynes</a:t>
            </a:r>
            <a:r>
              <a:rPr lang="en-IN" sz="1100" dirty="0"/>
              <a:t>/</a:t>
            </a:r>
            <a:r>
              <a:rPr lang="en-IN" sz="1100" dirty="0" err="1"/>
              <a:t>OxleyPark</a:t>
            </a:r>
            <a:r>
              <a:rPr lang="en-IN" sz="1100" dirty="0"/>
              <a:t>/</a:t>
            </a:r>
            <a:r>
              <a:rPr lang="en-IN" sz="1100" dirty="0" err="1"/>
              <a:t>CagneyCrescent</a:t>
            </a:r>
            <a:r>
              <a:rPr lang="en-IN" sz="1100" dirty="0"/>
              <a:t>/6</a:t>
            </a:r>
            <a:endParaRPr lang="en-GB" sz="1100" dirty="0"/>
          </a:p>
          <a:p>
            <a:pPr marL="1681481" lvl="3" indent="-285750" fontAlgn="base"/>
            <a:r>
              <a:rPr lang="en-GB" sz="1100" dirty="0"/>
              <a:t>/html/body/div[5]/a</a:t>
            </a:r>
          </a:p>
          <a:p>
            <a:pPr marL="1681481" lvl="3" indent="-285750" fontAlgn="base"/>
            <a:r>
              <a:rPr lang="en-GB" sz="1100" dirty="0"/>
              <a:t>/html/body/div[6]/a</a:t>
            </a:r>
          </a:p>
          <a:p>
            <a:pPr marL="1681481" lvl="3" indent="-285750" fontAlgn="base"/>
            <a:r>
              <a:rPr lang="en-IN" sz="1100" dirty="0"/>
              <a:t>/World/Asia/India/Telangana/Hyderabad</a:t>
            </a:r>
          </a:p>
          <a:p>
            <a:pPr marL="1681481" lvl="3" indent="-285750" fontAlgn="base"/>
            <a:r>
              <a:rPr lang="en-IN" sz="1100" dirty="0"/>
              <a:t>/World/Asia/</a:t>
            </a:r>
            <a:r>
              <a:rPr lang="en-IN" sz="1100" dirty="0" err="1"/>
              <a:t>Pakisthan</a:t>
            </a:r>
            <a:r>
              <a:rPr lang="en-IN" sz="1100" dirty="0"/>
              <a:t>/Sindh/Hyderabad</a:t>
            </a:r>
          </a:p>
          <a:p>
            <a:pPr lvl="1" fontAlgn="base"/>
            <a:endParaRPr lang="en-IN" sz="12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79743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marL="538481" lvl="1" indent="0" fontAlgn="base">
              <a:buNone/>
            </a:pPr>
            <a:endParaRPr lang="en-IN" sz="1200" dirty="0"/>
          </a:p>
          <a:p>
            <a:pPr marL="424181" indent="-285750" fontAlgn="base"/>
            <a:r>
              <a:rPr lang="en-IN" sz="1400" dirty="0"/>
              <a:t>Locating Elements by XPATH:</a:t>
            </a:r>
          </a:p>
          <a:p>
            <a:pPr marL="824231" lvl="1" indent="-285750" fontAlgn="base"/>
            <a:r>
              <a:rPr lang="en-IN" dirty="0"/>
              <a:t>Types of XPATH:</a:t>
            </a:r>
          </a:p>
          <a:p>
            <a:pPr marL="1224281" lvl="2" indent="-285750" fontAlgn="base"/>
            <a:r>
              <a:rPr lang="en-IN" dirty="0"/>
              <a:t>Absolute XPATH:</a:t>
            </a:r>
          </a:p>
          <a:p>
            <a:pPr marL="1681481" lvl="3" indent="-285750" fontAlgn="base"/>
            <a:r>
              <a:rPr lang="en-IN" dirty="0"/>
              <a:t>It’s the complete Path</a:t>
            </a:r>
          </a:p>
          <a:p>
            <a:pPr marL="1681481" lvl="3" indent="-285750" fontAlgn="base"/>
            <a:r>
              <a:rPr lang="en-IN" dirty="0"/>
              <a:t>Starts with single /</a:t>
            </a:r>
          </a:p>
          <a:p>
            <a:pPr marL="1224281" lvl="2" indent="-285750" fontAlgn="base"/>
            <a:r>
              <a:rPr lang="en-IN" dirty="0"/>
              <a:t>Relative XPATH:</a:t>
            </a:r>
          </a:p>
          <a:p>
            <a:pPr marL="1681481" lvl="3" indent="-285750" fontAlgn="base"/>
            <a:r>
              <a:rPr lang="en-IN" dirty="0"/>
              <a:t>Its always starts with //</a:t>
            </a:r>
          </a:p>
          <a:p>
            <a:pPr marL="824231" lvl="1" indent="-285750" fontAlgn="base"/>
            <a:r>
              <a:rPr lang="en-GB" sz="1000" dirty="0"/>
              <a:t>Which out of Absolute and Relative XPTAHs are </a:t>
            </a:r>
            <a:r>
              <a:rPr lang="en-GB" sz="1000" dirty="0" err="1"/>
              <a:t>preferrable</a:t>
            </a:r>
            <a:r>
              <a:rPr lang="en-GB" sz="1000" dirty="0"/>
              <a:t>? =? Relative is preferable</a:t>
            </a:r>
          </a:p>
          <a:p>
            <a:pPr marL="824231" lvl="1" indent="-285750" fontAlgn="base"/>
            <a:r>
              <a:rPr lang="en-GB" sz="1000" dirty="0"/>
              <a:t>How to construct Absolute XPATH?</a:t>
            </a:r>
          </a:p>
          <a:p>
            <a:pPr marL="1224281" lvl="2" indent="-285750" fontAlgn="base"/>
            <a:r>
              <a:rPr lang="en-GB" sz="800" dirty="0"/>
              <a:t>In Developer tools =&gt; Right Click on web element=&gt;Copy =&gt; Copy Full XPATH</a:t>
            </a:r>
            <a:endParaRPr lang="en-GB" sz="1000" dirty="0"/>
          </a:p>
          <a:p>
            <a:pPr marL="824231" lvl="1" indent="-285750" fontAlgn="base"/>
            <a:r>
              <a:rPr lang="en-GB" sz="1000" dirty="0"/>
              <a:t>How to construct Relative XPATH?</a:t>
            </a:r>
          </a:p>
          <a:p>
            <a:pPr marL="1224281" lvl="2" indent="-285750" fontAlgn="base"/>
            <a:r>
              <a:rPr lang="en-GB" sz="800" dirty="0"/>
              <a:t>Technique 1: </a:t>
            </a:r>
          </a:p>
          <a:p>
            <a:pPr marL="1681481" lvl="3" indent="-285750" fontAlgn="base"/>
            <a:r>
              <a:rPr lang="en-GB" sz="1000" dirty="0"/>
              <a:t>In Developer tools =&gt; Right Click on web element=&gt;Copy =&gt; Copy XPATH</a:t>
            </a:r>
          </a:p>
          <a:p>
            <a:pPr marL="1681481" lvl="3" indent="-285750" fontAlgn="base"/>
            <a:r>
              <a:rPr lang="en-GB" sz="1000" dirty="0"/>
              <a:t>Technique 1 is not reliable ?</a:t>
            </a:r>
          </a:p>
          <a:p>
            <a:pPr marL="824231" lvl="1" indent="-285750" fontAlgn="base"/>
            <a:r>
              <a:rPr lang="en-GB" sz="1000" dirty="0"/>
              <a:t>		Why its not reliable?</a:t>
            </a:r>
          </a:p>
          <a:p>
            <a:pPr marL="824231" lvl="1" indent="-285750" fontAlgn="base"/>
            <a:r>
              <a:rPr lang="en-GB" sz="1000" dirty="0"/>
              <a:t>			//*[@id="pass"]</a:t>
            </a:r>
          </a:p>
          <a:p>
            <a:pPr marL="824231" lvl="1" indent="-285750" fontAlgn="base"/>
            <a:r>
              <a:rPr lang="en-GB" sz="1000" dirty="0"/>
              <a:t>			What if id is dynamically generated=&gt; We can not rely on id attribute</a:t>
            </a:r>
          </a:p>
          <a:p>
            <a:pPr marL="824231" lvl="1" indent="-285750" fontAlgn="base"/>
            <a:endParaRPr lang="en-GB" sz="1000" dirty="0"/>
          </a:p>
          <a:p>
            <a:pPr marL="824231" lvl="1" indent="-285750" fontAlgn="base"/>
            <a:r>
              <a:rPr lang="en-GB" sz="1000" dirty="0"/>
              <a:t>	Technique 2(Custom </a:t>
            </a:r>
            <a:r>
              <a:rPr lang="en-GB" sz="1000" dirty="0" err="1"/>
              <a:t>Xpath</a:t>
            </a:r>
            <a:r>
              <a:rPr lang="en-GB" sz="1000" dirty="0"/>
              <a:t> generation technique): </a:t>
            </a:r>
          </a:p>
          <a:p>
            <a:pPr marL="824231" lvl="1" indent="-285750" fontAlgn="base"/>
            <a:r>
              <a:rPr lang="en-GB" sz="1000" dirty="0"/>
              <a:t>		We should know how to build Relative XPATH</a:t>
            </a:r>
          </a:p>
          <a:p>
            <a:pPr marL="824231" lvl="1" indent="-285750" fontAlgn="base"/>
            <a:r>
              <a:rPr lang="en-GB" sz="1000" dirty="0"/>
              <a:t>		Keep on trying with different </a:t>
            </a:r>
            <a:r>
              <a:rPr lang="en-GB" sz="1000" dirty="0" err="1"/>
              <a:t>atributes</a:t>
            </a:r>
            <a:r>
              <a:rPr lang="en-GB" sz="1000" dirty="0"/>
              <a:t> and identify an attribute which is reliable</a:t>
            </a:r>
          </a:p>
          <a:p>
            <a:pPr marL="824231" lvl="1" indent="-285750" fontAlgn="base"/>
            <a:r>
              <a:rPr lang="en-GB" sz="1000" dirty="0"/>
              <a:t>		//input[@name='pass']</a:t>
            </a:r>
          </a:p>
          <a:p>
            <a:pPr marL="824231" lvl="1" indent="-285750" fontAlgn="base"/>
            <a:endParaRPr lang="en-GB" dirty="0"/>
          </a:p>
          <a:p>
            <a:pPr marL="824231" lvl="1" indent="-285750" fontAlgn="base"/>
            <a:r>
              <a:rPr lang="en-GB" dirty="0"/>
              <a:t>An Element whose tag is input</a:t>
            </a:r>
          </a:p>
          <a:p>
            <a:pPr marL="824231" lvl="1" indent="-285750" fontAlgn="base"/>
            <a:r>
              <a:rPr lang="en-GB" dirty="0"/>
              <a:t>And it has type attribute and the value of type attribute is 'email'</a:t>
            </a:r>
            <a:endParaRPr lang="en-IN" dirty="0"/>
          </a:p>
          <a:p>
            <a:pPr lvl="1" fontAlgn="base"/>
            <a:endParaRPr lang="en-IN" sz="12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84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3392" y="332656"/>
            <a:ext cx="8596668" cy="371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6089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 fontAlgn="base">
              <a:buSzPct val="79999"/>
            </a:pPr>
            <a:r>
              <a:rPr lang="en-US" sz="1200" dirty="0"/>
              <a:t>What is Automation testing?</a:t>
            </a:r>
          </a:p>
          <a:p>
            <a:pPr marL="342900" lvl="0" indent="-342900" fontAlgn="base">
              <a:buSzPct val="79999"/>
            </a:pPr>
            <a:r>
              <a:rPr lang="en-US" sz="1200" dirty="0"/>
              <a:t>Why do we need Automation?</a:t>
            </a:r>
          </a:p>
          <a:p>
            <a:pPr lvl="1" indent="-342900" fontAlgn="base">
              <a:buSzPct val="79999"/>
            </a:pPr>
            <a:r>
              <a:rPr lang="en-US" sz="1200" dirty="0"/>
              <a:t>Speed</a:t>
            </a:r>
          </a:p>
          <a:p>
            <a:pPr lvl="1" indent="-342900" fontAlgn="base">
              <a:buSzPct val="79999"/>
            </a:pPr>
            <a:r>
              <a:rPr lang="en-US" sz="1200" dirty="0"/>
              <a:t>Repetition</a:t>
            </a:r>
          </a:p>
          <a:p>
            <a:pPr lvl="1" indent="-342900" fontAlgn="base">
              <a:buSzPct val="79999"/>
            </a:pPr>
            <a:r>
              <a:rPr lang="en-US" sz="1200" dirty="0"/>
              <a:t>Human error</a:t>
            </a:r>
          </a:p>
          <a:p>
            <a:pPr marL="342900" lvl="0" indent="-342900" fontAlgn="base">
              <a:buSzPct val="79999"/>
            </a:pPr>
            <a:r>
              <a:rPr lang="en-US" sz="1200" dirty="0"/>
              <a:t>When we should Automate?</a:t>
            </a:r>
          </a:p>
          <a:p>
            <a:pPr lvl="1" indent="-342900" fontAlgn="base">
              <a:buSzPct val="79999"/>
            </a:pPr>
            <a:r>
              <a:rPr lang="en-GB" sz="1000" dirty="0"/>
              <a:t>Automation testing can not completely replace Manual testing</a:t>
            </a:r>
          </a:p>
          <a:p>
            <a:pPr lvl="2" indent="-342900" fontAlgn="base">
              <a:buSzPct val="79999"/>
            </a:pPr>
            <a:r>
              <a:rPr lang="en-GB" sz="800" dirty="0"/>
              <a:t>Not everything can be automated. </a:t>
            </a:r>
          </a:p>
          <a:p>
            <a:pPr lvl="2" indent="-342900" fontAlgn="base">
              <a:buSzPct val="79999"/>
            </a:pPr>
            <a:r>
              <a:rPr lang="en-US" sz="800" dirty="0"/>
              <a:t>Only after thorough manual testing is done and the functionality is stable</a:t>
            </a:r>
            <a:endParaRPr lang="en-GB" sz="800" dirty="0"/>
          </a:p>
          <a:p>
            <a:pPr lvl="1" indent="-342900" fontAlgn="base">
              <a:buSzPct val="79999"/>
            </a:pPr>
            <a:r>
              <a:rPr lang="en-US" sz="1000" dirty="0"/>
              <a:t>Any testing that has to be repeated only should be automated</a:t>
            </a:r>
          </a:p>
          <a:p>
            <a:pPr lvl="2" indent="-342900" fontAlgn="base">
              <a:buSzPct val="79999"/>
            </a:pPr>
            <a:r>
              <a:rPr lang="en-US" sz="800" dirty="0"/>
              <a:t>Only regression tests needs to be automated:</a:t>
            </a:r>
          </a:p>
          <a:p>
            <a:pPr lvl="3" indent="-342900" fontAlgn="base">
              <a:buSzPct val="79999"/>
            </a:pPr>
            <a:r>
              <a:rPr lang="en-GB" sz="600" dirty="0"/>
              <a:t>What are the different scenarios in which existing working functionality might fail?</a:t>
            </a:r>
          </a:p>
          <a:p>
            <a:pPr lvl="3" indent="-342900" fontAlgn="base">
              <a:buSzPct val="79999"/>
            </a:pPr>
            <a:r>
              <a:rPr lang="en-GB" sz="600" dirty="0"/>
              <a:t>	When there is a bug fix =&gt; Retest =&gt; Regression Testing</a:t>
            </a:r>
          </a:p>
          <a:p>
            <a:pPr lvl="3" indent="-342900" fontAlgn="base">
              <a:buSzPct val="79999"/>
            </a:pPr>
            <a:r>
              <a:rPr lang="en-GB" sz="600" dirty="0"/>
              <a:t>	When a new functionality related to existing functionality is added =&gt; Newly added function is tested + Regression testing of existing 	functionality</a:t>
            </a:r>
          </a:p>
          <a:p>
            <a:pPr lvl="3" indent="-342900" fontAlgn="base">
              <a:buSzPct val="79999"/>
            </a:pPr>
            <a:r>
              <a:rPr lang="en-US" sz="600" dirty="0"/>
              <a:t>Regression Testing =&gt; Repetition</a:t>
            </a:r>
          </a:p>
        </p:txBody>
      </p:sp>
    </p:spTree>
    <p:extLst>
      <p:ext uri="{BB962C8B-B14F-4D97-AF65-F5344CB8AC3E}">
        <p14:creationId xmlns:p14="http://schemas.microsoft.com/office/powerpoint/2010/main" val="63370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5760639"/>
          </a:xfrm>
        </p:spPr>
        <p:txBody>
          <a:bodyPr/>
          <a:lstStyle/>
          <a:p>
            <a:pPr lvl="1" fontAlgn="base"/>
            <a:r>
              <a:rPr lang="en-IN" sz="1200" dirty="0" err="1"/>
              <a:t>XPATh</a:t>
            </a:r>
            <a:r>
              <a:rPr lang="en-IN" sz="1200" dirty="0"/>
              <a:t> Locators:</a:t>
            </a:r>
          </a:p>
          <a:p>
            <a:pPr lvl="2" fontAlgn="base"/>
            <a:r>
              <a:rPr lang="en-IN" sz="1200" dirty="0"/>
              <a:t>Absolute </a:t>
            </a:r>
            <a:r>
              <a:rPr lang="en-IN" sz="1200" dirty="0" err="1"/>
              <a:t>Xpath</a:t>
            </a:r>
            <a:r>
              <a:rPr lang="en-IN" sz="1200" dirty="0"/>
              <a:t>: It uses Complete path from the Root Element to the desire element.</a:t>
            </a:r>
          </a:p>
          <a:p>
            <a:pPr lvl="2" fontAlgn="base"/>
            <a:r>
              <a:rPr lang="en-IN" sz="1200" dirty="0"/>
              <a:t>Relative </a:t>
            </a:r>
            <a:r>
              <a:rPr lang="en-IN" sz="1200" dirty="0" err="1"/>
              <a:t>Xpath</a:t>
            </a:r>
            <a:r>
              <a:rPr lang="en-IN" sz="1200" dirty="0"/>
              <a:t>: You can simply start by referencing the element you want and go from there.</a:t>
            </a:r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400" y="188640"/>
            <a:ext cx="8596668" cy="360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2000" dirty="0"/>
              <a:t>Selenium : Locators</a:t>
            </a:r>
            <a:endParaRPr lang="en-IN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89250"/>
              </p:ext>
            </p:extLst>
          </p:nvPr>
        </p:nvGraphicFramePr>
        <p:xfrm>
          <a:off x="1426745" y="2006100"/>
          <a:ext cx="7133977" cy="1386840"/>
        </p:xfrm>
        <a:graphic>
          <a:graphicData uri="http://schemas.openxmlformats.org/drawingml/2006/table">
            <a:tbl>
              <a:tblPr/>
              <a:tblGrid>
                <a:gridCol w="34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 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tagname+attribute+attributevalue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elementid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tagname+multiple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attribute+values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xyz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'][@name='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lmn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Without 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//*[@id='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elementid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57513" y="308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30853"/>
              </p:ext>
            </p:extLst>
          </p:nvPr>
        </p:nvGraphicFramePr>
        <p:xfrm>
          <a:off x="1919536" y="3933056"/>
          <a:ext cx="5832648" cy="1400170"/>
        </p:xfrm>
        <a:graphic>
          <a:graphicData uri="http://schemas.openxmlformats.org/drawingml/2006/table">
            <a:tbl>
              <a:tblPr/>
              <a:tblGrid>
                <a:gridCol w="3038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Pattern matching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contains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//input[contains(@id,'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')]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starts with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//input[starts-with(@id,'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')]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Ends with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//input[ends-with(@id,'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')]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14688" y="2981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7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5760639"/>
          </a:xfrm>
        </p:spPr>
        <p:txBody>
          <a:bodyPr/>
          <a:lstStyle/>
          <a:p>
            <a:pPr lvl="1" fontAlgn="base"/>
            <a:r>
              <a:rPr lang="en-IN" sz="1200" dirty="0" err="1"/>
              <a:t>XPATh</a:t>
            </a:r>
            <a:r>
              <a:rPr lang="en-IN" sz="1200" dirty="0"/>
              <a:t> Locators:</a:t>
            </a:r>
          </a:p>
          <a:p>
            <a:pPr lvl="2" fontAlgn="base"/>
            <a:r>
              <a:rPr lang="en-IN" sz="1000" dirty="0"/>
              <a:t>Which out of Absolute and Relative XPAPTH are preferable ? Relative XPATH is preferable</a:t>
            </a:r>
          </a:p>
          <a:p>
            <a:pPr lvl="2" fontAlgn="base"/>
            <a:r>
              <a:rPr lang="en-IN" sz="1000" dirty="0"/>
              <a:t>//*[@id='pass']</a:t>
            </a:r>
          </a:p>
          <a:p>
            <a:pPr lvl="2" fontAlgn="base"/>
            <a:r>
              <a:rPr lang="en-IN" sz="1000" dirty="0"/>
              <a:t>/html/body/div[1]/div[2]/div/div/div/div/div[2]/form/table/</a:t>
            </a:r>
            <a:r>
              <a:rPr lang="en-IN" sz="1000" dirty="0" err="1"/>
              <a:t>tbody</a:t>
            </a:r>
            <a:r>
              <a:rPr lang="en-IN" sz="1000" dirty="0"/>
              <a:t>/tr[2]/td[1]/input</a:t>
            </a:r>
          </a:p>
          <a:p>
            <a:pPr lvl="2" fontAlgn="base"/>
            <a:r>
              <a:rPr lang="en-IN" sz="1000" dirty="0"/>
              <a:t>Why?</a:t>
            </a:r>
          </a:p>
          <a:p>
            <a:pPr lvl="3" fontAlgn="base"/>
            <a:r>
              <a:rPr lang="en-IN" dirty="0"/>
              <a:t>Whenever a new element is added or removed from a web page there is very high possibility of Absolute XPATH getting affected</a:t>
            </a:r>
          </a:p>
          <a:p>
            <a:pPr lvl="3" fontAlgn="base"/>
            <a:endParaRPr lang="en-IN" dirty="0"/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400" y="188640"/>
            <a:ext cx="8596668" cy="360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2000" dirty="0"/>
              <a:t>Selenium : Locators</a:t>
            </a:r>
            <a:endParaRPr lang="en-IN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57513" y="308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14688" y="2981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0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60648"/>
            <a:ext cx="8596668" cy="432048"/>
          </a:xfrm>
        </p:spPr>
        <p:txBody>
          <a:bodyPr/>
          <a:lstStyle/>
          <a:p>
            <a:r>
              <a:rPr lang="en-US" sz="2000" dirty="0"/>
              <a:t>Selenium : Locators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92697"/>
            <a:ext cx="8596668" cy="5348666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Using CSS selectors</a:t>
            </a:r>
          </a:p>
          <a:p>
            <a:pPr lvl="1" fontAlgn="base"/>
            <a:r>
              <a:rPr lang="en-IN" sz="1000" dirty="0"/>
              <a:t>In developer tools=&gt; Right click on </a:t>
            </a:r>
            <a:r>
              <a:rPr lang="en-IN" sz="1000" dirty="0" err="1"/>
              <a:t>ekement</a:t>
            </a:r>
            <a:r>
              <a:rPr lang="en-IN" sz="1000" dirty="0"/>
              <a:t>=&gt; Copy =&gt; Copy Selector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03199"/>
              </p:ext>
            </p:extLst>
          </p:nvPr>
        </p:nvGraphicFramePr>
        <p:xfrm>
          <a:off x="1847528" y="1340768"/>
          <a:ext cx="5760640" cy="4425469"/>
        </p:xfrm>
        <a:graphic>
          <a:graphicData uri="http://schemas.openxmlformats.org/drawingml/2006/table">
            <a:tbl>
              <a:tblPr/>
              <a:tblGrid>
                <a:gridCol w="297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tagname+attribute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tagname+attribute+attributevalue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a[id='xyz']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tagname+multiple attributes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a[id][name]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tagname+multiple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attribute+values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a[id='xyz'][name='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lmn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>
                          <a:effectLst/>
                        </a:rPr>
                      </a:br>
                      <a:endParaRPr lang="en-IN" sz="11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Special attributes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a#elementid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Classname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a.classname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265"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Pattern  matching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Contains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a[id*="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Starts with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a[id^="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Ends with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a[id$="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97325" y="2119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4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6192687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Working with Different Elements </a:t>
            </a:r>
          </a:p>
          <a:p>
            <a:pPr lvl="1" fontAlgn="base"/>
            <a:r>
              <a:rPr lang="en-IN" sz="1200" dirty="0"/>
              <a:t>Text box:</a:t>
            </a:r>
          </a:p>
          <a:p>
            <a:pPr lvl="2" fontAlgn="base"/>
            <a:r>
              <a:rPr lang="en-IN" sz="1000" dirty="0"/>
              <a:t>Click</a:t>
            </a:r>
          </a:p>
          <a:p>
            <a:pPr lvl="2" fontAlgn="base"/>
            <a:r>
              <a:rPr lang="en-IN" sz="1000" dirty="0" err="1"/>
              <a:t>sendKeys</a:t>
            </a:r>
            <a:endParaRPr lang="en-IN" sz="1000" dirty="0"/>
          </a:p>
          <a:p>
            <a:pPr lvl="2" fontAlgn="base"/>
            <a:r>
              <a:rPr lang="en-IN" sz="1000" dirty="0"/>
              <a:t>clear</a:t>
            </a:r>
          </a:p>
          <a:p>
            <a:pPr lvl="1" fontAlgn="base"/>
            <a:r>
              <a:rPr lang="en-IN" sz="1200" dirty="0"/>
              <a:t>Radio Buttons</a:t>
            </a:r>
          </a:p>
          <a:p>
            <a:pPr lvl="2" fontAlgn="base"/>
            <a:r>
              <a:rPr lang="en-IN" sz="1000" dirty="0"/>
              <a:t>Click to select</a:t>
            </a:r>
          </a:p>
          <a:p>
            <a:pPr lvl="1" fontAlgn="base"/>
            <a:r>
              <a:rPr lang="en-IN" sz="1200" dirty="0"/>
              <a:t>Checkbox</a:t>
            </a:r>
          </a:p>
          <a:p>
            <a:pPr lvl="2" fontAlgn="base"/>
            <a:r>
              <a:rPr lang="en-IN" sz="1000" dirty="0"/>
              <a:t>First click to select</a:t>
            </a:r>
          </a:p>
          <a:p>
            <a:pPr lvl="2" fontAlgn="base"/>
            <a:r>
              <a:rPr lang="en-IN" sz="1000" dirty="0"/>
              <a:t>Second click again to unselect</a:t>
            </a:r>
          </a:p>
          <a:p>
            <a:pPr lvl="1" fontAlgn="base"/>
            <a:r>
              <a:rPr lang="en-IN" sz="1200" b="1" dirty="0"/>
              <a:t>Button</a:t>
            </a:r>
          </a:p>
          <a:p>
            <a:pPr lvl="2" fontAlgn="base"/>
            <a:r>
              <a:rPr lang="en-IN" sz="1000" b="1" dirty="0"/>
              <a:t>Click</a:t>
            </a:r>
          </a:p>
          <a:p>
            <a:pPr lvl="2" fontAlgn="base"/>
            <a:r>
              <a:rPr lang="en-IN" sz="1000" b="1" dirty="0"/>
              <a:t>Submit =&gt; Submit action is nothing but a click action on a button</a:t>
            </a:r>
          </a:p>
          <a:p>
            <a:pPr lvl="1" fontAlgn="base"/>
            <a:r>
              <a:rPr lang="en-IN" sz="1200" dirty="0"/>
              <a:t>Link</a:t>
            </a:r>
          </a:p>
          <a:p>
            <a:pPr lvl="2" fontAlgn="base"/>
            <a:r>
              <a:rPr lang="en-IN" sz="1000" dirty="0"/>
              <a:t>click</a:t>
            </a:r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Element Interactions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2098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6192687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Working with Different Elements </a:t>
            </a:r>
          </a:p>
          <a:p>
            <a:pPr lvl="1" fontAlgn="base"/>
            <a:r>
              <a:rPr lang="en-IN" sz="1200" dirty="0"/>
              <a:t>Dropdown list</a:t>
            </a:r>
          </a:p>
          <a:p>
            <a:pPr lvl="2" fontAlgn="base"/>
            <a:r>
              <a:rPr lang="en-IN" sz="1200" dirty="0"/>
              <a:t>Select class</a:t>
            </a:r>
          </a:p>
          <a:p>
            <a:pPr lvl="2" fontAlgn="base"/>
            <a:r>
              <a:rPr lang="en-IN" sz="1200" dirty="0"/>
              <a:t>Select methods</a:t>
            </a:r>
          </a:p>
          <a:p>
            <a:pPr lvl="3" fontAlgn="base"/>
            <a:r>
              <a:rPr lang="en-IN" dirty="0" err="1"/>
              <a:t>selectByIndex</a:t>
            </a:r>
            <a:r>
              <a:rPr lang="en-IN" dirty="0"/>
              <a:t>(Index)</a:t>
            </a:r>
          </a:p>
          <a:p>
            <a:pPr lvl="3" fontAlgn="base"/>
            <a:r>
              <a:rPr lang="en-IN" dirty="0" err="1"/>
              <a:t>selectByValue</a:t>
            </a:r>
            <a:r>
              <a:rPr lang="en-IN" dirty="0"/>
              <a:t>(Value)</a:t>
            </a:r>
          </a:p>
          <a:p>
            <a:pPr lvl="3" fontAlgn="base"/>
            <a:r>
              <a:rPr lang="en-IN" dirty="0" err="1"/>
              <a:t>selectByVisibleText</a:t>
            </a:r>
            <a:r>
              <a:rPr lang="en-IN" dirty="0"/>
              <a:t>(Text)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Element Interactions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62635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6192687"/>
          </a:xfrm>
        </p:spPr>
        <p:txBody>
          <a:bodyPr/>
          <a:lstStyle/>
          <a:p>
            <a:pPr marL="1432561" lvl="3" indent="0" fontAlgn="base">
              <a:buNone/>
            </a:pPr>
            <a:endParaRPr lang="en-IN" dirty="0"/>
          </a:p>
          <a:p>
            <a:pPr lvl="1" fontAlgn="base"/>
            <a:r>
              <a:rPr lang="en-IN" sz="1200" dirty="0"/>
              <a:t>The following 3 methods help us identify the state of web element </a:t>
            </a:r>
          </a:p>
          <a:p>
            <a:pPr lvl="1" fontAlgn="base"/>
            <a:r>
              <a:rPr lang="en-IN" sz="1200" dirty="0"/>
              <a:t>These methods should be called on </a:t>
            </a:r>
            <a:r>
              <a:rPr lang="en-IN" sz="1200" dirty="0" err="1"/>
              <a:t>WebElement</a:t>
            </a:r>
            <a:r>
              <a:rPr lang="en-IN" sz="1200" dirty="0"/>
              <a:t> object</a:t>
            </a:r>
          </a:p>
          <a:p>
            <a:pPr lvl="1" fontAlgn="base"/>
            <a:r>
              <a:rPr lang="en-IN" sz="1200" dirty="0"/>
              <a:t>(</a:t>
            </a:r>
            <a:r>
              <a:rPr lang="en-IN" sz="1200" dirty="0" err="1"/>
              <a:t>isDisplayed</a:t>
            </a:r>
            <a:r>
              <a:rPr lang="en-IN" sz="1200" dirty="0"/>
              <a:t>)</a:t>
            </a:r>
          </a:p>
          <a:p>
            <a:pPr lvl="2" fontAlgn="base"/>
            <a:r>
              <a:rPr lang="en-IN" sz="1200" dirty="0"/>
              <a:t>Whether a web element is visible or hidden</a:t>
            </a:r>
          </a:p>
          <a:p>
            <a:pPr lvl="1" fontAlgn="base"/>
            <a:r>
              <a:rPr lang="en-IN" sz="1200" dirty="0" err="1"/>
              <a:t>isEnbled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Whether a web element is editable</a:t>
            </a:r>
          </a:p>
          <a:p>
            <a:pPr lvl="1" fontAlgn="base"/>
            <a:r>
              <a:rPr lang="en-IN" sz="1200" dirty="0" err="1"/>
              <a:t>isSelected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Whether a web element is selected(check </a:t>
            </a:r>
            <a:r>
              <a:rPr lang="en-IN" sz="1200" dirty="0" err="1"/>
              <a:t>box,radio</a:t>
            </a:r>
            <a:r>
              <a:rPr lang="en-IN" sz="1200" dirty="0"/>
              <a:t> buttons </a:t>
            </a:r>
            <a:r>
              <a:rPr lang="en-IN" sz="1200" dirty="0" err="1"/>
              <a:t>etc</a:t>
            </a:r>
            <a:r>
              <a:rPr lang="en-IN" sz="1200" dirty="0"/>
              <a:t>)</a:t>
            </a:r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Element State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6838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8"/>
            <a:ext cx="8596668" cy="6048672"/>
          </a:xfrm>
        </p:spPr>
        <p:txBody>
          <a:bodyPr/>
          <a:lstStyle/>
          <a:p>
            <a:pPr fontAlgn="base">
              <a:buSzPct val="80000"/>
            </a:pPr>
            <a:r>
              <a:rPr lang="en-US" sz="1100" dirty="0"/>
              <a:t>Dealing with Windows and Tabs</a:t>
            </a:r>
          </a:p>
          <a:p>
            <a:pPr lvl="1" fontAlgn="base"/>
            <a:r>
              <a:rPr lang="en-US" sz="1100" dirty="0" err="1"/>
              <a:t>getWindowHandle</a:t>
            </a:r>
            <a:r>
              <a:rPr lang="en-US" sz="1100" dirty="0"/>
              <a:t>() method</a:t>
            </a:r>
          </a:p>
          <a:p>
            <a:pPr lvl="2" fontAlgn="base"/>
            <a:r>
              <a:rPr lang="en-US" sz="900" dirty="0"/>
              <a:t>Returns the handle of the window currently in possession</a:t>
            </a:r>
          </a:p>
          <a:p>
            <a:pPr lvl="1" fontAlgn="base"/>
            <a:r>
              <a:rPr lang="en-US" sz="1100" dirty="0" err="1"/>
              <a:t>getWindowHandles</a:t>
            </a:r>
            <a:r>
              <a:rPr lang="en-US" sz="1100" dirty="0"/>
              <a:t>() method</a:t>
            </a:r>
          </a:p>
          <a:p>
            <a:pPr lvl="2" fontAlgn="base"/>
            <a:r>
              <a:rPr lang="en-US" sz="900" dirty="0"/>
              <a:t>Returns set of all window handles</a:t>
            </a:r>
          </a:p>
          <a:p>
            <a:pPr lvl="1" fontAlgn="base"/>
            <a:r>
              <a:rPr lang="en-GB" sz="1100" dirty="0" err="1"/>
              <a:t>driver.switchTo</a:t>
            </a:r>
            <a:r>
              <a:rPr lang="en-GB" sz="1100" dirty="0"/>
              <a:t>().window(</a:t>
            </a:r>
            <a:r>
              <a:rPr lang="en-GB" sz="1100" dirty="0" err="1"/>
              <a:t>winHandle</a:t>
            </a:r>
            <a:r>
              <a:rPr lang="en-GB" sz="1100" dirty="0"/>
              <a:t>);</a:t>
            </a:r>
            <a:endParaRPr lang="en-US" sz="1100" dirty="0"/>
          </a:p>
          <a:p>
            <a:pPr lvl="2" fontAlgn="base"/>
            <a:r>
              <a:rPr lang="en-US" sz="900" dirty="0"/>
              <a:t>Switching to any particular window </a:t>
            </a:r>
          </a:p>
          <a:p>
            <a:pPr lvl="1" fontAlgn="base"/>
            <a:r>
              <a:rPr lang="en-US" sz="1100" dirty="0"/>
              <a:t>Switching back to parent window</a:t>
            </a:r>
          </a:p>
          <a:p>
            <a:pPr lvl="1" fontAlgn="base"/>
            <a:r>
              <a:rPr lang="en-US" sz="1100" dirty="0"/>
              <a:t>Difference between close() and Quit()  methods</a:t>
            </a:r>
          </a:p>
          <a:p>
            <a:pPr lvl="2" fontAlgn="base"/>
            <a:r>
              <a:rPr lang="en-US" sz="1050" dirty="0"/>
              <a:t>Close method closed only window in possession</a:t>
            </a:r>
          </a:p>
          <a:p>
            <a:pPr lvl="2" fontAlgn="base"/>
            <a:r>
              <a:rPr lang="en-US" sz="1050" dirty="0"/>
              <a:t>Quit method closes all windows</a:t>
            </a:r>
          </a:p>
          <a:p>
            <a:pPr lvl="1" fontAlgn="base"/>
            <a:r>
              <a:rPr lang="en-US" sz="1100" dirty="0"/>
              <a:t>How the whole process works?</a:t>
            </a:r>
          </a:p>
          <a:p>
            <a:pPr lvl="2" fontAlgn="base"/>
            <a:r>
              <a:rPr lang="en-GB" sz="1050" dirty="0"/>
              <a:t>Identify Parent Window Handle =&gt; Before new window is generated, capture parent window handle</a:t>
            </a:r>
          </a:p>
          <a:p>
            <a:pPr lvl="2" fontAlgn="base"/>
            <a:r>
              <a:rPr lang="en-GB" sz="1050" dirty="0"/>
              <a:t>Do the action =&gt; Do the action which opens a new child window</a:t>
            </a:r>
          </a:p>
          <a:p>
            <a:pPr lvl="2" fontAlgn="base"/>
            <a:r>
              <a:rPr lang="en-GB" sz="1050" dirty="0"/>
              <a:t>Identify Child Window Handle =&gt; Get all window handles. Iterate through each of them and identify child window </a:t>
            </a:r>
            <a:r>
              <a:rPr lang="en-GB" sz="1050" dirty="0" err="1"/>
              <a:t>hanlde</a:t>
            </a:r>
            <a:r>
              <a:rPr lang="en-GB" sz="1050" dirty="0"/>
              <a:t> by comparing with parent window handle</a:t>
            </a:r>
          </a:p>
          <a:p>
            <a:pPr lvl="2" fontAlgn="base"/>
            <a:r>
              <a:rPr lang="en-GB" sz="1050" dirty="0"/>
              <a:t>Switch to Child Window handle</a:t>
            </a:r>
          </a:p>
          <a:p>
            <a:pPr lvl="2" fontAlgn="base"/>
            <a:r>
              <a:rPr lang="en-GB" sz="1050" dirty="0"/>
              <a:t>Perform actions on child window handle and close it</a:t>
            </a:r>
          </a:p>
          <a:p>
            <a:pPr lvl="2" fontAlgn="base"/>
            <a:r>
              <a:rPr lang="en-GB" sz="1050" dirty="0"/>
              <a:t>Switch back to Parent window </a:t>
            </a:r>
            <a:endParaRPr lang="en-US" sz="1050" dirty="0"/>
          </a:p>
          <a:p>
            <a:pPr marL="538481" lvl="1" indent="0" fontAlgn="base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Dealing with Windows ,Tabs, Alerts and Iframes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65964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8"/>
            <a:ext cx="8596668" cy="6048672"/>
          </a:xfrm>
        </p:spPr>
        <p:txBody>
          <a:bodyPr/>
          <a:lstStyle/>
          <a:p>
            <a:pPr marL="91441" indent="0" fontAlgn="base">
              <a:buSzPct val="80000"/>
              <a:buNone/>
            </a:pPr>
            <a:endParaRPr lang="en-US" dirty="0"/>
          </a:p>
          <a:p>
            <a:pPr fontAlgn="base">
              <a:buSzPct val="80000"/>
            </a:pPr>
            <a:r>
              <a:rPr lang="en-US" sz="1600" dirty="0"/>
              <a:t>Alert:</a:t>
            </a:r>
          </a:p>
          <a:p>
            <a:pPr lvl="1" fontAlgn="base"/>
            <a:r>
              <a:rPr lang="en-US" sz="1400" dirty="0"/>
              <a:t>Alert should be acknowledged before performing any other action</a:t>
            </a:r>
          </a:p>
          <a:p>
            <a:pPr lvl="1" fontAlgn="base"/>
            <a:r>
              <a:rPr lang="en-US" sz="1400" dirty="0"/>
              <a:t>We can not perform any other action without acknowledging alert</a:t>
            </a:r>
          </a:p>
          <a:p>
            <a:pPr fontAlgn="base">
              <a:buSzPct val="80000"/>
            </a:pPr>
            <a:r>
              <a:rPr lang="en-US" sz="1600" dirty="0"/>
              <a:t>Dealing with Alerts</a:t>
            </a:r>
          </a:p>
          <a:p>
            <a:pPr lvl="1" fontAlgn="base"/>
            <a:r>
              <a:rPr lang="en-IN" dirty="0" err="1"/>
              <a:t>driver.switchTo</a:t>
            </a:r>
            <a:r>
              <a:rPr lang="en-IN" dirty="0"/>
              <a:t>().alert()</a:t>
            </a:r>
          </a:p>
          <a:p>
            <a:pPr lvl="1" fontAlgn="base"/>
            <a:r>
              <a:rPr lang="en-US" dirty="0" err="1"/>
              <a:t>alert.getText</a:t>
            </a:r>
            <a:r>
              <a:rPr lang="en-US" dirty="0"/>
              <a:t>()</a:t>
            </a:r>
          </a:p>
          <a:p>
            <a:pPr lvl="2" fontAlgn="base"/>
            <a:r>
              <a:rPr lang="en-US" dirty="0"/>
              <a:t>Gives the text message present on the alert</a:t>
            </a:r>
          </a:p>
          <a:p>
            <a:pPr lvl="1" fontAlgn="base"/>
            <a:r>
              <a:rPr lang="en-US" dirty="0" err="1"/>
              <a:t>alert.accept</a:t>
            </a:r>
            <a:r>
              <a:rPr lang="en-US" dirty="0"/>
              <a:t>()</a:t>
            </a:r>
          </a:p>
          <a:p>
            <a:pPr lvl="2" fontAlgn="base"/>
            <a:r>
              <a:rPr lang="en-US" dirty="0"/>
              <a:t>Equivalent to clicking OK/Accept</a:t>
            </a:r>
          </a:p>
          <a:p>
            <a:pPr lvl="1" fontAlgn="base"/>
            <a:r>
              <a:rPr lang="en-US" dirty="0" err="1"/>
              <a:t>alert.dismiss</a:t>
            </a:r>
            <a:r>
              <a:rPr lang="en-US" dirty="0"/>
              <a:t>()</a:t>
            </a:r>
          </a:p>
          <a:p>
            <a:pPr lvl="2" fontAlgn="base"/>
            <a:r>
              <a:rPr lang="en-US" dirty="0"/>
              <a:t>Equivalent to clicking Reject/cross button</a:t>
            </a:r>
          </a:p>
          <a:p>
            <a:pPr lvl="1" fontAlgn="base"/>
            <a:r>
              <a:rPr lang="en-US" dirty="0" err="1"/>
              <a:t>Alert.sendKeys</a:t>
            </a:r>
            <a:r>
              <a:rPr lang="en-US" dirty="0"/>
              <a:t>()</a:t>
            </a:r>
          </a:p>
          <a:p>
            <a:pPr lvl="2" fontAlgn="base"/>
            <a:r>
              <a:rPr lang="en-US" dirty="0"/>
              <a:t>To enter data into alert’s prompt box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Dealing with Windows ,Tabs, Alerts and Iframes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8354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9"/>
            <a:ext cx="8596668" cy="5420674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Dealing with Iframes</a:t>
            </a:r>
          </a:p>
          <a:p>
            <a:pPr lvl="1" fontAlgn="base"/>
            <a:r>
              <a:rPr lang="en-US" sz="1200" dirty="0"/>
              <a:t>Switching to Iframe:</a:t>
            </a:r>
            <a:endParaRPr lang="en-IN" sz="1200" dirty="0"/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().frame(index)</a:t>
            </a:r>
            <a:endParaRPr lang="en-US" sz="1200" dirty="0"/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</a:t>
            </a:r>
            <a:r>
              <a:rPr lang="en-IN" sz="1200" dirty="0" err="1"/>
              <a:t>nameorId</a:t>
            </a:r>
            <a:r>
              <a:rPr lang="en-IN" sz="1200" dirty="0"/>
              <a:t>)</a:t>
            </a:r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</a:t>
            </a:r>
            <a:r>
              <a:rPr lang="en-IN" sz="1200" dirty="0" err="1"/>
              <a:t>webelement</a:t>
            </a:r>
            <a:r>
              <a:rPr lang="en-IN" sz="1200" dirty="0"/>
              <a:t>)</a:t>
            </a:r>
          </a:p>
          <a:p>
            <a:pPr lvl="1" fontAlgn="base"/>
            <a:r>
              <a:rPr lang="en-US" sz="1200" dirty="0"/>
              <a:t>Switching back to parent page:</a:t>
            </a:r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</a:t>
            </a:r>
            <a:r>
              <a:rPr lang="en-IN" sz="1200" dirty="0" err="1"/>
              <a:t>defaultContent</a:t>
            </a:r>
            <a:r>
              <a:rPr lang="en-IN" sz="1200" dirty="0"/>
              <a:t>()</a:t>
            </a:r>
          </a:p>
          <a:p>
            <a:pPr marL="985520" lvl="2" indent="0" fontAlgn="base">
              <a:buNone/>
            </a:pPr>
            <a:endParaRPr lang="en-IN" sz="1200" dirty="0"/>
          </a:p>
          <a:p>
            <a:pPr lvl="1" fontAlgn="base"/>
            <a:r>
              <a:rPr lang="en-IN" sz="1400" dirty="0"/>
              <a:t>Flow:</a:t>
            </a:r>
          </a:p>
          <a:p>
            <a:pPr lvl="2" fontAlgn="base"/>
            <a:r>
              <a:rPr lang="en-IN" sz="1200" dirty="0"/>
              <a:t>Open parent page</a:t>
            </a:r>
          </a:p>
          <a:p>
            <a:pPr lvl="2" fontAlgn="base"/>
            <a:r>
              <a:rPr lang="en-IN" sz="1200" dirty="0"/>
              <a:t>Switch to any Iframe</a:t>
            </a:r>
          </a:p>
          <a:p>
            <a:pPr lvl="2" fontAlgn="base"/>
            <a:r>
              <a:rPr lang="en-IN" sz="1200" dirty="0"/>
              <a:t>Perform actions inside Iframe</a:t>
            </a:r>
          </a:p>
          <a:p>
            <a:pPr lvl="2" fontAlgn="base"/>
            <a:r>
              <a:rPr lang="en-IN" sz="1200" dirty="0"/>
              <a:t>Switch back to parent page</a:t>
            </a:r>
          </a:p>
          <a:p>
            <a:pPr lvl="1"/>
            <a:endParaRPr lang="en-IN" u="sng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Dealing with Windows ,Tabs, Alerts and Iframes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35133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2" y="692696"/>
            <a:ext cx="8803043" cy="6048671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Mouse actions</a:t>
            </a:r>
          </a:p>
          <a:p>
            <a:pPr fontAlgn="base">
              <a:buSzPct val="80000"/>
            </a:pPr>
            <a:r>
              <a:rPr lang="en-IN" sz="1200" dirty="0"/>
              <a:t>Keyboard Actions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2859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3392" y="332656"/>
            <a:ext cx="8596668" cy="371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6089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 fontAlgn="base"/>
            <a:r>
              <a:rPr lang="en-IN" sz="1200" dirty="0"/>
              <a:t>Types Of Testing</a:t>
            </a:r>
          </a:p>
          <a:p>
            <a:pPr lvl="1" indent="-285750" fontAlgn="base"/>
            <a:r>
              <a:rPr lang="en-IN" sz="1200" dirty="0"/>
              <a:t>Functional</a:t>
            </a:r>
          </a:p>
          <a:p>
            <a:pPr lvl="1" indent="-285750" fontAlgn="base"/>
            <a:r>
              <a:rPr lang="en-IN" sz="1200" dirty="0"/>
              <a:t>Non Functional</a:t>
            </a:r>
          </a:p>
          <a:p>
            <a:pPr lvl="0" indent="-342900" fontAlgn="base"/>
            <a:r>
              <a:rPr lang="en-IN" sz="1200" dirty="0"/>
              <a:t>Types of Automation Tools</a:t>
            </a:r>
          </a:p>
          <a:p>
            <a:pPr lvl="1" indent="-285750" fontAlgn="base"/>
            <a:r>
              <a:rPr lang="en-IN" sz="1200" dirty="0"/>
              <a:t>Functional and Non Functional </a:t>
            </a:r>
          </a:p>
          <a:p>
            <a:pPr lvl="1" indent="-285750" fontAlgn="base"/>
            <a:r>
              <a:rPr lang="en-IN" sz="1200" dirty="0"/>
              <a:t>Commercial and Open source</a:t>
            </a:r>
            <a:endParaRPr lang="en-US" sz="1200" dirty="0"/>
          </a:p>
          <a:p>
            <a:pPr indent="-285750" fontAlgn="base"/>
            <a:r>
              <a:rPr lang="en-US" sz="1200" dirty="0"/>
              <a:t>Types of Applications:</a:t>
            </a:r>
          </a:p>
          <a:p>
            <a:pPr lvl="1" indent="-285750" fontAlgn="base"/>
            <a:r>
              <a:rPr lang="en-US" sz="1200" dirty="0"/>
              <a:t>Desktop Applications</a:t>
            </a:r>
          </a:p>
          <a:p>
            <a:pPr lvl="1" indent="-285750" fontAlgn="base"/>
            <a:r>
              <a:rPr lang="en-US" sz="1200" dirty="0"/>
              <a:t>Web Applications</a:t>
            </a:r>
          </a:p>
          <a:p>
            <a:pPr lvl="1" indent="-285750" fontAlgn="base"/>
            <a:endParaRPr lang="en-US" sz="1200" dirty="0"/>
          </a:p>
          <a:p>
            <a:pPr lvl="1" indent="-285750" fontAlgn="base"/>
            <a:endParaRPr lang="en-US" sz="1200" dirty="0"/>
          </a:p>
          <a:p>
            <a:pPr lvl="1" indent="-285750"/>
            <a:endParaRPr lang="en-IN" sz="12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25018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2" y="692696"/>
            <a:ext cx="8803043" cy="6048671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Mouse actions</a:t>
            </a:r>
          </a:p>
          <a:p>
            <a:pPr lvl="1" fontAlgn="base"/>
            <a:r>
              <a:rPr lang="en-IN" sz="1200" dirty="0"/>
              <a:t>click()</a:t>
            </a:r>
          </a:p>
          <a:p>
            <a:pPr lvl="1" fontAlgn="base"/>
            <a:r>
              <a:rPr lang="en-IN" sz="1200" dirty="0" err="1"/>
              <a:t>moveToElement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doubleClick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clickAndHold</a:t>
            </a:r>
            <a:r>
              <a:rPr lang="en-IN" sz="1200" dirty="0"/>
              <a:t>()</a:t>
            </a:r>
          </a:p>
          <a:p>
            <a:pPr lvl="1" fontAlgn="base"/>
            <a:r>
              <a:rPr lang="en-US" sz="1200" dirty="0"/>
              <a:t>Release()</a:t>
            </a:r>
            <a:endParaRPr lang="en-IN" sz="1200" dirty="0"/>
          </a:p>
          <a:p>
            <a:pPr lvl="1" fontAlgn="base"/>
            <a:r>
              <a:rPr lang="en-IN" sz="1200" dirty="0" err="1"/>
              <a:t>dragAndDrop</a:t>
            </a:r>
            <a:r>
              <a:rPr lang="en-IN" sz="1200" dirty="0"/>
              <a:t>(source, target)</a:t>
            </a:r>
          </a:p>
          <a:p>
            <a:pPr lvl="2" fontAlgn="base"/>
            <a:r>
              <a:rPr lang="en-US" sz="1200" dirty="0" err="1"/>
              <a:t>actions.dragAndDrop</a:t>
            </a:r>
            <a:r>
              <a:rPr lang="en-US" sz="1200" dirty="0"/>
              <a:t>(</a:t>
            </a:r>
            <a:r>
              <a:rPr lang="en-US" sz="1200" dirty="0" err="1"/>
              <a:t>fromElement,toElement</a:t>
            </a:r>
            <a:r>
              <a:rPr lang="en-US" sz="1200" dirty="0"/>
              <a:t>).build().perform()</a:t>
            </a:r>
            <a:endParaRPr lang="en-IN" sz="1200" dirty="0"/>
          </a:p>
          <a:p>
            <a:pPr lvl="2" fontAlgn="base"/>
            <a:r>
              <a:rPr lang="en-IN" sz="1200" dirty="0"/>
              <a:t>Another way to achieve this:</a:t>
            </a:r>
          </a:p>
          <a:p>
            <a:pPr lvl="3" fontAlgn="base"/>
            <a:r>
              <a:rPr lang="en-US" dirty="0" err="1"/>
              <a:t>actions.clickAndHold</a:t>
            </a:r>
            <a:r>
              <a:rPr lang="en-US" dirty="0"/>
              <a:t>(</a:t>
            </a:r>
            <a:r>
              <a:rPr lang="en-US" dirty="0" err="1"/>
              <a:t>fromElement</a:t>
            </a:r>
            <a:r>
              <a:rPr lang="en-US" dirty="0"/>
              <a:t>).</a:t>
            </a:r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dirty="0" err="1"/>
              <a:t>ToElement</a:t>
            </a:r>
            <a:r>
              <a:rPr lang="en-US" dirty="0"/>
              <a:t>).release().build().perform()</a:t>
            </a:r>
            <a:endParaRPr lang="en-IN" dirty="0"/>
          </a:p>
          <a:p>
            <a:pPr lvl="1" fontAlgn="base"/>
            <a:r>
              <a:rPr lang="en-IN" sz="1200" dirty="0" err="1"/>
              <a:t>contextClick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This method opens context menu corresponding web element passed to it.</a:t>
            </a:r>
          </a:p>
          <a:p>
            <a:pPr lvl="2" fontAlgn="base"/>
            <a:r>
              <a:rPr lang="en-IN" sz="1200" dirty="0"/>
              <a:t>Once the context menu got opened, we need to press keyboard down arrow multiple times to go to the option we want to choose and click enter button.</a:t>
            </a:r>
          </a:p>
          <a:p>
            <a:pPr lvl="2" fontAlgn="base"/>
            <a:r>
              <a:rPr lang="en-IN" sz="1200" dirty="0" err="1"/>
              <a:t>action.moveToElement</a:t>
            </a:r>
            <a:r>
              <a:rPr lang="en-IN" sz="1200" dirty="0"/>
              <a:t>(el).</a:t>
            </a:r>
            <a:r>
              <a:rPr lang="en-IN" sz="1200" dirty="0" err="1"/>
              <a:t>contextClick</a:t>
            </a:r>
            <a:r>
              <a:rPr lang="en-IN" sz="1200" dirty="0"/>
              <a:t>().</a:t>
            </a:r>
            <a:r>
              <a:rPr lang="en-IN" sz="1200" dirty="0" err="1"/>
              <a:t>sendKeys</a:t>
            </a:r>
            <a:r>
              <a:rPr lang="en-IN" sz="1200" dirty="0"/>
              <a:t>(</a:t>
            </a:r>
            <a:r>
              <a:rPr lang="en-IN" sz="1200" dirty="0" err="1"/>
              <a:t>Keys.ARROW_DOWN</a:t>
            </a:r>
            <a:r>
              <a:rPr lang="en-IN" sz="1200" dirty="0"/>
              <a:t>).</a:t>
            </a:r>
            <a:r>
              <a:rPr lang="en-IN" sz="1200" dirty="0" err="1"/>
              <a:t>sendKeys</a:t>
            </a:r>
            <a:r>
              <a:rPr lang="en-IN" sz="1200" dirty="0"/>
              <a:t>(</a:t>
            </a:r>
            <a:r>
              <a:rPr lang="en-IN" sz="1200" dirty="0" err="1"/>
              <a:t>Keys.RETURN</a:t>
            </a:r>
            <a:r>
              <a:rPr lang="en-IN" sz="1200" dirty="0"/>
              <a:t>).build().perform()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86973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9"/>
            <a:ext cx="8596668" cy="5420674"/>
          </a:xfrm>
        </p:spPr>
        <p:txBody>
          <a:bodyPr/>
          <a:lstStyle/>
          <a:p>
            <a:pPr fontAlgn="base">
              <a:buSzPct val="80000"/>
            </a:pPr>
            <a:endParaRPr lang="en-IN" sz="1200" dirty="0"/>
          </a:p>
          <a:p>
            <a:pPr fontAlgn="base"/>
            <a:r>
              <a:rPr lang="en-IN" sz="1400" dirty="0"/>
              <a:t>Keys from keyboard can be distinguished into two categories:</a:t>
            </a:r>
          </a:p>
          <a:p>
            <a:pPr lvl="2" fontAlgn="base"/>
            <a:r>
              <a:rPr lang="en-IN" dirty="0"/>
              <a:t>Modifier keys =&gt; Use only </a:t>
            </a:r>
            <a:r>
              <a:rPr lang="en-IN" dirty="0" err="1"/>
              <a:t>KeyDown</a:t>
            </a:r>
            <a:r>
              <a:rPr lang="en-IN" dirty="0"/>
              <a:t> and </a:t>
            </a:r>
            <a:r>
              <a:rPr lang="en-IN" dirty="0" err="1"/>
              <a:t>KeyUP</a:t>
            </a:r>
            <a:r>
              <a:rPr lang="en-IN" dirty="0"/>
              <a:t> methods</a:t>
            </a:r>
          </a:p>
          <a:p>
            <a:pPr lvl="3" fontAlgn="base"/>
            <a:r>
              <a:rPr lang="en-IN" dirty="0"/>
              <a:t>SHIFT,ALT,CONTROL </a:t>
            </a:r>
          </a:p>
          <a:p>
            <a:pPr lvl="2" fontAlgn="base"/>
            <a:r>
              <a:rPr lang="en-IN" dirty="0"/>
              <a:t>Non-Modifier keys =&gt; Use only </a:t>
            </a:r>
            <a:r>
              <a:rPr lang="en-IN" dirty="0" err="1"/>
              <a:t>sendKeys</a:t>
            </a:r>
            <a:endParaRPr lang="en-IN" dirty="0"/>
          </a:p>
          <a:p>
            <a:pPr lvl="3" fontAlgn="base"/>
            <a:r>
              <a:rPr lang="en-IN" dirty="0"/>
              <a:t>All </a:t>
            </a:r>
            <a:r>
              <a:rPr lang="en-IN"/>
              <a:t>other keys</a:t>
            </a: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3732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09601"/>
            <a:ext cx="8596668" cy="54317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Navigation interface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().to()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().back()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().forward()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().refresh()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Navigation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8813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 err="1"/>
              <a:t>TakesScreenshot</a:t>
            </a:r>
            <a:r>
              <a:rPr lang="en-US" sz="1200" dirty="0"/>
              <a:t> interface </a:t>
            </a:r>
          </a:p>
          <a:p>
            <a:pPr lvl="1" fontAlgn="base"/>
            <a:r>
              <a:rPr lang="en-US" sz="1200" dirty="0"/>
              <a:t>Indicates a driver that can capture a screenshot and store it.</a:t>
            </a:r>
          </a:p>
          <a:p>
            <a:pPr lvl="2" fontAlgn="base"/>
            <a:r>
              <a:rPr lang="en-US" sz="1000" dirty="0" err="1"/>
              <a:t>TakesScreenshot</a:t>
            </a:r>
            <a:r>
              <a:rPr lang="en-US" sz="1000" dirty="0"/>
              <a:t> </a:t>
            </a:r>
            <a:r>
              <a:rPr lang="en-US" sz="1000" dirty="0" err="1"/>
              <a:t>ts</a:t>
            </a:r>
            <a:r>
              <a:rPr lang="en-US" sz="1000" dirty="0"/>
              <a:t> = ((</a:t>
            </a:r>
            <a:r>
              <a:rPr lang="en-US" sz="1000" dirty="0" err="1"/>
              <a:t>TakesScreenshot</a:t>
            </a:r>
            <a:r>
              <a:rPr lang="en-US" sz="1000" dirty="0"/>
              <a:t>)driver);</a:t>
            </a:r>
          </a:p>
          <a:p>
            <a:pPr lvl="2" fontAlgn="base"/>
            <a:r>
              <a:rPr lang="en-US" sz="1200" dirty="0"/>
              <a:t>File </a:t>
            </a:r>
            <a:r>
              <a:rPr lang="en-US" sz="1200" dirty="0" err="1"/>
              <a:t>screenshotFile</a:t>
            </a:r>
            <a:r>
              <a:rPr lang="en-US" sz="1200" dirty="0"/>
              <a:t> = </a:t>
            </a:r>
            <a:r>
              <a:rPr lang="en-US" sz="1200" dirty="0" err="1"/>
              <a:t>ts.getScreenshotAs</a:t>
            </a:r>
            <a:r>
              <a:rPr lang="en-US" sz="1200" dirty="0"/>
              <a:t>(</a:t>
            </a:r>
            <a:r>
              <a:rPr lang="en-US" sz="1200" dirty="0" err="1"/>
              <a:t>OutputType.FILE</a:t>
            </a:r>
            <a:r>
              <a:rPr lang="en-US" sz="1200" dirty="0"/>
              <a:t>);</a:t>
            </a:r>
          </a:p>
          <a:p>
            <a:pPr lvl="2" fontAlgn="base"/>
            <a:r>
              <a:rPr lang="en-US" sz="1000" dirty="0" err="1"/>
              <a:t>FileUtils.copyFile</a:t>
            </a:r>
            <a:r>
              <a:rPr lang="en-US" sz="1000" dirty="0"/>
              <a:t>(</a:t>
            </a:r>
            <a:r>
              <a:rPr lang="en-US" sz="1000" dirty="0" err="1"/>
              <a:t>screenshotFile</a:t>
            </a:r>
            <a:r>
              <a:rPr lang="en-US" sz="1000" dirty="0"/>
              <a:t>, new File("test1.jpg"));</a:t>
            </a:r>
          </a:p>
          <a:p>
            <a:pPr lvl="1" fontAlgn="base"/>
            <a:r>
              <a:rPr lang="en-US" sz="1200" dirty="0"/>
              <a:t>When to take screenshots?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Taking Screenshots</a:t>
            </a:r>
            <a:endParaRPr lang="en-IN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Why do we need to take help of </a:t>
            </a:r>
            <a:r>
              <a:rPr lang="en-US" sz="1200" dirty="0" err="1"/>
              <a:t>Javascript</a:t>
            </a:r>
            <a:r>
              <a:rPr lang="en-US" sz="1200" dirty="0"/>
              <a:t> in Selenium?</a:t>
            </a:r>
          </a:p>
          <a:p>
            <a:pPr lvl="1" fontAlgn="base"/>
            <a:r>
              <a:rPr lang="en-US" sz="1000" dirty="0"/>
              <a:t>If there is no method in Selenium to perform action (Eg: There is no selenium method to scroll in a web page)</a:t>
            </a:r>
          </a:p>
          <a:p>
            <a:pPr lvl="1" fontAlgn="base"/>
            <a:r>
              <a:rPr lang="en-US" sz="1000" dirty="0"/>
              <a:t>In some cases, selenium methods don’t work for some reasons.</a:t>
            </a:r>
          </a:p>
          <a:p>
            <a:pPr marL="538481" lvl="1" indent="0" fontAlgn="base">
              <a:buNone/>
            </a:pPr>
            <a:r>
              <a:rPr lang="en-US" sz="1000" dirty="0"/>
              <a:t> </a:t>
            </a:r>
          </a:p>
          <a:p>
            <a:pPr fontAlgn="base">
              <a:buSzPct val="80000"/>
            </a:pPr>
            <a:r>
              <a:rPr lang="en-US" sz="1200" dirty="0" err="1"/>
              <a:t>JavascriptExecutor</a:t>
            </a:r>
            <a:r>
              <a:rPr lang="en-US" sz="1200" dirty="0"/>
              <a:t> Interface</a:t>
            </a:r>
          </a:p>
          <a:p>
            <a:pPr lvl="1" fontAlgn="base"/>
            <a:r>
              <a:rPr lang="en-US" sz="1200" dirty="0"/>
              <a:t>JavaScriptExecutor is an interface which provides mechanism to execute JavaScript through selenium driver</a:t>
            </a:r>
          </a:p>
          <a:p>
            <a:pPr lvl="1" fontAlgn="base"/>
            <a:r>
              <a:rPr lang="en-US" sz="1200" dirty="0"/>
              <a:t>Sample JavaScript:</a:t>
            </a:r>
          </a:p>
          <a:p>
            <a:pPr lvl="2" fontAlgn="base"/>
            <a:r>
              <a:rPr lang="en-US" sz="1200" dirty="0"/>
              <a:t>Scroll Page</a:t>
            </a:r>
          </a:p>
          <a:p>
            <a:pPr lvl="3" fontAlgn="base"/>
            <a:r>
              <a:rPr lang="en-US" dirty="0" err="1"/>
              <a:t>js.executeScript</a:t>
            </a:r>
            <a:r>
              <a:rPr lang="en-US" dirty="0"/>
              <a:t>("</a:t>
            </a:r>
            <a:r>
              <a:rPr lang="en-US" dirty="0" err="1"/>
              <a:t>window.scrollBy</a:t>
            </a:r>
            <a:r>
              <a:rPr lang="en-US" dirty="0"/>
              <a:t>(0,150)");</a:t>
            </a:r>
          </a:p>
          <a:p>
            <a:pPr lvl="2" fontAlgn="base"/>
            <a:r>
              <a:rPr lang="en-US" sz="1200" dirty="0"/>
              <a:t>Get Title of a </a:t>
            </a:r>
            <a:r>
              <a:rPr lang="en-US" sz="1200" dirty="0" err="1"/>
              <a:t>WebPage</a:t>
            </a:r>
            <a:endParaRPr lang="en-US" sz="1200" dirty="0"/>
          </a:p>
          <a:p>
            <a:pPr lvl="3" fontAlgn="base"/>
            <a:r>
              <a:rPr lang="en-US" dirty="0"/>
              <a:t>string </a:t>
            </a:r>
            <a:r>
              <a:rPr lang="en-US" dirty="0" err="1"/>
              <a:t>sText</a:t>
            </a:r>
            <a:r>
              <a:rPr lang="en-US" dirty="0"/>
              <a:t> =  </a:t>
            </a:r>
            <a:r>
              <a:rPr lang="en-US" dirty="0" err="1"/>
              <a:t>js.executeScript</a:t>
            </a:r>
            <a:r>
              <a:rPr lang="en-US" dirty="0"/>
              <a:t>("return </a:t>
            </a:r>
            <a:r>
              <a:rPr lang="en-US" dirty="0" err="1"/>
              <a:t>document.title</a:t>
            </a:r>
            <a:r>
              <a:rPr lang="en-US" dirty="0"/>
              <a:t>;").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lvl="2" fontAlgn="base"/>
            <a:r>
              <a:rPr lang="en-US" sz="1200" dirty="0"/>
              <a:t>Click element</a:t>
            </a:r>
          </a:p>
          <a:p>
            <a:pPr lvl="3" fontAlgn="base"/>
            <a:r>
              <a:rPr lang="en-US" dirty="0" err="1"/>
              <a:t>js.executeScript</a:t>
            </a:r>
            <a:r>
              <a:rPr lang="en-US" dirty="0"/>
              <a:t>("arguments[0].click();", element);</a:t>
            </a: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Executing JavaScript</a:t>
            </a:r>
            <a:endParaRPr lang="en-IN" sz="1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Examples:</a:t>
            </a:r>
          </a:p>
          <a:p>
            <a:pPr lvl="1" fontAlgn="base"/>
            <a:r>
              <a:rPr lang="en-US" dirty="0" err="1"/>
              <a:t>js.executeScript</a:t>
            </a:r>
            <a:r>
              <a:rPr lang="en-US" dirty="0"/>
              <a:t>("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 err="1"/>
              <a:t>wmail</a:t>
            </a:r>
            <a:r>
              <a:rPr lang="en-US" dirty="0"/>
              <a:t>').value=</a:t>
            </a:r>
            <a:r>
              <a:rPr lang="en-US" dirty="0" err="1"/>
              <a:t>emailvalue</a:t>
            </a:r>
            <a:r>
              <a:rPr lang="en-US" dirty="0"/>
              <a:t>';");</a:t>
            </a:r>
          </a:p>
          <a:p>
            <a:pPr lvl="1" fontAlgn="base"/>
            <a:r>
              <a:rPr lang="en-US" dirty="0" err="1"/>
              <a:t>js.executeScript</a:t>
            </a:r>
            <a:r>
              <a:rPr lang="en-US" dirty="0"/>
              <a:t>("alert(</a:t>
            </a:r>
            <a:r>
              <a:rPr lang="en-US" dirty="0" err="1"/>
              <a:t>IAmAnAlert</a:t>
            </a:r>
            <a:r>
              <a:rPr lang="en-US" dirty="0"/>
              <a:t>');");</a:t>
            </a:r>
          </a:p>
          <a:p>
            <a:pPr lvl="1" fontAlgn="base"/>
            <a:r>
              <a:rPr lang="en-US" dirty="0" err="1"/>
              <a:t>js.executeScript</a:t>
            </a:r>
            <a:r>
              <a:rPr lang="en-US" dirty="0"/>
              <a:t>("</a:t>
            </a:r>
            <a:r>
              <a:rPr lang="en-US" dirty="0" err="1"/>
              <a:t>history.go</a:t>
            </a:r>
            <a:r>
              <a:rPr lang="en-US" dirty="0"/>
              <a:t>(0)");</a:t>
            </a:r>
          </a:p>
          <a:p>
            <a:pPr lvl="1" fontAlgn="base"/>
            <a:r>
              <a:rPr lang="en-US" dirty="0" err="1"/>
              <a:t>js.executeScript</a:t>
            </a:r>
            <a:r>
              <a:rPr lang="en-US" dirty="0"/>
              <a:t>("return document.URL;").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lvl="1" fontAlgn="base"/>
            <a:r>
              <a:rPr lang="en-US" dirty="0" err="1"/>
              <a:t>js.executeScript</a:t>
            </a:r>
            <a:r>
              <a:rPr lang="en-US" dirty="0"/>
              <a:t>("</a:t>
            </a:r>
            <a:r>
              <a:rPr lang="en-US" dirty="0" err="1"/>
              <a:t>window.scrollBy</a:t>
            </a:r>
            <a:r>
              <a:rPr lang="en-US" dirty="0"/>
              <a:t>(0,500)");</a:t>
            </a: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Executing JavaScript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59312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596668" cy="304800"/>
          </a:xfrm>
        </p:spPr>
        <p:txBody>
          <a:bodyPr/>
          <a:lstStyle/>
          <a:p>
            <a:r>
              <a:rPr lang="en-US" sz="1400" dirty="0"/>
              <a:t>Selenium : Waits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57200"/>
            <a:ext cx="8596668" cy="52031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Why Waits?</a:t>
            </a:r>
          </a:p>
          <a:p>
            <a:pPr lvl="1" fontAlgn="base"/>
            <a:r>
              <a:rPr lang="en-US" sz="1200" dirty="0"/>
              <a:t>Elements takes time to load in the web page</a:t>
            </a:r>
          </a:p>
          <a:p>
            <a:pPr lvl="2" fontAlgn="base"/>
            <a:r>
              <a:rPr lang="en-US" sz="1200" dirty="0"/>
              <a:t>An element not being present at all in the DOM.</a:t>
            </a:r>
          </a:p>
          <a:p>
            <a:pPr lvl="2" fontAlgn="base"/>
            <a:r>
              <a:rPr lang="en-US" sz="1200" dirty="0"/>
              <a:t>An element being present in the DOM but not visible.</a:t>
            </a:r>
          </a:p>
          <a:p>
            <a:pPr lvl="2" fontAlgn="base"/>
            <a:r>
              <a:rPr lang="en-US" sz="1200" dirty="0"/>
              <a:t>An element being present in the DOM but not enabled. (i.e. clickable)</a:t>
            </a:r>
          </a:p>
          <a:p>
            <a:pPr lvl="1" fontAlgn="base"/>
            <a:r>
              <a:rPr lang="en-US" sz="1200" dirty="0"/>
              <a:t>AJAX </a:t>
            </a:r>
          </a:p>
          <a:p>
            <a:pPr lvl="2" fontAlgn="base"/>
            <a:r>
              <a:rPr lang="en-US" sz="1200" dirty="0"/>
              <a:t>Asynchronous JavaScript and XML</a:t>
            </a:r>
          </a:p>
          <a:p>
            <a:pPr lvl="2" fontAlgn="base"/>
            <a:r>
              <a:rPr lang="en-US" sz="1200" dirty="0"/>
              <a:t>Ajax allows content on Web pages to update immediately  without page load</a:t>
            </a:r>
          </a:p>
          <a:p>
            <a:pPr fontAlgn="base">
              <a:buSzPct val="80000"/>
            </a:pPr>
            <a:r>
              <a:rPr lang="en-US" sz="1200" dirty="0"/>
              <a:t>Wait Interface</a:t>
            </a:r>
          </a:p>
          <a:p>
            <a:pPr lvl="1" fontAlgn="base"/>
            <a:r>
              <a:rPr lang="en-US" sz="1200" dirty="0"/>
              <a:t>Wait interface</a:t>
            </a:r>
          </a:p>
          <a:p>
            <a:pPr lvl="1" fontAlgn="base"/>
            <a:r>
              <a:rPr lang="en-US" sz="1200" dirty="0" err="1"/>
              <a:t>FluentWait</a:t>
            </a:r>
            <a:r>
              <a:rPr lang="en-US" sz="1200" dirty="0"/>
              <a:t> implements Wait</a:t>
            </a:r>
          </a:p>
          <a:p>
            <a:pPr lvl="1" fontAlgn="base"/>
            <a:r>
              <a:rPr lang="en-US" sz="1200" dirty="0" err="1"/>
              <a:t>WebDriverWait</a:t>
            </a:r>
            <a:r>
              <a:rPr lang="en-US" sz="1200" dirty="0"/>
              <a:t> extends </a:t>
            </a:r>
            <a:r>
              <a:rPr lang="en-US" sz="1200" dirty="0" err="1"/>
              <a:t>FluentWait</a:t>
            </a:r>
            <a:endParaRPr lang="en-US" sz="1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8596668" cy="6324600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Types of Waits:</a:t>
            </a:r>
          </a:p>
          <a:p>
            <a:pPr lvl="1" fontAlgn="base"/>
            <a:r>
              <a:rPr lang="en-US" sz="1200" dirty="0"/>
              <a:t>Implicit Wait</a:t>
            </a:r>
          </a:p>
          <a:p>
            <a:pPr lvl="2" fontAlgn="base"/>
            <a:r>
              <a:rPr lang="en-GB" sz="1000" dirty="0" err="1"/>
              <a:t>driver.manage</a:t>
            </a:r>
            <a:r>
              <a:rPr lang="en-GB" sz="1000" dirty="0"/>
              <a:t>().timeouts().</a:t>
            </a:r>
            <a:r>
              <a:rPr lang="en-GB" sz="1000" dirty="0" err="1"/>
              <a:t>implicitlyWait</a:t>
            </a:r>
            <a:r>
              <a:rPr lang="en-GB" sz="1000" dirty="0"/>
              <a:t>(10, </a:t>
            </a:r>
            <a:r>
              <a:rPr lang="en-GB" sz="1000" dirty="0" err="1"/>
              <a:t>TimeUnit.</a:t>
            </a:r>
            <a:r>
              <a:rPr lang="en-GB" sz="1000" b="1" i="1" dirty="0" err="1"/>
              <a:t>SECONDS</a:t>
            </a:r>
            <a:r>
              <a:rPr lang="en-GB" sz="1000" b="1" i="1" dirty="0"/>
              <a:t>);</a:t>
            </a:r>
            <a:endParaRPr lang="en-US" sz="1000" dirty="0"/>
          </a:p>
          <a:p>
            <a:pPr lvl="1" fontAlgn="base"/>
            <a:r>
              <a:rPr lang="en-US" sz="1200" dirty="0"/>
              <a:t>Explicit wait</a:t>
            </a:r>
          </a:p>
          <a:p>
            <a:pPr lvl="2" fontAlgn="base"/>
            <a:r>
              <a:rPr lang="en-US" sz="1200" dirty="0" err="1"/>
              <a:t>Thread.sleep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WebDriverWait</a:t>
            </a:r>
            <a:r>
              <a:rPr lang="en-US" sz="1200" dirty="0"/>
              <a:t> + Expected Conditions</a:t>
            </a:r>
          </a:p>
          <a:p>
            <a:pPr marL="91441" indent="0">
              <a:buNone/>
            </a:pPr>
            <a:br>
              <a:rPr lang="en-US" dirty="0"/>
            </a:br>
            <a:endParaRPr lang="en-US" dirty="0"/>
          </a:p>
          <a:p>
            <a:pPr marL="91441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96668" cy="304800"/>
          </a:xfrm>
        </p:spPr>
        <p:txBody>
          <a:bodyPr/>
          <a:lstStyle/>
          <a:p>
            <a:r>
              <a:rPr lang="en-US" sz="1400" dirty="0"/>
              <a:t>Selenium : Waits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8596668" cy="6324600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Implicit wait:</a:t>
            </a:r>
          </a:p>
          <a:p>
            <a:pPr lvl="1" fontAlgn="base"/>
            <a:r>
              <a:rPr lang="en-US" sz="1200" dirty="0"/>
              <a:t>The implicit wait will tell to the </a:t>
            </a:r>
            <a:r>
              <a:rPr lang="en-US" sz="1200" dirty="0" err="1"/>
              <a:t>webdriver</a:t>
            </a:r>
            <a:r>
              <a:rPr lang="en-US" sz="1200" dirty="0"/>
              <a:t> to wait for certain amount of time before it throws a "No Such Element Exception". </a:t>
            </a:r>
          </a:p>
          <a:p>
            <a:pPr lvl="1" fontAlgn="base"/>
            <a:r>
              <a:rPr lang="en-US" sz="1200" dirty="0"/>
              <a:t>The default setting is 0 seconds. </a:t>
            </a:r>
          </a:p>
          <a:p>
            <a:pPr lvl="1" fontAlgn="base"/>
            <a:r>
              <a:rPr lang="en-US" sz="1200" dirty="0"/>
              <a:t>Once we set the time, web driver will wait for that time before throwing an exception.</a:t>
            </a:r>
          </a:p>
          <a:p>
            <a:pPr lvl="1" fontAlgn="base"/>
            <a:r>
              <a:rPr lang="en-US" sz="1200" dirty="0"/>
              <a:t>Implicit wait applies throughout driver instance=&gt; Wherever </a:t>
            </a:r>
            <a:r>
              <a:rPr lang="en-US" sz="1200" dirty="0" err="1"/>
              <a:t>findElement</a:t>
            </a:r>
            <a:r>
              <a:rPr lang="en-US" sz="1200" dirty="0"/>
              <a:t>(s) methods are called</a:t>
            </a:r>
          </a:p>
          <a:p>
            <a:pPr lvl="1" fontAlgn="base"/>
            <a:r>
              <a:rPr lang="en-US" sz="1200" dirty="0"/>
              <a:t>Poling interval is 250 </a:t>
            </a:r>
            <a:r>
              <a:rPr lang="en-US" sz="1200" dirty="0" err="1"/>
              <a:t>ms</a:t>
            </a:r>
            <a:endParaRPr lang="en-US" sz="1200" dirty="0"/>
          </a:p>
          <a:p>
            <a:pPr lvl="1" fontAlgn="base"/>
            <a:r>
              <a:rPr lang="en-US" sz="1200" dirty="0"/>
              <a:t>Single line of code:</a:t>
            </a:r>
          </a:p>
          <a:p>
            <a:pPr lvl="2" fontAlgn="base"/>
            <a:r>
              <a:rPr lang="en-GB" dirty="0" err="1"/>
              <a:t>driver.manage</a:t>
            </a:r>
            <a:r>
              <a:rPr lang="en-GB" dirty="0"/>
              <a:t>().timeouts().</a:t>
            </a:r>
            <a:r>
              <a:rPr lang="en-GB" dirty="0" err="1"/>
              <a:t>implicitlyWait</a:t>
            </a:r>
            <a:r>
              <a:rPr lang="en-GB" dirty="0"/>
              <a:t>(10, </a:t>
            </a:r>
            <a:r>
              <a:rPr lang="en-GB" dirty="0" err="1"/>
              <a:t>TimeUnit.</a:t>
            </a:r>
            <a:r>
              <a:rPr lang="en-GB" b="1" i="1" dirty="0" err="1"/>
              <a:t>SECONDS</a:t>
            </a:r>
            <a:r>
              <a:rPr lang="en-GB" b="1" i="1" dirty="0"/>
              <a:t>);</a:t>
            </a:r>
          </a:p>
          <a:p>
            <a:pPr lvl="1" fontAlgn="base"/>
            <a:r>
              <a:rPr lang="en-GB" sz="1200" dirty="0"/>
              <a:t> Why Explicit Wait?? Or The scenario in which </a:t>
            </a:r>
            <a:r>
              <a:rPr lang="en-GB" sz="1200" dirty="0" err="1"/>
              <a:t>ImplictWait</a:t>
            </a:r>
            <a:r>
              <a:rPr lang="en-GB" sz="1200" dirty="0"/>
              <a:t> is not acceptable?</a:t>
            </a:r>
          </a:p>
          <a:p>
            <a:pPr lvl="2" fontAlgn="base"/>
            <a:r>
              <a:rPr lang="en-GB" sz="1000" dirty="0"/>
              <a:t> Let’s say 1000 elements are there in all the tests</a:t>
            </a:r>
          </a:p>
          <a:p>
            <a:pPr lvl="2" fontAlgn="base"/>
            <a:r>
              <a:rPr lang="en-GB" sz="1000" dirty="0"/>
              <a:t>On an average most of the elements take a maximum of 10 Seconds =&gt; Set </a:t>
            </a:r>
            <a:r>
              <a:rPr lang="en-GB" sz="1000" dirty="0" err="1"/>
              <a:t>ImplicitWait</a:t>
            </a:r>
            <a:r>
              <a:rPr lang="en-GB" sz="1000" dirty="0"/>
              <a:t> to 10 Second</a:t>
            </a:r>
          </a:p>
          <a:p>
            <a:pPr lvl="2" fontAlgn="base"/>
            <a:r>
              <a:rPr lang="en-GB" sz="1000" dirty="0"/>
              <a:t> Four Elements are there which are taking more than 10 seconds =&gt; say  30,25,25,20</a:t>
            </a:r>
          </a:p>
          <a:p>
            <a:pPr lvl="2" fontAlgn="base"/>
            <a:r>
              <a:rPr lang="en-GB" sz="1000" dirty="0"/>
              <a:t> One possible solution is to increase </a:t>
            </a:r>
            <a:r>
              <a:rPr lang="en-GB" sz="1000" dirty="0" err="1"/>
              <a:t>ImplicitWait</a:t>
            </a:r>
            <a:r>
              <a:rPr lang="en-GB" sz="1000" dirty="0"/>
              <a:t> to =&gt; 30 =&gt; But, This is not acceptable as it waits 30 seconds for even those elements which take a maximum of 10 second</a:t>
            </a:r>
          </a:p>
          <a:p>
            <a:pPr lvl="2" fontAlgn="base"/>
            <a:r>
              <a:rPr lang="en-GB" sz="1000" dirty="0"/>
              <a:t> To Overcome this, </a:t>
            </a:r>
            <a:r>
              <a:rPr lang="en-GB" sz="1000" dirty="0" err="1"/>
              <a:t>ExplicitWait</a:t>
            </a:r>
            <a:r>
              <a:rPr lang="en-GB" sz="1000" dirty="0"/>
              <a:t> is introduced</a:t>
            </a:r>
          </a:p>
          <a:p>
            <a:pPr lvl="2" fontAlgn="base"/>
            <a:r>
              <a:rPr lang="en-GB" sz="1000" dirty="0"/>
              <a:t> Explicit Wait can be set to a single element =&gt; You can set an explicit wait of 30 seconds to an </a:t>
            </a:r>
            <a:r>
              <a:rPr lang="en-GB" sz="1000" dirty="0" err="1"/>
              <a:t>elemenet</a:t>
            </a:r>
            <a:r>
              <a:rPr lang="en-GB" sz="1000" dirty="0"/>
              <a:t> which takes 30 seconds </a:t>
            </a:r>
            <a:endParaRPr lang="en-US" sz="1000" dirty="0"/>
          </a:p>
          <a:p>
            <a:pPr marL="91441" indent="0">
              <a:buNone/>
            </a:pPr>
            <a:br>
              <a:rPr lang="en-US" dirty="0"/>
            </a:br>
            <a:endParaRPr lang="en-US" dirty="0"/>
          </a:p>
          <a:p>
            <a:pPr marL="91441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96668" cy="304800"/>
          </a:xfrm>
        </p:spPr>
        <p:txBody>
          <a:bodyPr/>
          <a:lstStyle/>
          <a:p>
            <a:r>
              <a:rPr lang="en-US" sz="1400" dirty="0"/>
              <a:t>Selenium : Waits</a:t>
            </a:r>
          </a:p>
        </p:txBody>
      </p:sp>
    </p:spTree>
    <p:extLst>
      <p:ext uri="{BB962C8B-B14F-4D97-AF65-F5344CB8AC3E}">
        <p14:creationId xmlns:p14="http://schemas.microsoft.com/office/powerpoint/2010/main" val="2933431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8596668" cy="6324600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Explicit wait:</a:t>
            </a:r>
          </a:p>
          <a:p>
            <a:pPr lvl="1" fontAlgn="base"/>
            <a:r>
              <a:rPr lang="en-US" sz="1200" dirty="0"/>
              <a:t>The explicit wait tells the Web Driver to wait for certain conditions</a:t>
            </a:r>
          </a:p>
          <a:p>
            <a:pPr lvl="1" fontAlgn="base"/>
            <a:r>
              <a:rPr lang="en-US" sz="1200" dirty="0"/>
              <a:t>Explicit wait is a wait which explicitly waits for a certain condition called Expected Condition.</a:t>
            </a:r>
          </a:p>
          <a:p>
            <a:pPr lvl="1" fontAlgn="base"/>
            <a:r>
              <a:rPr lang="en-US" sz="1200" dirty="0"/>
              <a:t>Poling interval is 500 ms</a:t>
            </a:r>
          </a:p>
          <a:p>
            <a:pPr lvl="1" fontAlgn="base"/>
            <a:r>
              <a:rPr lang="en-US" sz="1200" dirty="0"/>
              <a:t>Few conditions:</a:t>
            </a:r>
          </a:p>
          <a:p>
            <a:pPr lvl="2" fontAlgn="base"/>
            <a:r>
              <a:rPr lang="en-US" sz="1200" dirty="0" err="1"/>
              <a:t>presenceOfElementLocated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visibilityOfElementLocated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elementToBeClickable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alertIsPresent</a:t>
            </a:r>
            <a:r>
              <a:rPr lang="en-US" sz="1200" dirty="0"/>
              <a:t>()</a:t>
            </a:r>
          </a:p>
          <a:p>
            <a:pPr lvl="2" fontAlgn="base"/>
            <a:endParaRPr lang="en-US" sz="1200" dirty="0"/>
          </a:p>
          <a:p>
            <a:pPr lvl="2" fontAlgn="base"/>
            <a:endParaRPr lang="en-US" sz="1200" dirty="0"/>
          </a:p>
          <a:p>
            <a:pPr lvl="2" fontAlgn="base"/>
            <a:r>
              <a:rPr lang="en-US" sz="1200" dirty="0"/>
              <a:t>Displayed =&gt; Hidden Or Shown =&gt; Element is present in the page but Hidden/</a:t>
            </a:r>
            <a:r>
              <a:rPr lang="en-US" sz="1200" dirty="0" err="1"/>
              <a:t>NotHidden</a:t>
            </a:r>
            <a:endParaRPr lang="en-US" sz="1200" dirty="0"/>
          </a:p>
          <a:p>
            <a:pPr lvl="2" fontAlgn="base"/>
            <a:r>
              <a:rPr lang="en-US" sz="1200" dirty="0"/>
              <a:t>Enabled =&gt; Is Editable Or Not</a:t>
            </a:r>
          </a:p>
          <a:p>
            <a:pPr lvl="2" fontAlgn="base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96668" cy="304800"/>
          </a:xfrm>
        </p:spPr>
        <p:txBody>
          <a:bodyPr/>
          <a:lstStyle/>
          <a:p>
            <a:r>
              <a:rPr lang="en-US" sz="1400" dirty="0"/>
              <a:t>Selenium : Waits</a:t>
            </a:r>
          </a:p>
        </p:txBody>
      </p:sp>
    </p:spTree>
    <p:extLst>
      <p:ext uri="{BB962C8B-B14F-4D97-AF65-F5344CB8AC3E}">
        <p14:creationId xmlns:p14="http://schemas.microsoft.com/office/powerpoint/2010/main" val="258535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79376" y="260648"/>
            <a:ext cx="8596668" cy="360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5976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1200" dirty="0"/>
              <a:t>Why Selenium?</a:t>
            </a:r>
          </a:p>
          <a:p>
            <a:pPr lvl="1" indent="-342900"/>
            <a:r>
              <a:rPr lang="en-IN" sz="1050" dirty="0"/>
              <a:t>It's Open source</a:t>
            </a:r>
          </a:p>
          <a:p>
            <a:pPr lvl="1" indent="-342900"/>
            <a:r>
              <a:rPr lang="en-IN" sz="1050" dirty="0"/>
              <a:t>Huge community supporting it</a:t>
            </a:r>
          </a:p>
          <a:p>
            <a:pPr lvl="1" indent="-342900"/>
            <a:r>
              <a:rPr lang="en-IN" sz="1050" dirty="0"/>
              <a:t>It supports multiple programming languages: </a:t>
            </a:r>
            <a:r>
              <a:rPr lang="en-IN" sz="1050" dirty="0" err="1"/>
              <a:t>java,perl,php,python,javascript,c#,ruby</a:t>
            </a:r>
            <a:endParaRPr lang="en-IN" sz="1050" dirty="0"/>
          </a:p>
          <a:p>
            <a:pPr lvl="1" indent="-342900"/>
            <a:r>
              <a:rPr lang="en-IN" sz="1050" dirty="0"/>
              <a:t>It supports multiple OS: windows, mac, </a:t>
            </a:r>
            <a:r>
              <a:rPr lang="en-IN" sz="1050" dirty="0" err="1"/>
              <a:t>linux</a:t>
            </a:r>
            <a:endParaRPr lang="en-IN" sz="1050" dirty="0"/>
          </a:p>
          <a:p>
            <a:pPr lvl="1" indent="-342900"/>
            <a:r>
              <a:rPr lang="en-IN" sz="1050" dirty="0"/>
              <a:t>Used to automate web application and mobile web.</a:t>
            </a:r>
          </a:p>
          <a:p>
            <a:pPr indent="-342900">
              <a:spcBef>
                <a:spcPts val="1000"/>
              </a:spcBef>
            </a:pPr>
            <a:r>
              <a:rPr lang="en-US" sz="1200" dirty="0"/>
              <a:t>Why The Name Selenium?</a:t>
            </a:r>
          </a:p>
          <a:p>
            <a:pPr indent="-342900">
              <a:spcBef>
                <a:spcPts val="1000"/>
              </a:spcBef>
            </a:pPr>
            <a:r>
              <a:rPr lang="en-US" sz="1200" dirty="0"/>
              <a:t>Differences between QTP and Selenium?</a:t>
            </a:r>
          </a:p>
          <a:p>
            <a:pPr lvl="1" indent="-342900"/>
            <a:r>
              <a:rPr lang="en-IN" sz="1050" dirty="0"/>
              <a:t>Selenium is an open source tool while QTP is not an open source tool.</a:t>
            </a:r>
          </a:p>
          <a:p>
            <a:pPr lvl="1" indent="-342900"/>
            <a:r>
              <a:rPr lang="en-IN" sz="1050" dirty="0"/>
              <a:t>Selenium supports scripting in many different languages like Java, </a:t>
            </a:r>
            <a:r>
              <a:rPr lang="en-IN" sz="1050" dirty="0" err="1"/>
              <a:t>.Net</a:t>
            </a:r>
            <a:r>
              <a:rPr lang="en-IN" sz="1050" dirty="0"/>
              <a:t>, Python, Ruby </a:t>
            </a:r>
            <a:r>
              <a:rPr lang="en-IN" sz="1050" dirty="0" err="1"/>
              <a:t>etc</a:t>
            </a:r>
            <a:r>
              <a:rPr lang="en-IN" sz="1050" dirty="0"/>
              <a:t> While in QTP only </a:t>
            </a:r>
            <a:r>
              <a:rPr lang="en-IN" sz="1050" dirty="0" err="1"/>
              <a:t>vb</a:t>
            </a:r>
            <a:r>
              <a:rPr lang="en-IN" sz="1050" dirty="0"/>
              <a:t> scripting is provided.</a:t>
            </a:r>
          </a:p>
          <a:p>
            <a:pPr lvl="1" indent="-342900"/>
            <a:r>
              <a:rPr lang="en-IN" sz="1050" dirty="0"/>
              <a:t>Selenium supports WINDOWS,MAC and UNIX platforms whereas QTP supports only WINDOWS platforms only.</a:t>
            </a:r>
          </a:p>
          <a:p>
            <a:pPr lvl="1" indent="-342900"/>
            <a:r>
              <a:rPr lang="en-IN" sz="1050" dirty="0"/>
              <a:t>Selenium supports all browsers whereas QTP supports IE and Firefox browsers only</a:t>
            </a:r>
          </a:p>
          <a:p>
            <a:pPr lvl="1" indent="-342900"/>
            <a:r>
              <a:rPr lang="en-IN" sz="1050" dirty="0"/>
              <a:t>Selenium is used to test only web based applications while QTP can be used to test client-server , web  and Desktop applications.</a:t>
            </a:r>
            <a:endParaRPr lang="en-US" sz="1050" dirty="0"/>
          </a:p>
          <a:p>
            <a:pPr indent="-342900">
              <a:spcBef>
                <a:spcPts val="1000"/>
              </a:spcBef>
            </a:pPr>
            <a:r>
              <a:rPr lang="en-US" sz="1200" dirty="0"/>
              <a:t>Why Java?</a:t>
            </a:r>
          </a:p>
          <a:p>
            <a:pPr lvl="1" indent="-342900"/>
            <a:r>
              <a:rPr lang="en-IN" sz="1050" dirty="0"/>
              <a:t>It's Open source</a:t>
            </a:r>
          </a:p>
          <a:p>
            <a:pPr lvl="1" indent="-342900"/>
            <a:r>
              <a:rPr lang="en-IN" sz="1050" dirty="0"/>
              <a:t>Excellent support, lots of documentation and answers on web</a:t>
            </a:r>
          </a:p>
          <a:p>
            <a:pPr lvl="1" indent="-342900"/>
            <a:r>
              <a:rPr lang="en-IN" sz="1050" dirty="0"/>
              <a:t>Huge functionality implemented</a:t>
            </a:r>
          </a:p>
          <a:p>
            <a:pPr lvl="1" indent="-342900"/>
            <a:r>
              <a:rPr lang="en-IN" sz="1050" dirty="0"/>
              <a:t>Lots of supporting frameworks supporting java like </a:t>
            </a:r>
            <a:r>
              <a:rPr lang="en-IN" sz="1050" dirty="0" err="1"/>
              <a:t>junit,TestNG</a:t>
            </a:r>
            <a:r>
              <a:rPr lang="en-IN" sz="1050" dirty="0"/>
              <a:t> etc.</a:t>
            </a:r>
          </a:p>
          <a:p>
            <a:pPr lvl="1" indent="-342900"/>
            <a:r>
              <a:rPr lang="en-IN" sz="1050" dirty="0"/>
              <a:t>Platform </a:t>
            </a:r>
            <a:r>
              <a:rPr lang="en-IN" sz="1050" dirty="0" err="1"/>
              <a:t>independant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1224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0"/>
            <a:ext cx="8596668" cy="5638799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What is Maven?</a:t>
            </a:r>
          </a:p>
          <a:p>
            <a:pPr lvl="2" fontAlgn="base"/>
            <a:r>
              <a:rPr lang="en-IN" sz="1200" dirty="0"/>
              <a:t>Maven is a software project management tool</a:t>
            </a:r>
          </a:p>
          <a:p>
            <a:pPr lvl="2" fontAlgn="base"/>
            <a:r>
              <a:rPr lang="en-IN" sz="1200" dirty="0"/>
              <a:t>Maven can manage a project's Build, reporting and documentation</a:t>
            </a:r>
          </a:p>
          <a:p>
            <a:pPr lvl="2" fontAlgn="base"/>
            <a:r>
              <a:rPr lang="en-IN" sz="1200" dirty="0"/>
              <a:t>Maven works on POM </a:t>
            </a:r>
          </a:p>
          <a:p>
            <a:pPr lvl="3" fontAlgn="base"/>
            <a:r>
              <a:rPr lang="en-IN" dirty="0"/>
              <a:t>Project Object Model</a:t>
            </a:r>
          </a:p>
          <a:p>
            <a:pPr lvl="3" fontAlgn="base"/>
            <a:r>
              <a:rPr lang="en-IN" dirty="0"/>
              <a:t>POM is the fundamental unit of work in Maven. </a:t>
            </a:r>
          </a:p>
          <a:p>
            <a:pPr lvl="3" fontAlgn="base"/>
            <a:r>
              <a:rPr lang="en-IN" dirty="0"/>
              <a:t>It is an XML file that contains information about the project and configuration details used by Maven to build the project.</a:t>
            </a:r>
          </a:p>
          <a:p>
            <a:pPr lvl="1" fontAlgn="base"/>
            <a:r>
              <a:rPr lang="en-IN" sz="1200" dirty="0"/>
              <a:t>What is a build tool?</a:t>
            </a:r>
          </a:p>
          <a:p>
            <a:pPr lvl="2" fontAlgn="base"/>
            <a:r>
              <a:rPr lang="en-IN" sz="1200" dirty="0"/>
              <a:t>Compile source code</a:t>
            </a:r>
          </a:p>
          <a:p>
            <a:pPr lvl="2" fontAlgn="base"/>
            <a:r>
              <a:rPr lang="en-IN" sz="1200" dirty="0"/>
              <a:t>Compile and run tests</a:t>
            </a:r>
          </a:p>
          <a:p>
            <a:pPr lvl="2" fontAlgn="base"/>
            <a:r>
              <a:rPr lang="en-IN" sz="1200" dirty="0"/>
              <a:t>Copy Resources</a:t>
            </a:r>
          </a:p>
          <a:p>
            <a:pPr lvl="2" fontAlgn="base"/>
            <a:r>
              <a:rPr lang="en-IN" sz="1200" dirty="0"/>
              <a:t>Package project</a:t>
            </a:r>
          </a:p>
          <a:p>
            <a:pPr lvl="2" fontAlgn="base"/>
            <a:r>
              <a:rPr lang="en-IN" sz="1200" dirty="0"/>
              <a:t>Deploy project</a:t>
            </a:r>
          </a:p>
          <a:p>
            <a:pPr lvl="1" fontAlgn="base"/>
            <a:r>
              <a:rPr lang="en-IN" sz="1200" dirty="0"/>
              <a:t>Maven Objectives:</a:t>
            </a:r>
          </a:p>
          <a:p>
            <a:pPr lvl="2" fontAlgn="base"/>
            <a:r>
              <a:rPr lang="en-IN" sz="1200" dirty="0"/>
              <a:t>Making build process easy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400" dirty="0"/>
              <a:t>Maven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56973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1"/>
            <a:ext cx="8596668" cy="52793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Installing Maven:</a:t>
            </a:r>
          </a:p>
          <a:p>
            <a:pPr lvl="1" fontAlgn="base"/>
            <a:r>
              <a:rPr lang="en-IN" sz="1200" dirty="0"/>
              <a:t>Prerequisites:</a:t>
            </a:r>
          </a:p>
          <a:p>
            <a:pPr lvl="2" fontAlgn="base"/>
            <a:r>
              <a:rPr lang="en-IN" sz="1200" dirty="0"/>
              <a:t>JDK is installed</a:t>
            </a:r>
          </a:p>
          <a:p>
            <a:pPr lvl="2" fontAlgn="base"/>
            <a:r>
              <a:rPr lang="en-IN" sz="1200" dirty="0"/>
              <a:t>JAVA_HOME is set</a:t>
            </a:r>
          </a:p>
          <a:p>
            <a:pPr lvl="1" fontAlgn="base"/>
            <a:r>
              <a:rPr lang="en-IN" sz="1200" dirty="0"/>
              <a:t>Installing Maven in System:</a:t>
            </a:r>
          </a:p>
          <a:p>
            <a:pPr lvl="2" fontAlgn="base"/>
            <a:r>
              <a:rPr lang="en-IN" sz="1200" dirty="0"/>
              <a:t>Download Maven</a:t>
            </a:r>
          </a:p>
          <a:p>
            <a:pPr lvl="2" fontAlgn="base"/>
            <a:r>
              <a:rPr lang="en-IN" sz="1200" dirty="0">
                <a:hlinkClick r:id="rId2"/>
              </a:rPr>
              <a:t>https://maven.apache.org/download.cgi</a:t>
            </a:r>
            <a:endParaRPr lang="en-IN" sz="1200" dirty="0"/>
          </a:p>
          <a:p>
            <a:pPr lvl="2" fontAlgn="base"/>
            <a:r>
              <a:rPr lang="en-IN" sz="1200" dirty="0"/>
              <a:t>Extract it</a:t>
            </a:r>
          </a:p>
          <a:p>
            <a:pPr lvl="2" fontAlgn="base"/>
            <a:r>
              <a:rPr lang="en-IN" sz="1200" dirty="0"/>
              <a:t>Set M2_HOME environment variable</a:t>
            </a:r>
          </a:p>
          <a:p>
            <a:pPr lvl="2" fontAlgn="base"/>
            <a:r>
              <a:rPr lang="en-IN" sz="1200" dirty="0"/>
              <a:t>Set path variable</a:t>
            </a:r>
          </a:p>
          <a:p>
            <a:pPr lvl="1" fontAlgn="base"/>
            <a:r>
              <a:rPr lang="en-IN" sz="1200" dirty="0"/>
              <a:t>Installing Maven in eclipse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SetUp</a:t>
            </a:r>
          </a:p>
        </p:txBody>
      </p:sp>
    </p:spTree>
    <p:extLst>
      <p:ext uri="{BB962C8B-B14F-4D97-AF65-F5344CB8AC3E}">
        <p14:creationId xmlns:p14="http://schemas.microsoft.com/office/powerpoint/2010/main" val="2408037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09600"/>
            <a:ext cx="8596668" cy="6095999"/>
          </a:xfrm>
        </p:spPr>
        <p:txBody>
          <a:bodyPr/>
          <a:lstStyle/>
          <a:p>
            <a:pPr fontAlgn="base"/>
            <a:endParaRPr lang="en-IN" sz="1200" dirty="0"/>
          </a:p>
          <a:p>
            <a:pPr fontAlgn="base">
              <a:buSzPct val="80000"/>
            </a:pPr>
            <a:r>
              <a:rPr lang="en-IN" sz="1200" dirty="0"/>
              <a:t>Creating First Maven project:</a:t>
            </a:r>
          </a:p>
          <a:p>
            <a:pPr lvl="1" fontAlgn="base"/>
            <a:r>
              <a:rPr lang="en-IN" sz="1200" dirty="0"/>
              <a:t>Creating from eclipse</a:t>
            </a:r>
          </a:p>
          <a:p>
            <a:pPr lvl="1" fontAlgn="base"/>
            <a:r>
              <a:rPr lang="en-IN" sz="1200" dirty="0"/>
              <a:t>Creating from command line</a:t>
            </a:r>
          </a:p>
          <a:p>
            <a:pPr lvl="2" fontAlgn="base"/>
            <a:r>
              <a:rPr lang="en-IN" sz="1200" dirty="0" err="1"/>
              <a:t>mvn</a:t>
            </a:r>
            <a:r>
              <a:rPr lang="en-IN" sz="1200" dirty="0"/>
              <a:t> </a:t>
            </a:r>
            <a:r>
              <a:rPr lang="en-IN" sz="1200" dirty="0" err="1"/>
              <a:t>archetype:generate</a:t>
            </a:r>
            <a:r>
              <a:rPr lang="en-IN" sz="1200" dirty="0"/>
              <a:t>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DgroupId</a:t>
            </a:r>
            <a:r>
              <a:rPr lang="en-IN" dirty="0"/>
              <a:t>=</a:t>
            </a:r>
            <a:r>
              <a:rPr lang="en-IN" dirty="0" err="1"/>
              <a:t>com.google</a:t>
            </a:r>
            <a:r>
              <a:rPr lang="en-IN" dirty="0"/>
              <a:t>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DartifactId</a:t>
            </a:r>
            <a:r>
              <a:rPr lang="en-IN" dirty="0"/>
              <a:t>=ml2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DarchetypeArtifactId</a:t>
            </a:r>
            <a:r>
              <a:rPr lang="en-IN" dirty="0"/>
              <a:t>=maven-archetype-</a:t>
            </a:r>
            <a:r>
              <a:rPr lang="en-IN" dirty="0" err="1"/>
              <a:t>quickstart</a:t>
            </a:r>
            <a:endParaRPr lang="en-IN" dirty="0"/>
          </a:p>
          <a:p>
            <a:pPr lvl="1" fontAlgn="base"/>
            <a:r>
              <a:rPr lang="en-IN" sz="1200" dirty="0"/>
              <a:t>What is Archetype?</a:t>
            </a:r>
          </a:p>
          <a:p>
            <a:pPr lvl="1" fontAlgn="base"/>
            <a:r>
              <a:rPr lang="en-IN" sz="1200" dirty="0"/>
              <a:t>What is </a:t>
            </a:r>
            <a:r>
              <a:rPr lang="en-IN" sz="1200" dirty="0" err="1"/>
              <a:t>groupId</a:t>
            </a:r>
            <a:r>
              <a:rPr lang="en-IN" sz="1200" dirty="0"/>
              <a:t>?</a:t>
            </a:r>
          </a:p>
          <a:p>
            <a:pPr lvl="1" fontAlgn="base"/>
            <a:r>
              <a:rPr lang="en-IN" sz="1200" dirty="0"/>
              <a:t>What is </a:t>
            </a:r>
            <a:r>
              <a:rPr lang="en-IN" sz="1200" dirty="0" err="1"/>
              <a:t>artifactId</a:t>
            </a:r>
            <a:r>
              <a:rPr lang="en-IN" sz="1200" dirty="0"/>
              <a:t>?</a:t>
            </a:r>
          </a:p>
          <a:p>
            <a:pPr lvl="1" fontAlgn="base"/>
            <a:r>
              <a:rPr lang="en-IN" sz="1200" dirty="0"/>
              <a:t>What is Version?</a:t>
            </a:r>
          </a:p>
          <a:p>
            <a:pPr marL="91441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Creating First Maven Project</a:t>
            </a:r>
          </a:p>
        </p:txBody>
      </p:sp>
    </p:spTree>
    <p:extLst>
      <p:ext uri="{BB962C8B-B14F-4D97-AF65-F5344CB8AC3E}">
        <p14:creationId xmlns:p14="http://schemas.microsoft.com/office/powerpoint/2010/main" val="819843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Main code 	: </a:t>
            </a:r>
            <a:r>
              <a:rPr lang="en-IN" sz="1200" dirty="0" err="1"/>
              <a:t>src</a:t>
            </a:r>
            <a:r>
              <a:rPr lang="en-IN" sz="1200" dirty="0"/>
              <a:t>/main/java</a:t>
            </a:r>
          </a:p>
          <a:p>
            <a:pPr fontAlgn="base">
              <a:buSzPct val="80000"/>
            </a:pPr>
            <a:r>
              <a:rPr lang="en-IN" sz="1200" dirty="0"/>
              <a:t>Main resources 	: </a:t>
            </a:r>
            <a:r>
              <a:rPr lang="en-IN" sz="1200" dirty="0" err="1"/>
              <a:t>src</a:t>
            </a:r>
            <a:r>
              <a:rPr lang="en-IN" sz="1200" dirty="0"/>
              <a:t>/main/resources</a:t>
            </a:r>
          </a:p>
          <a:p>
            <a:pPr fontAlgn="base">
              <a:buSzPct val="80000"/>
            </a:pPr>
            <a:r>
              <a:rPr lang="en-IN" sz="1200" dirty="0"/>
              <a:t>Test code 	: </a:t>
            </a:r>
            <a:r>
              <a:rPr lang="en-IN" sz="1200" dirty="0" err="1"/>
              <a:t>src</a:t>
            </a:r>
            <a:r>
              <a:rPr lang="en-IN" sz="1200" dirty="0"/>
              <a:t>/test/java</a:t>
            </a:r>
          </a:p>
          <a:p>
            <a:pPr fontAlgn="base">
              <a:buSzPct val="80000"/>
            </a:pPr>
            <a:r>
              <a:rPr lang="en-IN" sz="1200" dirty="0"/>
              <a:t>Test Resources 	: </a:t>
            </a:r>
            <a:r>
              <a:rPr lang="en-IN" sz="1200" dirty="0" err="1"/>
              <a:t>src</a:t>
            </a:r>
            <a:r>
              <a:rPr lang="en-IN" sz="1200" dirty="0"/>
              <a:t>/test/resources</a:t>
            </a:r>
          </a:p>
          <a:p>
            <a:pPr fontAlgn="base">
              <a:buSzPct val="80000"/>
            </a:pPr>
            <a:r>
              <a:rPr lang="en-IN" sz="1200" dirty="0"/>
              <a:t>target directory 	: Contains all output of the build.</a:t>
            </a:r>
          </a:p>
          <a:p>
            <a:pPr fontAlgn="base">
              <a:buSzPct val="80000"/>
            </a:pPr>
            <a:r>
              <a:rPr lang="en-IN" sz="1200" dirty="0"/>
              <a:t>Pom.xml 	: Should be present in project’s in root folder</a:t>
            </a:r>
          </a:p>
          <a:p>
            <a:pPr fontAlgn="base">
              <a:buSzPct val="80000"/>
            </a:pPr>
            <a:br>
              <a:rPr lang="en-IN" sz="1200" dirty="0"/>
            </a:b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994180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Maven Build Lifecycle:</a:t>
            </a:r>
          </a:p>
          <a:p>
            <a:pPr marL="342900" lvl="1" indent="-251459" fontAlgn="base"/>
            <a:r>
              <a:rPr lang="en-IN" sz="1200" dirty="0"/>
              <a:t>It's a definition of process for building and distributing a project.</a:t>
            </a:r>
          </a:p>
          <a:p>
            <a:pPr marL="342900" lvl="1" indent="-251459" fontAlgn="base"/>
            <a:r>
              <a:rPr lang="en-IN" sz="1200" dirty="0"/>
              <a:t>Build cycle consists of multiple phases which execute in a particular sequence:</a:t>
            </a:r>
          </a:p>
          <a:p>
            <a:pPr marL="342900" lvl="1" indent="-251459" fontAlgn="base"/>
            <a:r>
              <a:rPr lang="en-IN" sz="1200" dirty="0"/>
              <a:t>Phases in build lifecycle are:</a:t>
            </a:r>
          </a:p>
          <a:p>
            <a:pPr marL="342900" lvl="2" indent="-251459" fontAlgn="base"/>
            <a:r>
              <a:rPr lang="en-IN" sz="1200" dirty="0"/>
              <a:t>compile </a:t>
            </a:r>
          </a:p>
          <a:p>
            <a:pPr marL="342900" lvl="2" indent="-251459" fontAlgn="base"/>
            <a:r>
              <a:rPr lang="en-IN" sz="1200" dirty="0"/>
              <a:t>test-compile</a:t>
            </a:r>
          </a:p>
          <a:p>
            <a:pPr marL="342900" lvl="2" indent="-251459" fontAlgn="base"/>
            <a:r>
              <a:rPr lang="en-IN" sz="1200" dirty="0"/>
              <a:t>test </a:t>
            </a:r>
          </a:p>
          <a:p>
            <a:pPr marL="342900" lvl="2" indent="-251459" fontAlgn="base"/>
            <a:r>
              <a:rPr lang="en-IN" sz="1200" dirty="0"/>
              <a:t>package</a:t>
            </a:r>
          </a:p>
          <a:p>
            <a:pPr marL="342900" lvl="2" indent="-251459" fontAlgn="base"/>
            <a:r>
              <a:rPr lang="en-IN" sz="1200" dirty="0"/>
              <a:t>install </a:t>
            </a:r>
          </a:p>
          <a:p>
            <a:pPr marL="342900" lvl="2" indent="-251459" fontAlgn="base"/>
            <a:r>
              <a:rPr lang="en-IN" sz="1200" dirty="0"/>
              <a:t>deploy</a:t>
            </a:r>
          </a:p>
          <a:p>
            <a:pPr marL="342900" lvl="1" indent="-251459" fontAlgn="base"/>
            <a:r>
              <a:rPr lang="en-IN" sz="1200" dirty="0"/>
              <a:t>Build phases get executed in above order</a:t>
            </a:r>
          </a:p>
          <a:p>
            <a:pPr marL="342900" lvl="1" indent="-251459" fontAlgn="base"/>
            <a:r>
              <a:rPr lang="en-IN" sz="1200" dirty="0"/>
              <a:t>When we run any particular phase ,then all the phases which come early in the order are first  executed and then the selected phase gets executed.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400" dirty="0"/>
              <a:t>Maven : Build Lifecycle</a:t>
            </a:r>
          </a:p>
        </p:txBody>
      </p:sp>
    </p:spTree>
    <p:extLst>
      <p:ext uri="{BB962C8B-B14F-4D97-AF65-F5344CB8AC3E}">
        <p14:creationId xmlns:p14="http://schemas.microsoft.com/office/powerpoint/2010/main" val="4225815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Maven build lifecycle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Compile </a:t>
            </a:r>
          </a:p>
          <a:p>
            <a:pPr lvl="1" fontAlgn="base"/>
            <a:r>
              <a:rPr lang="en-IN" sz="1200" dirty="0"/>
              <a:t>Compile main code present in </a:t>
            </a:r>
            <a:r>
              <a:rPr lang="en-IN" sz="1200" dirty="0" err="1"/>
              <a:t>src</a:t>
            </a:r>
            <a:r>
              <a:rPr lang="en-IN" sz="1200" dirty="0"/>
              <a:t>/main/java </a:t>
            </a:r>
          </a:p>
          <a:p>
            <a:pPr lvl="1" fontAlgn="base"/>
            <a:r>
              <a:rPr lang="en-IN" sz="1200" dirty="0"/>
              <a:t>Generates target/classes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Test-compile</a:t>
            </a:r>
          </a:p>
          <a:p>
            <a:pPr lvl="1" fontAlgn="base"/>
            <a:r>
              <a:rPr lang="en-IN" sz="1200" dirty="0"/>
              <a:t>Compile unit test code present in </a:t>
            </a:r>
            <a:r>
              <a:rPr lang="en-IN" sz="1200" dirty="0" err="1"/>
              <a:t>src</a:t>
            </a:r>
            <a:r>
              <a:rPr lang="en-IN" sz="1200" dirty="0"/>
              <a:t>/test/java</a:t>
            </a:r>
          </a:p>
          <a:p>
            <a:pPr lvl="1" fontAlgn="base"/>
            <a:r>
              <a:rPr lang="en-IN" sz="1200" dirty="0"/>
              <a:t>Generates test-classes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test</a:t>
            </a:r>
          </a:p>
          <a:p>
            <a:pPr lvl="1" fontAlgn="base"/>
            <a:r>
              <a:rPr lang="en-IN" sz="1200" dirty="0"/>
              <a:t>To run compile unit tests</a:t>
            </a:r>
          </a:p>
          <a:p>
            <a:pPr lvl="1" fontAlgn="base"/>
            <a:r>
              <a:rPr lang="en-IN" sz="1200" dirty="0"/>
              <a:t>Generates </a:t>
            </a:r>
            <a:r>
              <a:rPr lang="en-IN" sz="1200" dirty="0" err="1"/>
              <a:t>surefire</a:t>
            </a:r>
            <a:r>
              <a:rPr lang="en-IN" sz="1200" dirty="0"/>
              <a:t>-reports folder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package</a:t>
            </a:r>
          </a:p>
          <a:p>
            <a:pPr lvl="1" fontAlgn="base"/>
            <a:r>
              <a:rPr lang="en-IN" sz="1200" dirty="0"/>
              <a:t>To generate jar or war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install</a:t>
            </a:r>
          </a:p>
          <a:p>
            <a:pPr lvl="1" fontAlgn="base"/>
            <a:r>
              <a:rPr lang="en-IN" sz="1200" dirty="0"/>
              <a:t>To copy jar/war into local maven repository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deploy</a:t>
            </a:r>
          </a:p>
          <a:p>
            <a:pPr lvl="1" fontAlgn="base"/>
            <a:r>
              <a:rPr lang="en-IN" sz="1000" dirty="0"/>
              <a:t>To deploy the jar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Build Lifecycle</a:t>
            </a:r>
          </a:p>
        </p:txBody>
      </p:sp>
    </p:spTree>
    <p:extLst>
      <p:ext uri="{BB962C8B-B14F-4D97-AF65-F5344CB8AC3E}">
        <p14:creationId xmlns:p14="http://schemas.microsoft.com/office/powerpoint/2010/main" val="1670723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1"/>
            <a:ext cx="8596668" cy="5279362"/>
          </a:xfrm>
        </p:spPr>
        <p:txBody>
          <a:bodyPr/>
          <a:lstStyle/>
          <a:p>
            <a:pPr fontAlgn="base"/>
            <a:r>
              <a:rPr lang="en-IN" sz="1100" dirty="0"/>
              <a:t>A Project Object Model or POM is the fundamental unit of work in Maven</a:t>
            </a:r>
          </a:p>
          <a:p>
            <a:pPr fontAlgn="base"/>
            <a:r>
              <a:rPr lang="en-IN" sz="1100" dirty="0"/>
              <a:t>POM.XML</a:t>
            </a:r>
          </a:p>
          <a:p>
            <a:pPr lvl="1" fontAlgn="base"/>
            <a:r>
              <a:rPr lang="en-IN" sz="1100" dirty="0"/>
              <a:t>Minimal POM</a:t>
            </a:r>
          </a:p>
          <a:p>
            <a:pPr lvl="1" fontAlgn="base"/>
            <a:r>
              <a:rPr lang="en-IN" sz="1100" dirty="0"/>
              <a:t>Effective POM</a:t>
            </a:r>
          </a:p>
          <a:p>
            <a:pPr fontAlgn="base"/>
            <a:r>
              <a:rPr lang="en-IN" sz="1100" dirty="0"/>
              <a:t>Dependency management:</a:t>
            </a:r>
          </a:p>
          <a:p>
            <a:pPr lvl="1" fontAlgn="base"/>
            <a:r>
              <a:rPr lang="en-IN" sz="1100" dirty="0"/>
              <a:t>Project dependencies</a:t>
            </a:r>
          </a:p>
          <a:p>
            <a:pPr lvl="1" fontAlgn="base"/>
            <a:r>
              <a:rPr lang="en-IN" sz="1100" dirty="0"/>
              <a:t>Local repository</a:t>
            </a:r>
          </a:p>
          <a:p>
            <a:pPr lvl="1" fontAlgn="base"/>
            <a:r>
              <a:rPr lang="en-IN" sz="1100" dirty="0"/>
              <a:t>Transitive dependencies</a:t>
            </a:r>
          </a:p>
          <a:p>
            <a:pPr lvl="2" fontAlgn="base"/>
            <a:r>
              <a:rPr lang="en-IN" sz="1100" dirty="0"/>
              <a:t>Dependant jars of dependent jars are called as transitive dependencies. </a:t>
            </a:r>
          </a:p>
          <a:p>
            <a:pPr lvl="2" fontAlgn="base"/>
            <a:r>
              <a:rPr lang="en-IN" sz="1100" dirty="0"/>
              <a:t>Dependency hierarchy is found in pom.xml</a:t>
            </a:r>
          </a:p>
          <a:p>
            <a:pPr lvl="1" fontAlgn="base"/>
            <a:r>
              <a:rPr lang="en-IN" sz="1100" dirty="0"/>
              <a:t>Excluding transitive dependencies</a:t>
            </a:r>
          </a:p>
          <a:p>
            <a:pPr lvl="2" fontAlgn="base"/>
            <a:r>
              <a:rPr lang="en-IN" sz="1100" dirty="0"/>
              <a:t>To exclude one or more transitive dependencies.</a:t>
            </a:r>
          </a:p>
          <a:p>
            <a:pPr fontAlgn="base"/>
            <a:r>
              <a:rPr lang="en-IN" sz="1100" dirty="0"/>
              <a:t>Maven plugins and goals:</a:t>
            </a:r>
          </a:p>
          <a:p>
            <a:pPr lvl="1" fontAlgn="base"/>
            <a:r>
              <a:rPr lang="en-IN" sz="1100" dirty="0"/>
              <a:t>Plugin :Plugin is artefact which executes goals</a:t>
            </a:r>
          </a:p>
          <a:p>
            <a:pPr lvl="1" fontAlgn="base"/>
            <a:r>
              <a:rPr lang="en-IN" sz="1100" dirty="0"/>
              <a:t>Goal : Goal is a task in a phase</a:t>
            </a:r>
          </a:p>
          <a:p>
            <a:pPr lvl="1" fontAlgn="base"/>
            <a:r>
              <a:rPr lang="en-IN" sz="1100" dirty="0"/>
              <a:t>Plugin can execute goals from multiple phases</a:t>
            </a:r>
          </a:p>
          <a:p>
            <a:pPr lvl="2" fontAlgn="base"/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POM</a:t>
            </a:r>
          </a:p>
        </p:txBody>
      </p:sp>
    </p:spTree>
    <p:extLst>
      <p:ext uri="{BB962C8B-B14F-4D97-AF65-F5344CB8AC3E}">
        <p14:creationId xmlns:p14="http://schemas.microsoft.com/office/powerpoint/2010/main" val="1246472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100" dirty="0"/>
              <a:t>Running a project having no dependencies.</a:t>
            </a:r>
          </a:p>
          <a:p>
            <a:pPr lvl="1" fontAlgn="base"/>
            <a:r>
              <a:rPr lang="en-IN" sz="1100" dirty="0"/>
              <a:t>Step1 : Add manifest entry to pom.xml</a:t>
            </a:r>
          </a:p>
          <a:p>
            <a:pPr fontAlgn="base"/>
            <a:r>
              <a:rPr lang="en-IN" sz="1100" dirty="0"/>
              <a:t>Running a project having dependencies.</a:t>
            </a:r>
          </a:p>
          <a:p>
            <a:pPr lvl="1" fontAlgn="base"/>
            <a:r>
              <a:rPr lang="en-IN" sz="1100" dirty="0"/>
              <a:t>Create all required folders</a:t>
            </a:r>
          </a:p>
          <a:p>
            <a:pPr lvl="2" fontAlgn="base"/>
            <a:r>
              <a:rPr lang="en-IN" sz="1100" dirty="0" err="1"/>
              <a:t>conf</a:t>
            </a:r>
            <a:endParaRPr lang="en-IN" sz="1100" dirty="0"/>
          </a:p>
          <a:p>
            <a:pPr lvl="2" fontAlgn="base"/>
            <a:r>
              <a:rPr lang="en-IN" sz="1100" dirty="0"/>
              <a:t>drivers</a:t>
            </a:r>
          </a:p>
          <a:p>
            <a:pPr lvl="1" fontAlgn="base"/>
            <a:r>
              <a:rPr lang="en-IN" sz="1100" dirty="0"/>
              <a:t>Step1: Add manifest entry to pom.xml</a:t>
            </a:r>
          </a:p>
          <a:p>
            <a:pPr lvl="1" fontAlgn="base"/>
            <a:r>
              <a:rPr lang="en-IN" sz="1100" dirty="0"/>
              <a:t>Step2: Use assembly plugin</a:t>
            </a:r>
          </a:p>
          <a:p>
            <a:pPr lvl="2" fontAlgn="base"/>
            <a:r>
              <a:rPr lang="en-IN" sz="1100" dirty="0"/>
              <a:t>What is assembly?</a:t>
            </a:r>
          </a:p>
          <a:p>
            <a:pPr lvl="2" fontAlgn="base"/>
            <a:r>
              <a:rPr lang="en-IN" sz="1100" dirty="0"/>
              <a:t>Add assembly plugin to pom.xml</a:t>
            </a:r>
          </a:p>
          <a:p>
            <a:pPr lvl="2" fontAlgn="base"/>
            <a:r>
              <a:rPr lang="en-IN" sz="1100" dirty="0"/>
              <a:t>Create assembly.xml</a:t>
            </a:r>
          </a:p>
          <a:p>
            <a:pPr lvl="3" fontAlgn="base"/>
            <a:r>
              <a:rPr lang="en-IN" sz="1100" dirty="0"/>
              <a:t>Define formats</a:t>
            </a:r>
          </a:p>
          <a:p>
            <a:pPr lvl="3" fontAlgn="base"/>
            <a:r>
              <a:rPr lang="en-IN" sz="1100" dirty="0"/>
              <a:t>Add dependency sets</a:t>
            </a:r>
          </a:p>
          <a:p>
            <a:pPr lvl="3" fontAlgn="base"/>
            <a:r>
              <a:rPr lang="en-IN" sz="1100" dirty="0"/>
              <a:t>Add an entry for </a:t>
            </a:r>
            <a:r>
              <a:rPr lang="en-IN" sz="1100" dirty="0" err="1"/>
              <a:t>conf</a:t>
            </a:r>
            <a:r>
              <a:rPr lang="en-IN" sz="1100" dirty="0"/>
              <a:t> folder</a:t>
            </a:r>
          </a:p>
          <a:p>
            <a:pPr lvl="3" fontAlgn="base"/>
            <a:r>
              <a:rPr lang="en-IN" sz="1100" dirty="0"/>
              <a:t>Add an entry for drivers folder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Building runnable jars</a:t>
            </a:r>
          </a:p>
        </p:txBody>
      </p:sp>
    </p:spTree>
    <p:extLst>
      <p:ext uri="{BB962C8B-B14F-4D97-AF65-F5344CB8AC3E}">
        <p14:creationId xmlns:p14="http://schemas.microsoft.com/office/powerpoint/2010/main" val="3199482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Maven Build Profiles:</a:t>
            </a:r>
          </a:p>
          <a:p>
            <a:pPr lvl="1" fontAlgn="base"/>
            <a:r>
              <a:rPr lang="en-IN" sz="1200" dirty="0"/>
              <a:t>A Build profile is a set of configuration values</a:t>
            </a:r>
          </a:p>
          <a:p>
            <a:pPr lvl="1" fontAlgn="base"/>
            <a:r>
              <a:rPr lang="en-IN" sz="1200" dirty="0"/>
              <a:t>Using a build profile, you can customize build for different environments such as Production , Development and QA environments.</a:t>
            </a:r>
          </a:p>
          <a:p>
            <a:pPr lvl="1" fontAlgn="base"/>
            <a:r>
              <a:rPr lang="en-IN" sz="1200" dirty="0"/>
              <a:t>Step1: Create a project and implement assembly as shown in previous slide</a:t>
            </a:r>
          </a:p>
          <a:p>
            <a:pPr lvl="1" fontAlgn="base"/>
            <a:r>
              <a:rPr lang="en-IN" sz="1200" dirty="0"/>
              <a:t>Step2: Add place holders in configuration files</a:t>
            </a:r>
          </a:p>
          <a:p>
            <a:pPr lvl="1" fontAlgn="base"/>
            <a:r>
              <a:rPr lang="en-IN" sz="1200" dirty="0"/>
              <a:t>Step3: Add a resource element to pom.xml</a:t>
            </a:r>
          </a:p>
          <a:p>
            <a:pPr lvl="2" fontAlgn="base"/>
            <a:r>
              <a:rPr lang="en-IN" sz="1200" dirty="0"/>
              <a:t>Set filtering to true</a:t>
            </a:r>
          </a:p>
          <a:p>
            <a:pPr lvl="2" fontAlgn="base"/>
            <a:r>
              <a:rPr lang="en-IN" sz="1200" dirty="0"/>
              <a:t>Define your custom configuration folder directory</a:t>
            </a:r>
          </a:p>
          <a:p>
            <a:pPr lvl="1" fontAlgn="base"/>
            <a:r>
              <a:rPr lang="en-IN" sz="1200" dirty="0"/>
              <a:t>Step4: Add profiles element in pom.xml</a:t>
            </a:r>
          </a:p>
          <a:p>
            <a:pPr lvl="1" fontAlgn="base"/>
            <a:r>
              <a:rPr lang="en-IN" sz="1200" dirty="0"/>
              <a:t>Step5: Build project with -P </a:t>
            </a:r>
          </a:p>
          <a:p>
            <a:pPr lvl="2" fontAlgn="base"/>
            <a:r>
              <a:rPr lang="en-IN" sz="1200" dirty="0" err="1"/>
              <a:t>Mvn</a:t>
            </a:r>
            <a:r>
              <a:rPr lang="en-IN" sz="1200" dirty="0"/>
              <a:t> clean install -</a:t>
            </a:r>
            <a:r>
              <a:rPr lang="en-IN" sz="1200" dirty="0" err="1"/>
              <a:t>Pqa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Profiles</a:t>
            </a:r>
          </a:p>
        </p:txBody>
      </p:sp>
    </p:spTree>
    <p:extLst>
      <p:ext uri="{BB962C8B-B14F-4D97-AF65-F5344CB8AC3E}">
        <p14:creationId xmlns:p14="http://schemas.microsoft.com/office/powerpoint/2010/main" val="3249783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Ways of running selenium tests:</a:t>
            </a:r>
          </a:p>
          <a:p>
            <a:pPr lvl="1" fontAlgn="base"/>
            <a:r>
              <a:rPr lang="en-IN" sz="1200" dirty="0"/>
              <a:t>Local:</a:t>
            </a:r>
          </a:p>
          <a:p>
            <a:pPr lvl="2" fontAlgn="base"/>
            <a:r>
              <a:rPr lang="en-IN" sz="1200" dirty="0"/>
              <a:t>WebDriver is used to run tests locally</a:t>
            </a:r>
          </a:p>
          <a:p>
            <a:pPr lvl="1" fontAlgn="base"/>
            <a:r>
              <a:rPr lang="en-IN" sz="1200" dirty="0"/>
              <a:t>Remote:</a:t>
            </a:r>
          </a:p>
          <a:p>
            <a:pPr lvl="2" fontAlgn="base"/>
            <a:r>
              <a:rPr lang="en-IN" sz="1200" dirty="0" err="1"/>
              <a:t>RemoteWebDriver</a:t>
            </a:r>
            <a:r>
              <a:rPr lang="en-IN" sz="1200" dirty="0"/>
              <a:t> is used to run tests remotely</a:t>
            </a:r>
          </a:p>
          <a:p>
            <a:pPr lvl="2" fontAlgn="base"/>
            <a:r>
              <a:rPr lang="en-IN" sz="1200" dirty="0" err="1"/>
              <a:t>RemoteWebDriver</a:t>
            </a:r>
            <a:r>
              <a:rPr lang="en-IN" sz="1200" dirty="0"/>
              <a:t> runs tests on selenium grid</a:t>
            </a:r>
          </a:p>
          <a:p>
            <a:pPr fontAlgn="base"/>
            <a:r>
              <a:rPr lang="en-IN" sz="1200" dirty="0"/>
              <a:t>Why do we need selenium grid?</a:t>
            </a:r>
          </a:p>
          <a:p>
            <a:pPr lvl="1" fontAlgn="base"/>
            <a:r>
              <a:rPr lang="en-IN" sz="1200" dirty="0"/>
              <a:t>To run tests on multiple OS, Browser and device combinations.</a:t>
            </a:r>
          </a:p>
          <a:p>
            <a:pPr lvl="1" fontAlgn="base"/>
            <a:r>
              <a:rPr lang="en-IN" sz="1200" dirty="0"/>
              <a:t>To run tests in parallel to reduce execution time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95914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23392" y="260648"/>
            <a:ext cx="8596668" cy="4320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23392" y="692696"/>
            <a:ext cx="8596668" cy="53285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 fontAlgn="base"/>
            <a:r>
              <a:rPr lang="en-US" sz="1400" dirty="0"/>
              <a:t>What is Selenium?</a:t>
            </a:r>
          </a:p>
          <a:p>
            <a:pPr lvl="1" indent="-285750" fontAlgn="base"/>
            <a:r>
              <a:rPr lang="en-US" sz="1200" dirty="0"/>
              <a:t>Open Source tool</a:t>
            </a:r>
          </a:p>
          <a:p>
            <a:pPr lvl="1" indent="-285750" fontAlgn="base"/>
            <a:r>
              <a:rPr lang="en-US" sz="1200" dirty="0"/>
              <a:t>Used to automating only Functional testing</a:t>
            </a:r>
          </a:p>
          <a:p>
            <a:pPr lvl="1" indent="-285750" fontAlgn="base"/>
            <a:r>
              <a:rPr lang="en-US" sz="1200" dirty="0"/>
              <a:t>For testing Web Applications only</a:t>
            </a:r>
          </a:p>
          <a:p>
            <a:pPr lvl="1" indent="-285750" fontAlgn="base"/>
            <a:r>
              <a:rPr lang="en-US" sz="1200" dirty="0"/>
              <a:t>For cross browser testing(Compatibility testing)</a:t>
            </a:r>
          </a:p>
          <a:p>
            <a:pPr marL="342900" lvl="0" indent="-342900">
              <a:spcBef>
                <a:spcPts val="1000"/>
              </a:spcBef>
              <a:buSzPct val="79999"/>
            </a:pPr>
            <a:r>
              <a:rPr lang="en-US" sz="1200" dirty="0"/>
              <a:t>Selenium Tools Suite:</a:t>
            </a:r>
          </a:p>
          <a:p>
            <a:pPr lvl="2" indent="-342900"/>
            <a:r>
              <a:rPr lang="en-US" sz="1200" dirty="0"/>
              <a:t>Selenium IDE (Very Little focus)</a:t>
            </a:r>
          </a:p>
          <a:p>
            <a:pPr lvl="2" indent="-342900"/>
            <a:r>
              <a:rPr lang="en-US" sz="1200" dirty="0">
                <a:solidFill>
                  <a:srgbClr val="FF0000"/>
                </a:solidFill>
              </a:rPr>
              <a:t>Selenium RC(Selenium 1) (Deprecated . No need to learn this)</a:t>
            </a:r>
          </a:p>
          <a:p>
            <a:pPr lvl="2" indent="-342900"/>
            <a:r>
              <a:rPr lang="en-US" sz="1200" dirty="0"/>
              <a:t>Selenium  WebDriver (We are going to learn this extensively)</a:t>
            </a:r>
          </a:p>
          <a:p>
            <a:pPr lvl="3" indent="-342900"/>
            <a:r>
              <a:rPr lang="en-US" sz="1000" dirty="0"/>
              <a:t>Starting from Selenium 2</a:t>
            </a:r>
          </a:p>
          <a:p>
            <a:pPr lvl="3" indent="-342900"/>
            <a:r>
              <a:rPr lang="en-US" sz="1000" dirty="0"/>
              <a:t>Latest is Selenium 4</a:t>
            </a:r>
          </a:p>
          <a:p>
            <a:pPr marL="1657350" lvl="3" indent="-342900"/>
            <a:r>
              <a:rPr lang="en-US" dirty="0"/>
              <a:t>Browser’s Native Support for automation</a:t>
            </a:r>
          </a:p>
          <a:p>
            <a:pPr lvl="2" indent="-342900"/>
            <a:r>
              <a:rPr lang="en-US" sz="1200" dirty="0"/>
              <a:t>Selenium Grid (We are going to learn this)</a:t>
            </a:r>
          </a:p>
          <a:p>
            <a:pPr lvl="3" indent="-342900"/>
            <a:r>
              <a:rPr lang="en-US" sz="1000" dirty="0"/>
              <a:t>Is more of infrastructure needed for cross browser(compatibility) testing</a:t>
            </a:r>
          </a:p>
          <a:p>
            <a:pPr lvl="3" indent="-342900"/>
            <a:r>
              <a:rPr lang="en-US" sz="1000" dirty="0"/>
              <a:t>On this infrastructure your selenium WebDriver tests are run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38711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0"/>
            <a:ext cx="8596668" cy="5279363"/>
          </a:xfrm>
        </p:spPr>
        <p:txBody>
          <a:bodyPr/>
          <a:lstStyle/>
          <a:p>
            <a:pPr fontAlgn="base"/>
            <a:r>
              <a:rPr lang="en-US" sz="1200" dirty="0"/>
              <a:t>Selenium Grid Structure:</a:t>
            </a:r>
          </a:p>
          <a:p>
            <a:pPr fontAlgn="base"/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18808"/>
            <a:ext cx="4114800" cy="286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1066800"/>
            <a:ext cx="6019800" cy="265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1000"/>
              </a:spcBef>
              <a:buClr>
                <a:schemeClr val="accent1"/>
              </a:buClr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Grid components:</a:t>
            </a:r>
          </a:p>
          <a:p>
            <a:pPr marL="342900" lvl="0" indent="-251459" fontAlgn="base">
              <a:spcBef>
                <a:spcPts val="1000"/>
              </a:spcBef>
              <a:buClr>
                <a:srgbClr val="90C226"/>
              </a:buClr>
              <a:buSzPct val="79999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Grid </a:t>
            </a:r>
            <a:r>
              <a:rPr lang="en-IN" sz="12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Hub</a:t>
            </a:r>
            <a:r>
              <a:rPr lang="en-IN" sz="1200" dirty="0" err="1">
                <a:solidFill>
                  <a:srgbClr val="3F3F3F"/>
                </a:solidFill>
                <a:latin typeface="Trebuchet MS"/>
                <a:sym typeface="Trebuchet MS"/>
              </a:rPr>
              <a:t>Selenium</a:t>
            </a: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 Grid components:</a:t>
            </a:r>
          </a:p>
          <a:p>
            <a:pPr marL="742950" lvl="1" indent="-204469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Grid Hub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The Hub is the central point that will receive all the test request and distribute them the right nodes</a:t>
            </a:r>
          </a:p>
          <a:p>
            <a:pPr marL="742950" lvl="1" indent="-204469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Grid Nodes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Nodes need to be registered with hub 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Tests are run on nodes</a:t>
            </a:r>
          </a:p>
          <a:p>
            <a:pPr lvl="4" fontAlgn="base">
              <a:spcBef>
                <a:spcPts val="1000"/>
              </a:spcBef>
              <a:buClr>
                <a:schemeClr val="accent1"/>
              </a:buClr>
            </a:pPr>
            <a:endParaRPr lang="en-IN" sz="12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04627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400" dirty="0"/>
              <a:t>Selenium Grid Infrastructure:</a:t>
            </a:r>
          </a:p>
          <a:p>
            <a:pPr lvl="1" fontAlgn="base"/>
            <a:r>
              <a:rPr lang="en-IN" sz="1200" dirty="0"/>
              <a:t>Setup locally</a:t>
            </a:r>
          </a:p>
          <a:p>
            <a:pPr lvl="2" fontAlgn="base"/>
            <a:r>
              <a:rPr lang="en-US" sz="1200" dirty="0"/>
              <a:t>We can setup selenium grid locally on our infrastructure</a:t>
            </a:r>
            <a:endParaRPr lang="en-IN" sz="1200" dirty="0"/>
          </a:p>
          <a:p>
            <a:pPr lvl="1" fontAlgn="base"/>
            <a:r>
              <a:rPr lang="en-IN" sz="1200" dirty="0"/>
              <a:t>Cloud/online tools</a:t>
            </a:r>
          </a:p>
          <a:p>
            <a:pPr lvl="2" fontAlgn="base"/>
            <a:r>
              <a:rPr lang="en-US" sz="1200" dirty="0"/>
              <a:t>There are 3</a:t>
            </a:r>
            <a:r>
              <a:rPr lang="en-US" sz="1200" baseline="30000" dirty="0"/>
              <a:t>rd</a:t>
            </a:r>
            <a:r>
              <a:rPr lang="en-US" sz="1200" dirty="0"/>
              <a:t> party tools which are set up on cloud.</a:t>
            </a:r>
          </a:p>
          <a:p>
            <a:pPr lvl="3" fontAlgn="base"/>
            <a:r>
              <a:rPr lang="en-IN" sz="900" dirty="0"/>
              <a:t>Browserstack.com</a:t>
            </a:r>
          </a:p>
          <a:p>
            <a:pPr lvl="3" fontAlgn="base"/>
            <a:r>
              <a:rPr lang="en-IN" sz="900" dirty="0"/>
              <a:t>saucelabs.com</a:t>
            </a:r>
            <a:endParaRPr lang="en-US" sz="900" dirty="0"/>
          </a:p>
          <a:p>
            <a:pPr lvl="2" fontAlgn="base"/>
            <a:r>
              <a:rPr lang="en-US" sz="1200" dirty="0"/>
              <a:t>We need to purchase the subscription and use them directly.</a:t>
            </a:r>
          </a:p>
          <a:p>
            <a:pPr lvl="2" fontAlgn="base"/>
            <a:r>
              <a:rPr lang="en-US" sz="1200" dirty="0"/>
              <a:t>Less maintenance overhead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159775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0"/>
            <a:ext cx="8596668" cy="6019799"/>
          </a:xfrm>
        </p:spPr>
        <p:txBody>
          <a:bodyPr/>
          <a:lstStyle/>
          <a:p>
            <a:r>
              <a:rPr lang="en-US" sz="1050" dirty="0"/>
              <a:t>Setting up selenium grid locally:</a:t>
            </a:r>
          </a:p>
          <a:p>
            <a:pPr lvl="1" fontAlgn="base"/>
            <a:r>
              <a:rPr lang="en-IN" sz="1050" dirty="0"/>
              <a:t>Start hub:</a:t>
            </a:r>
          </a:p>
          <a:p>
            <a:pPr lvl="3" fontAlgn="base"/>
            <a:r>
              <a:rPr lang="en-IN" sz="1000" b="1" i="1" dirty="0"/>
              <a:t>java -jar selenium-server-standalone-3.0.1.jar -role hub</a:t>
            </a:r>
          </a:p>
          <a:p>
            <a:pPr lvl="1" fontAlgn="base"/>
            <a:r>
              <a:rPr lang="en-IN" sz="1050" dirty="0"/>
              <a:t>Registering nodes with hub:</a:t>
            </a:r>
          </a:p>
          <a:p>
            <a:pPr lvl="3" fontAlgn="base"/>
            <a:r>
              <a:rPr lang="en-IN" sz="800" b="1" i="1" dirty="0"/>
              <a:t>java -jar selenium-server-standalone-3.0.1.jar -role node </a:t>
            </a:r>
          </a:p>
          <a:p>
            <a:pPr marL="1432561" lvl="3" indent="0">
              <a:buNone/>
            </a:pPr>
            <a:r>
              <a:rPr lang="en-IN" sz="800" b="1" i="1" dirty="0"/>
              <a:t>	-hub "http://192.168.2.192:4444/grid/register" </a:t>
            </a:r>
          </a:p>
          <a:p>
            <a:pPr marL="538481" lvl="1" indent="0">
              <a:buNone/>
            </a:pPr>
            <a:r>
              <a:rPr lang="en-IN" sz="800" b="1" i="1" dirty="0"/>
              <a:t>		-browser "</a:t>
            </a:r>
            <a:r>
              <a:rPr lang="en-IN" sz="800" b="1" i="1" dirty="0" err="1"/>
              <a:t>browserName</a:t>
            </a:r>
            <a:r>
              <a:rPr lang="en-IN" sz="800" b="1" i="1" dirty="0"/>
              <a:t>=</a:t>
            </a:r>
            <a:r>
              <a:rPr lang="en-IN" sz="800" b="1" i="1" dirty="0" err="1"/>
              <a:t>firefox,firefox_binary</a:t>
            </a:r>
            <a:r>
              <a:rPr lang="en-IN" sz="800" b="1" i="1" dirty="0"/>
              <a:t>=</a:t>
            </a:r>
            <a:r>
              <a:rPr lang="en-IN" sz="800" b="1" i="1" dirty="0" err="1"/>
              <a:t>geckodriver.exe,maxInstances</a:t>
            </a:r>
            <a:r>
              <a:rPr lang="en-IN" sz="800" b="1" i="1" dirty="0"/>
              <a:t>=1,platform=WINDOWS" </a:t>
            </a:r>
          </a:p>
          <a:p>
            <a:pPr marL="538481" lvl="1" indent="0">
              <a:buNone/>
            </a:pPr>
            <a:r>
              <a:rPr lang="en-IN" sz="800" b="1" i="1" dirty="0"/>
              <a:t>		-browser "</a:t>
            </a:r>
            <a:r>
              <a:rPr lang="en-IN" sz="800" b="1" i="1" dirty="0" err="1"/>
              <a:t>browserName</a:t>
            </a:r>
            <a:r>
              <a:rPr lang="en-IN" sz="800" b="1" i="1" dirty="0"/>
              <a:t>=</a:t>
            </a:r>
            <a:r>
              <a:rPr lang="en-IN" sz="800" b="1" i="1" dirty="0" err="1"/>
              <a:t>chrome,chrome_binary</a:t>
            </a:r>
            <a:r>
              <a:rPr lang="en-IN" sz="800" b="1" i="1" dirty="0"/>
              <a:t>=</a:t>
            </a:r>
            <a:r>
              <a:rPr lang="en-IN" sz="800" b="1" i="1" dirty="0" err="1"/>
              <a:t>chromedriver.exe,maxInstances</a:t>
            </a:r>
            <a:r>
              <a:rPr lang="en-IN" sz="800" b="1" i="1" dirty="0"/>
              <a:t>=1,platform=WINDOWS"</a:t>
            </a:r>
          </a:p>
          <a:p>
            <a:pPr lvl="1" fontAlgn="base"/>
            <a:r>
              <a:rPr lang="en-IN" sz="1050" dirty="0"/>
              <a:t>Using grid to run tests:</a:t>
            </a:r>
          </a:p>
          <a:p>
            <a:pPr lvl="2" fontAlgn="base"/>
            <a:r>
              <a:rPr lang="en-IN" sz="1050" dirty="0"/>
              <a:t>After the grid is in-place, we need to access the grid from our test cases.</a:t>
            </a:r>
          </a:p>
          <a:p>
            <a:pPr lvl="3" fontAlgn="base"/>
            <a:r>
              <a:rPr lang="en-IN" sz="1050" dirty="0"/>
              <a:t>Grid URL : </a:t>
            </a:r>
            <a:r>
              <a:rPr lang="en-IN" sz="1000" b="1" i="1" dirty="0"/>
              <a:t>http://localhost:4444/wd/hub</a:t>
            </a:r>
          </a:p>
          <a:p>
            <a:pPr lvl="2" fontAlgn="base"/>
            <a:r>
              <a:rPr lang="en-IN" sz="1050" dirty="0"/>
              <a:t>We need </a:t>
            </a:r>
            <a:r>
              <a:rPr lang="en-IN" sz="1050" dirty="0" err="1"/>
              <a:t>DesiredCapabilities</a:t>
            </a:r>
            <a:r>
              <a:rPr lang="en-IN" sz="1050" dirty="0"/>
              <a:t> class to define which browser, version and platform you wish to use. </a:t>
            </a:r>
          </a:p>
          <a:p>
            <a:pPr lvl="3" fontAlgn="base"/>
            <a:r>
              <a:rPr lang="en-IN" sz="1050" dirty="0" err="1"/>
              <a:t>capability.setBrowserName</a:t>
            </a:r>
            <a:r>
              <a:rPr lang="en-IN" sz="1050" dirty="0"/>
              <a:t>();</a:t>
            </a:r>
            <a:br>
              <a:rPr lang="en-IN" sz="1050" dirty="0"/>
            </a:br>
            <a:r>
              <a:rPr lang="en-IN" sz="1050" dirty="0" err="1"/>
              <a:t>capability.setPlatform</a:t>
            </a:r>
            <a:r>
              <a:rPr lang="en-IN" sz="1050" dirty="0"/>
              <a:t>();</a:t>
            </a:r>
            <a:br>
              <a:rPr lang="en-IN" sz="1050" dirty="0"/>
            </a:br>
            <a:r>
              <a:rPr lang="en-IN" sz="1050" dirty="0" err="1"/>
              <a:t>capability.setVersion</a:t>
            </a:r>
            <a:r>
              <a:rPr lang="en-IN" sz="1050" dirty="0"/>
              <a:t>()</a:t>
            </a:r>
          </a:p>
          <a:p>
            <a:pPr lvl="2" fontAlgn="base"/>
            <a:r>
              <a:rPr lang="en-IN" sz="1050" dirty="0"/>
              <a:t>We need </a:t>
            </a:r>
            <a:r>
              <a:rPr lang="en-IN" sz="1050" dirty="0" err="1"/>
              <a:t>RemoteWebDriver</a:t>
            </a:r>
            <a:r>
              <a:rPr lang="en-IN" sz="1050" dirty="0"/>
              <a:t> class instead of WebDriver class as we need to run tests remotely</a:t>
            </a:r>
          </a:p>
          <a:p>
            <a:pPr lvl="2" fontAlgn="base"/>
            <a:r>
              <a:rPr lang="en-IN" sz="1050" dirty="0"/>
              <a:t>Pass grid </a:t>
            </a:r>
            <a:r>
              <a:rPr lang="en-IN" sz="1050" dirty="0" err="1"/>
              <a:t>url</a:t>
            </a:r>
            <a:r>
              <a:rPr lang="en-IN" sz="1050" dirty="0"/>
              <a:t> and capabilities object to </a:t>
            </a:r>
            <a:r>
              <a:rPr lang="en-IN" sz="1050" dirty="0" err="1"/>
              <a:t>RemoteWebDriver</a:t>
            </a:r>
            <a:r>
              <a:rPr lang="en-IN" sz="1050"/>
              <a:t> class</a:t>
            </a:r>
            <a:endParaRPr lang="en-IN" sz="1050" dirty="0"/>
          </a:p>
          <a:p>
            <a:br>
              <a:rPr lang="en-IN" sz="1000" dirty="0"/>
            </a:br>
            <a:endParaRPr lang="en-IN" sz="1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2325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32656"/>
            <a:ext cx="8596668" cy="360040"/>
          </a:xfrm>
        </p:spPr>
        <p:txBody>
          <a:bodyPr/>
          <a:lstStyle/>
          <a:p>
            <a:r>
              <a:rPr lang="en-US" sz="1400" dirty="0"/>
              <a:t>Selenium : Introduction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4705"/>
            <a:ext cx="8596668" cy="5276658"/>
          </a:xfrm>
        </p:spPr>
        <p:txBody>
          <a:bodyPr/>
          <a:lstStyle/>
          <a:p>
            <a:r>
              <a:rPr lang="en-IN" sz="1200" dirty="0"/>
              <a:t>Selenium IDE	</a:t>
            </a:r>
          </a:p>
          <a:p>
            <a:pPr lvl="1"/>
            <a:r>
              <a:rPr lang="en-IN" sz="1000" dirty="0"/>
              <a:t>Integrated Development environment</a:t>
            </a:r>
          </a:p>
          <a:p>
            <a:pPr lvl="1"/>
            <a:r>
              <a:rPr lang="en-IN" sz="1000" dirty="0"/>
              <a:t>Record and playback tool</a:t>
            </a:r>
          </a:p>
          <a:p>
            <a:pPr lvl="1"/>
            <a:r>
              <a:rPr lang="en-IN" sz="1000" dirty="0"/>
              <a:t>Its is available as Chrome and Firefox browser plugin.</a:t>
            </a:r>
          </a:p>
          <a:p>
            <a:pPr lvl="1"/>
            <a:r>
              <a:rPr lang="en-IN" sz="1000" dirty="0"/>
              <a:t>Using IDE once can export the scripts into any preferred language and run using RC or WebDriver</a:t>
            </a:r>
          </a:p>
          <a:p>
            <a:pPr marL="342900" lvl="1" indent="-251459">
              <a:buSzPct val="79999"/>
            </a:pPr>
            <a:r>
              <a:rPr lang="en-US" sz="1200" dirty="0">
                <a:solidFill>
                  <a:srgbClr val="FF0000"/>
                </a:solidFill>
              </a:rPr>
              <a:t>Selenium RC(Ignore it)</a:t>
            </a:r>
          </a:p>
          <a:p>
            <a:pPr marL="742950" lvl="2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Remote Control and Selenium 1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Works on selenium Core. Selenium Core is a JavaScript library used to drive interactions with browsers.</a:t>
            </a:r>
          </a:p>
          <a:p>
            <a:pPr marL="742950" lvl="2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RC Components: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server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Client libraries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Core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Due to several security restrictions browsers apply to JavaScript many things are not possible.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RC is now deprecated. It's only in maintenance mode.</a:t>
            </a:r>
          </a:p>
          <a:p>
            <a:pPr marL="538481" lvl="1" indent="0">
              <a:buNone/>
            </a:pPr>
            <a:r>
              <a:rPr lang="en-IN" sz="12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8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23392" y="188640"/>
            <a:ext cx="8596668" cy="288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77333" y="548680"/>
            <a:ext cx="8596668" cy="5492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200" dirty="0"/>
              <a:t>WebDriver: </a:t>
            </a:r>
            <a:r>
              <a:rPr lang="en-US" sz="1000" dirty="0"/>
              <a:t>It overcomes the limitations of Selenium RC</a:t>
            </a:r>
          </a:p>
          <a:p>
            <a:pPr lvl="2"/>
            <a:r>
              <a:rPr lang="en-IN" sz="1000" dirty="0"/>
              <a:t>WebDriver directly speaks with browser using the ‘native’ support given by the browser engines for automation.</a:t>
            </a:r>
            <a:endParaRPr lang="en-US" sz="1000" dirty="0"/>
          </a:p>
          <a:p>
            <a:r>
              <a:rPr lang="en-US" sz="1200" dirty="0"/>
              <a:t>Selenium WebDriver:(Starting from selenium 2,3,4)</a:t>
            </a:r>
          </a:p>
          <a:p>
            <a:pPr lvl="1"/>
            <a:r>
              <a:rPr lang="en-US" sz="1000" dirty="0"/>
              <a:t>Selenium RC and WebDriver are merged</a:t>
            </a:r>
          </a:p>
          <a:p>
            <a:pPr lvl="1"/>
            <a:r>
              <a:rPr lang="en-IN" sz="1000" dirty="0"/>
              <a:t>After merge its called as Selenium WebDriver (or) Selenium 2.0.</a:t>
            </a:r>
          </a:p>
          <a:p>
            <a:pPr lvl="1"/>
            <a:r>
              <a:rPr lang="en-US" sz="1000" dirty="0"/>
              <a:t>Why Merger?</a:t>
            </a:r>
          </a:p>
          <a:p>
            <a:pPr lvl="2"/>
            <a:r>
              <a:rPr lang="en-IN" sz="800" dirty="0"/>
              <a:t>Selenium(RC) had massive community and commercial support </a:t>
            </a:r>
          </a:p>
          <a:p>
            <a:pPr lvl="2"/>
            <a:r>
              <a:rPr lang="en-IN" sz="800" dirty="0"/>
              <a:t>WebDriver has overcome the limitations of RC .</a:t>
            </a:r>
            <a:endParaRPr lang="en-IN" sz="1000" dirty="0"/>
          </a:p>
          <a:p>
            <a:pPr lvl="1"/>
            <a:r>
              <a:rPr lang="en-US" sz="1000" dirty="0"/>
              <a:t>What features Selenium 2.0(Selenium WebDriver) got from Selenium RC and WebDriver?</a:t>
            </a:r>
          </a:p>
          <a:p>
            <a:pPr lvl="2"/>
            <a:r>
              <a:rPr lang="en-US" sz="1000" dirty="0"/>
              <a:t>WebDriver features from WebDriver</a:t>
            </a:r>
          </a:p>
          <a:p>
            <a:pPr lvl="2"/>
            <a:r>
              <a:rPr lang="en-US" sz="1000" dirty="0"/>
              <a:t>Selenium Server from Selenium RC.</a:t>
            </a:r>
          </a:p>
          <a:p>
            <a:pPr lvl="1"/>
            <a:r>
              <a:rPr lang="en-IN" sz="1000" dirty="0"/>
              <a:t>When does Selenium WebDriver makes use of Selenium Server?</a:t>
            </a:r>
          </a:p>
          <a:p>
            <a:pPr lvl="2"/>
            <a:r>
              <a:rPr lang="en-IN" sz="800" dirty="0"/>
              <a:t>You are using Selenium-Grid </a:t>
            </a:r>
          </a:p>
          <a:p>
            <a:pPr lvl="2"/>
            <a:r>
              <a:rPr lang="en-IN" sz="800" dirty="0"/>
              <a:t>You want to run tests on remote machine</a:t>
            </a:r>
          </a:p>
          <a:p>
            <a:pPr lvl="2" indent="-342900">
              <a:spcBef>
                <a:spcPts val="0"/>
              </a:spcBef>
            </a:pPr>
            <a:endParaRPr lang="en-US" sz="1000" dirty="0"/>
          </a:p>
          <a:p>
            <a:pPr indent="-342900">
              <a:spcBef>
                <a:spcPts val="0"/>
              </a:spcBef>
            </a:pPr>
            <a:r>
              <a:rPr lang="en-IN" sz="1200" dirty="0"/>
              <a:t>Selenium Grid:</a:t>
            </a:r>
          </a:p>
          <a:p>
            <a:pPr lvl="1"/>
            <a:r>
              <a:rPr lang="en-IN" sz="1050" dirty="0"/>
              <a:t>For running tests against different browsers, operating systems, and machines all at the same time.</a:t>
            </a:r>
          </a:p>
          <a:p>
            <a:pPr lvl="1"/>
            <a:r>
              <a:rPr lang="en-IN" sz="1050" dirty="0"/>
              <a:t>Save time in the execution of your test suites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283716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16632"/>
            <a:ext cx="8596668" cy="360040"/>
          </a:xfrm>
        </p:spPr>
        <p:txBody>
          <a:bodyPr/>
          <a:lstStyle/>
          <a:p>
            <a:r>
              <a:rPr lang="en-US" sz="1400" dirty="0"/>
              <a:t>Selenium : SetUp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476672"/>
            <a:ext cx="8596668" cy="6152727"/>
          </a:xfrm>
        </p:spPr>
        <p:txBody>
          <a:bodyPr/>
          <a:lstStyle/>
          <a:p>
            <a:pPr lvl="1" fontAlgn="base"/>
            <a:r>
              <a:rPr lang="en-IN" sz="1400" dirty="0"/>
              <a:t>Setup Java</a:t>
            </a:r>
          </a:p>
          <a:p>
            <a:pPr lvl="1" fontAlgn="base"/>
            <a:r>
              <a:rPr lang="en-IN" sz="1400" dirty="0"/>
              <a:t>Setup Eclipse</a:t>
            </a:r>
          </a:p>
          <a:p>
            <a:pPr lvl="1" fontAlgn="base"/>
            <a:r>
              <a:rPr lang="en-IN" sz="1400" dirty="0"/>
              <a:t>Create a Maven Project </a:t>
            </a:r>
          </a:p>
          <a:p>
            <a:pPr lvl="2" fontAlgn="base"/>
            <a:r>
              <a:rPr lang="en-IN" sz="1200" dirty="0" err="1"/>
              <a:t>mk</a:t>
            </a:r>
            <a:r>
              <a:rPr lang="en-IN" sz="1200" dirty="0"/>
              <a:t>-selenium-training</a:t>
            </a:r>
          </a:p>
          <a:p>
            <a:pPr lvl="2" fontAlgn="base"/>
            <a:r>
              <a:rPr lang="en-IN" sz="1200" dirty="0" err="1"/>
              <a:t>ankitha</a:t>
            </a:r>
            <a:r>
              <a:rPr lang="en-IN" sz="1200" dirty="0"/>
              <a:t>-selenium-learning</a:t>
            </a:r>
          </a:p>
          <a:p>
            <a:pPr lvl="1" fontAlgn="base"/>
            <a:r>
              <a:rPr lang="en-IN" sz="1400" dirty="0"/>
              <a:t>Cucumber </a:t>
            </a:r>
            <a:r>
              <a:rPr lang="en-IN" sz="1400" dirty="0" err="1"/>
              <a:t>SetUp</a:t>
            </a:r>
            <a:r>
              <a:rPr lang="en-IN" sz="1400" dirty="0"/>
              <a:t>:</a:t>
            </a:r>
          </a:p>
          <a:p>
            <a:pPr lvl="2" fontAlgn="base"/>
            <a:r>
              <a:rPr lang="en-IN" sz="1200" dirty="0"/>
              <a:t>Install Cucumber plugin in eclipse(Onetime task)</a:t>
            </a:r>
          </a:p>
          <a:p>
            <a:pPr lvl="2" fontAlgn="base"/>
            <a:r>
              <a:rPr lang="en-IN" sz="1200" dirty="0"/>
              <a:t>Add Cucumber Dependencies to pom.xml</a:t>
            </a:r>
          </a:p>
          <a:p>
            <a:pPr lvl="1" fontAlgn="base"/>
            <a:r>
              <a:rPr lang="en-IN" sz="1400" dirty="0"/>
              <a:t>Selenium </a:t>
            </a:r>
            <a:r>
              <a:rPr lang="en-IN" sz="1400" dirty="0" err="1"/>
              <a:t>SetUp</a:t>
            </a:r>
            <a:r>
              <a:rPr lang="en-IN" sz="1400" dirty="0"/>
              <a:t>:</a:t>
            </a:r>
          </a:p>
          <a:p>
            <a:pPr lvl="2" fontAlgn="base"/>
            <a:r>
              <a:rPr lang="en-IN" sz="1200" dirty="0"/>
              <a:t>Add Selenium Dependency to pom.xml</a:t>
            </a:r>
          </a:p>
          <a:p>
            <a:pPr lvl="1" fontAlgn="base"/>
            <a:r>
              <a:rPr lang="en-IN" sz="1400" dirty="0"/>
              <a:t>Chrome Browser </a:t>
            </a:r>
            <a:r>
              <a:rPr lang="en-IN" sz="1400" dirty="0" err="1"/>
              <a:t>SetUP</a:t>
            </a:r>
            <a:r>
              <a:rPr lang="en-IN" sz="1400" dirty="0"/>
              <a:t>:</a:t>
            </a:r>
          </a:p>
          <a:p>
            <a:pPr lvl="2" fontAlgn="base"/>
            <a:r>
              <a:rPr lang="en-IN" sz="1200" dirty="0"/>
              <a:t>Install latest version of Chrome browser</a:t>
            </a:r>
          </a:p>
          <a:p>
            <a:pPr lvl="2" fontAlgn="base"/>
            <a:r>
              <a:rPr lang="en-IN" sz="1200" dirty="0"/>
              <a:t>Install </a:t>
            </a:r>
            <a:r>
              <a:rPr lang="en-IN" sz="1200" dirty="0" err="1"/>
              <a:t>chropath</a:t>
            </a:r>
            <a:r>
              <a:rPr lang="en-IN" sz="1200" dirty="0"/>
              <a:t> plugin in chrome browser</a:t>
            </a:r>
          </a:p>
          <a:p>
            <a:pPr lvl="2" fontAlgn="base"/>
            <a:r>
              <a:rPr lang="en-IN" sz="1200" dirty="0"/>
              <a:t>Download Chrome binary(chromedriver.exe) which is compatible with your chrome browser version</a:t>
            </a:r>
          </a:p>
          <a:p>
            <a:pPr lvl="3" fontAlgn="base"/>
            <a:r>
              <a:rPr lang="en-GB" sz="1100" dirty="0">
                <a:hlinkClick r:id="rId2"/>
              </a:rPr>
              <a:t>https://chromedriver.chromium.org/downloads</a:t>
            </a:r>
            <a:endParaRPr lang="en-GB" sz="1100" dirty="0"/>
          </a:p>
          <a:p>
            <a:pPr lvl="2" fontAlgn="base"/>
            <a:r>
              <a:rPr lang="en-GB" sz="1200" dirty="0"/>
              <a:t>Create conf/</a:t>
            </a:r>
            <a:r>
              <a:rPr lang="en-GB" sz="1200" dirty="0" err="1"/>
              <a:t>browserdrivers</a:t>
            </a:r>
            <a:r>
              <a:rPr lang="en-GB" sz="1200" dirty="0"/>
              <a:t> folder under your project and paste downloaded chromedriver.exe in it</a:t>
            </a:r>
            <a:endParaRPr lang="en-IN" sz="1200" dirty="0"/>
          </a:p>
          <a:p>
            <a:pPr lvl="1" fontAlgn="base"/>
            <a:r>
              <a:rPr lang="en-IN" sz="1400" dirty="0"/>
              <a:t>Download Firefox binary(geckodriver.exe) </a:t>
            </a:r>
            <a:r>
              <a:rPr lang="en-IN" sz="1400" dirty="0">
                <a:solidFill>
                  <a:srgbClr val="FF0000"/>
                </a:solidFill>
              </a:rPr>
              <a:t>Later</a:t>
            </a:r>
          </a:p>
          <a:p>
            <a:pPr marL="9144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62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16632"/>
            <a:ext cx="8596668" cy="360040"/>
          </a:xfrm>
        </p:spPr>
        <p:txBody>
          <a:bodyPr/>
          <a:lstStyle/>
          <a:p>
            <a:r>
              <a:rPr lang="en-US" sz="1400" dirty="0"/>
              <a:t>Selenium : SetUp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476672"/>
            <a:ext cx="8596668" cy="6152727"/>
          </a:xfrm>
        </p:spPr>
        <p:txBody>
          <a:bodyPr/>
          <a:lstStyle/>
          <a:p>
            <a:pPr lvl="1" fontAlgn="base"/>
            <a:r>
              <a:rPr lang="en-IN" dirty="0"/>
              <a:t>First program using Selenium WebDriver </a:t>
            </a:r>
          </a:p>
          <a:p>
            <a:pPr lvl="2" fontAlgn="base"/>
            <a:r>
              <a:rPr lang="en-IN" sz="1600" dirty="0"/>
              <a:t>Without using Cucumber (Using Main method)</a:t>
            </a:r>
          </a:p>
          <a:p>
            <a:pPr lvl="2" fontAlgn="base"/>
            <a:r>
              <a:rPr lang="en-IN" sz="1600" dirty="0"/>
              <a:t>With Cucumber</a:t>
            </a:r>
          </a:p>
          <a:p>
            <a:pPr lvl="1" fontAlgn="base"/>
            <a:r>
              <a:rPr lang="en-US" dirty="0"/>
              <a:t>WebDriver interface</a:t>
            </a:r>
            <a:endParaRPr lang="en-IN" dirty="0"/>
          </a:p>
          <a:p>
            <a:pPr marL="9144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982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11183</TotalTime>
  <Words>4672</Words>
  <Application>Microsoft Office PowerPoint</Application>
  <PresentationFormat>Widescreen</PresentationFormat>
  <Paragraphs>736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Noto Sans Symbols</vt:lpstr>
      <vt:lpstr>Trebuchet MS</vt:lpstr>
      <vt:lpstr>Facet</vt:lpstr>
      <vt:lpstr>Selenium https://www.selenium.dev/</vt:lpstr>
      <vt:lpstr>Selenium : Introduction</vt:lpstr>
      <vt:lpstr>Selenium : Introduction</vt:lpstr>
      <vt:lpstr>Selenium : Introduction</vt:lpstr>
      <vt:lpstr>Selenium : Introduction</vt:lpstr>
      <vt:lpstr>Selenium : Introduction</vt:lpstr>
      <vt:lpstr>Selenium  : Introduction</vt:lpstr>
      <vt:lpstr>Selenium : SetUp</vt:lpstr>
      <vt:lpstr>Selenium : SetUp</vt:lpstr>
      <vt:lpstr>Selenium : Locators</vt:lpstr>
      <vt:lpstr>Selenium : Locators</vt:lpstr>
      <vt:lpstr>Selenium : Locators</vt:lpstr>
      <vt:lpstr>Selenium : WebDriver Interface</vt:lpstr>
      <vt:lpstr>Selenium : WebDriver Few important methods</vt:lpstr>
      <vt:lpstr>Selenium : WebDriver Few important methods</vt:lpstr>
      <vt:lpstr>Selenium : Locators</vt:lpstr>
      <vt:lpstr>Selenium : Locators</vt:lpstr>
      <vt:lpstr>Selenium : Locators</vt:lpstr>
      <vt:lpstr>Selenium : Locators</vt:lpstr>
      <vt:lpstr>PowerPoint Presentation</vt:lpstr>
      <vt:lpstr>PowerPoint Presentation</vt:lpstr>
      <vt:lpstr>Selenium : Locators</vt:lpstr>
      <vt:lpstr>Selenium : Element Interactions</vt:lpstr>
      <vt:lpstr>Selenium : Element Interactions</vt:lpstr>
      <vt:lpstr>Selenium : Element State</vt:lpstr>
      <vt:lpstr>Selenium : Dealing with Windows ,Tabs, Alerts and Iframes</vt:lpstr>
      <vt:lpstr>Selenium : Dealing with Windows ,Tabs, Alerts and Iframes</vt:lpstr>
      <vt:lpstr>Selenium : Dealing with Windows ,Tabs, Alerts and Iframes</vt:lpstr>
      <vt:lpstr>Selenium : Actions</vt:lpstr>
      <vt:lpstr>Selenium : Actions</vt:lpstr>
      <vt:lpstr>Selenium : Actions</vt:lpstr>
      <vt:lpstr>Selenium : Navigation</vt:lpstr>
      <vt:lpstr>Selenium : Taking Screenshots</vt:lpstr>
      <vt:lpstr>Selenium : Executing JavaScript</vt:lpstr>
      <vt:lpstr>Selenium : Executing JavaScript</vt:lpstr>
      <vt:lpstr>Selenium : Waits</vt:lpstr>
      <vt:lpstr>Selenium : Waits</vt:lpstr>
      <vt:lpstr>Selenium : Waits</vt:lpstr>
      <vt:lpstr>Selenium : Waits</vt:lpstr>
      <vt:lpstr>Maven : Introduction</vt:lpstr>
      <vt:lpstr>Maven : SetUp</vt:lpstr>
      <vt:lpstr>Maven : Creating First Maven Project</vt:lpstr>
      <vt:lpstr>Maven : Folder Structure</vt:lpstr>
      <vt:lpstr>Maven : Build Lifecycle</vt:lpstr>
      <vt:lpstr>Maven : Build Lifecycle</vt:lpstr>
      <vt:lpstr>Maven : POM</vt:lpstr>
      <vt:lpstr>Maven : Building runnable jars</vt:lpstr>
      <vt:lpstr>Maven : Profiles</vt:lpstr>
      <vt:lpstr>Selenium Grid</vt:lpstr>
      <vt:lpstr>Selenium Grid</vt:lpstr>
      <vt:lpstr>Selenium Grid</vt:lpstr>
      <vt:lpstr>Selenium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SIDDU</dc:creator>
  <cp:lastModifiedBy>siva L</cp:lastModifiedBy>
  <cp:revision>506</cp:revision>
  <dcterms:modified xsi:type="dcterms:W3CDTF">2020-05-16T12:01:16Z</dcterms:modified>
</cp:coreProperties>
</file>