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9"/>
  </p:notesMasterIdLst>
  <p:sldIdLst>
    <p:sldId id="256" r:id="rId2"/>
    <p:sldId id="330" r:id="rId3"/>
    <p:sldId id="369" r:id="rId4"/>
    <p:sldId id="332" r:id="rId5"/>
    <p:sldId id="334" r:id="rId6"/>
    <p:sldId id="338" r:id="rId7"/>
    <p:sldId id="336" r:id="rId8"/>
    <p:sldId id="339" r:id="rId9"/>
    <p:sldId id="370" r:id="rId10"/>
    <p:sldId id="340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63" r:id="rId29"/>
    <p:sldId id="364" r:id="rId30"/>
    <p:sldId id="365" r:id="rId31"/>
    <p:sldId id="366" r:id="rId32"/>
    <p:sldId id="367" r:id="rId33"/>
    <p:sldId id="368" r:id="rId34"/>
    <p:sldId id="359" r:id="rId35"/>
    <p:sldId id="360" r:id="rId36"/>
    <p:sldId id="361" r:id="rId37"/>
    <p:sldId id="362" r:id="rId38"/>
  </p:sldIdLst>
  <p:sldSz cx="12192000" cy="6858000"/>
  <p:notesSz cx="6858000" cy="9144000"/>
  <p:embeddedFontLst>
    <p:embeddedFont>
      <p:font typeface="Trebuchet MS" panose="020B0603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06D8E6-4CEE-4E2E-949B-CCFC37D05A73}">
  <a:tblStyle styleId="{C406D8E6-4CEE-4E2E-949B-CCFC37D05A73}" styleName="Table_0"/>
  <a:tblStyle styleId="{340ED771-BFC9-4A49-8BA4-D4DE807F5143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F4E7"/>
          </a:solidFill>
        </a:fill>
      </a:tcStyle>
    </a:wholeTbl>
    <a:band1H>
      <a:tcStyle>
        <a:tcBdr/>
        <a:fill>
          <a:solidFill>
            <a:srgbClr val="DBE9CB"/>
          </a:solidFill>
        </a:fill>
      </a:tcStyle>
    </a:band1H>
    <a:band1V>
      <a:tcStyle>
        <a:tcBdr/>
        <a:fill>
          <a:solidFill>
            <a:srgbClr val="DBE9CB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3" autoAdjust="0"/>
    <p:restoredTop sz="97670" autoAdjust="0"/>
  </p:normalViewPr>
  <p:slideViewPr>
    <p:cSldViewPr>
      <p:cViewPr varScale="1">
        <p:scale>
          <a:sx n="73" d="100"/>
          <a:sy n="73" d="100"/>
        </p:scale>
        <p:origin x="1011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303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17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6" y="3200400"/>
            <a:ext cx="7766936" cy="8504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n-GB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</a:t>
            </a:r>
            <a:br>
              <a:rPr lang="en-GB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1600" dirty="0">
                <a:hlinkClick r:id="rId3"/>
              </a:rPr>
              <a:t>https://www.selenium.dev/</a:t>
            </a:r>
            <a:endParaRPr sz="1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lvl="1" fontAlgn="base"/>
            <a:r>
              <a:rPr lang="en-IN" sz="1200" dirty="0"/>
              <a:t>Tools to identify elements / objects Firebug</a:t>
            </a:r>
          </a:p>
          <a:p>
            <a:pPr lvl="2" fontAlgn="base"/>
            <a:r>
              <a:rPr lang="en-IN" sz="1200" dirty="0"/>
              <a:t>Chrome Developer tools</a:t>
            </a:r>
          </a:p>
          <a:p>
            <a:pPr lvl="2" fontAlgn="base"/>
            <a:r>
              <a:rPr lang="en-IN" sz="1200" dirty="0"/>
              <a:t>Firefox : Firebug, </a:t>
            </a:r>
            <a:r>
              <a:rPr lang="en-IN" sz="1200" dirty="0" err="1"/>
              <a:t>FirePath</a:t>
            </a:r>
            <a:endParaRPr lang="en-IN" sz="1200" dirty="0"/>
          </a:p>
          <a:p>
            <a:pPr lvl="1" fontAlgn="base"/>
            <a:r>
              <a:rPr lang="en-IN" sz="1200" dirty="0"/>
              <a:t>Locators:</a:t>
            </a:r>
          </a:p>
          <a:p>
            <a:pPr lvl="2" fontAlgn="base"/>
            <a:r>
              <a:rPr lang="en-IN" sz="1200" dirty="0"/>
              <a:t>Locating elements by ID</a:t>
            </a:r>
          </a:p>
          <a:p>
            <a:pPr lvl="2" fontAlgn="base"/>
            <a:r>
              <a:rPr lang="en-IN" sz="1200" dirty="0"/>
              <a:t>Locating elements by Name</a:t>
            </a:r>
          </a:p>
          <a:p>
            <a:pPr lvl="2" fontAlgn="base"/>
            <a:r>
              <a:rPr lang="en-IN" sz="1200" dirty="0"/>
              <a:t>Locating elements by Class name</a:t>
            </a:r>
          </a:p>
          <a:p>
            <a:pPr lvl="2" fontAlgn="base"/>
            <a:r>
              <a:rPr lang="en-IN" sz="1200" dirty="0"/>
              <a:t>Locating elements by Tag</a:t>
            </a:r>
          </a:p>
          <a:p>
            <a:pPr lvl="2" fontAlgn="base"/>
            <a:r>
              <a:rPr lang="en-IN" sz="1200" dirty="0"/>
              <a:t>Locating elements by Link Text</a:t>
            </a:r>
          </a:p>
          <a:p>
            <a:pPr lvl="2" fontAlgn="base"/>
            <a:r>
              <a:rPr lang="en-IN" sz="1200" dirty="0"/>
              <a:t>Locating elements by Partial Link Text</a:t>
            </a:r>
          </a:p>
          <a:p>
            <a:pPr lvl="2" fontAlgn="base"/>
            <a:r>
              <a:rPr lang="en-IN" sz="1200" dirty="0"/>
              <a:t>Locating elements by </a:t>
            </a:r>
            <a:r>
              <a:rPr lang="en-IN" sz="1200" dirty="0" err="1"/>
              <a:t>Xpath</a:t>
            </a:r>
            <a:endParaRPr lang="en-IN" sz="1200" dirty="0"/>
          </a:p>
          <a:p>
            <a:pPr lvl="3" fontAlgn="base"/>
            <a:r>
              <a:rPr lang="en-US" dirty="0"/>
              <a:t>Absolute </a:t>
            </a:r>
            <a:r>
              <a:rPr lang="en-US" dirty="0" err="1"/>
              <a:t>xpath</a:t>
            </a:r>
            <a:endParaRPr lang="en-US" dirty="0"/>
          </a:p>
          <a:p>
            <a:pPr lvl="3" fontAlgn="base"/>
            <a:r>
              <a:rPr lang="en-US" dirty="0"/>
              <a:t>Relative </a:t>
            </a:r>
            <a:r>
              <a:rPr lang="en-US" dirty="0" err="1"/>
              <a:t>Xpath</a:t>
            </a:r>
            <a:endParaRPr lang="en-IN" dirty="0"/>
          </a:p>
          <a:p>
            <a:pPr lvl="2" fontAlgn="base"/>
            <a:r>
              <a:rPr lang="en-IN" sz="1200" dirty="0"/>
              <a:t>Locating Elements by using CSS</a:t>
            </a:r>
          </a:p>
          <a:p>
            <a:pPr lvl="2" fontAlgn="base"/>
            <a:r>
              <a:rPr lang="en-IN" sz="1200" dirty="0"/>
              <a:t>Locating all elements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14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548680"/>
            <a:ext cx="8596668" cy="5760639"/>
          </a:xfrm>
        </p:spPr>
        <p:txBody>
          <a:bodyPr/>
          <a:lstStyle/>
          <a:p>
            <a:pPr lvl="1" fontAlgn="base"/>
            <a:r>
              <a:rPr lang="en-IN" sz="1200" dirty="0" err="1"/>
              <a:t>XPATh</a:t>
            </a:r>
            <a:r>
              <a:rPr lang="en-IN" sz="1200" dirty="0"/>
              <a:t> Locators:</a:t>
            </a:r>
          </a:p>
          <a:p>
            <a:pPr lvl="2" fontAlgn="base"/>
            <a:r>
              <a:rPr lang="en-IN" sz="1200" dirty="0"/>
              <a:t>Absolute </a:t>
            </a:r>
            <a:r>
              <a:rPr lang="en-IN" sz="1200" dirty="0" err="1"/>
              <a:t>Xpath</a:t>
            </a:r>
            <a:r>
              <a:rPr lang="en-IN" sz="1200" dirty="0"/>
              <a:t>: It uses Complete path from the Root Element to the desire element.</a:t>
            </a:r>
          </a:p>
          <a:p>
            <a:pPr lvl="2" fontAlgn="base"/>
            <a:r>
              <a:rPr lang="en-IN" sz="1200" dirty="0"/>
              <a:t>Relative </a:t>
            </a:r>
            <a:r>
              <a:rPr lang="en-IN" sz="1200" dirty="0" err="1"/>
              <a:t>Xpath</a:t>
            </a:r>
            <a:r>
              <a:rPr lang="en-IN" sz="1200" dirty="0"/>
              <a:t>: You can simply start by referencing the element you want and go from there.</a:t>
            </a:r>
          </a:p>
          <a:p>
            <a:pPr fontAlgn="base">
              <a:buSzPct val="80000"/>
            </a:pPr>
            <a:endParaRPr lang="en-IN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5400" y="188640"/>
            <a:ext cx="8596668" cy="360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2000"/>
              <a:t>Selenium : Locators</a:t>
            </a:r>
            <a:endParaRPr lang="en-IN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65979"/>
              </p:ext>
            </p:extLst>
          </p:nvPr>
        </p:nvGraphicFramePr>
        <p:xfrm>
          <a:off x="1919535" y="2074228"/>
          <a:ext cx="7133977" cy="1386840"/>
        </p:xfrm>
        <a:graphic>
          <a:graphicData uri="http://schemas.openxmlformats.org/drawingml/2006/table">
            <a:tbl>
              <a:tblPr/>
              <a:tblGrid>
                <a:gridCol w="345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tagname+attribute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//a[@id]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 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tagname+attribute+attributevalue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//a[@id='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elementid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tagname+multiple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attribute+values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//a[@id='xyz'][@name='lmn']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Without Using 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//*[@id='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elementid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57513" y="3087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451437"/>
              </p:ext>
            </p:extLst>
          </p:nvPr>
        </p:nvGraphicFramePr>
        <p:xfrm>
          <a:off x="1919536" y="3933056"/>
          <a:ext cx="5832648" cy="1400170"/>
        </p:xfrm>
        <a:graphic>
          <a:graphicData uri="http://schemas.openxmlformats.org/drawingml/2006/table">
            <a:tbl>
              <a:tblPr/>
              <a:tblGrid>
                <a:gridCol w="3038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Pattern matching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contains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//input[contains(@id,'em')]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starts with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//input[starts-with(@id,'em')]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Ends with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//input[ends-with(@id,'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')]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14688" y="2981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7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60648"/>
            <a:ext cx="8596668" cy="432048"/>
          </a:xfrm>
        </p:spPr>
        <p:txBody>
          <a:bodyPr/>
          <a:lstStyle/>
          <a:p>
            <a:r>
              <a:rPr lang="en-US" sz="2000" dirty="0"/>
              <a:t>Selenium : Locators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92697"/>
            <a:ext cx="8596668" cy="5348666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Using CSS selectors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03199"/>
              </p:ext>
            </p:extLst>
          </p:nvPr>
        </p:nvGraphicFramePr>
        <p:xfrm>
          <a:off x="1847528" y="1340768"/>
          <a:ext cx="5760640" cy="4425469"/>
        </p:xfrm>
        <a:graphic>
          <a:graphicData uri="http://schemas.openxmlformats.org/drawingml/2006/table">
            <a:tbl>
              <a:tblPr/>
              <a:tblGrid>
                <a:gridCol w="2973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tagname+attribute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a[id]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tagname+attribute+attributevalue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a[id='xyz']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tagname+multiple attributes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a[id][name]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tagname+multiple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attribute+values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a[id='xyz'][name='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lmn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fontAlgn="t"/>
                      <a:br>
                        <a:rPr lang="en-IN" sz="1100" baseline="0" dirty="0">
                          <a:effectLst/>
                        </a:rPr>
                      </a:br>
                      <a:endParaRPr lang="en-IN" sz="11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100" baseline="0">
                          <a:effectLst/>
                        </a:rPr>
                      </a:br>
                      <a:endParaRPr lang="en-IN" sz="11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Special attributes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a#elementid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Classname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a.classname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265">
                <a:tc>
                  <a:txBody>
                    <a:bodyPr/>
                    <a:lstStyle/>
                    <a:p>
                      <a:pPr fontAlgn="t"/>
                      <a:br>
                        <a:rPr lang="en-IN" sz="1100" baseline="0" dirty="0">
                          <a:effectLst/>
                        </a:rPr>
                      </a:br>
                      <a:endParaRPr lang="en-IN" sz="11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100" baseline="0" dirty="0">
                          <a:effectLst/>
                        </a:rPr>
                      </a:br>
                      <a:endParaRPr lang="en-IN" sz="11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Pattern  matching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Contains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a[id*="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somestring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"]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Starts with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a[id^="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somestring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"]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Ends with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a[id$="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somestring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"]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97325" y="2119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4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4705"/>
            <a:ext cx="8596668" cy="5276658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 When to use CSS and </a:t>
            </a:r>
            <a:r>
              <a:rPr lang="en-US" sz="1200" dirty="0" err="1"/>
              <a:t>xpath</a:t>
            </a:r>
            <a:r>
              <a:rPr lang="en-US" sz="1200" dirty="0"/>
              <a:t> techniques?</a:t>
            </a:r>
          </a:p>
          <a:p>
            <a:pPr lvl="1" fontAlgn="base"/>
            <a:r>
              <a:rPr lang="en-US" sz="1200" dirty="0"/>
              <a:t> When the elements don't have attributes like id ,name ,class</a:t>
            </a:r>
          </a:p>
          <a:p>
            <a:pPr lvl="1" fontAlgn="base"/>
            <a:r>
              <a:rPr lang="en-US" sz="1200" dirty="0"/>
              <a:t> When the </a:t>
            </a:r>
            <a:r>
              <a:rPr lang="en-US" sz="1200" dirty="0" err="1"/>
              <a:t>id,name,class</a:t>
            </a:r>
            <a:r>
              <a:rPr lang="en-US" sz="1200" dirty="0"/>
              <a:t> attributes of web elements are dynamically changing</a:t>
            </a:r>
            <a:endParaRPr lang="en-IN" sz="1200" dirty="0"/>
          </a:p>
          <a:p>
            <a:pPr fontAlgn="base">
              <a:buSzPct val="80000"/>
            </a:pPr>
            <a:r>
              <a:rPr lang="en-IN" sz="1200" dirty="0"/>
              <a:t>Disadvantages of </a:t>
            </a:r>
            <a:r>
              <a:rPr lang="en-IN" sz="1200" dirty="0" err="1"/>
              <a:t>Xpath</a:t>
            </a:r>
            <a:r>
              <a:rPr lang="en-IN" sz="1200" dirty="0"/>
              <a:t>:</a:t>
            </a:r>
          </a:p>
          <a:p>
            <a:pPr lvl="2" fontAlgn="base"/>
            <a:r>
              <a:rPr lang="en-IN" sz="1200" dirty="0"/>
              <a:t>Slower than CSS since it has to parse entire DOM.</a:t>
            </a:r>
          </a:p>
          <a:p>
            <a:pPr lvl="2" fontAlgn="base"/>
            <a:r>
              <a:rPr lang="en-IN" sz="1200" dirty="0"/>
              <a:t>IE browser doesn’t have native </a:t>
            </a:r>
            <a:r>
              <a:rPr lang="en-IN" sz="1200" dirty="0" err="1"/>
              <a:t>xpath</a:t>
            </a:r>
            <a:r>
              <a:rPr lang="en-IN" sz="1200" dirty="0"/>
              <a:t> engine. Selenium injects </a:t>
            </a:r>
            <a:r>
              <a:rPr lang="en-IN" sz="1200" dirty="0" err="1"/>
              <a:t>xpath</a:t>
            </a:r>
            <a:r>
              <a:rPr lang="en-IN" sz="1200" dirty="0"/>
              <a:t> engine in IE driver. </a:t>
            </a:r>
            <a:r>
              <a:rPr lang="en-IN" sz="1200" dirty="0" err="1"/>
              <a:t>Xpath</a:t>
            </a:r>
            <a:r>
              <a:rPr lang="en-IN" sz="1200" dirty="0"/>
              <a:t> works inconsistently in IE.</a:t>
            </a:r>
          </a:p>
          <a:p>
            <a:pPr lvl="2" fontAlgn="base"/>
            <a:r>
              <a:rPr lang="en-IN" sz="1200" dirty="0"/>
              <a:t>Relies on browser’s XPath implementation which is not always complete .So, not –recommended for cross-browser testing.</a:t>
            </a:r>
          </a:p>
          <a:p>
            <a:pPr lvl="2" fontAlgn="base"/>
            <a:r>
              <a:rPr lang="en-IN" sz="1200" dirty="0"/>
              <a:t>When a new element is added in page there is high possibility of breaking </a:t>
            </a:r>
            <a:r>
              <a:rPr lang="en-IN" sz="1200" dirty="0" err="1"/>
              <a:t>xpath</a:t>
            </a:r>
            <a:r>
              <a:rPr lang="en-IN" sz="1200" dirty="0"/>
              <a:t> </a:t>
            </a:r>
          </a:p>
          <a:p>
            <a:pPr fontAlgn="base">
              <a:buSzPct val="80000"/>
            </a:pPr>
            <a:r>
              <a:rPr lang="en-IN" sz="1200" dirty="0"/>
              <a:t>Disadvantages of CSS:</a:t>
            </a:r>
          </a:p>
          <a:p>
            <a:pPr lvl="2" fontAlgn="base"/>
            <a:r>
              <a:rPr lang="en-IN" sz="1200" dirty="0"/>
              <a:t>They tend to be more complex and require a steeper learning curve.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3" y="260648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4656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548680"/>
            <a:ext cx="8596668" cy="6192687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Working with Different Elements </a:t>
            </a:r>
          </a:p>
          <a:p>
            <a:pPr lvl="1" fontAlgn="base"/>
            <a:r>
              <a:rPr lang="en-IN" sz="1200" dirty="0"/>
              <a:t>Text box</a:t>
            </a:r>
          </a:p>
          <a:p>
            <a:pPr lvl="1" fontAlgn="base"/>
            <a:r>
              <a:rPr lang="en-IN" sz="1200" dirty="0"/>
              <a:t>Radio Buttons</a:t>
            </a:r>
          </a:p>
          <a:p>
            <a:pPr lvl="1" fontAlgn="base"/>
            <a:r>
              <a:rPr lang="en-IN" sz="1200" dirty="0"/>
              <a:t>Checkbox</a:t>
            </a:r>
          </a:p>
          <a:p>
            <a:pPr lvl="1" fontAlgn="base"/>
            <a:r>
              <a:rPr lang="en-IN" sz="1200" dirty="0"/>
              <a:t>Button</a:t>
            </a:r>
          </a:p>
          <a:p>
            <a:pPr lvl="1" fontAlgn="base"/>
            <a:r>
              <a:rPr lang="en-IN" sz="1200" dirty="0"/>
              <a:t>Link</a:t>
            </a:r>
          </a:p>
          <a:p>
            <a:pPr lvl="1" fontAlgn="base"/>
            <a:r>
              <a:rPr lang="en-IN" sz="1200" dirty="0"/>
              <a:t>Dropdown list</a:t>
            </a:r>
          </a:p>
          <a:p>
            <a:pPr lvl="2" fontAlgn="base"/>
            <a:r>
              <a:rPr lang="en-IN" sz="1200" dirty="0"/>
              <a:t>Select class</a:t>
            </a:r>
          </a:p>
          <a:p>
            <a:pPr lvl="2" fontAlgn="base"/>
            <a:r>
              <a:rPr lang="en-IN" sz="1200" dirty="0"/>
              <a:t>Select methods</a:t>
            </a:r>
          </a:p>
          <a:p>
            <a:pPr lvl="3" fontAlgn="base"/>
            <a:r>
              <a:rPr lang="en-IN" dirty="0" err="1"/>
              <a:t>selectByIndex</a:t>
            </a:r>
            <a:r>
              <a:rPr lang="en-IN" dirty="0"/>
              <a:t>(Index)</a:t>
            </a:r>
          </a:p>
          <a:p>
            <a:pPr lvl="3" fontAlgn="base"/>
            <a:r>
              <a:rPr lang="en-IN" dirty="0" err="1"/>
              <a:t>selectByValue</a:t>
            </a:r>
            <a:r>
              <a:rPr lang="en-IN" dirty="0"/>
              <a:t>(Value)</a:t>
            </a:r>
          </a:p>
          <a:p>
            <a:pPr lvl="3" fontAlgn="base"/>
            <a:r>
              <a:rPr lang="en-IN" dirty="0" err="1"/>
              <a:t>selectByVisibleText</a:t>
            </a:r>
            <a:r>
              <a:rPr lang="en-IN" dirty="0"/>
              <a:t>(Text)</a:t>
            </a:r>
          </a:p>
          <a:p>
            <a:pPr lvl="1" fontAlgn="base"/>
            <a:r>
              <a:rPr lang="en-IN" sz="1200" dirty="0"/>
              <a:t>(</a:t>
            </a:r>
            <a:r>
              <a:rPr lang="en-IN" sz="1200" dirty="0" err="1"/>
              <a:t>isDisplayed</a:t>
            </a:r>
            <a:r>
              <a:rPr lang="en-IN" sz="1200" dirty="0"/>
              <a:t>)</a:t>
            </a:r>
          </a:p>
          <a:p>
            <a:pPr lvl="2" fontAlgn="base"/>
            <a:r>
              <a:rPr lang="en-IN" sz="1200" dirty="0"/>
              <a:t>Whether a web element is visible or hidden</a:t>
            </a:r>
          </a:p>
          <a:p>
            <a:pPr lvl="1" fontAlgn="base"/>
            <a:r>
              <a:rPr lang="en-IN" sz="1200" dirty="0" err="1"/>
              <a:t>isEnbled</a:t>
            </a:r>
            <a:r>
              <a:rPr lang="en-IN" sz="1200" dirty="0"/>
              <a:t>()</a:t>
            </a:r>
          </a:p>
          <a:p>
            <a:pPr lvl="2" fontAlgn="base"/>
            <a:r>
              <a:rPr lang="en-IN" sz="1200" dirty="0"/>
              <a:t>Whether a web element is </a:t>
            </a:r>
            <a:r>
              <a:rPr lang="en-IN" sz="1200" dirty="0" err="1"/>
              <a:t>editables</a:t>
            </a:r>
            <a:endParaRPr lang="en-IN" sz="1200" dirty="0"/>
          </a:p>
          <a:p>
            <a:pPr lvl="1" fontAlgn="base"/>
            <a:r>
              <a:rPr lang="en-IN" sz="1200" dirty="0" err="1"/>
              <a:t>isSelected</a:t>
            </a:r>
            <a:r>
              <a:rPr lang="en-IN" sz="1200" dirty="0"/>
              <a:t>()</a:t>
            </a:r>
          </a:p>
          <a:p>
            <a:pPr lvl="2" fontAlgn="base"/>
            <a:r>
              <a:rPr lang="en-IN" sz="1200" dirty="0"/>
              <a:t>Whether a web element is selected(check </a:t>
            </a:r>
            <a:r>
              <a:rPr lang="en-IN" sz="1200" dirty="0" err="1"/>
              <a:t>box,radio</a:t>
            </a:r>
            <a:r>
              <a:rPr lang="en-IN" sz="1200" dirty="0"/>
              <a:t> buttons </a:t>
            </a:r>
            <a:r>
              <a:rPr lang="en-IN" sz="1200" dirty="0" err="1"/>
              <a:t>etc</a:t>
            </a:r>
            <a:r>
              <a:rPr lang="en-IN" sz="1200" dirty="0"/>
              <a:t>)</a:t>
            </a:r>
          </a:p>
          <a:p>
            <a:pPr fontAlgn="base">
              <a:buSzPct val="80000"/>
            </a:pP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Element Interactions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2098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20688"/>
            <a:ext cx="8596668" cy="5420675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Dealing with Windows and Tabs</a:t>
            </a:r>
          </a:p>
          <a:p>
            <a:pPr lvl="1" fontAlgn="base"/>
            <a:r>
              <a:rPr lang="en-US" sz="1200" dirty="0" err="1"/>
              <a:t>getWindowHandle</a:t>
            </a:r>
            <a:r>
              <a:rPr lang="en-US" sz="1200" dirty="0"/>
              <a:t>() method</a:t>
            </a:r>
          </a:p>
          <a:p>
            <a:pPr lvl="1" fontAlgn="base"/>
            <a:r>
              <a:rPr lang="en-US" sz="1200" dirty="0" err="1"/>
              <a:t>getWindowHandles</a:t>
            </a:r>
            <a:r>
              <a:rPr lang="en-US" sz="1200" dirty="0"/>
              <a:t>() method</a:t>
            </a:r>
          </a:p>
          <a:p>
            <a:pPr lvl="1" fontAlgn="base"/>
            <a:r>
              <a:rPr lang="en-US" sz="1200" dirty="0"/>
              <a:t>Switching to new Window/Tab</a:t>
            </a:r>
          </a:p>
          <a:p>
            <a:pPr lvl="1" fontAlgn="base"/>
            <a:r>
              <a:rPr lang="en-US" sz="1200" dirty="0"/>
              <a:t>Switching back to parent window</a:t>
            </a:r>
          </a:p>
          <a:p>
            <a:pPr lvl="1" fontAlgn="base"/>
            <a:r>
              <a:rPr lang="en-US" sz="1200" dirty="0"/>
              <a:t>Difference between close() and Quit()  methods</a:t>
            </a:r>
          </a:p>
          <a:p>
            <a:pPr lvl="1" fontAlgn="base"/>
            <a:endParaRPr lang="en-US" sz="1200" dirty="0"/>
          </a:p>
          <a:p>
            <a:pPr fontAlgn="base">
              <a:buSzPct val="80000"/>
            </a:pPr>
            <a:r>
              <a:rPr lang="en-US" sz="1200" dirty="0"/>
              <a:t>Dealing with Alerts</a:t>
            </a:r>
          </a:p>
          <a:p>
            <a:pPr lvl="1" fontAlgn="base"/>
            <a:r>
              <a:rPr lang="en-IN" sz="1200" dirty="0" err="1"/>
              <a:t>driver.switchTo</a:t>
            </a:r>
            <a:r>
              <a:rPr lang="en-IN" sz="1200" dirty="0"/>
              <a:t>().alert()</a:t>
            </a:r>
          </a:p>
          <a:p>
            <a:pPr lvl="1" fontAlgn="base"/>
            <a:r>
              <a:rPr lang="en-US" sz="1200" dirty="0" err="1"/>
              <a:t>alert.getText</a:t>
            </a:r>
            <a:r>
              <a:rPr lang="en-US" sz="1200" dirty="0"/>
              <a:t>()</a:t>
            </a:r>
          </a:p>
          <a:p>
            <a:pPr lvl="1" fontAlgn="base"/>
            <a:r>
              <a:rPr lang="en-US" sz="1200" dirty="0" err="1"/>
              <a:t>alert.accept</a:t>
            </a:r>
            <a:r>
              <a:rPr lang="en-US" sz="1200" dirty="0"/>
              <a:t>()</a:t>
            </a:r>
          </a:p>
          <a:p>
            <a:pPr lvl="1" fontAlgn="base"/>
            <a:r>
              <a:rPr lang="en-US" sz="1200" dirty="0" err="1"/>
              <a:t>alert.dismiss</a:t>
            </a:r>
            <a:r>
              <a:rPr lang="en-US" sz="1200" dirty="0"/>
              <a:t>()</a:t>
            </a: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Dealing with Windows ,Tabs, Alerts and Iframes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6596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20689"/>
            <a:ext cx="8596668" cy="5420674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Dealing with Iframes</a:t>
            </a:r>
          </a:p>
          <a:p>
            <a:pPr lvl="1" fontAlgn="base"/>
            <a:r>
              <a:rPr lang="en-US" sz="1200" dirty="0"/>
              <a:t>Switching to Iframe:</a:t>
            </a:r>
            <a:endParaRPr lang="en-IN" sz="1200" dirty="0"/>
          </a:p>
          <a:p>
            <a:pPr lvl="2" fontAlgn="base"/>
            <a:r>
              <a:rPr lang="en-IN" sz="1200" dirty="0" err="1"/>
              <a:t>driver.switchTo</a:t>
            </a:r>
            <a:r>
              <a:rPr lang="en-IN" sz="1200" dirty="0"/>
              <a:t>().frame(index)</a:t>
            </a:r>
            <a:endParaRPr lang="en-US" sz="1200" dirty="0"/>
          </a:p>
          <a:p>
            <a:pPr lvl="2" fontAlgn="base"/>
            <a:r>
              <a:rPr lang="en-IN" sz="1200" dirty="0" err="1"/>
              <a:t>driver.switchTo</a:t>
            </a:r>
            <a:r>
              <a:rPr lang="en-IN" sz="1200" dirty="0"/>
              <a:t>().frame(</a:t>
            </a:r>
            <a:r>
              <a:rPr lang="en-IN" sz="1200" dirty="0" err="1"/>
              <a:t>nameorId</a:t>
            </a:r>
            <a:r>
              <a:rPr lang="en-IN" sz="1200" dirty="0"/>
              <a:t>)</a:t>
            </a:r>
          </a:p>
          <a:p>
            <a:pPr lvl="2" fontAlgn="base"/>
            <a:r>
              <a:rPr lang="en-IN" sz="1200" dirty="0" err="1"/>
              <a:t>driver.switchTo</a:t>
            </a:r>
            <a:r>
              <a:rPr lang="en-IN" sz="1200" dirty="0"/>
              <a:t>().frame(</a:t>
            </a:r>
            <a:r>
              <a:rPr lang="en-IN" sz="1200" dirty="0" err="1"/>
              <a:t>webelement</a:t>
            </a:r>
            <a:r>
              <a:rPr lang="en-IN" sz="1200" dirty="0"/>
              <a:t>)</a:t>
            </a:r>
          </a:p>
          <a:p>
            <a:pPr lvl="1" fontAlgn="base"/>
            <a:r>
              <a:rPr lang="en-US" sz="1200" dirty="0"/>
              <a:t>Switching back to parent page:</a:t>
            </a:r>
          </a:p>
          <a:p>
            <a:pPr lvl="2" fontAlgn="base"/>
            <a:r>
              <a:rPr lang="en-IN" sz="1200" dirty="0" err="1"/>
              <a:t>driver.switchTo</a:t>
            </a:r>
            <a:r>
              <a:rPr lang="en-IN" sz="1200" dirty="0"/>
              <a:t>().</a:t>
            </a:r>
            <a:r>
              <a:rPr lang="en-IN" sz="1200" dirty="0" err="1"/>
              <a:t>defaultContent</a:t>
            </a:r>
            <a:r>
              <a:rPr lang="en-IN" sz="1200" dirty="0"/>
              <a:t>()</a:t>
            </a:r>
          </a:p>
          <a:p>
            <a:pPr lvl="1"/>
            <a:endParaRPr lang="en-IN" u="sng" dirty="0"/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Dealing with Windows ,Tabs, Alerts and Iframes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3513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2" y="692696"/>
            <a:ext cx="8803043" cy="6048671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Mouse actions</a:t>
            </a:r>
          </a:p>
          <a:p>
            <a:pPr lvl="1" fontAlgn="base"/>
            <a:r>
              <a:rPr lang="en-IN" sz="1200" dirty="0"/>
              <a:t>click()</a:t>
            </a:r>
          </a:p>
          <a:p>
            <a:pPr lvl="1" fontAlgn="base"/>
            <a:r>
              <a:rPr lang="en-IN" sz="1200" dirty="0" err="1"/>
              <a:t>clickAndHold</a:t>
            </a:r>
            <a:r>
              <a:rPr lang="en-IN" sz="1200" dirty="0"/>
              <a:t>()</a:t>
            </a:r>
          </a:p>
          <a:p>
            <a:pPr lvl="1" fontAlgn="base"/>
            <a:r>
              <a:rPr lang="en-US" sz="1200" dirty="0"/>
              <a:t>Release()</a:t>
            </a:r>
            <a:endParaRPr lang="en-IN" sz="1200" dirty="0"/>
          </a:p>
          <a:p>
            <a:pPr lvl="1" fontAlgn="base"/>
            <a:r>
              <a:rPr lang="en-IN" sz="1200" dirty="0" err="1"/>
              <a:t>doubleClick</a:t>
            </a:r>
            <a:r>
              <a:rPr lang="en-IN" sz="1200" dirty="0"/>
              <a:t>()</a:t>
            </a:r>
          </a:p>
          <a:p>
            <a:pPr lvl="1" fontAlgn="base"/>
            <a:r>
              <a:rPr lang="en-IN" sz="1200" dirty="0" err="1"/>
              <a:t>moveToElement</a:t>
            </a:r>
            <a:r>
              <a:rPr lang="en-IN" sz="1200" dirty="0"/>
              <a:t>()</a:t>
            </a:r>
          </a:p>
          <a:p>
            <a:pPr lvl="1" fontAlgn="base"/>
            <a:r>
              <a:rPr lang="en-IN" sz="1200" dirty="0" err="1"/>
              <a:t>dragAndDrop</a:t>
            </a:r>
            <a:r>
              <a:rPr lang="en-IN" sz="1200" dirty="0"/>
              <a:t>(source, target)</a:t>
            </a:r>
          </a:p>
          <a:p>
            <a:pPr lvl="2" fontAlgn="base"/>
            <a:r>
              <a:rPr lang="en-US" sz="1200" dirty="0" err="1"/>
              <a:t>actions.dragAndDrop</a:t>
            </a:r>
            <a:r>
              <a:rPr lang="en-US" sz="1200" dirty="0"/>
              <a:t>(</a:t>
            </a:r>
            <a:r>
              <a:rPr lang="en-US" sz="1200" dirty="0" err="1"/>
              <a:t>fromElement,toElement</a:t>
            </a:r>
            <a:r>
              <a:rPr lang="en-US" sz="1200" dirty="0"/>
              <a:t>).build().perform()</a:t>
            </a:r>
            <a:endParaRPr lang="en-IN" sz="1200" dirty="0"/>
          </a:p>
          <a:p>
            <a:pPr lvl="2" fontAlgn="base"/>
            <a:r>
              <a:rPr lang="en-IN" sz="1200" dirty="0"/>
              <a:t>Another way to achieve this:</a:t>
            </a:r>
          </a:p>
          <a:p>
            <a:pPr lvl="3" fontAlgn="base"/>
            <a:r>
              <a:rPr lang="en-US" dirty="0" err="1"/>
              <a:t>actions.clickAndHold</a:t>
            </a:r>
            <a:r>
              <a:rPr lang="en-US" dirty="0"/>
              <a:t>(</a:t>
            </a:r>
            <a:r>
              <a:rPr lang="en-US" dirty="0" err="1"/>
              <a:t>fromElement</a:t>
            </a:r>
            <a:r>
              <a:rPr lang="en-US" dirty="0"/>
              <a:t>).</a:t>
            </a:r>
            <a:r>
              <a:rPr lang="en-US" dirty="0" err="1"/>
              <a:t>moveTo</a:t>
            </a:r>
            <a:r>
              <a:rPr lang="en-US" dirty="0"/>
              <a:t>(</a:t>
            </a:r>
            <a:r>
              <a:rPr lang="en-US" dirty="0" err="1"/>
              <a:t>ToElement</a:t>
            </a:r>
            <a:r>
              <a:rPr lang="en-US" dirty="0"/>
              <a:t>).release().build().perform()</a:t>
            </a:r>
            <a:endParaRPr lang="en-IN" dirty="0"/>
          </a:p>
          <a:p>
            <a:pPr lvl="1" fontAlgn="base"/>
            <a:r>
              <a:rPr lang="en-IN" sz="1200" dirty="0" err="1"/>
              <a:t>contextClick</a:t>
            </a:r>
            <a:r>
              <a:rPr lang="en-IN" sz="1200" dirty="0"/>
              <a:t>()</a:t>
            </a:r>
          </a:p>
          <a:p>
            <a:pPr lvl="2" fontAlgn="base"/>
            <a:r>
              <a:rPr lang="en-IN" sz="1200" dirty="0"/>
              <a:t>This method opens context menu corresponding web element passed to it.</a:t>
            </a:r>
          </a:p>
          <a:p>
            <a:pPr lvl="2" fontAlgn="base"/>
            <a:r>
              <a:rPr lang="en-IN" sz="1200" dirty="0"/>
              <a:t>Once the context menu got opened we need to press keyboard down arrow multiple times to go to the option we want to choose and click enter button.</a:t>
            </a:r>
          </a:p>
          <a:p>
            <a:pPr lvl="2" fontAlgn="base"/>
            <a:r>
              <a:rPr lang="en-IN" sz="1200" dirty="0" err="1"/>
              <a:t>action.moveToElement</a:t>
            </a:r>
            <a:r>
              <a:rPr lang="en-IN" sz="1200" dirty="0"/>
              <a:t>(el).</a:t>
            </a:r>
            <a:r>
              <a:rPr lang="en-IN" sz="1200" dirty="0" err="1"/>
              <a:t>contextClick</a:t>
            </a:r>
            <a:r>
              <a:rPr lang="en-IN" sz="1200" dirty="0"/>
              <a:t>().</a:t>
            </a:r>
            <a:r>
              <a:rPr lang="en-IN" sz="1200" dirty="0" err="1"/>
              <a:t>sendKeys</a:t>
            </a:r>
            <a:r>
              <a:rPr lang="en-IN" sz="1200" dirty="0"/>
              <a:t>(</a:t>
            </a:r>
            <a:r>
              <a:rPr lang="en-IN" sz="1200" dirty="0" err="1"/>
              <a:t>Keys.ARROW_DOWN</a:t>
            </a:r>
            <a:r>
              <a:rPr lang="en-IN" sz="1200" dirty="0"/>
              <a:t>).</a:t>
            </a:r>
            <a:r>
              <a:rPr lang="en-IN" sz="1200" dirty="0" err="1"/>
              <a:t>sendKeys</a:t>
            </a:r>
            <a:r>
              <a:rPr lang="en-IN" sz="1200" dirty="0"/>
              <a:t>(</a:t>
            </a:r>
            <a:r>
              <a:rPr lang="en-IN" sz="1200" dirty="0" err="1"/>
              <a:t>Keys.RETURN</a:t>
            </a:r>
            <a:r>
              <a:rPr lang="en-IN" sz="1200" dirty="0"/>
              <a:t>).build().perform()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86973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20689"/>
            <a:ext cx="8596668" cy="5420674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Keyboard actions</a:t>
            </a:r>
          </a:p>
          <a:p>
            <a:pPr lvl="1" fontAlgn="base"/>
            <a:r>
              <a:rPr lang="en-IN" sz="1200" dirty="0" err="1"/>
              <a:t>sendKeys</a:t>
            </a:r>
            <a:r>
              <a:rPr lang="en-IN" sz="1200" dirty="0"/>
              <a:t>()</a:t>
            </a:r>
          </a:p>
          <a:p>
            <a:pPr lvl="1" fontAlgn="base"/>
            <a:r>
              <a:rPr lang="en-IN" sz="1200" dirty="0" err="1"/>
              <a:t>keyDown</a:t>
            </a:r>
            <a:r>
              <a:rPr lang="en-IN" sz="1200" dirty="0"/>
              <a:t>()</a:t>
            </a:r>
          </a:p>
          <a:p>
            <a:pPr lvl="1" fontAlgn="base"/>
            <a:r>
              <a:rPr lang="en-IN" sz="1200" dirty="0" err="1"/>
              <a:t>keyUp</a:t>
            </a:r>
            <a:r>
              <a:rPr lang="en-IN" sz="1200" dirty="0"/>
              <a:t>()</a:t>
            </a:r>
          </a:p>
          <a:p>
            <a:pPr lvl="1" fontAlgn="base"/>
            <a:r>
              <a:rPr lang="en-IN" sz="1200" dirty="0"/>
              <a:t>Keys from keyboard can be distinguished into two categories:</a:t>
            </a:r>
          </a:p>
          <a:p>
            <a:pPr lvl="3" fontAlgn="base"/>
            <a:r>
              <a:rPr lang="en-IN" dirty="0"/>
              <a:t>Modifier keys</a:t>
            </a:r>
          </a:p>
          <a:p>
            <a:pPr lvl="4" fontAlgn="base"/>
            <a:r>
              <a:rPr lang="en-IN" dirty="0"/>
              <a:t>SHIFT,ALT,CONTROL </a:t>
            </a:r>
          </a:p>
          <a:p>
            <a:pPr lvl="3" fontAlgn="base"/>
            <a:r>
              <a:rPr lang="en-IN" dirty="0"/>
              <a:t>Non Modifier keys</a:t>
            </a:r>
          </a:p>
          <a:p>
            <a:pPr lvl="4" fontAlgn="base"/>
            <a:r>
              <a:rPr lang="en-IN" dirty="0"/>
              <a:t>All other keys</a:t>
            </a:r>
          </a:p>
          <a:p>
            <a:pPr lvl="3" fontAlgn="base"/>
            <a:r>
              <a:rPr lang="en-US" dirty="0" err="1"/>
              <a:t>sendKeys</a:t>
            </a:r>
            <a:r>
              <a:rPr lang="en-US" dirty="0"/>
              <a:t>() works on all keys</a:t>
            </a:r>
          </a:p>
          <a:p>
            <a:pPr lvl="4" fontAlgn="base"/>
            <a:r>
              <a:rPr lang="en-IN" dirty="0"/>
              <a:t>el1.sendKeys(</a:t>
            </a:r>
            <a:r>
              <a:rPr lang="en-IN" dirty="0" err="1"/>
              <a:t>Keys.CONTROL+"a</a:t>
            </a:r>
            <a:r>
              <a:rPr lang="en-IN" dirty="0"/>
              <a:t>")</a:t>
            </a:r>
          </a:p>
          <a:p>
            <a:pPr lvl="4" fontAlgn="base"/>
            <a:r>
              <a:rPr lang="en-IN" dirty="0"/>
              <a:t>el1.sendKeys("</a:t>
            </a:r>
            <a:r>
              <a:rPr lang="en-IN" dirty="0" err="1"/>
              <a:t>abc</a:t>
            </a:r>
            <a:r>
              <a:rPr lang="en-IN" dirty="0"/>
              <a:t>“)</a:t>
            </a:r>
            <a:endParaRPr lang="en-US" dirty="0"/>
          </a:p>
          <a:p>
            <a:pPr lvl="3" fontAlgn="base"/>
            <a:r>
              <a:rPr lang="en-IN" dirty="0" err="1"/>
              <a:t>keyDown</a:t>
            </a:r>
            <a:r>
              <a:rPr lang="en-IN" dirty="0"/>
              <a:t>() and </a:t>
            </a:r>
            <a:r>
              <a:rPr lang="en-IN" dirty="0" err="1"/>
              <a:t>keyUp</a:t>
            </a:r>
            <a:r>
              <a:rPr lang="en-IN" dirty="0"/>
              <a:t>() work only on modifier keys</a:t>
            </a:r>
          </a:p>
          <a:p>
            <a:pPr lvl="1" fontAlgn="base"/>
            <a:r>
              <a:rPr lang="en-US" sz="1200" dirty="0"/>
              <a:t>Example on modifier keys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373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09601"/>
            <a:ext cx="8596668" cy="54317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Navigation interface</a:t>
            </a:r>
          </a:p>
          <a:p>
            <a:pPr lvl="1" fontAlgn="base"/>
            <a:r>
              <a:rPr lang="en-US" sz="1200" dirty="0" err="1"/>
              <a:t>driver.navigate</a:t>
            </a:r>
            <a:r>
              <a:rPr lang="en-US" sz="1200" dirty="0"/>
              <a:t>().to()</a:t>
            </a:r>
          </a:p>
          <a:p>
            <a:pPr lvl="1" fontAlgn="base"/>
            <a:r>
              <a:rPr lang="en-US" sz="1200" dirty="0" err="1"/>
              <a:t>driver.navigate</a:t>
            </a:r>
            <a:r>
              <a:rPr lang="en-US" sz="1200" dirty="0"/>
              <a:t>().back()</a:t>
            </a:r>
          </a:p>
          <a:p>
            <a:pPr lvl="1" fontAlgn="base"/>
            <a:r>
              <a:rPr lang="en-US" sz="1200" dirty="0" err="1"/>
              <a:t>driver.navigate</a:t>
            </a:r>
            <a:r>
              <a:rPr lang="en-US" sz="1200" dirty="0"/>
              <a:t>().forward()</a:t>
            </a:r>
          </a:p>
          <a:p>
            <a:pPr lvl="1" fontAlgn="base"/>
            <a:r>
              <a:rPr lang="en-US" sz="1200" dirty="0" err="1"/>
              <a:t>driver.navigate</a:t>
            </a:r>
            <a:r>
              <a:rPr lang="en-US" sz="1200" dirty="0"/>
              <a:t>().refresh()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Navigation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8813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23392" y="332656"/>
            <a:ext cx="8596668" cy="371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1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: Introduction</a:t>
            </a:r>
            <a:endParaRPr sz="1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7333" y="692696"/>
            <a:ext cx="8596668" cy="60891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 fontAlgn="base">
              <a:buSzPct val="79999"/>
            </a:pPr>
            <a:r>
              <a:rPr lang="en-US" sz="1200" dirty="0"/>
              <a:t>What is Automation testing?</a:t>
            </a:r>
          </a:p>
          <a:p>
            <a:pPr marL="342900" lvl="0" indent="-342900" fontAlgn="base">
              <a:buSzPct val="79999"/>
            </a:pPr>
            <a:r>
              <a:rPr lang="en-US" sz="1200" dirty="0"/>
              <a:t>Why do we need Automation?</a:t>
            </a:r>
          </a:p>
          <a:p>
            <a:pPr lvl="1" indent="-342900" fontAlgn="base">
              <a:buSzPct val="79999"/>
            </a:pPr>
            <a:r>
              <a:rPr lang="en-US" sz="1200" dirty="0"/>
              <a:t>Speed</a:t>
            </a:r>
          </a:p>
          <a:p>
            <a:pPr lvl="1" indent="-342900" fontAlgn="base">
              <a:buSzPct val="79999"/>
            </a:pPr>
            <a:r>
              <a:rPr lang="en-US" sz="1200" dirty="0"/>
              <a:t>Repetition</a:t>
            </a:r>
          </a:p>
          <a:p>
            <a:pPr lvl="1" indent="-342900" fontAlgn="base">
              <a:buSzPct val="79999"/>
            </a:pPr>
            <a:r>
              <a:rPr lang="en-US" sz="1200" dirty="0"/>
              <a:t>Human error</a:t>
            </a:r>
          </a:p>
          <a:p>
            <a:pPr marL="342900" lvl="0" indent="-342900" fontAlgn="base">
              <a:buSzPct val="79999"/>
            </a:pPr>
            <a:r>
              <a:rPr lang="en-US" sz="1200" dirty="0"/>
              <a:t>When we should Automate?</a:t>
            </a:r>
          </a:p>
          <a:p>
            <a:pPr lvl="1" indent="-342900" fontAlgn="base">
              <a:buSzPct val="79999"/>
            </a:pPr>
            <a:r>
              <a:rPr lang="en-US" sz="1000" dirty="0"/>
              <a:t>Only after thorough manual testing is done and the functionality is stable</a:t>
            </a:r>
          </a:p>
          <a:p>
            <a:pPr lvl="1" indent="-342900" fontAlgn="base">
              <a:buSzPct val="79999"/>
            </a:pPr>
            <a:r>
              <a:rPr lang="en-US" sz="1000" dirty="0"/>
              <a:t>Only regression tests needs to be automated:</a:t>
            </a:r>
          </a:p>
          <a:p>
            <a:pPr lvl="2" indent="-342900" fontAlgn="base">
              <a:buSzPct val="79999"/>
            </a:pPr>
            <a:r>
              <a:rPr lang="en-GB" sz="800" dirty="0"/>
              <a:t>What are the different scenarios in which existing working functionality might fail?</a:t>
            </a:r>
          </a:p>
          <a:p>
            <a:pPr lvl="2" indent="-342900" fontAlgn="base">
              <a:buSzPct val="79999"/>
            </a:pPr>
            <a:r>
              <a:rPr lang="en-GB" sz="800" dirty="0"/>
              <a:t>	When there is a bug fix =&gt; Retest =&gt; Regression Testing</a:t>
            </a:r>
          </a:p>
          <a:p>
            <a:pPr lvl="2" indent="-342900" fontAlgn="base">
              <a:buSzPct val="79999"/>
            </a:pPr>
            <a:r>
              <a:rPr lang="en-GB" sz="800" dirty="0"/>
              <a:t>	When a new functionality related to existing functionality is added =&gt; Newly added function is tested + Regression testing of existing 	functionality</a:t>
            </a:r>
          </a:p>
          <a:p>
            <a:pPr lvl="2" indent="-342900" fontAlgn="base">
              <a:buSzPct val="79999"/>
            </a:pPr>
            <a:r>
              <a:rPr lang="en-US" sz="800" dirty="0"/>
              <a:t>Regression Testing =&gt; </a:t>
            </a:r>
            <a:r>
              <a:rPr lang="en-US" sz="800" dirty="0" err="1"/>
              <a:t>Repeatition</a:t>
            </a:r>
            <a:endParaRPr lang="en-US" sz="800" dirty="0"/>
          </a:p>
          <a:p>
            <a:pPr lvl="1" indent="-342900" fontAlgn="base">
              <a:buSzPct val="79999"/>
            </a:pPr>
            <a:r>
              <a:rPr lang="en-US" sz="1000" dirty="0"/>
              <a:t>Any testing that has to be repeated only should be automated</a:t>
            </a:r>
          </a:p>
        </p:txBody>
      </p:sp>
    </p:spTree>
    <p:extLst>
      <p:ext uri="{BB962C8B-B14F-4D97-AF65-F5344CB8AC3E}">
        <p14:creationId xmlns:p14="http://schemas.microsoft.com/office/powerpoint/2010/main" val="63370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 err="1"/>
              <a:t>TakesScreenshot</a:t>
            </a:r>
            <a:r>
              <a:rPr lang="en-US" sz="1200" dirty="0"/>
              <a:t> interface </a:t>
            </a:r>
          </a:p>
          <a:p>
            <a:pPr lvl="1" fontAlgn="base"/>
            <a:r>
              <a:rPr lang="en-US" sz="1200" dirty="0"/>
              <a:t>Indicates a driver that can capture a screenshot and store it.</a:t>
            </a:r>
          </a:p>
          <a:p>
            <a:pPr lvl="2" fontAlgn="base"/>
            <a:r>
              <a:rPr lang="en-US" sz="1000" dirty="0" err="1"/>
              <a:t>TakesScreenshot</a:t>
            </a:r>
            <a:r>
              <a:rPr lang="en-US" sz="1000" dirty="0"/>
              <a:t> </a:t>
            </a:r>
            <a:r>
              <a:rPr lang="en-US" sz="1000" dirty="0" err="1"/>
              <a:t>ts</a:t>
            </a:r>
            <a:r>
              <a:rPr lang="en-US" sz="1000" dirty="0"/>
              <a:t> = ((</a:t>
            </a:r>
            <a:r>
              <a:rPr lang="en-US" sz="1000" dirty="0" err="1"/>
              <a:t>TakesScreenshot</a:t>
            </a:r>
            <a:r>
              <a:rPr lang="en-US" sz="1000" dirty="0"/>
              <a:t>)driver);</a:t>
            </a:r>
          </a:p>
          <a:p>
            <a:pPr lvl="2" fontAlgn="base"/>
            <a:r>
              <a:rPr lang="en-US" sz="1200" dirty="0"/>
              <a:t>File </a:t>
            </a:r>
            <a:r>
              <a:rPr lang="en-US" sz="1200" dirty="0" err="1"/>
              <a:t>screenshotFile</a:t>
            </a:r>
            <a:r>
              <a:rPr lang="en-US" sz="1200" dirty="0"/>
              <a:t> = </a:t>
            </a:r>
            <a:r>
              <a:rPr lang="en-US" sz="1200" dirty="0" err="1"/>
              <a:t>ts.getScreenshotAs</a:t>
            </a:r>
            <a:r>
              <a:rPr lang="en-US" sz="1200" dirty="0"/>
              <a:t>(</a:t>
            </a:r>
            <a:r>
              <a:rPr lang="en-US" sz="1200" dirty="0" err="1"/>
              <a:t>OutputType.FILE</a:t>
            </a:r>
            <a:r>
              <a:rPr lang="en-US" sz="1200" dirty="0"/>
              <a:t>);</a:t>
            </a:r>
          </a:p>
          <a:p>
            <a:pPr lvl="2" fontAlgn="base"/>
            <a:r>
              <a:rPr lang="en-US" sz="1000" dirty="0" err="1"/>
              <a:t>FileUtils.copyFile</a:t>
            </a:r>
            <a:r>
              <a:rPr lang="en-US" sz="1000" dirty="0"/>
              <a:t>(</a:t>
            </a:r>
            <a:r>
              <a:rPr lang="en-US" sz="1000" dirty="0" err="1"/>
              <a:t>screenshotFile</a:t>
            </a:r>
            <a:r>
              <a:rPr lang="en-US" sz="1000" dirty="0"/>
              <a:t>, new File("test1.jpg"));</a:t>
            </a:r>
          </a:p>
          <a:p>
            <a:pPr lvl="1" fontAlgn="base"/>
            <a:r>
              <a:rPr lang="en-US" sz="1200" dirty="0"/>
              <a:t>When to take screenshots?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Taking Screenshots</a:t>
            </a:r>
            <a:endParaRPr lang="en-IN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JavascriptExecutor Interface</a:t>
            </a:r>
          </a:p>
          <a:p>
            <a:pPr lvl="1" fontAlgn="base"/>
            <a:r>
              <a:rPr lang="en-US" sz="1200" dirty="0"/>
              <a:t>JavaScriptExecutor is an interface which provides mechanism to execute JavaScript through selenium driver</a:t>
            </a:r>
          </a:p>
          <a:p>
            <a:pPr lvl="1" fontAlgn="base"/>
            <a:r>
              <a:rPr lang="en-US" sz="1200" dirty="0"/>
              <a:t>Sample JavaScript:</a:t>
            </a:r>
          </a:p>
          <a:p>
            <a:pPr lvl="2" fontAlgn="base"/>
            <a:r>
              <a:rPr lang="en-US" sz="1200" dirty="0"/>
              <a:t>Scroll Page</a:t>
            </a:r>
          </a:p>
          <a:p>
            <a:pPr lvl="3" fontAlgn="base"/>
            <a:r>
              <a:rPr lang="en-US" dirty="0" err="1"/>
              <a:t>js.executeScript</a:t>
            </a:r>
            <a:r>
              <a:rPr lang="en-US" dirty="0"/>
              <a:t>("</a:t>
            </a:r>
            <a:r>
              <a:rPr lang="en-US" dirty="0" err="1"/>
              <a:t>window.scrollBy</a:t>
            </a:r>
            <a:r>
              <a:rPr lang="en-US" dirty="0"/>
              <a:t>(0,150)");</a:t>
            </a:r>
          </a:p>
          <a:p>
            <a:pPr lvl="2" fontAlgn="base"/>
            <a:r>
              <a:rPr lang="en-US" sz="1200" dirty="0"/>
              <a:t>Get Title of a </a:t>
            </a:r>
            <a:r>
              <a:rPr lang="en-US" sz="1200" dirty="0" err="1"/>
              <a:t>WebPage</a:t>
            </a:r>
            <a:endParaRPr lang="en-US" sz="1200" dirty="0"/>
          </a:p>
          <a:p>
            <a:pPr lvl="3" fontAlgn="base"/>
            <a:r>
              <a:rPr lang="en-US" dirty="0"/>
              <a:t>string </a:t>
            </a:r>
            <a:r>
              <a:rPr lang="en-US" dirty="0" err="1"/>
              <a:t>sText</a:t>
            </a:r>
            <a:r>
              <a:rPr lang="en-US" dirty="0"/>
              <a:t> =  </a:t>
            </a:r>
            <a:r>
              <a:rPr lang="en-US" dirty="0" err="1"/>
              <a:t>js.executeScript</a:t>
            </a:r>
            <a:r>
              <a:rPr lang="en-US" dirty="0"/>
              <a:t>("return </a:t>
            </a:r>
            <a:r>
              <a:rPr lang="en-US" dirty="0" err="1"/>
              <a:t>document.title</a:t>
            </a:r>
            <a:r>
              <a:rPr lang="en-US" dirty="0"/>
              <a:t>;").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 lvl="2" fontAlgn="base"/>
            <a:r>
              <a:rPr lang="en-US" sz="1200" dirty="0"/>
              <a:t>Click element</a:t>
            </a:r>
          </a:p>
          <a:p>
            <a:pPr lvl="3" fontAlgn="base"/>
            <a:r>
              <a:rPr lang="en-US" dirty="0" err="1"/>
              <a:t>js.executeScript</a:t>
            </a:r>
            <a:r>
              <a:rPr lang="en-US" dirty="0"/>
              <a:t>("arguments[0].click();", element);</a:t>
            </a:r>
          </a:p>
          <a:p>
            <a:pPr lvl="2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Executing JavaScript</a:t>
            </a:r>
            <a:endParaRPr lang="en-IN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596668" cy="304800"/>
          </a:xfrm>
        </p:spPr>
        <p:txBody>
          <a:bodyPr/>
          <a:lstStyle/>
          <a:p>
            <a:r>
              <a:rPr lang="en-US" sz="1400" dirty="0"/>
              <a:t>Selenium : Waits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57200"/>
            <a:ext cx="8596668" cy="52031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Why Waits?</a:t>
            </a:r>
          </a:p>
          <a:p>
            <a:pPr lvl="1" fontAlgn="base"/>
            <a:r>
              <a:rPr lang="en-US" sz="1200" dirty="0"/>
              <a:t>Elements takes time to load in the web page</a:t>
            </a:r>
          </a:p>
          <a:p>
            <a:pPr lvl="2" fontAlgn="base"/>
            <a:r>
              <a:rPr lang="en-US" sz="1200" dirty="0"/>
              <a:t>An element not being present at all in the DOM.</a:t>
            </a:r>
          </a:p>
          <a:p>
            <a:pPr lvl="2" fontAlgn="base"/>
            <a:r>
              <a:rPr lang="en-US" sz="1200" dirty="0"/>
              <a:t>An element being present in the DOM but not visible.</a:t>
            </a:r>
          </a:p>
          <a:p>
            <a:pPr lvl="2" fontAlgn="base"/>
            <a:r>
              <a:rPr lang="en-US" sz="1200" dirty="0"/>
              <a:t>An element being present in the DOM but not enabled. (i.e. clickable)</a:t>
            </a:r>
          </a:p>
          <a:p>
            <a:pPr lvl="1" fontAlgn="base"/>
            <a:r>
              <a:rPr lang="en-US" sz="1200" dirty="0"/>
              <a:t>AJAX </a:t>
            </a:r>
          </a:p>
          <a:p>
            <a:pPr lvl="2" fontAlgn="base"/>
            <a:r>
              <a:rPr lang="en-US" sz="1200" dirty="0"/>
              <a:t>Asynchronous JavaScript and XML</a:t>
            </a:r>
          </a:p>
          <a:p>
            <a:pPr lvl="2" fontAlgn="base"/>
            <a:r>
              <a:rPr lang="en-US" sz="1200" dirty="0"/>
              <a:t>Ajax allows content on Web pages to update immediately  without page load</a:t>
            </a:r>
          </a:p>
          <a:p>
            <a:pPr fontAlgn="base">
              <a:buSzPct val="80000"/>
            </a:pPr>
            <a:r>
              <a:rPr lang="en-US" sz="1200" dirty="0"/>
              <a:t>Wait Interface</a:t>
            </a:r>
          </a:p>
          <a:p>
            <a:pPr lvl="1" fontAlgn="base"/>
            <a:r>
              <a:rPr lang="en-US" sz="1200" dirty="0"/>
              <a:t>Wait interface</a:t>
            </a:r>
          </a:p>
          <a:p>
            <a:pPr lvl="1" fontAlgn="base"/>
            <a:r>
              <a:rPr lang="en-US" sz="1200" dirty="0" err="1"/>
              <a:t>FluentWait</a:t>
            </a:r>
            <a:r>
              <a:rPr lang="en-US" sz="1200" dirty="0"/>
              <a:t> implements Wait</a:t>
            </a:r>
          </a:p>
          <a:p>
            <a:pPr lvl="1" fontAlgn="base"/>
            <a:r>
              <a:rPr lang="en-US" sz="1200" dirty="0" err="1"/>
              <a:t>WebDriverWait</a:t>
            </a:r>
            <a:r>
              <a:rPr lang="en-US" sz="1200" dirty="0"/>
              <a:t> extends </a:t>
            </a:r>
            <a:r>
              <a:rPr lang="en-US" sz="1200" dirty="0" err="1"/>
              <a:t>FluentWait</a:t>
            </a:r>
            <a:endParaRPr lang="en-US" sz="1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33400"/>
            <a:ext cx="8596668" cy="6324600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Types of Waits:</a:t>
            </a:r>
          </a:p>
          <a:p>
            <a:pPr lvl="1" fontAlgn="base"/>
            <a:r>
              <a:rPr lang="en-US" sz="1200" dirty="0"/>
              <a:t>Implicit Wait</a:t>
            </a:r>
          </a:p>
          <a:p>
            <a:pPr lvl="1" fontAlgn="base"/>
            <a:r>
              <a:rPr lang="en-US" sz="1200" dirty="0"/>
              <a:t>Explicit wait</a:t>
            </a:r>
          </a:p>
          <a:p>
            <a:pPr lvl="2" fontAlgn="base"/>
            <a:r>
              <a:rPr lang="en-US" sz="1200" dirty="0" err="1"/>
              <a:t>Thread.sleep</a:t>
            </a:r>
            <a:r>
              <a:rPr lang="en-US" sz="1200" dirty="0"/>
              <a:t>()</a:t>
            </a:r>
          </a:p>
          <a:p>
            <a:pPr fontAlgn="base">
              <a:buSzPct val="80000"/>
            </a:pPr>
            <a:r>
              <a:rPr lang="en-US" sz="1200" dirty="0"/>
              <a:t>Implicit wait:</a:t>
            </a:r>
          </a:p>
          <a:p>
            <a:pPr lvl="1" fontAlgn="base"/>
            <a:r>
              <a:rPr lang="en-US" sz="1200" dirty="0"/>
              <a:t>The implicit wait will tell to the </a:t>
            </a:r>
            <a:r>
              <a:rPr lang="en-US" sz="1200" dirty="0" err="1"/>
              <a:t>webdriver</a:t>
            </a:r>
            <a:r>
              <a:rPr lang="en-US" sz="1200" dirty="0"/>
              <a:t> to wait for certain amount of time before it throws a "No Such Element Exception". </a:t>
            </a:r>
          </a:p>
          <a:p>
            <a:pPr lvl="1" fontAlgn="base"/>
            <a:r>
              <a:rPr lang="en-US" sz="1200" dirty="0"/>
              <a:t>The default setting is 0 seconds. </a:t>
            </a:r>
          </a:p>
          <a:p>
            <a:pPr lvl="1" fontAlgn="base"/>
            <a:r>
              <a:rPr lang="en-US" sz="1200" dirty="0"/>
              <a:t>Once we set the time, web driver will wait for that time before throwing an exception.</a:t>
            </a:r>
          </a:p>
          <a:p>
            <a:pPr lvl="1" fontAlgn="base"/>
            <a:r>
              <a:rPr lang="en-US" sz="1200" dirty="0"/>
              <a:t>Implicit wait applies throughout driver instance</a:t>
            </a:r>
          </a:p>
          <a:p>
            <a:pPr lvl="1" fontAlgn="base"/>
            <a:r>
              <a:rPr lang="en-US" sz="1200" dirty="0"/>
              <a:t>Poling interval is 250 ms</a:t>
            </a:r>
          </a:p>
          <a:p>
            <a:pPr fontAlgn="base">
              <a:buSzPct val="80000"/>
            </a:pPr>
            <a:r>
              <a:rPr lang="en-US" sz="1200" dirty="0"/>
              <a:t>Explicit wait:</a:t>
            </a:r>
          </a:p>
          <a:p>
            <a:pPr lvl="1" fontAlgn="base"/>
            <a:r>
              <a:rPr lang="en-US" sz="1200" dirty="0"/>
              <a:t>The explicit wait tells the Web Driver to wait for certain conditions</a:t>
            </a:r>
          </a:p>
          <a:p>
            <a:pPr lvl="1" fontAlgn="base"/>
            <a:r>
              <a:rPr lang="en-US" sz="1200" dirty="0"/>
              <a:t>Explicit wait is a wait which explicitly waits for a certain condition called Expected Condition.</a:t>
            </a:r>
          </a:p>
          <a:p>
            <a:pPr lvl="1" fontAlgn="base"/>
            <a:r>
              <a:rPr lang="en-US" sz="1200" dirty="0"/>
              <a:t>Poling interval is 500 ms</a:t>
            </a:r>
          </a:p>
          <a:p>
            <a:pPr lvl="1" fontAlgn="base"/>
            <a:r>
              <a:rPr lang="en-US" sz="1200" dirty="0"/>
              <a:t>Few conditions:</a:t>
            </a:r>
          </a:p>
          <a:p>
            <a:pPr lvl="2" fontAlgn="base"/>
            <a:r>
              <a:rPr lang="en-US" sz="1200" dirty="0" err="1"/>
              <a:t>presenceOfElementLocated</a:t>
            </a:r>
            <a:r>
              <a:rPr lang="en-US" sz="1200" dirty="0"/>
              <a:t>()</a:t>
            </a:r>
          </a:p>
          <a:p>
            <a:pPr lvl="2" fontAlgn="base"/>
            <a:r>
              <a:rPr lang="en-US" sz="1200" dirty="0" err="1"/>
              <a:t>visibilityOfElementLocated</a:t>
            </a:r>
            <a:r>
              <a:rPr lang="en-US" sz="1200" dirty="0"/>
              <a:t>()</a:t>
            </a:r>
          </a:p>
          <a:p>
            <a:pPr lvl="2" fontAlgn="base"/>
            <a:r>
              <a:rPr lang="en-US" sz="1200" dirty="0" err="1"/>
              <a:t>elementToBeClickable</a:t>
            </a:r>
            <a:r>
              <a:rPr lang="en-US" sz="1200" dirty="0"/>
              <a:t>()</a:t>
            </a:r>
          </a:p>
          <a:p>
            <a:pPr lvl="2" fontAlgn="base"/>
            <a:r>
              <a:rPr lang="en-US" sz="1200" dirty="0" err="1"/>
              <a:t>alertIsPresent</a:t>
            </a:r>
            <a:r>
              <a:rPr lang="en-US" sz="1200" dirty="0"/>
              <a:t>()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596668" cy="304800"/>
          </a:xfrm>
        </p:spPr>
        <p:txBody>
          <a:bodyPr/>
          <a:lstStyle/>
          <a:p>
            <a:r>
              <a:rPr lang="en-US" sz="1400" dirty="0"/>
              <a:t>Selenium : Waits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400" dirty="0"/>
              <a:t>Selenium: Waits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 err="1"/>
              <a:t>FluentWait</a:t>
            </a:r>
            <a:r>
              <a:rPr lang="en-US" sz="1200" dirty="0"/>
              <a:t>:</a:t>
            </a:r>
          </a:p>
          <a:p>
            <a:pPr lvl="1" fontAlgn="base"/>
            <a:r>
              <a:rPr lang="en-US" sz="1200" dirty="0" err="1"/>
              <a:t>FluentWait</a:t>
            </a:r>
            <a:r>
              <a:rPr lang="en-US" sz="1200" dirty="0"/>
              <a:t> is a wait in which we can set </a:t>
            </a:r>
          </a:p>
          <a:p>
            <a:pPr lvl="2" fontAlgn="base"/>
            <a:r>
              <a:rPr lang="en-US" sz="1200" dirty="0"/>
              <a:t> Frequency with which </a:t>
            </a:r>
            <a:r>
              <a:rPr lang="en-US" sz="1200" dirty="0" err="1"/>
              <a:t>FluentWait</a:t>
            </a:r>
            <a:r>
              <a:rPr lang="en-US" sz="1200" dirty="0"/>
              <a:t> has to check the conditions defined.</a:t>
            </a:r>
          </a:p>
          <a:p>
            <a:pPr lvl="2" fontAlgn="base"/>
            <a:r>
              <a:rPr lang="en-US" sz="1200" dirty="0"/>
              <a:t>Ignore specific types of exception  such as </a:t>
            </a:r>
            <a:r>
              <a:rPr lang="en-US" sz="1200" dirty="0" err="1"/>
              <a:t>NoSuchElementExceptions</a:t>
            </a:r>
            <a:r>
              <a:rPr lang="en-US" sz="1200" dirty="0"/>
              <a:t> while searching for an element.</a:t>
            </a:r>
          </a:p>
          <a:p>
            <a:pPr lvl="2" fontAlgn="base"/>
            <a:r>
              <a:rPr lang="en-US" sz="1200" dirty="0"/>
              <a:t>Maximum amount of time to wait for a condition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54673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0"/>
            <a:ext cx="8596668" cy="5638799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What is Maven?</a:t>
            </a:r>
          </a:p>
          <a:p>
            <a:pPr lvl="2" fontAlgn="base"/>
            <a:r>
              <a:rPr lang="en-IN" sz="1200" dirty="0"/>
              <a:t>Maven is a software project management tool</a:t>
            </a:r>
          </a:p>
          <a:p>
            <a:pPr lvl="2" fontAlgn="base"/>
            <a:r>
              <a:rPr lang="en-IN" sz="1200" dirty="0"/>
              <a:t>Maven can manage a project's Build, reporting and documentation</a:t>
            </a:r>
          </a:p>
          <a:p>
            <a:pPr lvl="2" fontAlgn="base"/>
            <a:r>
              <a:rPr lang="en-IN" sz="1200" dirty="0"/>
              <a:t>Maven works on POM </a:t>
            </a:r>
          </a:p>
          <a:p>
            <a:pPr lvl="3" fontAlgn="base"/>
            <a:r>
              <a:rPr lang="en-IN" dirty="0"/>
              <a:t>Project Object Model</a:t>
            </a:r>
          </a:p>
          <a:p>
            <a:pPr lvl="3" fontAlgn="base"/>
            <a:r>
              <a:rPr lang="en-IN" dirty="0"/>
              <a:t>POM is the fundamental unit of work in Maven. </a:t>
            </a:r>
          </a:p>
          <a:p>
            <a:pPr lvl="3" fontAlgn="base"/>
            <a:r>
              <a:rPr lang="en-IN" dirty="0"/>
              <a:t>It is an XML file that contains information about the project and configuration details used by Maven to build the project.</a:t>
            </a:r>
          </a:p>
          <a:p>
            <a:pPr lvl="1" fontAlgn="base"/>
            <a:r>
              <a:rPr lang="en-IN" sz="1200" dirty="0"/>
              <a:t>What is a build tool?</a:t>
            </a:r>
          </a:p>
          <a:p>
            <a:pPr lvl="2" fontAlgn="base"/>
            <a:r>
              <a:rPr lang="en-IN" sz="1200" dirty="0"/>
              <a:t>Compile source code</a:t>
            </a:r>
          </a:p>
          <a:p>
            <a:pPr lvl="2" fontAlgn="base"/>
            <a:r>
              <a:rPr lang="en-IN" sz="1200" dirty="0"/>
              <a:t>Compile and run tests</a:t>
            </a:r>
          </a:p>
          <a:p>
            <a:pPr lvl="2" fontAlgn="base"/>
            <a:r>
              <a:rPr lang="en-IN" sz="1200" dirty="0"/>
              <a:t>Copy Resources</a:t>
            </a:r>
          </a:p>
          <a:p>
            <a:pPr lvl="2" fontAlgn="base"/>
            <a:r>
              <a:rPr lang="en-IN" sz="1200" dirty="0"/>
              <a:t>Package project</a:t>
            </a:r>
          </a:p>
          <a:p>
            <a:pPr lvl="2" fontAlgn="base"/>
            <a:r>
              <a:rPr lang="en-IN" sz="1200" dirty="0"/>
              <a:t>Deploy project</a:t>
            </a:r>
          </a:p>
          <a:p>
            <a:pPr lvl="1" fontAlgn="base"/>
            <a:r>
              <a:rPr lang="en-IN" sz="1200" dirty="0"/>
              <a:t>Maven Objectives:</a:t>
            </a:r>
          </a:p>
          <a:p>
            <a:pPr lvl="2" fontAlgn="base"/>
            <a:r>
              <a:rPr lang="en-IN" sz="1200" dirty="0"/>
              <a:t>Making build process easy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400" dirty="0"/>
              <a:t>Maven 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56973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2001"/>
            <a:ext cx="8596668" cy="5279362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Installing Maven:</a:t>
            </a:r>
          </a:p>
          <a:p>
            <a:pPr lvl="1" fontAlgn="base"/>
            <a:r>
              <a:rPr lang="en-IN" sz="1200" dirty="0"/>
              <a:t>Prerequisites:</a:t>
            </a:r>
          </a:p>
          <a:p>
            <a:pPr lvl="2" fontAlgn="base"/>
            <a:r>
              <a:rPr lang="en-IN" sz="1200" dirty="0"/>
              <a:t>JDK is installed</a:t>
            </a:r>
          </a:p>
          <a:p>
            <a:pPr lvl="2" fontAlgn="base"/>
            <a:r>
              <a:rPr lang="en-IN" sz="1200" dirty="0"/>
              <a:t>JAVA_HOME is set</a:t>
            </a:r>
          </a:p>
          <a:p>
            <a:pPr lvl="1" fontAlgn="base"/>
            <a:r>
              <a:rPr lang="en-IN" sz="1200" dirty="0"/>
              <a:t>Installing Maven in System:</a:t>
            </a:r>
          </a:p>
          <a:p>
            <a:pPr lvl="2" fontAlgn="base"/>
            <a:r>
              <a:rPr lang="en-IN" sz="1200" dirty="0"/>
              <a:t>Download Maven</a:t>
            </a:r>
          </a:p>
          <a:p>
            <a:pPr lvl="2" fontAlgn="base"/>
            <a:r>
              <a:rPr lang="en-IN" sz="1200" dirty="0">
                <a:hlinkClick r:id="rId2"/>
              </a:rPr>
              <a:t>https://maven.apache.org/download.cgi</a:t>
            </a:r>
            <a:endParaRPr lang="en-IN" sz="1200" dirty="0"/>
          </a:p>
          <a:p>
            <a:pPr lvl="2" fontAlgn="base"/>
            <a:r>
              <a:rPr lang="en-IN" sz="1200" dirty="0"/>
              <a:t>Extract it</a:t>
            </a:r>
          </a:p>
          <a:p>
            <a:pPr lvl="2" fontAlgn="base"/>
            <a:r>
              <a:rPr lang="en-IN" sz="1200" dirty="0"/>
              <a:t>Set M2_HOME environment variable</a:t>
            </a:r>
          </a:p>
          <a:p>
            <a:pPr lvl="2" fontAlgn="base"/>
            <a:r>
              <a:rPr lang="en-IN" sz="1200" dirty="0"/>
              <a:t>Set path variable</a:t>
            </a:r>
          </a:p>
          <a:p>
            <a:pPr lvl="1" fontAlgn="base"/>
            <a:r>
              <a:rPr lang="en-IN" sz="1200" dirty="0"/>
              <a:t>Installing Maven in eclipse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SetUp</a:t>
            </a:r>
          </a:p>
        </p:txBody>
      </p:sp>
    </p:spTree>
    <p:extLst>
      <p:ext uri="{BB962C8B-B14F-4D97-AF65-F5344CB8AC3E}">
        <p14:creationId xmlns:p14="http://schemas.microsoft.com/office/powerpoint/2010/main" val="2408037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09600"/>
            <a:ext cx="8596668" cy="6095999"/>
          </a:xfrm>
        </p:spPr>
        <p:txBody>
          <a:bodyPr/>
          <a:lstStyle/>
          <a:p>
            <a:pPr fontAlgn="base"/>
            <a:endParaRPr lang="en-IN" sz="1200" dirty="0"/>
          </a:p>
          <a:p>
            <a:pPr fontAlgn="base">
              <a:buSzPct val="80000"/>
            </a:pPr>
            <a:r>
              <a:rPr lang="en-IN" sz="1200" dirty="0"/>
              <a:t>Creating First Maven project:</a:t>
            </a:r>
          </a:p>
          <a:p>
            <a:pPr lvl="1" fontAlgn="base"/>
            <a:r>
              <a:rPr lang="en-IN" sz="1200" dirty="0"/>
              <a:t>Creating from eclipse</a:t>
            </a:r>
          </a:p>
          <a:p>
            <a:pPr lvl="1" fontAlgn="base"/>
            <a:r>
              <a:rPr lang="en-IN" sz="1200" dirty="0"/>
              <a:t>Creating from command line</a:t>
            </a:r>
          </a:p>
          <a:p>
            <a:pPr lvl="2" fontAlgn="base"/>
            <a:r>
              <a:rPr lang="en-IN" sz="1200" dirty="0" err="1"/>
              <a:t>mvn</a:t>
            </a:r>
            <a:r>
              <a:rPr lang="en-IN" sz="1200" dirty="0"/>
              <a:t> </a:t>
            </a:r>
            <a:r>
              <a:rPr lang="en-IN" sz="1200" dirty="0" err="1"/>
              <a:t>archetype:generate</a:t>
            </a:r>
            <a:r>
              <a:rPr lang="en-IN" sz="1200" dirty="0"/>
              <a:t> </a:t>
            </a:r>
          </a:p>
          <a:p>
            <a:pPr lvl="3" fontAlgn="base"/>
            <a:r>
              <a:rPr lang="en-IN" dirty="0"/>
              <a:t>	-</a:t>
            </a:r>
            <a:r>
              <a:rPr lang="en-IN" dirty="0" err="1"/>
              <a:t>DgroupId</a:t>
            </a:r>
            <a:r>
              <a:rPr lang="en-IN" dirty="0"/>
              <a:t>=</a:t>
            </a:r>
            <a:r>
              <a:rPr lang="en-IN" dirty="0" err="1"/>
              <a:t>com.google</a:t>
            </a:r>
            <a:r>
              <a:rPr lang="en-IN" dirty="0"/>
              <a:t> </a:t>
            </a:r>
          </a:p>
          <a:p>
            <a:pPr lvl="3" fontAlgn="base"/>
            <a:r>
              <a:rPr lang="en-IN" dirty="0"/>
              <a:t>	-</a:t>
            </a:r>
            <a:r>
              <a:rPr lang="en-IN" dirty="0" err="1"/>
              <a:t>DartifactId</a:t>
            </a:r>
            <a:r>
              <a:rPr lang="en-IN" dirty="0"/>
              <a:t>=ml2 </a:t>
            </a:r>
          </a:p>
          <a:p>
            <a:pPr lvl="3" fontAlgn="base"/>
            <a:r>
              <a:rPr lang="en-IN" dirty="0"/>
              <a:t>	-</a:t>
            </a:r>
            <a:r>
              <a:rPr lang="en-IN" dirty="0" err="1"/>
              <a:t>DarchetypeArtifactId</a:t>
            </a:r>
            <a:r>
              <a:rPr lang="en-IN" dirty="0"/>
              <a:t>=maven-archetype-</a:t>
            </a:r>
            <a:r>
              <a:rPr lang="en-IN" dirty="0" err="1"/>
              <a:t>quickstart</a:t>
            </a:r>
            <a:endParaRPr lang="en-IN" dirty="0"/>
          </a:p>
          <a:p>
            <a:pPr lvl="1" fontAlgn="base"/>
            <a:r>
              <a:rPr lang="en-IN" sz="1200" dirty="0"/>
              <a:t>What is Archetype?</a:t>
            </a:r>
          </a:p>
          <a:p>
            <a:pPr lvl="1" fontAlgn="base"/>
            <a:r>
              <a:rPr lang="en-IN" sz="1200" dirty="0"/>
              <a:t>What is </a:t>
            </a:r>
            <a:r>
              <a:rPr lang="en-IN" sz="1200" dirty="0" err="1"/>
              <a:t>groupId</a:t>
            </a:r>
            <a:r>
              <a:rPr lang="en-IN" sz="1200" dirty="0"/>
              <a:t>?</a:t>
            </a:r>
          </a:p>
          <a:p>
            <a:pPr lvl="1" fontAlgn="base"/>
            <a:r>
              <a:rPr lang="en-IN" sz="1200" dirty="0"/>
              <a:t>What is </a:t>
            </a:r>
            <a:r>
              <a:rPr lang="en-IN" sz="1200" dirty="0" err="1"/>
              <a:t>artifactId</a:t>
            </a:r>
            <a:r>
              <a:rPr lang="en-IN" sz="1200" dirty="0"/>
              <a:t>?</a:t>
            </a:r>
          </a:p>
          <a:p>
            <a:pPr lvl="1" fontAlgn="base"/>
            <a:r>
              <a:rPr lang="en-IN" sz="1200" dirty="0"/>
              <a:t>What is Version?</a:t>
            </a:r>
          </a:p>
          <a:p>
            <a:pPr marL="91441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Creating First Maven Project</a:t>
            </a:r>
          </a:p>
        </p:txBody>
      </p:sp>
    </p:spTree>
    <p:extLst>
      <p:ext uri="{BB962C8B-B14F-4D97-AF65-F5344CB8AC3E}">
        <p14:creationId xmlns:p14="http://schemas.microsoft.com/office/powerpoint/2010/main" val="819843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Main code 	: </a:t>
            </a:r>
            <a:r>
              <a:rPr lang="en-IN" sz="1200" dirty="0" err="1"/>
              <a:t>src</a:t>
            </a:r>
            <a:r>
              <a:rPr lang="en-IN" sz="1200" dirty="0"/>
              <a:t>/main/java</a:t>
            </a:r>
          </a:p>
          <a:p>
            <a:pPr fontAlgn="base">
              <a:buSzPct val="80000"/>
            </a:pPr>
            <a:r>
              <a:rPr lang="en-IN" sz="1200" dirty="0"/>
              <a:t>Main resources 	: </a:t>
            </a:r>
            <a:r>
              <a:rPr lang="en-IN" sz="1200" dirty="0" err="1"/>
              <a:t>src</a:t>
            </a:r>
            <a:r>
              <a:rPr lang="en-IN" sz="1200" dirty="0"/>
              <a:t>/main/resources</a:t>
            </a:r>
          </a:p>
          <a:p>
            <a:pPr fontAlgn="base">
              <a:buSzPct val="80000"/>
            </a:pPr>
            <a:r>
              <a:rPr lang="en-IN" sz="1200" dirty="0"/>
              <a:t>Test code 	: </a:t>
            </a:r>
            <a:r>
              <a:rPr lang="en-IN" sz="1200" dirty="0" err="1"/>
              <a:t>src</a:t>
            </a:r>
            <a:r>
              <a:rPr lang="en-IN" sz="1200" dirty="0"/>
              <a:t>/test/java</a:t>
            </a:r>
          </a:p>
          <a:p>
            <a:pPr fontAlgn="base">
              <a:buSzPct val="80000"/>
            </a:pPr>
            <a:r>
              <a:rPr lang="en-IN" sz="1200" dirty="0"/>
              <a:t>Test Resources 	: </a:t>
            </a:r>
            <a:r>
              <a:rPr lang="en-IN" sz="1200" dirty="0" err="1"/>
              <a:t>src</a:t>
            </a:r>
            <a:r>
              <a:rPr lang="en-IN" sz="1200" dirty="0"/>
              <a:t>/test/resources</a:t>
            </a:r>
          </a:p>
          <a:p>
            <a:pPr fontAlgn="base">
              <a:buSzPct val="80000"/>
            </a:pPr>
            <a:r>
              <a:rPr lang="en-IN" sz="1200" dirty="0"/>
              <a:t>target directory 	: Contains all output of the build.</a:t>
            </a:r>
          </a:p>
          <a:p>
            <a:pPr fontAlgn="base">
              <a:buSzPct val="80000"/>
            </a:pPr>
            <a:r>
              <a:rPr lang="en-IN" sz="1200" dirty="0"/>
              <a:t>Pom.xml 	: Should be present in project’s in root folder</a:t>
            </a:r>
          </a:p>
          <a:p>
            <a:pPr fontAlgn="base">
              <a:buSzPct val="80000"/>
            </a:pPr>
            <a:br>
              <a:rPr lang="en-IN" sz="1200" dirty="0"/>
            </a:b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994180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Maven Build Lifecycle:</a:t>
            </a:r>
          </a:p>
          <a:p>
            <a:pPr marL="342900" lvl="1" indent="-251459" fontAlgn="base"/>
            <a:r>
              <a:rPr lang="en-IN" sz="1200" dirty="0"/>
              <a:t>It's a definition of process for building and distributing a project.</a:t>
            </a:r>
          </a:p>
          <a:p>
            <a:pPr marL="342900" lvl="1" indent="-251459" fontAlgn="base"/>
            <a:r>
              <a:rPr lang="en-IN" sz="1200" dirty="0"/>
              <a:t>Build cycle consists of multiple phases which execute in a particular sequence:</a:t>
            </a:r>
          </a:p>
          <a:p>
            <a:pPr marL="342900" lvl="1" indent="-251459" fontAlgn="base"/>
            <a:r>
              <a:rPr lang="en-IN" sz="1200" dirty="0"/>
              <a:t>Phases in build lifecycle are:</a:t>
            </a:r>
          </a:p>
          <a:p>
            <a:pPr marL="342900" lvl="2" indent="-251459" fontAlgn="base"/>
            <a:r>
              <a:rPr lang="en-IN" sz="1200" dirty="0"/>
              <a:t>compile </a:t>
            </a:r>
          </a:p>
          <a:p>
            <a:pPr marL="342900" lvl="2" indent="-251459" fontAlgn="base"/>
            <a:r>
              <a:rPr lang="en-IN" sz="1200" dirty="0"/>
              <a:t>test-compile</a:t>
            </a:r>
          </a:p>
          <a:p>
            <a:pPr marL="342900" lvl="2" indent="-251459" fontAlgn="base"/>
            <a:r>
              <a:rPr lang="en-IN" sz="1200" dirty="0"/>
              <a:t>test </a:t>
            </a:r>
          </a:p>
          <a:p>
            <a:pPr marL="342900" lvl="2" indent="-251459" fontAlgn="base"/>
            <a:r>
              <a:rPr lang="en-IN" sz="1200" dirty="0"/>
              <a:t>package</a:t>
            </a:r>
          </a:p>
          <a:p>
            <a:pPr marL="342900" lvl="2" indent="-251459" fontAlgn="base"/>
            <a:r>
              <a:rPr lang="en-IN" sz="1200" dirty="0"/>
              <a:t>install </a:t>
            </a:r>
          </a:p>
          <a:p>
            <a:pPr marL="342900" lvl="2" indent="-251459" fontAlgn="base"/>
            <a:r>
              <a:rPr lang="en-IN" sz="1200" dirty="0"/>
              <a:t>deploy</a:t>
            </a:r>
          </a:p>
          <a:p>
            <a:pPr marL="342900" lvl="1" indent="-251459" fontAlgn="base"/>
            <a:r>
              <a:rPr lang="en-IN" sz="1200" dirty="0"/>
              <a:t>Build phases get executed in above order</a:t>
            </a:r>
          </a:p>
          <a:p>
            <a:pPr marL="342900" lvl="1" indent="-251459" fontAlgn="base"/>
            <a:r>
              <a:rPr lang="en-IN" sz="1200" dirty="0"/>
              <a:t>When we run any particular phase ,then all the phases which come early in the order are first  executed and then the selected phase gets executed.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400" dirty="0"/>
              <a:t>Maven : Build Lifecycle</a:t>
            </a:r>
          </a:p>
        </p:txBody>
      </p:sp>
    </p:spTree>
    <p:extLst>
      <p:ext uri="{BB962C8B-B14F-4D97-AF65-F5344CB8AC3E}">
        <p14:creationId xmlns:p14="http://schemas.microsoft.com/office/powerpoint/2010/main" val="422581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23392" y="332656"/>
            <a:ext cx="8596668" cy="371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1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: Introduction</a:t>
            </a:r>
            <a:endParaRPr sz="1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7333" y="692696"/>
            <a:ext cx="8596668" cy="60891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 fontAlgn="base"/>
            <a:r>
              <a:rPr lang="en-IN" sz="1200" dirty="0"/>
              <a:t>Types Of Testing</a:t>
            </a:r>
          </a:p>
          <a:p>
            <a:pPr lvl="1" indent="-285750" fontAlgn="base"/>
            <a:r>
              <a:rPr lang="en-IN" sz="1200" dirty="0"/>
              <a:t>Functional</a:t>
            </a:r>
          </a:p>
          <a:p>
            <a:pPr lvl="1" indent="-285750" fontAlgn="base"/>
            <a:r>
              <a:rPr lang="en-IN" sz="1200" dirty="0"/>
              <a:t>Non Functional</a:t>
            </a:r>
          </a:p>
          <a:p>
            <a:pPr lvl="0" indent="-342900" fontAlgn="base"/>
            <a:r>
              <a:rPr lang="en-IN" sz="1200" dirty="0"/>
              <a:t>Types of Automation Tools</a:t>
            </a:r>
          </a:p>
          <a:p>
            <a:pPr lvl="1" indent="-285750" fontAlgn="base"/>
            <a:r>
              <a:rPr lang="en-IN" sz="1200" dirty="0"/>
              <a:t>Functional and Non Functional </a:t>
            </a:r>
          </a:p>
          <a:p>
            <a:pPr lvl="1" indent="-285750" fontAlgn="base"/>
            <a:r>
              <a:rPr lang="en-IN" sz="1200" dirty="0"/>
              <a:t>Commercial and Open source</a:t>
            </a:r>
            <a:endParaRPr lang="en-US" sz="1200" dirty="0"/>
          </a:p>
          <a:p>
            <a:pPr indent="-285750" fontAlgn="base"/>
            <a:r>
              <a:rPr lang="en-US" sz="1200" dirty="0"/>
              <a:t>Types of Applications:</a:t>
            </a:r>
          </a:p>
          <a:p>
            <a:pPr lvl="1" indent="-285750" fontAlgn="base"/>
            <a:r>
              <a:rPr lang="en-US" sz="1200" dirty="0"/>
              <a:t>Desktop Applications</a:t>
            </a:r>
          </a:p>
          <a:p>
            <a:pPr lvl="1" indent="-285750" fontAlgn="base"/>
            <a:r>
              <a:rPr lang="en-US" sz="1200" dirty="0"/>
              <a:t>Web Applications</a:t>
            </a:r>
          </a:p>
          <a:p>
            <a:pPr lvl="1" indent="-285750" fontAlgn="base"/>
            <a:endParaRPr lang="en-US" sz="1200" dirty="0"/>
          </a:p>
          <a:p>
            <a:pPr lvl="1" indent="-285750" fontAlgn="base"/>
            <a:endParaRPr lang="en-US" sz="1200" dirty="0"/>
          </a:p>
          <a:p>
            <a:pPr lvl="1" indent="-285750"/>
            <a:endParaRPr lang="en-IN" sz="12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endParaRPr lang="en-US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25018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200" dirty="0"/>
              <a:t>Maven build lifecycle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Compile </a:t>
            </a:r>
          </a:p>
          <a:p>
            <a:pPr lvl="1" fontAlgn="base"/>
            <a:r>
              <a:rPr lang="en-IN" sz="1200" dirty="0"/>
              <a:t>Compile main code present in </a:t>
            </a:r>
            <a:r>
              <a:rPr lang="en-IN" sz="1200" dirty="0" err="1"/>
              <a:t>src</a:t>
            </a:r>
            <a:r>
              <a:rPr lang="en-IN" sz="1200" dirty="0"/>
              <a:t>/main/java </a:t>
            </a:r>
          </a:p>
          <a:p>
            <a:pPr lvl="1" fontAlgn="base"/>
            <a:r>
              <a:rPr lang="en-IN" sz="1200" dirty="0"/>
              <a:t>Generates target/classes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Test-compile</a:t>
            </a:r>
          </a:p>
          <a:p>
            <a:pPr lvl="1" fontAlgn="base"/>
            <a:r>
              <a:rPr lang="en-IN" sz="1200" dirty="0"/>
              <a:t>Compile unit test code present in </a:t>
            </a:r>
            <a:r>
              <a:rPr lang="en-IN" sz="1200" dirty="0" err="1"/>
              <a:t>src</a:t>
            </a:r>
            <a:r>
              <a:rPr lang="en-IN" sz="1200" dirty="0"/>
              <a:t>/test/java</a:t>
            </a:r>
          </a:p>
          <a:p>
            <a:pPr lvl="1" fontAlgn="base"/>
            <a:r>
              <a:rPr lang="en-IN" sz="1200" dirty="0"/>
              <a:t>Generates test-classes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test</a:t>
            </a:r>
          </a:p>
          <a:p>
            <a:pPr lvl="1" fontAlgn="base"/>
            <a:r>
              <a:rPr lang="en-IN" sz="1200" dirty="0"/>
              <a:t>To run compile unit tests</a:t>
            </a:r>
          </a:p>
          <a:p>
            <a:pPr lvl="1" fontAlgn="base"/>
            <a:r>
              <a:rPr lang="en-IN" sz="1200" dirty="0"/>
              <a:t>Generates </a:t>
            </a:r>
            <a:r>
              <a:rPr lang="en-IN" sz="1200" dirty="0" err="1"/>
              <a:t>surefire</a:t>
            </a:r>
            <a:r>
              <a:rPr lang="en-IN" sz="1200" dirty="0"/>
              <a:t>-reports folder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package</a:t>
            </a:r>
          </a:p>
          <a:p>
            <a:pPr lvl="1" fontAlgn="base"/>
            <a:r>
              <a:rPr lang="en-IN" sz="1200" dirty="0"/>
              <a:t>To generate jar or war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install</a:t>
            </a:r>
          </a:p>
          <a:p>
            <a:pPr lvl="1" fontAlgn="base"/>
            <a:r>
              <a:rPr lang="en-IN" sz="1200" dirty="0"/>
              <a:t>To copy jar/war into local maven repository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deploy</a:t>
            </a:r>
          </a:p>
          <a:p>
            <a:pPr lvl="1" fontAlgn="base"/>
            <a:r>
              <a:rPr lang="en-IN" sz="1000" dirty="0"/>
              <a:t>To deploy the jar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Build Lifecycle</a:t>
            </a:r>
          </a:p>
        </p:txBody>
      </p:sp>
    </p:spTree>
    <p:extLst>
      <p:ext uri="{BB962C8B-B14F-4D97-AF65-F5344CB8AC3E}">
        <p14:creationId xmlns:p14="http://schemas.microsoft.com/office/powerpoint/2010/main" val="1670723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2001"/>
            <a:ext cx="8596668" cy="5279362"/>
          </a:xfrm>
        </p:spPr>
        <p:txBody>
          <a:bodyPr/>
          <a:lstStyle/>
          <a:p>
            <a:pPr fontAlgn="base"/>
            <a:r>
              <a:rPr lang="en-IN" sz="1100" dirty="0"/>
              <a:t>A Project Object Model or POM is the fundamental unit of work in Maven</a:t>
            </a:r>
          </a:p>
          <a:p>
            <a:pPr fontAlgn="base"/>
            <a:r>
              <a:rPr lang="en-IN" sz="1100" dirty="0"/>
              <a:t>POM.XML</a:t>
            </a:r>
          </a:p>
          <a:p>
            <a:pPr lvl="1" fontAlgn="base"/>
            <a:r>
              <a:rPr lang="en-IN" sz="1100" dirty="0"/>
              <a:t>Minimal POM</a:t>
            </a:r>
          </a:p>
          <a:p>
            <a:pPr lvl="1" fontAlgn="base"/>
            <a:r>
              <a:rPr lang="en-IN" sz="1100" dirty="0"/>
              <a:t>Effective POM</a:t>
            </a:r>
          </a:p>
          <a:p>
            <a:pPr fontAlgn="base"/>
            <a:r>
              <a:rPr lang="en-IN" sz="1100" dirty="0"/>
              <a:t>Dependency management:</a:t>
            </a:r>
          </a:p>
          <a:p>
            <a:pPr lvl="1" fontAlgn="base"/>
            <a:r>
              <a:rPr lang="en-IN" sz="1100" dirty="0"/>
              <a:t>Project dependencies</a:t>
            </a:r>
          </a:p>
          <a:p>
            <a:pPr lvl="1" fontAlgn="base"/>
            <a:r>
              <a:rPr lang="en-IN" sz="1100" dirty="0"/>
              <a:t>Local repository</a:t>
            </a:r>
          </a:p>
          <a:p>
            <a:pPr lvl="1" fontAlgn="base"/>
            <a:r>
              <a:rPr lang="en-IN" sz="1100" dirty="0"/>
              <a:t>Transitive dependencies</a:t>
            </a:r>
          </a:p>
          <a:p>
            <a:pPr lvl="2" fontAlgn="base"/>
            <a:r>
              <a:rPr lang="en-IN" sz="1100" dirty="0"/>
              <a:t>Dependant jars of dependent jars are called as transitive dependencies. </a:t>
            </a:r>
          </a:p>
          <a:p>
            <a:pPr lvl="2" fontAlgn="base"/>
            <a:r>
              <a:rPr lang="en-IN" sz="1100" dirty="0"/>
              <a:t>Dependency hierarchy is found in pom.xml</a:t>
            </a:r>
          </a:p>
          <a:p>
            <a:pPr lvl="1" fontAlgn="base"/>
            <a:r>
              <a:rPr lang="en-IN" sz="1100" dirty="0"/>
              <a:t>Excluding transitive dependencies</a:t>
            </a:r>
          </a:p>
          <a:p>
            <a:pPr lvl="2" fontAlgn="base"/>
            <a:r>
              <a:rPr lang="en-IN" sz="1100" dirty="0"/>
              <a:t>To exclude one or more transitive dependencies.</a:t>
            </a:r>
          </a:p>
          <a:p>
            <a:pPr fontAlgn="base"/>
            <a:r>
              <a:rPr lang="en-IN" sz="1100" dirty="0"/>
              <a:t>Maven plugins and goals:</a:t>
            </a:r>
          </a:p>
          <a:p>
            <a:pPr lvl="1" fontAlgn="base"/>
            <a:r>
              <a:rPr lang="en-IN" sz="1100" dirty="0"/>
              <a:t>Plugin :Plugin is artefact which executes goals</a:t>
            </a:r>
          </a:p>
          <a:p>
            <a:pPr lvl="1" fontAlgn="base"/>
            <a:r>
              <a:rPr lang="en-IN" sz="1100" dirty="0"/>
              <a:t>Goal : Goal is a task in a phase</a:t>
            </a:r>
          </a:p>
          <a:p>
            <a:pPr lvl="1" fontAlgn="base"/>
            <a:r>
              <a:rPr lang="en-IN" sz="1100" dirty="0"/>
              <a:t>Plugin can execute goals from multiple phases</a:t>
            </a:r>
          </a:p>
          <a:p>
            <a:pPr lvl="2" fontAlgn="base"/>
            <a:endParaRPr lang="en-IN" sz="12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POM</a:t>
            </a:r>
          </a:p>
        </p:txBody>
      </p:sp>
    </p:spTree>
    <p:extLst>
      <p:ext uri="{BB962C8B-B14F-4D97-AF65-F5344CB8AC3E}">
        <p14:creationId xmlns:p14="http://schemas.microsoft.com/office/powerpoint/2010/main" val="1246472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100" dirty="0"/>
              <a:t>Running a project having no dependencies.</a:t>
            </a:r>
          </a:p>
          <a:p>
            <a:pPr lvl="1" fontAlgn="base"/>
            <a:r>
              <a:rPr lang="en-IN" sz="1100" dirty="0"/>
              <a:t>Step1 : Add manifest entry to pom.xml</a:t>
            </a:r>
          </a:p>
          <a:p>
            <a:pPr fontAlgn="base"/>
            <a:r>
              <a:rPr lang="en-IN" sz="1100" dirty="0"/>
              <a:t>Running a project having dependencies.</a:t>
            </a:r>
          </a:p>
          <a:p>
            <a:pPr lvl="1" fontAlgn="base"/>
            <a:r>
              <a:rPr lang="en-IN" sz="1100" dirty="0"/>
              <a:t>Create all required folders</a:t>
            </a:r>
          </a:p>
          <a:p>
            <a:pPr lvl="2" fontAlgn="base"/>
            <a:r>
              <a:rPr lang="en-IN" sz="1100" dirty="0" err="1"/>
              <a:t>conf</a:t>
            </a:r>
            <a:endParaRPr lang="en-IN" sz="1100" dirty="0"/>
          </a:p>
          <a:p>
            <a:pPr lvl="2" fontAlgn="base"/>
            <a:r>
              <a:rPr lang="en-IN" sz="1100" dirty="0"/>
              <a:t>drivers</a:t>
            </a:r>
          </a:p>
          <a:p>
            <a:pPr lvl="1" fontAlgn="base"/>
            <a:r>
              <a:rPr lang="en-IN" sz="1100" dirty="0"/>
              <a:t>Step1: Add manifest entry to pom.xml</a:t>
            </a:r>
          </a:p>
          <a:p>
            <a:pPr lvl="1" fontAlgn="base"/>
            <a:r>
              <a:rPr lang="en-IN" sz="1100" dirty="0"/>
              <a:t>Step2: Use assembly plugin</a:t>
            </a:r>
          </a:p>
          <a:p>
            <a:pPr lvl="2" fontAlgn="base"/>
            <a:r>
              <a:rPr lang="en-IN" sz="1100" dirty="0"/>
              <a:t>What is assembly?</a:t>
            </a:r>
          </a:p>
          <a:p>
            <a:pPr lvl="2" fontAlgn="base"/>
            <a:r>
              <a:rPr lang="en-IN" sz="1100" dirty="0"/>
              <a:t>Add assembly plugin to pom.xml</a:t>
            </a:r>
          </a:p>
          <a:p>
            <a:pPr lvl="2" fontAlgn="base"/>
            <a:r>
              <a:rPr lang="en-IN" sz="1100" dirty="0"/>
              <a:t>Create assembly.xml</a:t>
            </a:r>
          </a:p>
          <a:p>
            <a:pPr lvl="3" fontAlgn="base"/>
            <a:r>
              <a:rPr lang="en-IN" sz="1100" dirty="0"/>
              <a:t>Define formats</a:t>
            </a:r>
          </a:p>
          <a:p>
            <a:pPr lvl="3" fontAlgn="base"/>
            <a:r>
              <a:rPr lang="en-IN" sz="1100" dirty="0"/>
              <a:t>Add dependency sets</a:t>
            </a:r>
          </a:p>
          <a:p>
            <a:pPr lvl="3" fontAlgn="base"/>
            <a:r>
              <a:rPr lang="en-IN" sz="1100" dirty="0"/>
              <a:t>Add an entry for </a:t>
            </a:r>
            <a:r>
              <a:rPr lang="en-IN" sz="1100" dirty="0" err="1"/>
              <a:t>conf</a:t>
            </a:r>
            <a:r>
              <a:rPr lang="en-IN" sz="1100" dirty="0"/>
              <a:t> folder</a:t>
            </a:r>
          </a:p>
          <a:p>
            <a:pPr lvl="3" fontAlgn="base"/>
            <a:r>
              <a:rPr lang="en-IN" sz="1100" dirty="0"/>
              <a:t>Add an entry for drivers folder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Building runnable jars</a:t>
            </a:r>
          </a:p>
        </p:txBody>
      </p:sp>
    </p:spTree>
    <p:extLst>
      <p:ext uri="{BB962C8B-B14F-4D97-AF65-F5344CB8AC3E}">
        <p14:creationId xmlns:p14="http://schemas.microsoft.com/office/powerpoint/2010/main" val="3199482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200" dirty="0"/>
              <a:t>Maven Build Profiles:</a:t>
            </a:r>
          </a:p>
          <a:p>
            <a:pPr lvl="1" fontAlgn="base"/>
            <a:r>
              <a:rPr lang="en-IN" sz="1200" dirty="0"/>
              <a:t>A Build profile is a set of configuration values</a:t>
            </a:r>
          </a:p>
          <a:p>
            <a:pPr lvl="1" fontAlgn="base"/>
            <a:r>
              <a:rPr lang="en-IN" sz="1200" dirty="0"/>
              <a:t>Using a build profile, you can customize build for different environments such as Production , Development and QA environments.</a:t>
            </a:r>
          </a:p>
          <a:p>
            <a:pPr lvl="1" fontAlgn="base"/>
            <a:r>
              <a:rPr lang="en-IN" sz="1200" dirty="0"/>
              <a:t>Step1: Create a project and implement assembly as shown in previous slide</a:t>
            </a:r>
          </a:p>
          <a:p>
            <a:pPr lvl="1" fontAlgn="base"/>
            <a:r>
              <a:rPr lang="en-IN" sz="1200" dirty="0"/>
              <a:t>Step2: Add place holders in configuration files</a:t>
            </a:r>
          </a:p>
          <a:p>
            <a:pPr lvl="1" fontAlgn="base"/>
            <a:r>
              <a:rPr lang="en-IN" sz="1200" dirty="0"/>
              <a:t>Step3: Add a resource element to pom.xml</a:t>
            </a:r>
          </a:p>
          <a:p>
            <a:pPr lvl="2" fontAlgn="base"/>
            <a:r>
              <a:rPr lang="en-IN" sz="1200" dirty="0"/>
              <a:t>Set filtering to true</a:t>
            </a:r>
          </a:p>
          <a:p>
            <a:pPr lvl="2" fontAlgn="base"/>
            <a:r>
              <a:rPr lang="en-IN" sz="1200" dirty="0"/>
              <a:t>Define your custom configuration folder directory</a:t>
            </a:r>
          </a:p>
          <a:p>
            <a:pPr lvl="1" fontAlgn="base"/>
            <a:r>
              <a:rPr lang="en-IN" sz="1200" dirty="0"/>
              <a:t>Step4: Add profiles element in pom.xml</a:t>
            </a:r>
          </a:p>
          <a:p>
            <a:pPr lvl="1" fontAlgn="base"/>
            <a:r>
              <a:rPr lang="en-IN" sz="1200" dirty="0"/>
              <a:t>Step5: Build project with -P </a:t>
            </a:r>
          </a:p>
          <a:p>
            <a:pPr lvl="2" fontAlgn="base"/>
            <a:r>
              <a:rPr lang="en-IN" sz="1200" dirty="0" err="1"/>
              <a:t>Mvn</a:t>
            </a:r>
            <a:r>
              <a:rPr lang="en-IN" sz="1200" dirty="0"/>
              <a:t> clean install -</a:t>
            </a:r>
            <a:r>
              <a:rPr lang="en-IN" sz="1200" dirty="0" err="1"/>
              <a:t>Pqa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Profiles</a:t>
            </a:r>
          </a:p>
        </p:txBody>
      </p:sp>
    </p:spTree>
    <p:extLst>
      <p:ext uri="{BB962C8B-B14F-4D97-AF65-F5344CB8AC3E}">
        <p14:creationId xmlns:p14="http://schemas.microsoft.com/office/powerpoint/2010/main" val="3249783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200" dirty="0"/>
              <a:t>Ways of running selenium tests:</a:t>
            </a:r>
          </a:p>
          <a:p>
            <a:pPr lvl="1" fontAlgn="base"/>
            <a:r>
              <a:rPr lang="en-IN" sz="1200" dirty="0"/>
              <a:t>Local:</a:t>
            </a:r>
          </a:p>
          <a:p>
            <a:pPr lvl="2" fontAlgn="base"/>
            <a:r>
              <a:rPr lang="en-IN" sz="1200" dirty="0"/>
              <a:t>WebDriver is used to run tests locally</a:t>
            </a:r>
          </a:p>
          <a:p>
            <a:pPr lvl="1" fontAlgn="base"/>
            <a:r>
              <a:rPr lang="en-IN" sz="1200" dirty="0"/>
              <a:t>Remote:</a:t>
            </a:r>
          </a:p>
          <a:p>
            <a:pPr lvl="2" fontAlgn="base"/>
            <a:r>
              <a:rPr lang="en-IN" sz="1200" dirty="0" err="1"/>
              <a:t>RemoteWebDriver</a:t>
            </a:r>
            <a:r>
              <a:rPr lang="en-IN" sz="1200" dirty="0"/>
              <a:t> is used to run tests remotely</a:t>
            </a:r>
          </a:p>
          <a:p>
            <a:pPr lvl="2" fontAlgn="base"/>
            <a:r>
              <a:rPr lang="en-IN" sz="1200" dirty="0" err="1"/>
              <a:t>RemoteWebDriver</a:t>
            </a:r>
            <a:r>
              <a:rPr lang="en-IN" sz="1200" dirty="0"/>
              <a:t> runs tests on selenium grid</a:t>
            </a:r>
          </a:p>
          <a:p>
            <a:pPr fontAlgn="base"/>
            <a:r>
              <a:rPr lang="en-IN" sz="1200" dirty="0"/>
              <a:t>Why do we need selenium grid?</a:t>
            </a:r>
          </a:p>
          <a:p>
            <a:pPr lvl="1" fontAlgn="base"/>
            <a:r>
              <a:rPr lang="en-IN" sz="1200" dirty="0"/>
              <a:t>To run tests on multiple OS, Browser and device combinations.</a:t>
            </a:r>
          </a:p>
          <a:p>
            <a:pPr lvl="1" fontAlgn="base"/>
            <a:r>
              <a:rPr lang="en-IN" sz="1200" dirty="0"/>
              <a:t>To run tests in parallel to reduce execution time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959145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2000"/>
            <a:ext cx="8596668" cy="5279363"/>
          </a:xfrm>
        </p:spPr>
        <p:txBody>
          <a:bodyPr/>
          <a:lstStyle/>
          <a:p>
            <a:pPr fontAlgn="base"/>
            <a:r>
              <a:rPr lang="en-US" sz="1200" dirty="0"/>
              <a:t>Selenium Grid Structure:</a:t>
            </a:r>
          </a:p>
          <a:p>
            <a:pPr fontAlgn="base"/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Selenium Grid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18808"/>
            <a:ext cx="4114800" cy="286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43000" y="1066800"/>
            <a:ext cx="6019800" cy="2652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spcBef>
                <a:spcPts val="1000"/>
              </a:spcBef>
              <a:buClr>
                <a:schemeClr val="accent1"/>
              </a:buClr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Grid components:</a:t>
            </a:r>
          </a:p>
          <a:p>
            <a:pPr marL="342900" lvl="0" indent="-251459" fontAlgn="base">
              <a:spcBef>
                <a:spcPts val="1000"/>
              </a:spcBef>
              <a:buClr>
                <a:srgbClr val="90C226"/>
              </a:buClr>
              <a:buSzPct val="79999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Grid </a:t>
            </a:r>
            <a:r>
              <a:rPr lang="en-IN" sz="12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Hub</a:t>
            </a:r>
            <a:r>
              <a:rPr lang="en-IN" sz="1200" dirty="0" err="1">
                <a:solidFill>
                  <a:srgbClr val="3F3F3F"/>
                </a:solidFill>
                <a:latin typeface="Trebuchet MS"/>
                <a:sym typeface="Trebuchet MS"/>
              </a:rPr>
              <a:t>Selenium</a:t>
            </a: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 Grid components:</a:t>
            </a:r>
          </a:p>
          <a:p>
            <a:pPr marL="742950" lvl="1" indent="-204469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Grid Hub</a:t>
            </a:r>
          </a:p>
          <a:p>
            <a:pPr marL="1143000" lvl="2" indent="-157480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The Hub is the central point that will receive all the test request and distribute them the right nodes</a:t>
            </a:r>
          </a:p>
          <a:p>
            <a:pPr marL="742950" lvl="1" indent="-204469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Grid Nodes</a:t>
            </a:r>
          </a:p>
          <a:p>
            <a:pPr marL="1143000" lvl="2" indent="-157480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Nodes need to be registered with hub </a:t>
            </a:r>
          </a:p>
          <a:p>
            <a:pPr marL="1143000" lvl="2" indent="-157480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Tests are run on nodes</a:t>
            </a:r>
          </a:p>
          <a:p>
            <a:pPr lvl="4" fontAlgn="base">
              <a:spcBef>
                <a:spcPts val="1000"/>
              </a:spcBef>
              <a:buClr>
                <a:schemeClr val="accent1"/>
              </a:buClr>
            </a:pPr>
            <a:endParaRPr lang="en-IN" sz="12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04627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400" dirty="0"/>
              <a:t>Selenium Grid Infrastructure:</a:t>
            </a:r>
          </a:p>
          <a:p>
            <a:pPr lvl="1" fontAlgn="base"/>
            <a:r>
              <a:rPr lang="en-IN" sz="1200" dirty="0"/>
              <a:t>Setup locally</a:t>
            </a:r>
          </a:p>
          <a:p>
            <a:pPr lvl="2" fontAlgn="base"/>
            <a:r>
              <a:rPr lang="en-US" sz="1200" dirty="0"/>
              <a:t>We can setup selenium grid locally on our infrastructure</a:t>
            </a:r>
            <a:endParaRPr lang="en-IN" sz="1200" dirty="0"/>
          </a:p>
          <a:p>
            <a:pPr lvl="1" fontAlgn="base"/>
            <a:r>
              <a:rPr lang="en-IN" sz="1200" dirty="0"/>
              <a:t>Cloud/online tools</a:t>
            </a:r>
          </a:p>
          <a:p>
            <a:pPr lvl="2" fontAlgn="base"/>
            <a:r>
              <a:rPr lang="en-US" sz="1200" dirty="0"/>
              <a:t>There are 3</a:t>
            </a:r>
            <a:r>
              <a:rPr lang="en-US" sz="1200" baseline="30000" dirty="0"/>
              <a:t>rd</a:t>
            </a:r>
            <a:r>
              <a:rPr lang="en-US" sz="1200" dirty="0"/>
              <a:t> party tools which are set up on cloud.</a:t>
            </a:r>
          </a:p>
          <a:p>
            <a:pPr lvl="3" fontAlgn="base"/>
            <a:r>
              <a:rPr lang="en-IN" sz="900" dirty="0"/>
              <a:t>Browserstack.com</a:t>
            </a:r>
          </a:p>
          <a:p>
            <a:pPr lvl="3" fontAlgn="base"/>
            <a:r>
              <a:rPr lang="en-IN" sz="900" dirty="0"/>
              <a:t>saucelabs.com</a:t>
            </a:r>
            <a:endParaRPr lang="en-US" sz="900" dirty="0"/>
          </a:p>
          <a:p>
            <a:pPr lvl="2" fontAlgn="base"/>
            <a:r>
              <a:rPr lang="en-US" sz="1200" dirty="0"/>
              <a:t>We need to purchase the subscription and use them directly.</a:t>
            </a:r>
          </a:p>
          <a:p>
            <a:pPr lvl="2" fontAlgn="base"/>
            <a:r>
              <a:rPr lang="en-US" sz="1200" dirty="0"/>
              <a:t>Less maintenance overhead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315977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0"/>
            <a:ext cx="8596668" cy="6019799"/>
          </a:xfrm>
        </p:spPr>
        <p:txBody>
          <a:bodyPr/>
          <a:lstStyle/>
          <a:p>
            <a:r>
              <a:rPr lang="en-US" sz="1050" dirty="0"/>
              <a:t>Setting up selenium grid locally:</a:t>
            </a:r>
          </a:p>
          <a:p>
            <a:pPr lvl="1" fontAlgn="base"/>
            <a:r>
              <a:rPr lang="en-IN" sz="1050" dirty="0"/>
              <a:t>Start hub:</a:t>
            </a:r>
          </a:p>
          <a:p>
            <a:pPr lvl="3" fontAlgn="base"/>
            <a:r>
              <a:rPr lang="en-IN" sz="1000" b="1" i="1" dirty="0"/>
              <a:t>java -jar selenium-server-standalone-3.0.1.jar -role hub</a:t>
            </a:r>
          </a:p>
          <a:p>
            <a:pPr lvl="1" fontAlgn="base"/>
            <a:r>
              <a:rPr lang="en-IN" sz="1050" dirty="0"/>
              <a:t>Registering nodes with hub:</a:t>
            </a:r>
          </a:p>
          <a:p>
            <a:pPr lvl="3" fontAlgn="base"/>
            <a:r>
              <a:rPr lang="en-IN" sz="800" b="1" i="1" dirty="0"/>
              <a:t>java -jar selenium-server-standalone-3.0.1.jar -role node </a:t>
            </a:r>
          </a:p>
          <a:p>
            <a:pPr marL="1432561" lvl="3" indent="0">
              <a:buNone/>
            </a:pPr>
            <a:r>
              <a:rPr lang="en-IN" sz="800" b="1" i="1" dirty="0"/>
              <a:t>	-hub "http://192.168.2.192:4444/grid/register" </a:t>
            </a:r>
          </a:p>
          <a:p>
            <a:pPr marL="538481" lvl="1" indent="0">
              <a:buNone/>
            </a:pPr>
            <a:r>
              <a:rPr lang="en-IN" sz="800" b="1" i="1" dirty="0"/>
              <a:t>		-browser "</a:t>
            </a:r>
            <a:r>
              <a:rPr lang="en-IN" sz="800" b="1" i="1" dirty="0" err="1"/>
              <a:t>browserName</a:t>
            </a:r>
            <a:r>
              <a:rPr lang="en-IN" sz="800" b="1" i="1" dirty="0"/>
              <a:t>=</a:t>
            </a:r>
            <a:r>
              <a:rPr lang="en-IN" sz="800" b="1" i="1" dirty="0" err="1"/>
              <a:t>firefox,firefox_binary</a:t>
            </a:r>
            <a:r>
              <a:rPr lang="en-IN" sz="800" b="1" i="1" dirty="0"/>
              <a:t>=</a:t>
            </a:r>
            <a:r>
              <a:rPr lang="en-IN" sz="800" b="1" i="1" dirty="0" err="1"/>
              <a:t>geckodriver.exe,maxInstances</a:t>
            </a:r>
            <a:r>
              <a:rPr lang="en-IN" sz="800" b="1" i="1" dirty="0"/>
              <a:t>=1,platform=WINDOWS" </a:t>
            </a:r>
          </a:p>
          <a:p>
            <a:pPr marL="538481" lvl="1" indent="0">
              <a:buNone/>
            </a:pPr>
            <a:r>
              <a:rPr lang="en-IN" sz="800" b="1" i="1" dirty="0"/>
              <a:t>		-browser "</a:t>
            </a:r>
            <a:r>
              <a:rPr lang="en-IN" sz="800" b="1" i="1" dirty="0" err="1"/>
              <a:t>browserName</a:t>
            </a:r>
            <a:r>
              <a:rPr lang="en-IN" sz="800" b="1" i="1" dirty="0"/>
              <a:t>=</a:t>
            </a:r>
            <a:r>
              <a:rPr lang="en-IN" sz="800" b="1" i="1" dirty="0" err="1"/>
              <a:t>chrome,chrome_binary</a:t>
            </a:r>
            <a:r>
              <a:rPr lang="en-IN" sz="800" b="1" i="1" dirty="0"/>
              <a:t>=</a:t>
            </a:r>
            <a:r>
              <a:rPr lang="en-IN" sz="800" b="1" i="1" dirty="0" err="1"/>
              <a:t>chromedriver.exe,maxInstances</a:t>
            </a:r>
            <a:r>
              <a:rPr lang="en-IN" sz="800" b="1" i="1" dirty="0"/>
              <a:t>=1,platform=WINDOWS"</a:t>
            </a:r>
          </a:p>
          <a:p>
            <a:pPr lvl="1" fontAlgn="base"/>
            <a:r>
              <a:rPr lang="en-IN" sz="1050" dirty="0"/>
              <a:t>Using grid to run tests:</a:t>
            </a:r>
          </a:p>
          <a:p>
            <a:pPr lvl="2" fontAlgn="base"/>
            <a:r>
              <a:rPr lang="en-IN" sz="1050" dirty="0"/>
              <a:t>After the grid is in-place, we need to access the grid from our test cases.</a:t>
            </a:r>
          </a:p>
          <a:p>
            <a:pPr lvl="3" fontAlgn="base"/>
            <a:r>
              <a:rPr lang="en-IN" sz="1050" dirty="0"/>
              <a:t>Grid URL : </a:t>
            </a:r>
            <a:r>
              <a:rPr lang="en-IN" sz="1000" b="1" i="1" dirty="0"/>
              <a:t>http://localhost:4444/wd/hub</a:t>
            </a:r>
          </a:p>
          <a:p>
            <a:pPr lvl="2" fontAlgn="base"/>
            <a:r>
              <a:rPr lang="en-IN" sz="1050" dirty="0"/>
              <a:t>We need </a:t>
            </a:r>
            <a:r>
              <a:rPr lang="en-IN" sz="1050" dirty="0" err="1"/>
              <a:t>DesiredCapabilities</a:t>
            </a:r>
            <a:r>
              <a:rPr lang="en-IN" sz="1050" dirty="0"/>
              <a:t> class to define which browser, version and platform you wish to use. </a:t>
            </a:r>
          </a:p>
          <a:p>
            <a:pPr lvl="3" fontAlgn="base"/>
            <a:r>
              <a:rPr lang="en-IN" sz="1050" dirty="0" err="1"/>
              <a:t>capability.setBrowserName</a:t>
            </a:r>
            <a:r>
              <a:rPr lang="en-IN" sz="1050" dirty="0"/>
              <a:t>();</a:t>
            </a:r>
            <a:br>
              <a:rPr lang="en-IN" sz="1050" dirty="0"/>
            </a:br>
            <a:r>
              <a:rPr lang="en-IN" sz="1050" dirty="0" err="1"/>
              <a:t>capability.setPlatform</a:t>
            </a:r>
            <a:r>
              <a:rPr lang="en-IN" sz="1050" dirty="0"/>
              <a:t>();</a:t>
            </a:r>
            <a:br>
              <a:rPr lang="en-IN" sz="1050" dirty="0"/>
            </a:br>
            <a:r>
              <a:rPr lang="en-IN" sz="1050" dirty="0" err="1"/>
              <a:t>capability.setVersion</a:t>
            </a:r>
            <a:r>
              <a:rPr lang="en-IN" sz="1050" dirty="0"/>
              <a:t>()</a:t>
            </a:r>
          </a:p>
          <a:p>
            <a:pPr lvl="2" fontAlgn="base"/>
            <a:r>
              <a:rPr lang="en-IN" sz="1050" dirty="0"/>
              <a:t>We need </a:t>
            </a:r>
            <a:r>
              <a:rPr lang="en-IN" sz="1050" dirty="0" err="1"/>
              <a:t>RemoteWebDriver</a:t>
            </a:r>
            <a:r>
              <a:rPr lang="en-IN" sz="1050" dirty="0"/>
              <a:t> class instead of WebDriver class as we need to run tests remotely</a:t>
            </a:r>
          </a:p>
          <a:p>
            <a:pPr lvl="2" fontAlgn="base"/>
            <a:r>
              <a:rPr lang="en-IN" sz="1050" dirty="0"/>
              <a:t>Pass grid </a:t>
            </a:r>
            <a:r>
              <a:rPr lang="en-IN" sz="1050" dirty="0" err="1"/>
              <a:t>url</a:t>
            </a:r>
            <a:r>
              <a:rPr lang="en-IN" sz="1050" dirty="0"/>
              <a:t> and capabilities object to </a:t>
            </a:r>
            <a:r>
              <a:rPr lang="en-IN" sz="1050" dirty="0" err="1"/>
              <a:t>RemoteWebDriver</a:t>
            </a:r>
            <a:r>
              <a:rPr lang="en-IN" sz="1050"/>
              <a:t> class</a:t>
            </a:r>
            <a:endParaRPr lang="en-IN" sz="1050" dirty="0"/>
          </a:p>
          <a:p>
            <a:br>
              <a:rPr lang="en-IN" sz="1000" dirty="0"/>
            </a:br>
            <a:endParaRPr lang="en-IN" sz="1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32325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79376" y="260648"/>
            <a:ext cx="8596668" cy="360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400" dirty="0"/>
              <a:t>Selenium : Introduction</a:t>
            </a:r>
            <a:endParaRPr sz="1400" b="0" i="0" u="none" strike="noStrike" cap="none" dirty="0">
              <a:solidFill>
                <a:schemeClr val="accent1"/>
              </a:solidFill>
              <a:sym typeface="Trebuchet MS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77333" y="692696"/>
            <a:ext cx="8596668" cy="59766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1200" dirty="0"/>
              <a:t>Why Selenium?</a:t>
            </a:r>
          </a:p>
          <a:p>
            <a:pPr lvl="1" indent="-342900"/>
            <a:r>
              <a:rPr lang="en-IN" sz="1050" dirty="0"/>
              <a:t>It's Open source</a:t>
            </a:r>
          </a:p>
          <a:p>
            <a:pPr lvl="1" indent="-342900"/>
            <a:r>
              <a:rPr lang="en-IN" sz="1050" dirty="0"/>
              <a:t>Huge community supporting it</a:t>
            </a:r>
          </a:p>
          <a:p>
            <a:pPr lvl="1" indent="-342900"/>
            <a:r>
              <a:rPr lang="en-IN" sz="1050" dirty="0"/>
              <a:t>It supports multiple programming languages: </a:t>
            </a:r>
            <a:r>
              <a:rPr lang="en-IN" sz="1050" dirty="0" err="1"/>
              <a:t>java,perl,php,python,javascript,c#,ruby</a:t>
            </a:r>
            <a:endParaRPr lang="en-IN" sz="1050" dirty="0"/>
          </a:p>
          <a:p>
            <a:pPr lvl="1" indent="-342900"/>
            <a:r>
              <a:rPr lang="en-IN" sz="1050" dirty="0"/>
              <a:t>It supports multiple OS: windows, mac, </a:t>
            </a:r>
            <a:r>
              <a:rPr lang="en-IN" sz="1050" dirty="0" err="1"/>
              <a:t>linux</a:t>
            </a:r>
            <a:endParaRPr lang="en-IN" sz="1050" dirty="0"/>
          </a:p>
          <a:p>
            <a:pPr lvl="1" indent="-342900"/>
            <a:r>
              <a:rPr lang="en-IN" sz="1050" dirty="0"/>
              <a:t>Used to automate web application and mobile web.</a:t>
            </a:r>
          </a:p>
          <a:p>
            <a:pPr indent="-342900">
              <a:spcBef>
                <a:spcPts val="1000"/>
              </a:spcBef>
            </a:pPr>
            <a:r>
              <a:rPr lang="en-US" sz="1200" dirty="0"/>
              <a:t>Why The Name Selenium?</a:t>
            </a:r>
          </a:p>
          <a:p>
            <a:pPr indent="-342900">
              <a:spcBef>
                <a:spcPts val="1000"/>
              </a:spcBef>
            </a:pPr>
            <a:r>
              <a:rPr lang="en-US" sz="1200" dirty="0"/>
              <a:t>Differences between QTP and Selenium?</a:t>
            </a:r>
          </a:p>
          <a:p>
            <a:pPr lvl="1" indent="-342900"/>
            <a:r>
              <a:rPr lang="en-IN" sz="1050" dirty="0"/>
              <a:t>Selenium is an open source tool while QTP is not an open source tool.</a:t>
            </a:r>
          </a:p>
          <a:p>
            <a:pPr lvl="1" indent="-342900"/>
            <a:r>
              <a:rPr lang="en-IN" sz="1050" dirty="0"/>
              <a:t>Selenium supports scripting in many different languages like Java, </a:t>
            </a:r>
            <a:r>
              <a:rPr lang="en-IN" sz="1050" dirty="0" err="1"/>
              <a:t>.Net</a:t>
            </a:r>
            <a:r>
              <a:rPr lang="en-IN" sz="1050" dirty="0"/>
              <a:t>, Python, Ruby </a:t>
            </a:r>
            <a:r>
              <a:rPr lang="en-IN" sz="1050" dirty="0" err="1"/>
              <a:t>etc</a:t>
            </a:r>
            <a:r>
              <a:rPr lang="en-IN" sz="1050" dirty="0"/>
              <a:t> While in QTP only </a:t>
            </a:r>
            <a:r>
              <a:rPr lang="en-IN" sz="1050" dirty="0" err="1"/>
              <a:t>vb</a:t>
            </a:r>
            <a:r>
              <a:rPr lang="en-IN" sz="1050" dirty="0"/>
              <a:t> scripting is provided.</a:t>
            </a:r>
          </a:p>
          <a:p>
            <a:pPr lvl="1" indent="-342900"/>
            <a:r>
              <a:rPr lang="en-IN" sz="1050" dirty="0"/>
              <a:t>Selenium supports WINDOWS,MAC and UNIX platforms whereas QTP supports only WINDOWS platforms only.</a:t>
            </a:r>
          </a:p>
          <a:p>
            <a:pPr lvl="1" indent="-342900"/>
            <a:r>
              <a:rPr lang="en-IN" sz="1050" dirty="0"/>
              <a:t>Selenium supports all browsers whereas QTP supports IE and Firefox browsers only</a:t>
            </a:r>
          </a:p>
          <a:p>
            <a:pPr lvl="1" indent="-342900"/>
            <a:r>
              <a:rPr lang="en-IN" sz="1050" dirty="0"/>
              <a:t>Selenium is used to test only web based applications while QTP can be used to test client-server , web  and Desktop applications.</a:t>
            </a:r>
            <a:endParaRPr lang="en-US" sz="1050" dirty="0"/>
          </a:p>
          <a:p>
            <a:pPr indent="-342900">
              <a:spcBef>
                <a:spcPts val="1000"/>
              </a:spcBef>
            </a:pPr>
            <a:r>
              <a:rPr lang="en-US" sz="1200" dirty="0"/>
              <a:t>Why Java?</a:t>
            </a:r>
          </a:p>
          <a:p>
            <a:pPr lvl="1" indent="-342900"/>
            <a:r>
              <a:rPr lang="en-IN" sz="1050" dirty="0"/>
              <a:t>It's Open source</a:t>
            </a:r>
          </a:p>
          <a:p>
            <a:pPr lvl="1" indent="-342900"/>
            <a:r>
              <a:rPr lang="en-IN" sz="1050" dirty="0"/>
              <a:t>Excellent support, lots of documentation and answers on web</a:t>
            </a:r>
          </a:p>
          <a:p>
            <a:pPr lvl="1" indent="-342900"/>
            <a:r>
              <a:rPr lang="en-IN" sz="1050" dirty="0"/>
              <a:t>Huge functionality implemented</a:t>
            </a:r>
          </a:p>
          <a:p>
            <a:pPr lvl="1" indent="-342900"/>
            <a:r>
              <a:rPr lang="en-IN" sz="1050" dirty="0"/>
              <a:t>Lots of supporting frameworks supporting java like </a:t>
            </a:r>
            <a:r>
              <a:rPr lang="en-IN" sz="1050" dirty="0" err="1"/>
              <a:t>junit,TestNG</a:t>
            </a:r>
            <a:r>
              <a:rPr lang="en-IN" sz="1050" dirty="0"/>
              <a:t> etc.</a:t>
            </a:r>
          </a:p>
          <a:p>
            <a:pPr lvl="1" indent="-342900"/>
            <a:r>
              <a:rPr lang="en-IN" sz="1050" dirty="0"/>
              <a:t>Platform </a:t>
            </a:r>
            <a:r>
              <a:rPr lang="en-IN" sz="1050" dirty="0" err="1"/>
              <a:t>independant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3122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23392" y="260648"/>
            <a:ext cx="8596668" cy="4320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400" dirty="0"/>
              <a:t>Selenium : Introduction</a:t>
            </a:r>
            <a:endParaRPr sz="1400" b="0" i="0" u="none" strike="noStrike" cap="none" dirty="0">
              <a:solidFill>
                <a:schemeClr val="accent1"/>
              </a:solidFill>
              <a:sym typeface="Trebuchet MS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23392" y="692696"/>
            <a:ext cx="8596668" cy="53285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85750" fontAlgn="base"/>
            <a:r>
              <a:rPr lang="en-US" sz="1400" dirty="0"/>
              <a:t>What is Selenium?</a:t>
            </a:r>
          </a:p>
          <a:p>
            <a:pPr lvl="1" indent="-285750" fontAlgn="base"/>
            <a:r>
              <a:rPr lang="en-US" sz="1200" dirty="0"/>
              <a:t>Open Source tool</a:t>
            </a:r>
          </a:p>
          <a:p>
            <a:pPr lvl="1" indent="-285750" fontAlgn="base"/>
            <a:r>
              <a:rPr lang="en-US" sz="1200" dirty="0"/>
              <a:t>Used to automating only Functional testing</a:t>
            </a:r>
          </a:p>
          <a:p>
            <a:pPr lvl="1" indent="-285750" fontAlgn="base"/>
            <a:r>
              <a:rPr lang="en-US" sz="1200" dirty="0"/>
              <a:t>For testing Web Applications only</a:t>
            </a:r>
          </a:p>
          <a:p>
            <a:pPr lvl="1" indent="-285750" fontAlgn="base"/>
            <a:r>
              <a:rPr lang="en-US" sz="1200" dirty="0"/>
              <a:t>For cross browser testing(Compatibility testing)</a:t>
            </a:r>
          </a:p>
          <a:p>
            <a:pPr marL="342900" lvl="0" indent="-342900">
              <a:spcBef>
                <a:spcPts val="1000"/>
              </a:spcBef>
              <a:buSzPct val="79999"/>
            </a:pPr>
            <a:r>
              <a:rPr lang="en-US" sz="1200" dirty="0"/>
              <a:t>Selenium Tools Suite:</a:t>
            </a:r>
          </a:p>
          <a:p>
            <a:pPr lvl="2" indent="-342900"/>
            <a:r>
              <a:rPr lang="en-US" sz="1200" dirty="0"/>
              <a:t>Selenium IDE (Very Little focus)</a:t>
            </a:r>
          </a:p>
          <a:p>
            <a:pPr lvl="2" indent="-342900"/>
            <a:r>
              <a:rPr lang="en-US" sz="1200" dirty="0">
                <a:solidFill>
                  <a:srgbClr val="FF0000"/>
                </a:solidFill>
              </a:rPr>
              <a:t>Selenium RC(Selenium 1) (Deprecated . No need to learn this)</a:t>
            </a:r>
          </a:p>
          <a:p>
            <a:pPr lvl="2" indent="-342900"/>
            <a:r>
              <a:rPr lang="en-US" sz="1200" dirty="0"/>
              <a:t>Selenium  WebDriver (We are going to learn this extensively)</a:t>
            </a:r>
          </a:p>
          <a:p>
            <a:pPr lvl="3" indent="-342900"/>
            <a:r>
              <a:rPr lang="en-US" sz="1000" dirty="0"/>
              <a:t>Starting from Selenium 2</a:t>
            </a:r>
          </a:p>
          <a:p>
            <a:pPr lvl="3" indent="-342900"/>
            <a:r>
              <a:rPr lang="en-US" sz="1000" dirty="0"/>
              <a:t>Latest is Selenium 4</a:t>
            </a:r>
          </a:p>
          <a:p>
            <a:pPr marL="1657350" lvl="3" indent="-342900"/>
            <a:r>
              <a:rPr lang="en-US" dirty="0"/>
              <a:t>Browser’s Native Support for automation</a:t>
            </a:r>
          </a:p>
          <a:p>
            <a:pPr lvl="2" indent="-342900"/>
            <a:r>
              <a:rPr lang="en-US" sz="1200" dirty="0"/>
              <a:t>Selenium Grid (We are going to learn this)</a:t>
            </a:r>
          </a:p>
          <a:p>
            <a:pPr lvl="3" indent="-342900"/>
            <a:r>
              <a:rPr lang="en-US" sz="1000" dirty="0"/>
              <a:t>Is more of infrastructure needed for cross browser(compatibility) testing</a:t>
            </a:r>
          </a:p>
          <a:p>
            <a:pPr lvl="3" indent="-342900"/>
            <a:r>
              <a:rPr lang="en-US" sz="1000" dirty="0"/>
              <a:t>On this infrastructure your selenium WebDriver tests are run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3871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32656"/>
            <a:ext cx="8596668" cy="360040"/>
          </a:xfrm>
        </p:spPr>
        <p:txBody>
          <a:bodyPr/>
          <a:lstStyle/>
          <a:p>
            <a:r>
              <a:rPr lang="en-US" sz="1400" dirty="0"/>
              <a:t>Selenium : Introduction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4705"/>
            <a:ext cx="8596668" cy="5276658"/>
          </a:xfrm>
        </p:spPr>
        <p:txBody>
          <a:bodyPr/>
          <a:lstStyle/>
          <a:p>
            <a:r>
              <a:rPr lang="en-IN" sz="1200" dirty="0"/>
              <a:t>Selenium IDE	</a:t>
            </a:r>
          </a:p>
          <a:p>
            <a:pPr lvl="1"/>
            <a:r>
              <a:rPr lang="en-IN" sz="1000" dirty="0"/>
              <a:t>Integrated Development environment</a:t>
            </a:r>
          </a:p>
          <a:p>
            <a:pPr lvl="1"/>
            <a:r>
              <a:rPr lang="en-IN" sz="1000" dirty="0"/>
              <a:t>Record and playback tool</a:t>
            </a:r>
          </a:p>
          <a:p>
            <a:pPr lvl="1"/>
            <a:r>
              <a:rPr lang="en-IN" sz="1000" dirty="0"/>
              <a:t>Its is available as Chrome and Firefox browser plugin.</a:t>
            </a:r>
          </a:p>
          <a:p>
            <a:pPr lvl="1"/>
            <a:r>
              <a:rPr lang="en-IN" sz="1000" dirty="0"/>
              <a:t>Using IDE once can export the scripts into any preferred language and run using RC or WebDriver</a:t>
            </a:r>
          </a:p>
          <a:p>
            <a:pPr marL="342900" lvl="1" indent="-251459">
              <a:buSzPct val="79999"/>
            </a:pPr>
            <a:r>
              <a:rPr lang="en-US" sz="1200" dirty="0">
                <a:solidFill>
                  <a:srgbClr val="FF0000"/>
                </a:solidFill>
              </a:rPr>
              <a:t>Selenium RC(Ignore it)</a:t>
            </a:r>
          </a:p>
          <a:p>
            <a:pPr marL="742950" lvl="2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Selenium Remote Control and Selenium 1</a:t>
            </a:r>
          </a:p>
          <a:p>
            <a:pPr marL="742950" lvl="2" indent="-251459">
              <a:buSzPct val="79999"/>
            </a:pPr>
            <a:r>
              <a:rPr lang="en-IN" sz="1000" dirty="0">
                <a:solidFill>
                  <a:srgbClr val="FF0000"/>
                </a:solidFill>
              </a:rPr>
              <a:t>Works on selenium Core. Selenium Core is a JavaScript library used to drive interactions with browsers.</a:t>
            </a:r>
          </a:p>
          <a:p>
            <a:pPr marL="742950" lvl="2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RC Components:</a:t>
            </a:r>
          </a:p>
          <a:p>
            <a:pPr marL="1200150" lvl="3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Selenium server</a:t>
            </a:r>
          </a:p>
          <a:p>
            <a:pPr marL="1200150" lvl="3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Client libraries</a:t>
            </a:r>
          </a:p>
          <a:p>
            <a:pPr marL="1200150" lvl="3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Selenium Core</a:t>
            </a:r>
          </a:p>
          <a:p>
            <a:pPr marL="742950" lvl="2" indent="-251459">
              <a:buSzPct val="79999"/>
            </a:pPr>
            <a:r>
              <a:rPr lang="en-IN" sz="1000" dirty="0">
                <a:solidFill>
                  <a:srgbClr val="FF0000"/>
                </a:solidFill>
              </a:rPr>
              <a:t>Due to several security restrictions browsers apply to JavaScript many things are not possible.</a:t>
            </a:r>
          </a:p>
          <a:p>
            <a:pPr marL="742950" lvl="2" indent="-251459">
              <a:buSzPct val="79999"/>
            </a:pPr>
            <a:r>
              <a:rPr lang="en-IN" sz="1000" dirty="0">
                <a:solidFill>
                  <a:srgbClr val="FF0000"/>
                </a:solidFill>
              </a:rPr>
              <a:t>RC is now deprecated. It's only in maintenance mode.</a:t>
            </a:r>
          </a:p>
          <a:p>
            <a:pPr marL="538481" lvl="1" indent="0">
              <a:buNone/>
            </a:pPr>
            <a:r>
              <a:rPr lang="en-IN" sz="12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83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23392" y="188640"/>
            <a:ext cx="8596668" cy="2880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400" dirty="0"/>
              <a:t>Selenium  : Introduction</a:t>
            </a:r>
            <a:endParaRPr sz="1400" b="0" i="0" u="none" strike="noStrike" cap="none" dirty="0">
              <a:solidFill>
                <a:schemeClr val="accent1"/>
              </a:solidFill>
              <a:sym typeface="Trebuchet MS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77333" y="548680"/>
            <a:ext cx="8596668" cy="54926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200" dirty="0"/>
              <a:t>WebDriver: </a:t>
            </a:r>
            <a:r>
              <a:rPr lang="en-US" sz="1000" dirty="0"/>
              <a:t>It overcomes the limitations of Selenium RC</a:t>
            </a:r>
          </a:p>
          <a:p>
            <a:pPr lvl="2"/>
            <a:r>
              <a:rPr lang="en-IN" sz="1000" dirty="0"/>
              <a:t>WebDriver directly speaks with browser using the ‘native’ support given by the browser engines for automation.</a:t>
            </a:r>
            <a:endParaRPr lang="en-US" sz="1000" dirty="0"/>
          </a:p>
          <a:p>
            <a:r>
              <a:rPr lang="en-US" sz="1200" dirty="0"/>
              <a:t>Selenium WebDriver:(Starting from selenium 2,3,4)</a:t>
            </a:r>
          </a:p>
          <a:p>
            <a:pPr lvl="1"/>
            <a:r>
              <a:rPr lang="en-US" sz="1000" dirty="0"/>
              <a:t>Selenium RC and WebDriver are merged</a:t>
            </a:r>
          </a:p>
          <a:p>
            <a:pPr lvl="1"/>
            <a:r>
              <a:rPr lang="en-IN" sz="1000" dirty="0"/>
              <a:t>After merge its called as Selenium WebDriver (or) Selenium 2.0.</a:t>
            </a:r>
          </a:p>
          <a:p>
            <a:pPr lvl="1"/>
            <a:r>
              <a:rPr lang="en-US" sz="1000" dirty="0"/>
              <a:t>Why Merger?</a:t>
            </a:r>
          </a:p>
          <a:p>
            <a:pPr lvl="2"/>
            <a:r>
              <a:rPr lang="en-IN" sz="800" dirty="0"/>
              <a:t>Selenium(RC) had massive community and commercial support </a:t>
            </a:r>
          </a:p>
          <a:p>
            <a:pPr lvl="2"/>
            <a:r>
              <a:rPr lang="en-IN" sz="800" dirty="0"/>
              <a:t>WebDriver has overcome the limitations of RC .</a:t>
            </a:r>
            <a:endParaRPr lang="en-IN" sz="1000" dirty="0"/>
          </a:p>
          <a:p>
            <a:pPr lvl="1"/>
            <a:r>
              <a:rPr lang="en-US" sz="1000" dirty="0"/>
              <a:t>What features Selenium 2.0(Selenium WebDriver) got from Selenium RC and WebDriver?</a:t>
            </a:r>
          </a:p>
          <a:p>
            <a:pPr lvl="2"/>
            <a:r>
              <a:rPr lang="en-US" sz="1000" dirty="0"/>
              <a:t>WebDriver features from WebDriver</a:t>
            </a:r>
          </a:p>
          <a:p>
            <a:pPr lvl="2"/>
            <a:r>
              <a:rPr lang="en-US" sz="1000" dirty="0"/>
              <a:t>Selenium Server from Selenium RC.</a:t>
            </a:r>
          </a:p>
          <a:p>
            <a:pPr lvl="1"/>
            <a:r>
              <a:rPr lang="en-IN" sz="1000" dirty="0"/>
              <a:t>When does Selenium WebDriver makes use of Selenium Server?</a:t>
            </a:r>
          </a:p>
          <a:p>
            <a:pPr lvl="2"/>
            <a:r>
              <a:rPr lang="en-IN" sz="800" dirty="0"/>
              <a:t>You are using Selenium-Grid </a:t>
            </a:r>
          </a:p>
          <a:p>
            <a:pPr lvl="2"/>
            <a:r>
              <a:rPr lang="en-IN" sz="800" dirty="0"/>
              <a:t>You want to run tests on remote machine</a:t>
            </a:r>
          </a:p>
          <a:p>
            <a:pPr lvl="2" indent="-342900">
              <a:spcBef>
                <a:spcPts val="0"/>
              </a:spcBef>
            </a:pPr>
            <a:endParaRPr lang="en-US" sz="1000" dirty="0"/>
          </a:p>
          <a:p>
            <a:pPr indent="-342900">
              <a:spcBef>
                <a:spcPts val="0"/>
              </a:spcBef>
            </a:pPr>
            <a:r>
              <a:rPr lang="en-IN" sz="1200" dirty="0"/>
              <a:t>Selenium Grid:</a:t>
            </a:r>
          </a:p>
          <a:p>
            <a:pPr lvl="1"/>
            <a:r>
              <a:rPr lang="en-IN" sz="1050" dirty="0"/>
              <a:t>For running tests against different browsers, operating systems, and machines all at the same time.</a:t>
            </a:r>
          </a:p>
          <a:p>
            <a:pPr lvl="1"/>
            <a:r>
              <a:rPr lang="en-IN" sz="1050" dirty="0"/>
              <a:t>Save time in the execution of your test suites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283716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16632"/>
            <a:ext cx="8596668" cy="360040"/>
          </a:xfrm>
        </p:spPr>
        <p:txBody>
          <a:bodyPr/>
          <a:lstStyle/>
          <a:p>
            <a:r>
              <a:rPr lang="en-US" sz="1400" dirty="0"/>
              <a:t>Selenium : SetUp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476672"/>
            <a:ext cx="8596668" cy="6152727"/>
          </a:xfrm>
        </p:spPr>
        <p:txBody>
          <a:bodyPr/>
          <a:lstStyle/>
          <a:p>
            <a:pPr lvl="1" fontAlgn="base"/>
            <a:r>
              <a:rPr lang="en-IN" dirty="0"/>
              <a:t>Setup Java</a:t>
            </a:r>
          </a:p>
          <a:p>
            <a:pPr lvl="1" fontAlgn="base"/>
            <a:r>
              <a:rPr lang="en-IN" dirty="0"/>
              <a:t>Setup Eclipse</a:t>
            </a:r>
          </a:p>
          <a:p>
            <a:pPr lvl="1" fontAlgn="base"/>
            <a:r>
              <a:rPr lang="en-IN" dirty="0"/>
              <a:t>Create a Maven Project </a:t>
            </a:r>
          </a:p>
          <a:p>
            <a:pPr lvl="2" fontAlgn="base"/>
            <a:r>
              <a:rPr lang="en-IN" dirty="0" err="1"/>
              <a:t>mk</a:t>
            </a:r>
            <a:r>
              <a:rPr lang="en-IN" dirty="0"/>
              <a:t>-selenium-training</a:t>
            </a:r>
          </a:p>
          <a:p>
            <a:pPr lvl="2" fontAlgn="base"/>
            <a:r>
              <a:rPr lang="en-IN" dirty="0" err="1"/>
              <a:t>ankitha</a:t>
            </a:r>
            <a:r>
              <a:rPr lang="en-IN" dirty="0"/>
              <a:t>-selenium-learning</a:t>
            </a:r>
          </a:p>
          <a:p>
            <a:pPr lvl="1" fontAlgn="base"/>
            <a:r>
              <a:rPr lang="en-IN" dirty="0"/>
              <a:t>Cucumber </a:t>
            </a:r>
            <a:r>
              <a:rPr lang="en-IN" dirty="0" err="1"/>
              <a:t>SetUp</a:t>
            </a:r>
            <a:r>
              <a:rPr lang="en-IN" dirty="0"/>
              <a:t>:</a:t>
            </a:r>
          </a:p>
          <a:p>
            <a:pPr lvl="2" fontAlgn="base"/>
            <a:r>
              <a:rPr lang="en-IN" dirty="0"/>
              <a:t>Install Cucumber plugin in eclipse(Onetime task)</a:t>
            </a:r>
          </a:p>
          <a:p>
            <a:pPr lvl="2" fontAlgn="base"/>
            <a:r>
              <a:rPr lang="en-IN" dirty="0"/>
              <a:t>Add Cucumber Dependencies to pom.xml</a:t>
            </a:r>
          </a:p>
          <a:p>
            <a:pPr lvl="1" fontAlgn="base"/>
            <a:r>
              <a:rPr lang="en-IN" dirty="0"/>
              <a:t>Selenium </a:t>
            </a:r>
            <a:r>
              <a:rPr lang="en-IN" dirty="0" err="1"/>
              <a:t>SetUp</a:t>
            </a:r>
            <a:r>
              <a:rPr lang="en-IN" dirty="0"/>
              <a:t>:</a:t>
            </a:r>
          </a:p>
          <a:p>
            <a:pPr lvl="2" fontAlgn="base"/>
            <a:r>
              <a:rPr lang="en-IN" dirty="0"/>
              <a:t>Add Selenium Dependency to pom.xml</a:t>
            </a:r>
          </a:p>
          <a:p>
            <a:pPr lvl="1" fontAlgn="base"/>
            <a:r>
              <a:rPr lang="en-IN" dirty="0"/>
              <a:t>Chrome Browser </a:t>
            </a:r>
            <a:r>
              <a:rPr lang="en-IN" dirty="0" err="1"/>
              <a:t>SetUP</a:t>
            </a:r>
            <a:r>
              <a:rPr lang="en-IN" dirty="0"/>
              <a:t>:</a:t>
            </a:r>
          </a:p>
          <a:p>
            <a:pPr lvl="2" fontAlgn="base"/>
            <a:r>
              <a:rPr lang="en-IN" dirty="0"/>
              <a:t>Install latest version of Chrome browser</a:t>
            </a:r>
          </a:p>
          <a:p>
            <a:pPr lvl="2" fontAlgn="base"/>
            <a:r>
              <a:rPr lang="en-IN" dirty="0"/>
              <a:t>Install </a:t>
            </a:r>
            <a:r>
              <a:rPr lang="en-IN" dirty="0" err="1"/>
              <a:t>chropath</a:t>
            </a:r>
            <a:r>
              <a:rPr lang="en-IN" dirty="0"/>
              <a:t> plugin in chrome browser</a:t>
            </a:r>
          </a:p>
          <a:p>
            <a:pPr lvl="2" fontAlgn="base"/>
            <a:r>
              <a:rPr lang="en-IN" dirty="0"/>
              <a:t>Download Chrome binary(chromedriver.exe) which is compatible with your chrome browser version</a:t>
            </a:r>
          </a:p>
          <a:p>
            <a:pPr lvl="3" fontAlgn="base"/>
            <a:r>
              <a:rPr lang="en-GB" dirty="0">
                <a:hlinkClick r:id="rId2"/>
              </a:rPr>
              <a:t>https://chromedriver.chromium.org/downloads</a:t>
            </a:r>
            <a:endParaRPr lang="en-GB" dirty="0"/>
          </a:p>
          <a:p>
            <a:pPr lvl="2" fontAlgn="base"/>
            <a:r>
              <a:rPr lang="en-GB" dirty="0"/>
              <a:t>Create conf/</a:t>
            </a:r>
            <a:r>
              <a:rPr lang="en-GB" dirty="0" err="1"/>
              <a:t>browserdrivers</a:t>
            </a:r>
            <a:r>
              <a:rPr lang="en-GB" dirty="0"/>
              <a:t> folder under your project and paste downloaded chromedriver.exe in it</a:t>
            </a:r>
            <a:endParaRPr lang="en-IN" dirty="0"/>
          </a:p>
          <a:p>
            <a:pPr lvl="1" fontAlgn="base"/>
            <a:r>
              <a:rPr lang="en-IN" dirty="0"/>
              <a:t>Download Firefox binary(geckodriver.exe) </a:t>
            </a:r>
            <a:r>
              <a:rPr lang="en-IN" dirty="0">
                <a:solidFill>
                  <a:srgbClr val="FF0000"/>
                </a:solidFill>
              </a:rPr>
              <a:t>Later</a:t>
            </a:r>
          </a:p>
          <a:p>
            <a:pPr marL="9144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62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16632"/>
            <a:ext cx="8596668" cy="360040"/>
          </a:xfrm>
        </p:spPr>
        <p:txBody>
          <a:bodyPr/>
          <a:lstStyle/>
          <a:p>
            <a:r>
              <a:rPr lang="en-US" sz="1400" dirty="0"/>
              <a:t>Selenium : SetUp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476672"/>
            <a:ext cx="8596668" cy="6152727"/>
          </a:xfrm>
        </p:spPr>
        <p:txBody>
          <a:bodyPr/>
          <a:lstStyle/>
          <a:p>
            <a:pPr lvl="1" fontAlgn="base"/>
            <a:r>
              <a:rPr lang="en-IN" dirty="0"/>
              <a:t>First program using Selenium WebDriver </a:t>
            </a:r>
          </a:p>
          <a:p>
            <a:pPr lvl="2" fontAlgn="base"/>
            <a:r>
              <a:rPr lang="en-IN" sz="1600" dirty="0"/>
              <a:t>Without using Cucumber (Using Main method)</a:t>
            </a:r>
          </a:p>
          <a:p>
            <a:pPr lvl="2" fontAlgn="base"/>
            <a:r>
              <a:rPr lang="en-IN" sz="1600" dirty="0"/>
              <a:t>With Cucumber</a:t>
            </a:r>
          </a:p>
          <a:p>
            <a:pPr lvl="1" fontAlgn="base"/>
            <a:r>
              <a:rPr lang="en-US" dirty="0"/>
              <a:t>WebDriver interface</a:t>
            </a:r>
            <a:endParaRPr lang="en-IN" dirty="0"/>
          </a:p>
          <a:p>
            <a:pPr marL="9144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982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7003</TotalTime>
  <Words>3071</Words>
  <Application>Microsoft Office PowerPoint</Application>
  <PresentationFormat>Widescreen</PresentationFormat>
  <Paragraphs>502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Trebuchet MS</vt:lpstr>
      <vt:lpstr>Noto Sans Symbols</vt:lpstr>
      <vt:lpstr>Arial</vt:lpstr>
      <vt:lpstr>Facet</vt:lpstr>
      <vt:lpstr>Selenium https://www.selenium.dev/</vt:lpstr>
      <vt:lpstr>Selenium : Introduction</vt:lpstr>
      <vt:lpstr>Selenium : Introduction</vt:lpstr>
      <vt:lpstr>Selenium : Introduction</vt:lpstr>
      <vt:lpstr>Selenium : Introduction</vt:lpstr>
      <vt:lpstr>Selenium : Introduction</vt:lpstr>
      <vt:lpstr>Selenium  : Introduction</vt:lpstr>
      <vt:lpstr>Selenium : SetUp</vt:lpstr>
      <vt:lpstr>Selenium : SetUp</vt:lpstr>
      <vt:lpstr>Selenium : Locators</vt:lpstr>
      <vt:lpstr>PowerPoint Presentation</vt:lpstr>
      <vt:lpstr>Selenium : Locators</vt:lpstr>
      <vt:lpstr>Selenium : Locators</vt:lpstr>
      <vt:lpstr>Selenium : Element Interactions</vt:lpstr>
      <vt:lpstr>Selenium : Dealing with Windows ,Tabs, Alerts and Iframes</vt:lpstr>
      <vt:lpstr>Selenium : Dealing with Windows ,Tabs, Alerts and Iframes</vt:lpstr>
      <vt:lpstr>Selenium : Actions</vt:lpstr>
      <vt:lpstr>Selenium : Actions</vt:lpstr>
      <vt:lpstr>Selenium : Navigation</vt:lpstr>
      <vt:lpstr>Selenium : Taking Screenshots</vt:lpstr>
      <vt:lpstr>Selenium : Executing JavaScript</vt:lpstr>
      <vt:lpstr>Selenium : Waits</vt:lpstr>
      <vt:lpstr>Selenium : Waits</vt:lpstr>
      <vt:lpstr>Selenium: Waits</vt:lpstr>
      <vt:lpstr>Maven : Introduction</vt:lpstr>
      <vt:lpstr>Maven : SetUp</vt:lpstr>
      <vt:lpstr>Maven : Creating First Maven Project</vt:lpstr>
      <vt:lpstr>Maven : Folder Structure</vt:lpstr>
      <vt:lpstr>Maven : Build Lifecycle</vt:lpstr>
      <vt:lpstr>Maven : Build Lifecycle</vt:lpstr>
      <vt:lpstr>Maven : POM</vt:lpstr>
      <vt:lpstr>Maven : Building runnable jars</vt:lpstr>
      <vt:lpstr>Maven : Profiles</vt:lpstr>
      <vt:lpstr>Selenium Grid</vt:lpstr>
      <vt:lpstr>Selenium Grid</vt:lpstr>
      <vt:lpstr>Selenium Grid</vt:lpstr>
      <vt:lpstr>Selenium Grid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SIDDU</dc:creator>
  <cp:lastModifiedBy>siva L</cp:lastModifiedBy>
  <cp:revision>407</cp:revision>
  <dcterms:modified xsi:type="dcterms:W3CDTF">2020-04-26T12:02:42Z</dcterms:modified>
</cp:coreProperties>
</file>