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56" r:id="rId2"/>
    <p:sldId id="258" r:id="rId3"/>
    <p:sldId id="330" r:id="rId4"/>
    <p:sldId id="262" r:id="rId5"/>
    <p:sldId id="261" r:id="rId6"/>
    <p:sldId id="257" r:id="rId7"/>
    <p:sldId id="260" r:id="rId8"/>
    <p:sldId id="259" r:id="rId9"/>
    <p:sldId id="273" r:id="rId10"/>
    <p:sldId id="274" r:id="rId11"/>
    <p:sldId id="275" r:id="rId12"/>
    <p:sldId id="263" r:id="rId13"/>
    <p:sldId id="264" r:id="rId14"/>
    <p:sldId id="266" r:id="rId15"/>
    <p:sldId id="267" r:id="rId16"/>
    <p:sldId id="268" r:id="rId17"/>
    <p:sldId id="269" r:id="rId18"/>
    <p:sldId id="272" r:id="rId19"/>
    <p:sldId id="276" r:id="rId20"/>
    <p:sldId id="270" r:id="rId21"/>
    <p:sldId id="271" r:id="rId22"/>
    <p:sldId id="277" r:id="rId23"/>
    <p:sldId id="319" r:id="rId24"/>
    <p:sldId id="320" r:id="rId25"/>
    <p:sldId id="321" r:id="rId26"/>
    <p:sldId id="322" r:id="rId27"/>
    <p:sldId id="323" r:id="rId28"/>
    <p:sldId id="324" r:id="rId29"/>
    <p:sldId id="325" r:id="rId30"/>
    <p:sldId id="32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1" d="100"/>
          <a:sy n="91" d="100"/>
        </p:scale>
        <p:origin x="4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0E0D93-4BBB-4346-B24E-5BC285A784C4}" type="datetimeFigureOut">
              <a:rPr lang="en-GB" smtClean="0"/>
              <a:t>24/05/2020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9B5158-60CC-4FED-9AA5-10F173CEFF8A}" type="slidenum">
              <a:rPr lang="en-GB" smtClean="0"/>
              <a:t>‹#›</a:t>
            </a:fld>
            <a:endParaRPr lang="en-GB"/>
          </a:p>
        </p:txBody>
      </p:sp>
    </p:spTree>
    <p:extLst>
      <p:ext uri="{BB962C8B-B14F-4D97-AF65-F5344CB8AC3E}">
        <p14:creationId xmlns:p14="http://schemas.microsoft.com/office/powerpoint/2010/main" val="696954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Shape 52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9" name="Shape 5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5" name="Shape 5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1" name="Shape 5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7" name="Shape 5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54" name="Shape 5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0" name="Shape 5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6" name="Shape 5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5/24/2020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FD2521C-B1EE-4122-BF17-DE09FB2F9B95}"/>
              </a:ext>
            </a:extLst>
          </p:cNvPr>
          <p:cNvSpPr>
            <a:spLocks noGrp="1"/>
          </p:cNvSpPr>
          <p:nvPr>
            <p:ph type="subTitle" idx="1"/>
          </p:nvPr>
        </p:nvSpPr>
        <p:spPr>
          <a:xfrm>
            <a:off x="1639589" y="2646103"/>
            <a:ext cx="7766936" cy="1096899"/>
          </a:xfrm>
        </p:spPr>
        <p:txBody>
          <a:bodyPr/>
          <a:lstStyle/>
          <a:p>
            <a:r>
              <a:rPr lang="en-GB" dirty="0"/>
              <a:t>Cucumber</a:t>
            </a:r>
          </a:p>
        </p:txBody>
      </p:sp>
    </p:spTree>
    <p:extLst>
      <p:ext uri="{BB962C8B-B14F-4D97-AF65-F5344CB8AC3E}">
        <p14:creationId xmlns:p14="http://schemas.microsoft.com/office/powerpoint/2010/main" val="1259071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376845"/>
            <a:ext cx="8596668" cy="531628"/>
          </a:xfrm>
        </p:spPr>
        <p:txBody>
          <a:bodyPr>
            <a:normAutofit/>
          </a:bodyPr>
          <a:lstStyle/>
          <a:p>
            <a:r>
              <a:rPr lang="en-GB" sz="2000" dirty="0"/>
              <a:t>Cucumber : Gherkin Keywords</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908473"/>
            <a:ext cx="8596668" cy="5733396"/>
          </a:xfrm>
        </p:spPr>
        <p:txBody>
          <a:bodyPr>
            <a:normAutofit/>
          </a:bodyPr>
          <a:lstStyle/>
          <a:p>
            <a:pPr marL="800100" lvl="1" indent="-342900">
              <a:buFont typeface="+mj-lt"/>
              <a:buAutoNum type="arabicPeriod"/>
            </a:pPr>
            <a:r>
              <a:rPr lang="en-GB" dirty="0"/>
              <a:t>Feature:</a:t>
            </a:r>
          </a:p>
          <a:p>
            <a:pPr marL="1200150" lvl="2" indent="-342900">
              <a:buFont typeface="+mj-lt"/>
              <a:buAutoNum type="arabicPeriod"/>
            </a:pPr>
            <a:r>
              <a:rPr lang="en-GB" dirty="0"/>
              <a:t>High level Requirement</a:t>
            </a:r>
          </a:p>
          <a:p>
            <a:pPr marL="1200150" lvl="2" indent="-342900">
              <a:buFont typeface="+mj-lt"/>
              <a:buAutoNum type="arabicPeriod"/>
            </a:pPr>
            <a:r>
              <a:rPr lang="en-GB" dirty="0"/>
              <a:t>Eg : Search functionality in ecommerce website</a:t>
            </a:r>
          </a:p>
          <a:p>
            <a:pPr marL="1200150" lvl="2" indent="-342900">
              <a:buFont typeface="+mj-lt"/>
              <a:buAutoNum type="arabicPeriod"/>
            </a:pPr>
            <a:r>
              <a:rPr lang="en-GB" dirty="0"/>
              <a:t>Is a combination of Scenarios</a:t>
            </a:r>
          </a:p>
          <a:p>
            <a:pPr marL="800100" lvl="1" indent="-342900">
              <a:buFont typeface="+mj-lt"/>
              <a:buAutoNum type="arabicPeriod"/>
            </a:pPr>
            <a:r>
              <a:rPr lang="en-GB" dirty="0"/>
              <a:t>Scenario</a:t>
            </a:r>
          </a:p>
          <a:p>
            <a:pPr marL="1200150" lvl="2" indent="-342900">
              <a:buFont typeface="+mj-lt"/>
              <a:buAutoNum type="arabicPeriod"/>
            </a:pPr>
            <a:r>
              <a:rPr lang="en-GB" dirty="0"/>
              <a:t>Is a Test case</a:t>
            </a:r>
          </a:p>
          <a:p>
            <a:pPr marL="1200150" lvl="2" indent="-342900">
              <a:buFont typeface="+mj-lt"/>
              <a:buAutoNum type="arabicPeriod"/>
            </a:pPr>
            <a:r>
              <a:rPr lang="en-GB" dirty="0"/>
              <a:t>Contains detailed test steps </a:t>
            </a:r>
          </a:p>
          <a:p>
            <a:pPr marL="800100" lvl="1" indent="-342900">
              <a:buFont typeface="+mj-lt"/>
              <a:buAutoNum type="arabicPeriod"/>
            </a:pPr>
            <a:r>
              <a:rPr lang="en-GB" dirty="0"/>
              <a:t>Given</a:t>
            </a:r>
          </a:p>
          <a:p>
            <a:pPr marL="1200150" lvl="2" indent="-342900">
              <a:buFont typeface="+mj-lt"/>
              <a:buAutoNum type="arabicPeriod"/>
            </a:pPr>
            <a:r>
              <a:rPr lang="en-GB" dirty="0"/>
              <a:t>Pre conditions in a test case</a:t>
            </a:r>
          </a:p>
          <a:p>
            <a:pPr marL="800100" lvl="1" indent="-342900">
              <a:buFont typeface="+mj-lt"/>
              <a:buAutoNum type="arabicPeriod"/>
            </a:pPr>
            <a:r>
              <a:rPr lang="en-GB" dirty="0"/>
              <a:t>When</a:t>
            </a:r>
          </a:p>
          <a:p>
            <a:pPr marL="1200150" lvl="2" indent="-342900">
              <a:buFont typeface="+mj-lt"/>
              <a:buAutoNum type="arabicPeriod"/>
            </a:pPr>
            <a:r>
              <a:rPr lang="en-GB" dirty="0"/>
              <a:t>Test steps in a test case</a:t>
            </a:r>
          </a:p>
          <a:p>
            <a:pPr marL="800100" lvl="1" indent="-342900">
              <a:buFont typeface="+mj-lt"/>
              <a:buAutoNum type="arabicPeriod"/>
            </a:pPr>
            <a:r>
              <a:rPr lang="en-GB" dirty="0"/>
              <a:t>Then</a:t>
            </a:r>
          </a:p>
          <a:p>
            <a:pPr marL="1200150" lvl="2" indent="-342900">
              <a:buFont typeface="+mj-lt"/>
              <a:buAutoNum type="arabicPeriod"/>
            </a:pPr>
            <a:r>
              <a:rPr lang="en-GB" dirty="0"/>
              <a:t>Validation or comparison of Expected Vs Actual</a:t>
            </a:r>
          </a:p>
          <a:p>
            <a:pPr marL="800100" lvl="1" indent="-342900">
              <a:buFont typeface="+mj-lt"/>
              <a:buAutoNum type="arabicPeriod"/>
            </a:pPr>
            <a:r>
              <a:rPr lang="en-GB" dirty="0"/>
              <a:t>And</a:t>
            </a:r>
          </a:p>
          <a:p>
            <a:pPr marL="1200150" lvl="2" indent="-342900">
              <a:buFont typeface="+mj-lt"/>
              <a:buAutoNum type="arabicPeriod"/>
            </a:pPr>
            <a:r>
              <a:rPr lang="en-GB" dirty="0"/>
              <a:t>To add multiple steps under any of Given/When/Then</a:t>
            </a:r>
          </a:p>
          <a:p>
            <a:pPr marL="1200150" lvl="2" indent="-342900">
              <a:buFont typeface="+mj-lt"/>
              <a:buAutoNum type="arabicPeriod"/>
            </a:pPr>
            <a:endParaRPr lang="en-GB" dirty="0"/>
          </a:p>
          <a:p>
            <a:pPr lvl="1" fontAlgn="base"/>
            <a:endParaRPr lang="en-GB" sz="2000" dirty="0"/>
          </a:p>
          <a:p>
            <a:pPr lvl="1" fontAlgn="base"/>
            <a:endParaRPr lang="en-GB" sz="1200" dirty="0"/>
          </a:p>
          <a:p>
            <a:pPr lvl="1" fontAlgn="base"/>
            <a:endParaRPr lang="en-GB" sz="1200" dirty="0"/>
          </a:p>
          <a:p>
            <a:pPr lvl="1" fontAlgn="base"/>
            <a:endParaRPr lang="en-GB" sz="1200" dirty="0"/>
          </a:p>
          <a:p>
            <a:pPr lvl="1"/>
            <a:endParaRPr lang="en-GB" dirty="0"/>
          </a:p>
        </p:txBody>
      </p:sp>
    </p:spTree>
    <p:extLst>
      <p:ext uri="{BB962C8B-B14F-4D97-AF65-F5344CB8AC3E}">
        <p14:creationId xmlns:p14="http://schemas.microsoft.com/office/powerpoint/2010/main" val="2829286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609601"/>
            <a:ext cx="8596668" cy="531628"/>
          </a:xfrm>
        </p:spPr>
        <p:txBody>
          <a:bodyPr>
            <a:normAutofit/>
          </a:bodyPr>
          <a:lstStyle/>
          <a:p>
            <a:r>
              <a:rPr lang="en-GB" sz="2000" dirty="0"/>
              <a:t>Cucumber : Gherkin Keywords</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1141229"/>
            <a:ext cx="8596668" cy="5633644"/>
          </a:xfrm>
        </p:spPr>
        <p:txBody>
          <a:bodyPr>
            <a:normAutofit/>
          </a:bodyPr>
          <a:lstStyle/>
          <a:p>
            <a:pPr marL="457200" lvl="1" indent="0">
              <a:buNone/>
            </a:pPr>
            <a:endParaRPr lang="en-GB" sz="2000" dirty="0"/>
          </a:p>
          <a:p>
            <a:pPr marL="800100" lvl="1" indent="-342900">
              <a:buFont typeface="+mj-lt"/>
              <a:buAutoNum type="arabicPeriod"/>
            </a:pPr>
            <a:r>
              <a:rPr lang="en-GB" dirty="0"/>
              <a:t>But:</a:t>
            </a:r>
          </a:p>
          <a:p>
            <a:pPr marL="1200150" lvl="2" indent="-342900">
              <a:buFont typeface="+mj-lt"/>
              <a:buAutoNum type="arabicPeriod"/>
            </a:pPr>
            <a:r>
              <a:rPr lang="en-GB" dirty="0"/>
              <a:t>If you want add any step under Given/When/Then which you want to make sure to not to happen ,then that step can be added by giving a But</a:t>
            </a:r>
          </a:p>
          <a:p>
            <a:pPr marL="800100" lvl="1" indent="-342900">
              <a:buFont typeface="+mj-lt"/>
              <a:buAutoNum type="arabicPeriod"/>
            </a:pPr>
            <a:r>
              <a:rPr lang="en-GB" dirty="0"/>
              <a:t>Background:</a:t>
            </a:r>
          </a:p>
          <a:p>
            <a:pPr marL="1200150" lvl="2" indent="-342900">
              <a:buFont typeface="+mj-lt"/>
              <a:buAutoNum type="arabicPeriod"/>
            </a:pPr>
            <a:r>
              <a:rPr lang="en-GB" dirty="0"/>
              <a:t>If there are same steps for all the scenarios present in feature file</a:t>
            </a:r>
          </a:p>
          <a:p>
            <a:pPr marL="1200150" lvl="2" indent="-342900">
              <a:buFont typeface="+mj-lt"/>
              <a:buAutoNum type="arabicPeriod"/>
            </a:pPr>
            <a:r>
              <a:rPr lang="en-GB" dirty="0"/>
              <a:t>All these steps should be the beginning steps in each scenario</a:t>
            </a:r>
          </a:p>
          <a:p>
            <a:pPr marL="1200150" lvl="2" indent="-342900">
              <a:buFont typeface="+mj-lt"/>
              <a:buAutoNum type="arabicPeriod"/>
            </a:pPr>
            <a:r>
              <a:rPr lang="en-GB" dirty="0"/>
              <a:t>When we run feature file, before each scenario the steps present in background are executed first</a:t>
            </a:r>
          </a:p>
          <a:p>
            <a:pPr marL="800100" lvl="1" indent="-342900">
              <a:buFont typeface="+mj-lt"/>
              <a:buAutoNum type="arabicPeriod"/>
            </a:pPr>
            <a:r>
              <a:rPr lang="en-GB" dirty="0"/>
              <a:t>Scenario Outline</a:t>
            </a:r>
          </a:p>
          <a:p>
            <a:pPr marL="800100" lvl="1" indent="-342900">
              <a:buFont typeface="+mj-lt"/>
              <a:buAutoNum type="arabicPeriod"/>
            </a:pPr>
            <a:r>
              <a:rPr lang="en-GB" dirty="0"/>
              <a:t>Examples</a:t>
            </a:r>
          </a:p>
          <a:p>
            <a:pPr lvl="1" fontAlgn="base"/>
            <a:endParaRPr lang="en-GB" sz="2000" dirty="0"/>
          </a:p>
          <a:p>
            <a:pPr lvl="1" fontAlgn="base"/>
            <a:endParaRPr lang="en-GB" sz="1200" dirty="0"/>
          </a:p>
          <a:p>
            <a:pPr lvl="1" fontAlgn="base"/>
            <a:endParaRPr lang="en-GB" sz="1200" dirty="0"/>
          </a:p>
          <a:p>
            <a:pPr lvl="1" fontAlgn="base"/>
            <a:endParaRPr lang="en-GB" sz="1200" dirty="0"/>
          </a:p>
          <a:p>
            <a:pPr lvl="1"/>
            <a:endParaRPr lang="en-GB" dirty="0"/>
          </a:p>
        </p:txBody>
      </p:sp>
    </p:spTree>
    <p:extLst>
      <p:ext uri="{BB962C8B-B14F-4D97-AF65-F5344CB8AC3E}">
        <p14:creationId xmlns:p14="http://schemas.microsoft.com/office/powerpoint/2010/main" val="3771320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396950"/>
            <a:ext cx="8596668" cy="361506"/>
          </a:xfrm>
        </p:spPr>
        <p:txBody>
          <a:bodyPr>
            <a:normAutofit fontScale="90000"/>
          </a:bodyPr>
          <a:lstStyle/>
          <a:p>
            <a:r>
              <a:rPr lang="en-GB" sz="2000" dirty="0"/>
              <a:t>Cucumber : Parameterisation</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893135"/>
            <a:ext cx="8596668" cy="5148227"/>
          </a:xfrm>
        </p:spPr>
        <p:txBody>
          <a:bodyPr>
            <a:normAutofit/>
          </a:bodyPr>
          <a:lstStyle/>
          <a:p>
            <a:pPr lvl="1" fontAlgn="base"/>
            <a:r>
              <a:rPr lang="en-GB" sz="1800" dirty="0"/>
              <a:t>What is Parameterisation?</a:t>
            </a:r>
          </a:p>
          <a:p>
            <a:pPr lvl="2" fontAlgn="base"/>
            <a:r>
              <a:rPr lang="en-GB" sz="1200" dirty="0"/>
              <a:t>A way of passing values from Feature file to Step definition</a:t>
            </a:r>
          </a:p>
          <a:p>
            <a:pPr lvl="1" fontAlgn="base"/>
            <a:r>
              <a:rPr lang="en-GB" sz="1800" dirty="0"/>
              <a:t>Following are different Parameterisation techniques</a:t>
            </a:r>
          </a:p>
          <a:p>
            <a:pPr lvl="2" fontAlgn="base"/>
            <a:r>
              <a:rPr lang="en-GB" sz="1200" dirty="0"/>
              <a:t>Technique 1 : Passing values directly within Scenario steps</a:t>
            </a:r>
          </a:p>
          <a:p>
            <a:pPr lvl="2" fontAlgn="base"/>
            <a:r>
              <a:rPr lang="en-GB" sz="1200" dirty="0"/>
              <a:t>Technique 2 : Parametrisation using </a:t>
            </a:r>
            <a:r>
              <a:rPr lang="en-GB" sz="1200" b="1" dirty="0"/>
              <a:t>Scenario Outline – Examples keywords</a:t>
            </a:r>
          </a:p>
          <a:p>
            <a:pPr lvl="2" fontAlgn="base"/>
            <a:r>
              <a:rPr lang="en-GB" sz="1200" dirty="0"/>
              <a:t>Technique 3 : Parameterisation using </a:t>
            </a:r>
            <a:r>
              <a:rPr lang="en-GB" sz="1200" b="1" dirty="0"/>
              <a:t>Data Table</a:t>
            </a:r>
          </a:p>
          <a:p>
            <a:pPr lvl="2" fontAlgn="base"/>
            <a:endParaRPr lang="en-GB" sz="1200" dirty="0"/>
          </a:p>
          <a:p>
            <a:pPr lvl="1" fontAlgn="base"/>
            <a:endParaRPr lang="en-GB" sz="1200" dirty="0"/>
          </a:p>
          <a:p>
            <a:pPr lvl="1" fontAlgn="base"/>
            <a:endParaRPr lang="en-GB" sz="1200" dirty="0"/>
          </a:p>
          <a:p>
            <a:pPr lvl="1"/>
            <a:endParaRPr lang="en-GB" dirty="0"/>
          </a:p>
        </p:txBody>
      </p:sp>
    </p:spTree>
    <p:extLst>
      <p:ext uri="{BB962C8B-B14F-4D97-AF65-F5344CB8AC3E}">
        <p14:creationId xmlns:p14="http://schemas.microsoft.com/office/powerpoint/2010/main" val="57492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additive="base">
                                        <p:cTn id="19"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396950"/>
            <a:ext cx="8596668" cy="361506"/>
          </a:xfrm>
        </p:spPr>
        <p:txBody>
          <a:bodyPr>
            <a:normAutofit fontScale="90000"/>
          </a:bodyPr>
          <a:lstStyle/>
          <a:p>
            <a:r>
              <a:rPr lang="en-GB" sz="2000" dirty="0"/>
              <a:t>Cucumber : Parameterisation</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893135"/>
            <a:ext cx="8596668" cy="5148227"/>
          </a:xfrm>
        </p:spPr>
        <p:txBody>
          <a:bodyPr>
            <a:normAutofit/>
          </a:bodyPr>
          <a:lstStyle/>
          <a:p>
            <a:pPr fontAlgn="base"/>
            <a:r>
              <a:rPr lang="en-GB" sz="1600" dirty="0"/>
              <a:t>Technique 1 : </a:t>
            </a:r>
          </a:p>
          <a:p>
            <a:pPr lvl="1" fontAlgn="base"/>
            <a:r>
              <a:rPr lang="en-GB" sz="1400" dirty="0"/>
              <a:t>Passing values directly within Scenario steps</a:t>
            </a:r>
          </a:p>
          <a:p>
            <a:pPr lvl="2" fontAlgn="base"/>
            <a:r>
              <a:rPr lang="en-GB" sz="1200" dirty="0"/>
              <a:t>Passing String Values</a:t>
            </a:r>
          </a:p>
          <a:p>
            <a:pPr lvl="2" fontAlgn="base"/>
            <a:r>
              <a:rPr lang="en-GB" sz="1200" dirty="0"/>
              <a:t>Passing Numerical values</a:t>
            </a:r>
          </a:p>
          <a:p>
            <a:pPr lvl="2" fontAlgn="base"/>
            <a:endParaRPr lang="en-GB" sz="1000" dirty="0"/>
          </a:p>
          <a:p>
            <a:pPr lvl="1" fontAlgn="base"/>
            <a:endParaRPr lang="en-GB" sz="1000" dirty="0"/>
          </a:p>
          <a:p>
            <a:pPr lvl="1" fontAlgn="base"/>
            <a:endParaRPr lang="en-GB" sz="1200" dirty="0"/>
          </a:p>
          <a:p>
            <a:pPr lvl="1" fontAlgn="base"/>
            <a:endParaRPr lang="en-GB" sz="1200" dirty="0"/>
          </a:p>
          <a:p>
            <a:pPr lvl="1" fontAlgn="base"/>
            <a:endParaRPr lang="en-GB" sz="1200" dirty="0"/>
          </a:p>
          <a:p>
            <a:pPr lvl="1" fontAlgn="base"/>
            <a:endParaRPr lang="en-GB" sz="1200" dirty="0"/>
          </a:p>
          <a:p>
            <a:pPr lvl="1" fontAlgn="base"/>
            <a:endParaRPr lang="en-GB" sz="1200" dirty="0"/>
          </a:p>
          <a:p>
            <a:pPr lvl="1"/>
            <a:endParaRPr lang="en-GB" dirty="0"/>
          </a:p>
        </p:txBody>
      </p:sp>
    </p:spTree>
    <p:extLst>
      <p:ext uri="{BB962C8B-B14F-4D97-AF65-F5344CB8AC3E}">
        <p14:creationId xmlns:p14="http://schemas.microsoft.com/office/powerpoint/2010/main" val="3135019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396950"/>
            <a:ext cx="8596668" cy="361506"/>
          </a:xfrm>
        </p:spPr>
        <p:txBody>
          <a:bodyPr>
            <a:normAutofit fontScale="90000"/>
          </a:bodyPr>
          <a:lstStyle/>
          <a:p>
            <a:r>
              <a:rPr lang="en-GB" sz="2000" dirty="0"/>
              <a:t>Cucumber : Parameterisation</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893135"/>
            <a:ext cx="8596668" cy="5148227"/>
          </a:xfrm>
        </p:spPr>
        <p:txBody>
          <a:bodyPr>
            <a:normAutofit/>
          </a:bodyPr>
          <a:lstStyle/>
          <a:p>
            <a:pPr fontAlgn="base"/>
            <a:r>
              <a:rPr lang="en-GB" sz="1400" dirty="0"/>
              <a:t>Technique 2 :</a:t>
            </a:r>
          </a:p>
          <a:p>
            <a:pPr lvl="1" fontAlgn="base"/>
            <a:r>
              <a:rPr lang="en-GB" sz="1200" dirty="0"/>
              <a:t>Parametrisation using </a:t>
            </a:r>
            <a:r>
              <a:rPr lang="en-GB" sz="1200" b="1" dirty="0"/>
              <a:t>Scenario Outline – Examples</a:t>
            </a:r>
            <a:endParaRPr lang="en-GB" dirty="0"/>
          </a:p>
          <a:p>
            <a:pPr lvl="2" fontAlgn="base"/>
            <a:r>
              <a:rPr lang="en-GB" dirty="0"/>
              <a:t>If we want to run the whole test scenario with different sets of data multiple times, we use this approach</a:t>
            </a:r>
          </a:p>
          <a:p>
            <a:pPr lvl="2" fontAlgn="base"/>
            <a:r>
              <a:rPr lang="en-GB" b="1" dirty="0"/>
              <a:t>The following two Gherkin keywords are used to implement this technique:</a:t>
            </a:r>
          </a:p>
          <a:p>
            <a:pPr lvl="3" fontAlgn="base"/>
            <a:r>
              <a:rPr lang="en-GB" b="1" dirty="0"/>
              <a:t>Scenario Outline</a:t>
            </a:r>
            <a:endParaRPr lang="en-GB" dirty="0"/>
          </a:p>
          <a:p>
            <a:pPr lvl="3" fontAlgn="base"/>
            <a:r>
              <a:rPr lang="en-GB" b="1" dirty="0"/>
              <a:t>Examples</a:t>
            </a:r>
            <a:endParaRPr lang="en-GB" dirty="0"/>
          </a:p>
          <a:p>
            <a:pPr lvl="2" fontAlgn="base"/>
            <a:r>
              <a:rPr lang="en-GB" b="1" dirty="0"/>
              <a:t>Scenario Outline </a:t>
            </a:r>
            <a:r>
              <a:rPr lang="en-GB" dirty="0"/>
              <a:t>: This represents a scenario which has to be run multiple times</a:t>
            </a:r>
          </a:p>
          <a:p>
            <a:pPr lvl="2" fontAlgn="base"/>
            <a:r>
              <a:rPr lang="en-GB" b="1" dirty="0"/>
              <a:t>Examples </a:t>
            </a:r>
            <a:r>
              <a:rPr lang="en-GB" dirty="0"/>
              <a:t>– All scenario outlines have to be followed with the Examples section. This contains multiple sets of data that has to be passed on to the scenario</a:t>
            </a:r>
            <a:r>
              <a:rPr lang="en-GB" i="1" dirty="0"/>
              <a:t>.</a:t>
            </a:r>
          </a:p>
          <a:p>
            <a:pPr lvl="3" fontAlgn="base"/>
            <a:r>
              <a:rPr lang="en-GB" i="1" dirty="0"/>
              <a:t>The first row under Examples section is a header row. Names of headers should match names of the parameters used in steps</a:t>
            </a:r>
          </a:p>
          <a:p>
            <a:pPr lvl="3" fontAlgn="base"/>
            <a:r>
              <a:rPr lang="en-GB" i="1" dirty="0"/>
              <a:t>All the parameters should be enclosed inside &lt;&gt; </a:t>
            </a:r>
          </a:p>
          <a:p>
            <a:pPr marL="914400" lvl="2" indent="0" fontAlgn="base">
              <a:buNone/>
            </a:pPr>
            <a:endParaRPr lang="en-GB" i="1" dirty="0"/>
          </a:p>
          <a:p>
            <a:pPr lvl="2" fontAlgn="base"/>
            <a:r>
              <a:rPr lang="en-GB" i="1" dirty="0"/>
              <a:t>String parameters should be passed inside double quotes</a:t>
            </a:r>
          </a:p>
          <a:p>
            <a:pPr lvl="2" fontAlgn="base"/>
            <a:r>
              <a:rPr lang="en-GB" i="1" dirty="0"/>
              <a:t>Numerical parameters should not be passed inside double quotes</a:t>
            </a:r>
            <a:endParaRPr lang="en-GB" dirty="0"/>
          </a:p>
          <a:p>
            <a:pPr lvl="2" fontAlgn="base"/>
            <a:endParaRPr lang="en-GB" sz="1000" b="1" dirty="0"/>
          </a:p>
          <a:p>
            <a:pPr lvl="2" fontAlgn="base"/>
            <a:endParaRPr lang="en-GB" sz="1000" dirty="0"/>
          </a:p>
          <a:p>
            <a:pPr lvl="1" fontAlgn="base"/>
            <a:endParaRPr lang="en-GB" sz="1000" dirty="0"/>
          </a:p>
          <a:p>
            <a:pPr lvl="1" fontAlgn="base"/>
            <a:endParaRPr lang="en-GB" sz="1200" dirty="0"/>
          </a:p>
          <a:p>
            <a:pPr lvl="1" fontAlgn="base"/>
            <a:endParaRPr lang="en-GB" sz="1200" dirty="0"/>
          </a:p>
          <a:p>
            <a:pPr lvl="1" fontAlgn="base"/>
            <a:endParaRPr lang="en-GB" sz="1200" dirty="0"/>
          </a:p>
          <a:p>
            <a:pPr lvl="1" fontAlgn="base"/>
            <a:endParaRPr lang="en-GB" sz="1200" dirty="0"/>
          </a:p>
          <a:p>
            <a:pPr lvl="1" fontAlgn="base"/>
            <a:endParaRPr lang="en-GB" sz="1200" dirty="0"/>
          </a:p>
          <a:p>
            <a:pPr lvl="1"/>
            <a:endParaRPr lang="en-GB" dirty="0"/>
          </a:p>
        </p:txBody>
      </p:sp>
    </p:spTree>
    <p:extLst>
      <p:ext uri="{BB962C8B-B14F-4D97-AF65-F5344CB8AC3E}">
        <p14:creationId xmlns:p14="http://schemas.microsoft.com/office/powerpoint/2010/main" val="526283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8" end="8"/>
                                            </p:txEl>
                                          </p:spTgt>
                                        </p:tgtEl>
                                        <p:attrNameLst>
                                          <p:attrName>style.visibility</p:attrName>
                                        </p:attrNameLst>
                                      </p:cBhvr>
                                      <p:to>
                                        <p:strVal val="visible"/>
                                      </p:to>
                                    </p:set>
                                    <p:anim calcmode="lin" valueType="num">
                                      <p:cBhvr additive="base">
                                        <p:cTn id="5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
                                            <p:txEl>
                                              <p:pRg st="9" end="9"/>
                                            </p:txEl>
                                          </p:spTgt>
                                        </p:tgtEl>
                                        <p:attrNameLst>
                                          <p:attrName>style.visibility</p:attrName>
                                        </p:attrNameLst>
                                      </p:cBhvr>
                                      <p:to>
                                        <p:strVal val="visible"/>
                                      </p:to>
                                    </p:set>
                                    <p:anim calcmode="lin" valueType="num">
                                      <p:cBhvr additive="base">
                                        <p:cTn id="61"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
                                            <p:txEl>
                                              <p:pRg st="11" end="11"/>
                                            </p:txEl>
                                          </p:spTgt>
                                        </p:tgtEl>
                                        <p:attrNameLst>
                                          <p:attrName>style.visibility</p:attrName>
                                        </p:attrNameLst>
                                      </p:cBhvr>
                                      <p:to>
                                        <p:strVal val="visible"/>
                                      </p:to>
                                    </p:set>
                                    <p:anim calcmode="lin" valueType="num">
                                      <p:cBhvr additive="base">
                                        <p:cTn id="67"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7">
                                            <p:txEl>
                                              <p:pRg st="12" end="12"/>
                                            </p:txEl>
                                          </p:spTgt>
                                        </p:tgtEl>
                                        <p:attrNameLst>
                                          <p:attrName>style.visibility</p:attrName>
                                        </p:attrNameLst>
                                      </p:cBhvr>
                                      <p:to>
                                        <p:strVal val="visible"/>
                                      </p:to>
                                    </p:set>
                                    <p:anim calcmode="lin" valueType="num">
                                      <p:cBhvr additive="base">
                                        <p:cTn id="73"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396950"/>
            <a:ext cx="8596668" cy="361506"/>
          </a:xfrm>
        </p:spPr>
        <p:txBody>
          <a:bodyPr>
            <a:normAutofit fontScale="90000"/>
          </a:bodyPr>
          <a:lstStyle/>
          <a:p>
            <a:r>
              <a:rPr lang="en-GB" sz="2000" dirty="0"/>
              <a:t>Cucumber : Parameterisation</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893135"/>
            <a:ext cx="8596668" cy="5148227"/>
          </a:xfrm>
        </p:spPr>
        <p:txBody>
          <a:bodyPr>
            <a:normAutofit/>
          </a:bodyPr>
          <a:lstStyle/>
          <a:p>
            <a:pPr fontAlgn="base"/>
            <a:r>
              <a:rPr lang="en-GB" sz="1400" dirty="0"/>
              <a:t>Technique 3 :</a:t>
            </a:r>
          </a:p>
          <a:p>
            <a:pPr lvl="1" fontAlgn="base"/>
            <a:r>
              <a:rPr lang="en-GB" sz="1400" dirty="0"/>
              <a:t>Parameterisation using </a:t>
            </a:r>
            <a:r>
              <a:rPr lang="en-GB" sz="1400" b="1" dirty="0"/>
              <a:t>Data Table</a:t>
            </a:r>
            <a:endParaRPr lang="en-GB" dirty="0"/>
          </a:p>
          <a:p>
            <a:pPr lvl="2" fontAlgn="base"/>
            <a:r>
              <a:rPr lang="en-GB" dirty="0"/>
              <a:t>In this technique we don’t use any Gherkin keywords</a:t>
            </a:r>
          </a:p>
          <a:p>
            <a:pPr lvl="2" fontAlgn="base"/>
            <a:r>
              <a:rPr lang="en-GB" dirty="0"/>
              <a:t>We pass data using a table under a single step</a:t>
            </a:r>
          </a:p>
          <a:p>
            <a:pPr lvl="2" fontAlgn="base"/>
            <a:r>
              <a:rPr lang="en-GB" dirty="0"/>
              <a:t>All the data from the table will be passed to that step as </a:t>
            </a:r>
            <a:r>
              <a:rPr lang="en-GB" dirty="0" err="1"/>
              <a:t>DataTable</a:t>
            </a:r>
            <a:r>
              <a:rPr lang="en-GB" dirty="0"/>
              <a:t> object.</a:t>
            </a:r>
          </a:p>
          <a:p>
            <a:pPr lvl="2" fontAlgn="base"/>
            <a:r>
              <a:rPr lang="en-GB" dirty="0"/>
              <a:t>We need to explicitly write code to iterate through each row present in data table and read the values</a:t>
            </a:r>
          </a:p>
          <a:p>
            <a:pPr lvl="2" fontAlgn="base"/>
            <a:r>
              <a:rPr lang="en-GB" dirty="0"/>
              <a:t>The data present in Data Table is read in different ways:</a:t>
            </a:r>
          </a:p>
          <a:p>
            <a:pPr lvl="3" fontAlgn="base"/>
            <a:r>
              <a:rPr lang="en-GB" dirty="0"/>
              <a:t>List&lt;List&lt;String&gt;&gt; uses </a:t>
            </a:r>
            <a:r>
              <a:rPr lang="en-GB" dirty="0" err="1"/>
              <a:t>dataTable.asLists</a:t>
            </a:r>
            <a:r>
              <a:rPr lang="en-GB" dirty="0"/>
              <a:t>() method</a:t>
            </a:r>
          </a:p>
          <a:p>
            <a:pPr lvl="3" fontAlgn="base"/>
            <a:r>
              <a:rPr lang="en-GB" dirty="0"/>
              <a:t>List&lt;Map&lt;</a:t>
            </a:r>
            <a:r>
              <a:rPr lang="en-GB" dirty="0" err="1"/>
              <a:t>String,String</a:t>
            </a:r>
            <a:r>
              <a:rPr lang="en-GB" dirty="0"/>
              <a:t>&gt;&gt; =&gt; </a:t>
            </a:r>
            <a:r>
              <a:rPr lang="en-GB" dirty="0" err="1"/>
              <a:t>dataTable.asMaps</a:t>
            </a:r>
            <a:r>
              <a:rPr lang="en-GB" dirty="0"/>
              <a:t>() method</a:t>
            </a:r>
          </a:p>
          <a:p>
            <a:pPr lvl="4" fontAlgn="base"/>
            <a:r>
              <a:rPr lang="en-GB" dirty="0"/>
              <a:t>Header column names are keys in each map</a:t>
            </a:r>
          </a:p>
          <a:p>
            <a:pPr lvl="3" fontAlgn="base"/>
            <a:endParaRPr lang="en-GB" dirty="0"/>
          </a:p>
          <a:p>
            <a:pPr marL="457200" lvl="1" indent="0" fontAlgn="base">
              <a:buNone/>
            </a:pPr>
            <a:endParaRPr lang="en-GB" sz="1200" dirty="0"/>
          </a:p>
          <a:p>
            <a:pPr lvl="1" fontAlgn="base"/>
            <a:endParaRPr lang="en-GB" sz="1200" dirty="0"/>
          </a:p>
          <a:p>
            <a:pPr lvl="1" fontAlgn="base"/>
            <a:endParaRPr lang="en-GB" sz="1200" dirty="0"/>
          </a:p>
          <a:p>
            <a:pPr lvl="1" fontAlgn="base"/>
            <a:endParaRPr lang="en-GB" sz="1200" dirty="0"/>
          </a:p>
          <a:p>
            <a:pPr lvl="1"/>
            <a:endParaRPr lang="en-GB" dirty="0"/>
          </a:p>
        </p:txBody>
      </p:sp>
    </p:spTree>
    <p:extLst>
      <p:ext uri="{BB962C8B-B14F-4D97-AF65-F5344CB8AC3E}">
        <p14:creationId xmlns:p14="http://schemas.microsoft.com/office/powerpoint/2010/main" val="141874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8" end="8"/>
                                            </p:txEl>
                                          </p:spTgt>
                                        </p:tgtEl>
                                        <p:attrNameLst>
                                          <p:attrName>style.visibility</p:attrName>
                                        </p:attrNameLst>
                                      </p:cBhvr>
                                      <p:to>
                                        <p:strVal val="visible"/>
                                      </p:to>
                                    </p:set>
                                    <p:anim calcmode="lin" valueType="num">
                                      <p:cBhvr additive="base">
                                        <p:cTn id="5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
                                            <p:txEl>
                                              <p:pRg st="9" end="9"/>
                                            </p:txEl>
                                          </p:spTgt>
                                        </p:tgtEl>
                                        <p:attrNameLst>
                                          <p:attrName>style.visibility</p:attrName>
                                        </p:attrNameLst>
                                      </p:cBhvr>
                                      <p:to>
                                        <p:strVal val="visible"/>
                                      </p:to>
                                    </p:set>
                                    <p:anim calcmode="lin" valueType="num">
                                      <p:cBhvr additive="base">
                                        <p:cTn id="61"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396950"/>
            <a:ext cx="8596668" cy="361506"/>
          </a:xfrm>
        </p:spPr>
        <p:txBody>
          <a:bodyPr>
            <a:normAutofit fontScale="90000"/>
          </a:bodyPr>
          <a:lstStyle/>
          <a:p>
            <a:r>
              <a:rPr lang="en-GB" sz="2000" dirty="0"/>
              <a:t>Cucumber : Parameterisation</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893135"/>
            <a:ext cx="8596668" cy="5148227"/>
          </a:xfrm>
        </p:spPr>
        <p:txBody>
          <a:bodyPr>
            <a:normAutofit/>
          </a:bodyPr>
          <a:lstStyle/>
          <a:p>
            <a:pPr fontAlgn="base"/>
            <a:r>
              <a:rPr lang="en-GB" sz="1400" dirty="0"/>
              <a:t>Difference between Technique 2 and Technique 3</a:t>
            </a:r>
          </a:p>
          <a:p>
            <a:pPr lvl="1" fontAlgn="base"/>
            <a:r>
              <a:rPr lang="en-GB" dirty="0"/>
              <a:t>IN Scenario outline, Whole scenario gets executed multiple times where as in </a:t>
            </a:r>
            <a:r>
              <a:rPr lang="en-GB" dirty="0" err="1"/>
              <a:t>DataTable</a:t>
            </a:r>
            <a:r>
              <a:rPr lang="en-GB" dirty="0"/>
              <a:t>, only particular step gets executed multiple times</a:t>
            </a:r>
          </a:p>
          <a:p>
            <a:pPr lvl="1" fontAlgn="base"/>
            <a:r>
              <a:rPr lang="en-GB" dirty="0"/>
              <a:t>In Data table, we need additional code to iterate through data present in Data table where as in Scenario Outline we don’t need to write any additional code and Cucumber takes care of running scenario multiple times</a:t>
            </a:r>
          </a:p>
          <a:p>
            <a:pPr marL="457200" lvl="1" indent="0" fontAlgn="base">
              <a:buNone/>
            </a:pPr>
            <a:endParaRPr lang="en-GB" sz="1200" dirty="0"/>
          </a:p>
          <a:p>
            <a:pPr lvl="1" fontAlgn="base"/>
            <a:endParaRPr lang="en-GB" sz="1200" dirty="0"/>
          </a:p>
          <a:p>
            <a:pPr lvl="1" fontAlgn="base"/>
            <a:endParaRPr lang="en-GB" sz="1200" dirty="0"/>
          </a:p>
          <a:p>
            <a:pPr lvl="1" fontAlgn="base"/>
            <a:endParaRPr lang="en-GB" sz="1200" dirty="0"/>
          </a:p>
          <a:p>
            <a:pPr lvl="1"/>
            <a:endParaRPr lang="en-GB" dirty="0"/>
          </a:p>
        </p:txBody>
      </p:sp>
    </p:spTree>
    <p:extLst>
      <p:ext uri="{BB962C8B-B14F-4D97-AF65-F5344CB8AC3E}">
        <p14:creationId xmlns:p14="http://schemas.microsoft.com/office/powerpoint/2010/main" val="268485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396950"/>
            <a:ext cx="8596668" cy="361506"/>
          </a:xfrm>
        </p:spPr>
        <p:txBody>
          <a:bodyPr>
            <a:normAutofit fontScale="90000"/>
          </a:bodyPr>
          <a:lstStyle/>
          <a:p>
            <a:r>
              <a:rPr lang="en-GB" sz="2000" dirty="0"/>
              <a:t>Cucumber : Hooks</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893135"/>
            <a:ext cx="8596668" cy="5148227"/>
          </a:xfrm>
        </p:spPr>
        <p:txBody>
          <a:bodyPr>
            <a:normAutofit/>
          </a:bodyPr>
          <a:lstStyle/>
          <a:p>
            <a:pPr fontAlgn="base"/>
            <a:r>
              <a:rPr lang="en-GB" sz="1600" dirty="0"/>
              <a:t>Cucumber supports two hooks:</a:t>
            </a:r>
          </a:p>
          <a:p>
            <a:pPr lvl="1" fontAlgn="base"/>
            <a:r>
              <a:rPr lang="en-GB" sz="1400" dirty="0"/>
              <a:t>@Before </a:t>
            </a:r>
          </a:p>
          <a:p>
            <a:pPr lvl="1" fontAlgn="base"/>
            <a:r>
              <a:rPr lang="en-GB" sz="1400" dirty="0"/>
              <a:t>@After</a:t>
            </a:r>
          </a:p>
          <a:p>
            <a:pPr fontAlgn="base"/>
            <a:r>
              <a:rPr lang="en-GB" sz="1600" dirty="0"/>
              <a:t>Hooks are blocks of code that run either before or after each scenario. </a:t>
            </a:r>
            <a:endParaRPr lang="en-GB" dirty="0"/>
          </a:p>
          <a:p>
            <a:pPr fontAlgn="base"/>
            <a:r>
              <a:rPr lang="en-GB" sz="1600" dirty="0"/>
              <a:t>You can define them </a:t>
            </a:r>
          </a:p>
          <a:p>
            <a:pPr lvl="1" fontAlgn="base"/>
            <a:r>
              <a:rPr lang="en-GB" sz="1400" dirty="0"/>
              <a:t>In Step Definition classes</a:t>
            </a:r>
          </a:p>
          <a:p>
            <a:pPr lvl="1" fontAlgn="base"/>
            <a:r>
              <a:rPr lang="en-GB" sz="1400" dirty="0"/>
              <a:t>In a separate class</a:t>
            </a:r>
          </a:p>
          <a:p>
            <a:pPr marL="457200" lvl="1" indent="0" fontAlgn="base">
              <a:buNone/>
            </a:pPr>
            <a:endParaRPr lang="en-GB" sz="1200" dirty="0"/>
          </a:p>
          <a:p>
            <a:pPr lvl="1" fontAlgn="base"/>
            <a:endParaRPr lang="en-GB" sz="1200" dirty="0"/>
          </a:p>
          <a:p>
            <a:pPr lvl="1" fontAlgn="base"/>
            <a:endParaRPr lang="en-GB" sz="1200" dirty="0"/>
          </a:p>
          <a:p>
            <a:pPr lvl="1"/>
            <a:endParaRPr lang="en-GB" dirty="0"/>
          </a:p>
        </p:txBody>
      </p:sp>
    </p:spTree>
    <p:extLst>
      <p:ext uri="{BB962C8B-B14F-4D97-AF65-F5344CB8AC3E}">
        <p14:creationId xmlns:p14="http://schemas.microsoft.com/office/powerpoint/2010/main" val="2810826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396950"/>
            <a:ext cx="8596668" cy="361506"/>
          </a:xfrm>
        </p:spPr>
        <p:txBody>
          <a:bodyPr>
            <a:normAutofit fontScale="90000"/>
          </a:bodyPr>
          <a:lstStyle/>
          <a:p>
            <a:r>
              <a:rPr lang="en-GB" sz="2000" dirty="0"/>
              <a:t>Cucumber : Tags</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893135"/>
            <a:ext cx="8596668" cy="5964865"/>
          </a:xfrm>
        </p:spPr>
        <p:txBody>
          <a:bodyPr>
            <a:normAutofit lnSpcReduction="10000"/>
          </a:bodyPr>
          <a:lstStyle/>
          <a:p>
            <a:pPr fontAlgn="base"/>
            <a:r>
              <a:rPr lang="en-GB" sz="1600" dirty="0"/>
              <a:t>What are tags in Cucumber?</a:t>
            </a:r>
          </a:p>
          <a:p>
            <a:pPr lvl="1" fontAlgn="base"/>
            <a:r>
              <a:rPr lang="en-GB" sz="1400" dirty="0"/>
              <a:t>We use @ followed by tag name to tag a scenario/Feature</a:t>
            </a:r>
          </a:p>
          <a:p>
            <a:pPr lvl="1" fontAlgn="base"/>
            <a:r>
              <a:rPr lang="en-GB" sz="1400" dirty="0"/>
              <a:t>Example tags</a:t>
            </a:r>
          </a:p>
          <a:p>
            <a:pPr lvl="2" fontAlgn="base"/>
            <a:r>
              <a:rPr lang="en-GB" sz="1200" dirty="0"/>
              <a:t>@</a:t>
            </a:r>
            <a:r>
              <a:rPr lang="en-GB" sz="1200" dirty="0" err="1"/>
              <a:t>SmokeTest</a:t>
            </a:r>
            <a:endParaRPr lang="en-GB" sz="1200" dirty="0"/>
          </a:p>
          <a:p>
            <a:pPr lvl="2" fontAlgn="base"/>
            <a:r>
              <a:rPr lang="en-GB" sz="1200" dirty="0"/>
              <a:t>@</a:t>
            </a:r>
            <a:r>
              <a:rPr lang="en-GB" sz="1200" dirty="0" err="1"/>
              <a:t>RegressionTest</a:t>
            </a:r>
            <a:endParaRPr lang="en-GB" sz="1200" dirty="0"/>
          </a:p>
          <a:p>
            <a:pPr lvl="2" fontAlgn="base"/>
            <a:r>
              <a:rPr lang="en-GB" sz="1200" dirty="0"/>
              <a:t>@</a:t>
            </a:r>
            <a:r>
              <a:rPr lang="en-GB" sz="1200" dirty="0" err="1"/>
              <a:t>SystemTest</a:t>
            </a:r>
            <a:endParaRPr lang="en-GB" sz="1200" dirty="0"/>
          </a:p>
          <a:p>
            <a:pPr lvl="2" fontAlgn="base"/>
            <a:r>
              <a:rPr lang="en-GB" sz="1200" dirty="0"/>
              <a:t>@Search</a:t>
            </a:r>
          </a:p>
          <a:p>
            <a:pPr lvl="2" fontAlgn="base"/>
            <a:r>
              <a:rPr lang="en-GB" sz="1200" dirty="0"/>
              <a:t>@Cart</a:t>
            </a:r>
          </a:p>
          <a:p>
            <a:pPr lvl="2" fontAlgn="base"/>
            <a:r>
              <a:rPr lang="en-GB" sz="1200" dirty="0"/>
              <a:t>@</a:t>
            </a:r>
            <a:r>
              <a:rPr lang="en-GB" sz="1200" dirty="0" err="1"/>
              <a:t>SmokeTest</a:t>
            </a:r>
            <a:r>
              <a:rPr lang="en-GB" sz="1200" dirty="0"/>
              <a:t> @</a:t>
            </a:r>
            <a:r>
              <a:rPr lang="en-GB" sz="1200" dirty="0" err="1"/>
              <a:t>SystemTest</a:t>
            </a:r>
            <a:endParaRPr lang="en-GB" sz="1200" dirty="0"/>
          </a:p>
          <a:p>
            <a:pPr lvl="2" fontAlgn="base"/>
            <a:r>
              <a:rPr lang="en-GB" sz="1200" dirty="0"/>
              <a:t>@Search @</a:t>
            </a:r>
            <a:r>
              <a:rPr lang="en-GB" sz="1200" dirty="0" err="1"/>
              <a:t>SystemTest</a:t>
            </a:r>
            <a:endParaRPr lang="en-GB" sz="1200" dirty="0"/>
          </a:p>
          <a:p>
            <a:pPr lvl="1" fontAlgn="base"/>
            <a:r>
              <a:rPr lang="en-GB" sz="1400" dirty="0"/>
              <a:t>Tag names are not built in Cucumber keywords. You can use logical names based on your need</a:t>
            </a:r>
          </a:p>
          <a:p>
            <a:pPr lvl="1" fontAlgn="base"/>
            <a:r>
              <a:rPr lang="en-GB" sz="1400" dirty="0"/>
              <a:t>A feature/scenario can be tagged with multiple tags</a:t>
            </a:r>
          </a:p>
          <a:p>
            <a:pPr lvl="1" fontAlgn="base"/>
            <a:r>
              <a:rPr lang="en-GB" sz="1400" dirty="0"/>
              <a:t>If we tag a feature, then all the scenarios present in that feature file inherit that tag</a:t>
            </a:r>
          </a:p>
          <a:p>
            <a:pPr lvl="1" fontAlgn="base"/>
            <a:r>
              <a:rPr lang="en-GB" sz="1400" dirty="0"/>
              <a:t>Use of tags:</a:t>
            </a:r>
          </a:p>
          <a:p>
            <a:pPr lvl="2" fontAlgn="base"/>
            <a:r>
              <a:rPr lang="en-GB" sz="1200" dirty="0"/>
              <a:t>Tags are a way of grouping scenarios</a:t>
            </a:r>
          </a:p>
          <a:p>
            <a:pPr lvl="2" fontAlgn="base"/>
            <a:r>
              <a:rPr lang="en-GB" sz="1200" dirty="0"/>
              <a:t>When we execute scenarios, we can choose which tests to execute using tag names.</a:t>
            </a:r>
          </a:p>
          <a:p>
            <a:pPr lvl="2" fontAlgn="base"/>
            <a:r>
              <a:rPr lang="en-GB" sz="1200" dirty="0"/>
              <a:t>For Ex:</a:t>
            </a:r>
          </a:p>
          <a:p>
            <a:pPr lvl="3" fontAlgn="base"/>
            <a:r>
              <a:rPr lang="en-GB" sz="1000" dirty="0"/>
              <a:t> Only scenarios tagged as @</a:t>
            </a:r>
            <a:r>
              <a:rPr lang="en-GB" sz="1000" dirty="0" err="1"/>
              <a:t>SmokeTest</a:t>
            </a:r>
            <a:endParaRPr lang="en-GB" sz="1000" dirty="0"/>
          </a:p>
          <a:p>
            <a:pPr lvl="3" fontAlgn="base"/>
            <a:r>
              <a:rPr lang="en-GB" sz="1000" dirty="0"/>
              <a:t>Scenarios tagged as both @</a:t>
            </a:r>
            <a:r>
              <a:rPr lang="en-GB" sz="1000" dirty="0" err="1"/>
              <a:t>IntegrationTest</a:t>
            </a:r>
            <a:r>
              <a:rPr lang="en-GB" sz="1000" dirty="0"/>
              <a:t> and @</a:t>
            </a:r>
            <a:r>
              <a:rPr lang="en-GB" sz="1000" dirty="0" err="1"/>
              <a:t>SystemTest</a:t>
            </a:r>
            <a:endParaRPr lang="en-GB" sz="1000" dirty="0"/>
          </a:p>
          <a:p>
            <a:pPr lvl="3" fontAlgn="base"/>
            <a:endParaRPr lang="en-GB" sz="1000" dirty="0"/>
          </a:p>
          <a:p>
            <a:pPr fontAlgn="base"/>
            <a:endParaRPr lang="en-GB" dirty="0"/>
          </a:p>
          <a:p>
            <a:pPr fontAlgn="base"/>
            <a:endParaRPr lang="en-GB" dirty="0"/>
          </a:p>
          <a:p>
            <a:pPr marL="457200" lvl="1" indent="0" fontAlgn="base">
              <a:buNone/>
            </a:pPr>
            <a:endParaRPr lang="en-GB" sz="1200" dirty="0"/>
          </a:p>
          <a:p>
            <a:pPr lvl="1" fontAlgn="base"/>
            <a:endParaRPr lang="en-GB" sz="1200" dirty="0"/>
          </a:p>
          <a:p>
            <a:pPr lvl="1" fontAlgn="base"/>
            <a:endParaRPr lang="en-GB" sz="1200" dirty="0"/>
          </a:p>
          <a:p>
            <a:pPr lvl="1" fontAlgn="base"/>
            <a:endParaRPr lang="en-GB" sz="1200" dirty="0"/>
          </a:p>
          <a:p>
            <a:pPr lvl="1"/>
            <a:endParaRPr lang="en-GB" dirty="0"/>
          </a:p>
        </p:txBody>
      </p:sp>
    </p:spTree>
    <p:extLst>
      <p:ext uri="{BB962C8B-B14F-4D97-AF65-F5344CB8AC3E}">
        <p14:creationId xmlns:p14="http://schemas.microsoft.com/office/powerpoint/2010/main" val="1502640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396950"/>
            <a:ext cx="8596668" cy="361506"/>
          </a:xfrm>
        </p:spPr>
        <p:txBody>
          <a:bodyPr>
            <a:normAutofit fontScale="90000"/>
          </a:bodyPr>
          <a:lstStyle/>
          <a:p>
            <a:r>
              <a:rPr lang="en-GB" sz="2000" dirty="0"/>
              <a:t>Cucumber : Tagged Hooks</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893135"/>
            <a:ext cx="8596668" cy="5148227"/>
          </a:xfrm>
        </p:spPr>
        <p:txBody>
          <a:bodyPr>
            <a:normAutofit/>
          </a:bodyPr>
          <a:lstStyle/>
          <a:p>
            <a:pPr fontAlgn="base"/>
            <a:r>
              <a:rPr lang="en-GB" sz="1600" dirty="0"/>
              <a:t>Step 1: Create hooks</a:t>
            </a:r>
          </a:p>
          <a:p>
            <a:pPr fontAlgn="base"/>
            <a:r>
              <a:rPr lang="en-GB" sz="1600" dirty="0"/>
              <a:t>Step 2: Tag your features/scenarios</a:t>
            </a:r>
          </a:p>
          <a:p>
            <a:pPr fontAlgn="base"/>
            <a:r>
              <a:rPr lang="en-GB" sz="1600" dirty="0"/>
              <a:t>Step 3: Now tag your hooks</a:t>
            </a:r>
          </a:p>
          <a:p>
            <a:pPr lvl="1" fontAlgn="base"/>
            <a:r>
              <a:rPr lang="en-GB" dirty="0"/>
              <a:t>@Before("@</a:t>
            </a:r>
            <a:r>
              <a:rPr lang="en-GB" dirty="0" err="1"/>
              <a:t>acc</a:t>
            </a:r>
            <a:r>
              <a:rPr lang="en-GB" dirty="0"/>
              <a:t>")</a:t>
            </a:r>
          </a:p>
          <a:p>
            <a:pPr lvl="1" fontAlgn="base"/>
            <a:r>
              <a:rPr lang="en-GB" dirty="0"/>
              <a:t>@Before("@</a:t>
            </a:r>
            <a:r>
              <a:rPr lang="en-GB" dirty="0" err="1"/>
              <a:t>ecom</a:t>
            </a:r>
            <a:r>
              <a:rPr lang="en-GB" dirty="0"/>
              <a:t>")</a:t>
            </a:r>
          </a:p>
          <a:p>
            <a:pPr lvl="1" fontAlgn="base"/>
            <a:r>
              <a:rPr lang="en-GB" dirty="0"/>
              <a:t>@After("@</a:t>
            </a:r>
            <a:r>
              <a:rPr lang="en-GB" dirty="0" err="1"/>
              <a:t>ecom</a:t>
            </a:r>
            <a:r>
              <a:rPr lang="en-GB" dirty="0"/>
              <a:t>")</a:t>
            </a:r>
          </a:p>
          <a:p>
            <a:pPr lvl="1" fontAlgn="base"/>
            <a:r>
              <a:rPr lang="en-GB" dirty="0"/>
              <a:t>@After("@</a:t>
            </a:r>
            <a:r>
              <a:rPr lang="en-GB" dirty="0" err="1"/>
              <a:t>acc</a:t>
            </a:r>
            <a:r>
              <a:rPr lang="en-GB" dirty="0"/>
              <a:t>")</a:t>
            </a:r>
          </a:p>
          <a:p>
            <a:pPr fontAlgn="base"/>
            <a:r>
              <a:rPr lang="en-GB" dirty="0"/>
              <a:t>When you tag a hook, its gets hooked with scenarios tagged with given tag</a:t>
            </a:r>
          </a:p>
          <a:p>
            <a:pPr marL="457200" lvl="1" indent="0" fontAlgn="base">
              <a:buNone/>
            </a:pPr>
            <a:endParaRPr lang="en-GB" sz="1200" dirty="0"/>
          </a:p>
          <a:p>
            <a:pPr lvl="1" fontAlgn="base"/>
            <a:endParaRPr lang="en-GB" sz="1200" dirty="0"/>
          </a:p>
          <a:p>
            <a:pPr lvl="1" fontAlgn="base"/>
            <a:endParaRPr lang="en-GB" sz="1200" dirty="0"/>
          </a:p>
          <a:p>
            <a:pPr lvl="1" fontAlgn="base"/>
            <a:endParaRPr lang="en-GB" sz="1200" dirty="0"/>
          </a:p>
          <a:p>
            <a:pPr lvl="1"/>
            <a:endParaRPr lang="en-GB" dirty="0"/>
          </a:p>
        </p:txBody>
      </p:sp>
    </p:spTree>
    <p:extLst>
      <p:ext uri="{BB962C8B-B14F-4D97-AF65-F5344CB8AC3E}">
        <p14:creationId xmlns:p14="http://schemas.microsoft.com/office/powerpoint/2010/main" val="2187517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609601"/>
            <a:ext cx="8596668" cy="531628"/>
          </a:xfrm>
        </p:spPr>
        <p:txBody>
          <a:bodyPr>
            <a:normAutofit/>
          </a:bodyPr>
          <a:lstStyle/>
          <a:p>
            <a:r>
              <a:rPr lang="en-GB" sz="2000" dirty="0"/>
              <a:t>Testing Framework</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1141229"/>
            <a:ext cx="8596668" cy="5464980"/>
          </a:xfrm>
        </p:spPr>
        <p:txBody>
          <a:bodyPr>
            <a:normAutofit/>
          </a:bodyPr>
          <a:lstStyle/>
          <a:p>
            <a:pPr lvl="0">
              <a:lnSpc>
                <a:spcPct val="90000"/>
              </a:lnSpc>
            </a:pPr>
            <a:r>
              <a:rPr lang="en-US" sz="1200" dirty="0"/>
              <a:t>A testing framework helps us manage the all aspects of a test suite. The aspects include:</a:t>
            </a:r>
          </a:p>
          <a:p>
            <a:pPr lvl="1" indent="-342900">
              <a:lnSpc>
                <a:spcPct val="90000"/>
              </a:lnSpc>
            </a:pPr>
            <a:r>
              <a:rPr lang="en-US" sz="1200" dirty="0"/>
              <a:t>Test Case management</a:t>
            </a:r>
          </a:p>
          <a:p>
            <a:pPr lvl="2" indent="-342900">
              <a:lnSpc>
                <a:spcPct val="90000"/>
              </a:lnSpc>
            </a:pPr>
            <a:r>
              <a:rPr lang="en-US" sz="1200" dirty="0"/>
              <a:t>Test case validations.</a:t>
            </a:r>
          </a:p>
          <a:p>
            <a:pPr lvl="2" indent="-342900">
              <a:lnSpc>
                <a:spcPct val="90000"/>
              </a:lnSpc>
            </a:pPr>
            <a:r>
              <a:rPr lang="en-US" sz="1200" dirty="0"/>
              <a:t>Test case grouping.</a:t>
            </a:r>
          </a:p>
          <a:p>
            <a:pPr lvl="2" indent="-342900">
              <a:lnSpc>
                <a:spcPct val="90000"/>
              </a:lnSpc>
            </a:pPr>
            <a:r>
              <a:rPr lang="en-US" sz="1200" dirty="0"/>
              <a:t>Test case dependency management.</a:t>
            </a:r>
          </a:p>
          <a:p>
            <a:pPr lvl="1" indent="-342900">
              <a:lnSpc>
                <a:spcPct val="90000"/>
              </a:lnSpc>
            </a:pPr>
            <a:r>
              <a:rPr lang="en-US" sz="1200" dirty="0"/>
              <a:t>Test data management</a:t>
            </a:r>
          </a:p>
          <a:p>
            <a:pPr lvl="2" indent="-342900">
              <a:lnSpc>
                <a:spcPct val="90000"/>
              </a:lnSpc>
            </a:pPr>
            <a:r>
              <a:rPr lang="en-US" sz="1200" dirty="0"/>
              <a:t>Test data supplied from excel, xml , database</a:t>
            </a:r>
          </a:p>
          <a:p>
            <a:pPr lvl="2" indent="-342900">
              <a:lnSpc>
                <a:spcPct val="90000"/>
              </a:lnSpc>
            </a:pPr>
            <a:r>
              <a:rPr lang="en-US" sz="1200" dirty="0"/>
              <a:t>Test data Parameterization</a:t>
            </a:r>
          </a:p>
          <a:p>
            <a:pPr lvl="1" indent="-342900">
              <a:lnSpc>
                <a:spcPct val="90000"/>
              </a:lnSpc>
            </a:pPr>
            <a:r>
              <a:rPr lang="en-US" sz="1200" dirty="0"/>
              <a:t>Test Parallel execution</a:t>
            </a:r>
          </a:p>
          <a:p>
            <a:pPr lvl="1" indent="-342900">
              <a:lnSpc>
                <a:spcPct val="90000"/>
              </a:lnSpc>
            </a:pPr>
            <a:r>
              <a:rPr lang="en-US" sz="1200" dirty="0"/>
              <a:t>Test results</a:t>
            </a:r>
          </a:p>
          <a:p>
            <a:pPr lvl="1" indent="-342900">
              <a:lnSpc>
                <a:spcPct val="90000"/>
              </a:lnSpc>
            </a:pPr>
            <a:r>
              <a:rPr lang="en-US" sz="1200" dirty="0"/>
              <a:t>Test reporting</a:t>
            </a:r>
          </a:p>
          <a:p>
            <a:pPr>
              <a:lnSpc>
                <a:spcPct val="90000"/>
              </a:lnSpc>
            </a:pPr>
            <a:r>
              <a:rPr lang="en-US" sz="1400" dirty="0"/>
              <a:t>Whether a Testing Framework is TDD or BDD, Its capable of managing all the above listed aspects</a:t>
            </a:r>
          </a:p>
          <a:p>
            <a:pPr>
              <a:lnSpc>
                <a:spcPct val="90000"/>
              </a:lnSpc>
            </a:pPr>
            <a:r>
              <a:rPr lang="en-US" sz="1400" dirty="0"/>
              <a:t>Though Both Cucumber and TestNG provide all these aspects, Cucumber is for easier </a:t>
            </a:r>
            <a:r>
              <a:rPr lang="en-US" sz="1400"/>
              <a:t>than TestNG</a:t>
            </a:r>
            <a:endParaRPr lang="en-US" sz="1400" dirty="0"/>
          </a:p>
        </p:txBody>
      </p:sp>
    </p:spTree>
    <p:extLst>
      <p:ext uri="{BB962C8B-B14F-4D97-AF65-F5344CB8AC3E}">
        <p14:creationId xmlns:p14="http://schemas.microsoft.com/office/powerpoint/2010/main" val="14202605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8" end="8"/>
                                            </p:txEl>
                                          </p:spTgt>
                                        </p:tgtEl>
                                        <p:attrNameLst>
                                          <p:attrName>style.visibility</p:attrName>
                                        </p:attrNameLst>
                                      </p:cBhvr>
                                      <p:to>
                                        <p:strVal val="visible"/>
                                      </p:to>
                                    </p:set>
                                    <p:anim calcmode="lin" valueType="num">
                                      <p:cBhvr additive="base">
                                        <p:cTn id="5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
                                            <p:txEl>
                                              <p:pRg st="9" end="9"/>
                                            </p:txEl>
                                          </p:spTgt>
                                        </p:tgtEl>
                                        <p:attrNameLst>
                                          <p:attrName>style.visibility</p:attrName>
                                        </p:attrNameLst>
                                      </p:cBhvr>
                                      <p:to>
                                        <p:strVal val="visible"/>
                                      </p:to>
                                    </p:set>
                                    <p:anim calcmode="lin" valueType="num">
                                      <p:cBhvr additive="base">
                                        <p:cTn id="61"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
                                            <p:txEl>
                                              <p:pRg st="10" end="10"/>
                                            </p:txEl>
                                          </p:spTgt>
                                        </p:tgtEl>
                                        <p:attrNameLst>
                                          <p:attrName>style.visibility</p:attrName>
                                        </p:attrNameLst>
                                      </p:cBhvr>
                                      <p:to>
                                        <p:strVal val="visible"/>
                                      </p:to>
                                    </p:set>
                                    <p:anim calcmode="lin" valueType="num">
                                      <p:cBhvr additive="base">
                                        <p:cTn id="6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7">
                                            <p:txEl>
                                              <p:pRg st="11" end="11"/>
                                            </p:txEl>
                                          </p:spTgt>
                                        </p:tgtEl>
                                        <p:attrNameLst>
                                          <p:attrName>style.visibility</p:attrName>
                                        </p:attrNameLst>
                                      </p:cBhvr>
                                      <p:to>
                                        <p:strVal val="visible"/>
                                      </p:to>
                                    </p:set>
                                    <p:anim calcmode="lin" valueType="num">
                                      <p:cBhvr additive="base">
                                        <p:cTn id="73"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7">
                                            <p:txEl>
                                              <p:pRg st="12" end="12"/>
                                            </p:txEl>
                                          </p:spTgt>
                                        </p:tgtEl>
                                        <p:attrNameLst>
                                          <p:attrName>style.visibility</p:attrName>
                                        </p:attrNameLst>
                                      </p:cBhvr>
                                      <p:to>
                                        <p:strVal val="visible"/>
                                      </p:to>
                                    </p:set>
                                    <p:anim calcmode="lin" valueType="num">
                                      <p:cBhvr additive="base">
                                        <p:cTn id="79"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396950"/>
            <a:ext cx="8596668" cy="361506"/>
          </a:xfrm>
        </p:spPr>
        <p:txBody>
          <a:bodyPr>
            <a:normAutofit fontScale="90000"/>
          </a:bodyPr>
          <a:lstStyle/>
          <a:p>
            <a:r>
              <a:rPr lang="en-GB" sz="2000" dirty="0"/>
              <a:t>Cucumber : Runner Class</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893135"/>
            <a:ext cx="8596668" cy="5148227"/>
          </a:xfrm>
        </p:spPr>
        <p:txBody>
          <a:bodyPr>
            <a:normAutofit/>
          </a:bodyPr>
          <a:lstStyle/>
          <a:p>
            <a:pPr fontAlgn="base"/>
            <a:r>
              <a:rPr lang="en-GB" dirty="0"/>
              <a:t>Cucumber makes use of TestNG or Junit for running Cucumber tests</a:t>
            </a:r>
          </a:p>
          <a:p>
            <a:pPr lvl="1" fontAlgn="base"/>
            <a:r>
              <a:rPr lang="en-GB" dirty="0"/>
              <a:t>Along with cucumber jar, We need:</a:t>
            </a:r>
          </a:p>
          <a:p>
            <a:pPr lvl="2" fontAlgn="base"/>
            <a:r>
              <a:rPr lang="en-GB" dirty="0"/>
              <a:t>Cucumber-</a:t>
            </a:r>
            <a:r>
              <a:rPr lang="en-GB" dirty="0" err="1"/>
              <a:t>testng</a:t>
            </a:r>
            <a:r>
              <a:rPr lang="en-GB" dirty="0"/>
              <a:t> jar (If we want to go with </a:t>
            </a:r>
            <a:r>
              <a:rPr lang="en-GB" dirty="0" err="1"/>
              <a:t>testng</a:t>
            </a:r>
            <a:r>
              <a:rPr lang="en-GB" dirty="0"/>
              <a:t>)</a:t>
            </a:r>
          </a:p>
          <a:p>
            <a:pPr lvl="2" fontAlgn="base"/>
            <a:r>
              <a:rPr lang="en-GB" dirty="0"/>
              <a:t>Cucumber-</a:t>
            </a:r>
            <a:r>
              <a:rPr lang="en-GB" dirty="0" err="1"/>
              <a:t>junit</a:t>
            </a:r>
            <a:r>
              <a:rPr lang="en-GB" dirty="0"/>
              <a:t> jar (if we want to got with </a:t>
            </a:r>
            <a:r>
              <a:rPr lang="en-GB" dirty="0" err="1"/>
              <a:t>jnuit</a:t>
            </a:r>
            <a:r>
              <a:rPr lang="en-GB" dirty="0"/>
              <a:t>)</a:t>
            </a:r>
          </a:p>
          <a:p>
            <a:pPr lvl="1" fontAlgn="base"/>
            <a:endParaRPr lang="en-GB" dirty="0"/>
          </a:p>
          <a:p>
            <a:pPr marL="457200" lvl="1" indent="0" fontAlgn="base">
              <a:buNone/>
            </a:pPr>
            <a:endParaRPr lang="en-GB" sz="1200" dirty="0"/>
          </a:p>
          <a:p>
            <a:pPr lvl="1" fontAlgn="base"/>
            <a:endParaRPr lang="en-GB" sz="1200" dirty="0"/>
          </a:p>
          <a:p>
            <a:pPr lvl="1" fontAlgn="base"/>
            <a:endParaRPr lang="en-GB" sz="1200" dirty="0"/>
          </a:p>
          <a:p>
            <a:pPr lvl="1" fontAlgn="base"/>
            <a:endParaRPr lang="en-GB" sz="1200" dirty="0"/>
          </a:p>
          <a:p>
            <a:pPr lvl="1"/>
            <a:endParaRPr lang="en-GB" dirty="0"/>
          </a:p>
        </p:txBody>
      </p:sp>
    </p:spTree>
    <p:extLst>
      <p:ext uri="{BB962C8B-B14F-4D97-AF65-F5344CB8AC3E}">
        <p14:creationId xmlns:p14="http://schemas.microsoft.com/office/powerpoint/2010/main" val="794722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396950"/>
            <a:ext cx="8596668" cy="361506"/>
          </a:xfrm>
        </p:spPr>
        <p:txBody>
          <a:bodyPr>
            <a:normAutofit fontScale="90000"/>
          </a:bodyPr>
          <a:lstStyle/>
          <a:p>
            <a:r>
              <a:rPr lang="en-GB" sz="2000" dirty="0"/>
              <a:t>Cucumber : Runner Class</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893135"/>
            <a:ext cx="8596668" cy="5869172"/>
          </a:xfrm>
        </p:spPr>
        <p:txBody>
          <a:bodyPr>
            <a:normAutofit fontScale="92500" lnSpcReduction="20000"/>
          </a:bodyPr>
          <a:lstStyle/>
          <a:p>
            <a:pPr fontAlgn="base"/>
            <a:r>
              <a:rPr lang="en-GB" dirty="0"/>
              <a:t>What is the Cucumber Test Runner class?</a:t>
            </a:r>
          </a:p>
          <a:p>
            <a:pPr lvl="1" fontAlgn="base"/>
            <a:r>
              <a:rPr lang="en-GB" dirty="0"/>
              <a:t>A mechanism/class used to run Cucumber tests</a:t>
            </a:r>
          </a:p>
          <a:p>
            <a:pPr lvl="1" fontAlgn="base"/>
            <a:r>
              <a:rPr lang="en-GB" dirty="0"/>
              <a:t>It’s a class using which we can configure Cucumber test runs</a:t>
            </a:r>
          </a:p>
          <a:p>
            <a:pPr lvl="1" fontAlgn="base"/>
            <a:r>
              <a:rPr lang="en-GB" dirty="0"/>
              <a:t>@</a:t>
            </a:r>
            <a:r>
              <a:rPr lang="en-GB" dirty="0" err="1"/>
              <a:t>CucumberOptions</a:t>
            </a:r>
            <a:endParaRPr lang="en-GB" dirty="0"/>
          </a:p>
          <a:p>
            <a:pPr lvl="2" fontAlgn="base"/>
            <a:r>
              <a:rPr lang="en-GB" dirty="0"/>
              <a:t>Features</a:t>
            </a:r>
          </a:p>
          <a:p>
            <a:pPr lvl="3" fontAlgn="base"/>
            <a:r>
              <a:rPr lang="en-GB" dirty="0"/>
              <a:t>Folder location where feature files are present</a:t>
            </a:r>
          </a:p>
          <a:p>
            <a:pPr lvl="2" fontAlgn="base"/>
            <a:r>
              <a:rPr lang="en-GB" dirty="0"/>
              <a:t>Glue</a:t>
            </a:r>
          </a:p>
          <a:p>
            <a:pPr lvl="3" fontAlgn="base"/>
            <a:r>
              <a:rPr lang="en-GB" dirty="0"/>
              <a:t>Package locations where Step definitions and hooks are picked</a:t>
            </a:r>
          </a:p>
          <a:p>
            <a:pPr lvl="2" fontAlgn="base"/>
            <a:r>
              <a:rPr lang="en-GB" dirty="0"/>
              <a:t>Plugin</a:t>
            </a:r>
          </a:p>
          <a:p>
            <a:pPr lvl="3" fontAlgn="base"/>
            <a:r>
              <a:rPr lang="en-GB" dirty="0"/>
              <a:t>Html:&lt;location&gt; =&gt; Generates html report</a:t>
            </a:r>
          </a:p>
          <a:p>
            <a:pPr lvl="3" fontAlgn="base"/>
            <a:r>
              <a:rPr lang="en-GB" dirty="0"/>
              <a:t>Json:&lt;location&gt; =&gt; </a:t>
            </a:r>
            <a:r>
              <a:rPr lang="en-GB" dirty="0" err="1"/>
              <a:t>Geneartes</a:t>
            </a:r>
            <a:r>
              <a:rPr lang="en-GB" dirty="0"/>
              <a:t> .json file which contains test execution details</a:t>
            </a:r>
          </a:p>
          <a:p>
            <a:pPr lvl="3" fontAlgn="base"/>
            <a:r>
              <a:rPr lang="en-GB" dirty="0"/>
              <a:t>Pretty</a:t>
            </a:r>
          </a:p>
          <a:p>
            <a:pPr lvl="2" fontAlgn="base"/>
            <a:r>
              <a:rPr lang="en-GB" dirty="0"/>
              <a:t>Tags</a:t>
            </a:r>
          </a:p>
          <a:p>
            <a:pPr lvl="3" fontAlgn="base"/>
            <a:r>
              <a:rPr lang="en-GB" dirty="0"/>
              <a:t>Provide tag names =&gt; Only scenarios with these tags are executed</a:t>
            </a:r>
          </a:p>
          <a:p>
            <a:pPr lvl="4" fontAlgn="base"/>
            <a:r>
              <a:rPr lang="en-GB" dirty="0"/>
              <a:t>@</a:t>
            </a:r>
            <a:r>
              <a:rPr lang="en-GB" dirty="0" err="1"/>
              <a:t>SmokeTest</a:t>
            </a:r>
            <a:endParaRPr lang="en-GB" dirty="0"/>
          </a:p>
          <a:p>
            <a:pPr lvl="4" fontAlgn="base"/>
            <a:r>
              <a:rPr lang="en-GB" dirty="0"/>
              <a:t>@</a:t>
            </a:r>
            <a:r>
              <a:rPr lang="en-GB" dirty="0" err="1"/>
              <a:t>SystemTest</a:t>
            </a:r>
            <a:endParaRPr lang="en-GB" dirty="0"/>
          </a:p>
          <a:p>
            <a:pPr lvl="4" fontAlgn="base"/>
            <a:r>
              <a:rPr lang="en-GB" dirty="0"/>
              <a:t>@</a:t>
            </a:r>
            <a:r>
              <a:rPr lang="en-GB" dirty="0" err="1"/>
              <a:t>SmokeTest</a:t>
            </a:r>
            <a:r>
              <a:rPr lang="en-GB" dirty="0"/>
              <a:t> and @</a:t>
            </a:r>
            <a:r>
              <a:rPr lang="en-GB" dirty="0" err="1"/>
              <a:t>SystemTest</a:t>
            </a:r>
            <a:endParaRPr lang="en-GB" dirty="0"/>
          </a:p>
          <a:p>
            <a:pPr lvl="4" fontAlgn="base"/>
            <a:r>
              <a:rPr lang="en-GB" dirty="0"/>
              <a:t>@</a:t>
            </a:r>
            <a:r>
              <a:rPr lang="en-GB" dirty="0" err="1"/>
              <a:t>SmokeTest</a:t>
            </a:r>
            <a:r>
              <a:rPr lang="en-GB" dirty="0"/>
              <a:t> or @</a:t>
            </a:r>
            <a:r>
              <a:rPr lang="en-GB" dirty="0" err="1"/>
              <a:t>SystemTest</a:t>
            </a:r>
            <a:endParaRPr lang="en-GB" dirty="0"/>
          </a:p>
          <a:p>
            <a:pPr lvl="4" fontAlgn="base"/>
            <a:r>
              <a:rPr lang="en-GB" dirty="0"/>
              <a:t>@</a:t>
            </a:r>
            <a:r>
              <a:rPr lang="en-GB" dirty="0" err="1"/>
              <a:t>SmokeTest</a:t>
            </a:r>
            <a:r>
              <a:rPr lang="en-GB" dirty="0"/>
              <a:t> and not @</a:t>
            </a:r>
            <a:r>
              <a:rPr lang="en-GB" dirty="0" err="1"/>
              <a:t>SystemTest</a:t>
            </a:r>
            <a:endParaRPr lang="en-GB" sz="1200" dirty="0"/>
          </a:p>
          <a:p>
            <a:pPr lvl="2"/>
            <a:r>
              <a:rPr lang="en-GB" dirty="0"/>
              <a:t>Monochrome = true</a:t>
            </a:r>
          </a:p>
          <a:p>
            <a:pPr lvl="3"/>
            <a:r>
              <a:rPr lang="en-GB" dirty="0" err="1"/>
              <a:t>Humn</a:t>
            </a:r>
            <a:r>
              <a:rPr lang="en-GB" dirty="0"/>
              <a:t> readable console output</a:t>
            </a:r>
          </a:p>
        </p:txBody>
      </p:sp>
    </p:spTree>
    <p:extLst>
      <p:ext uri="{BB962C8B-B14F-4D97-AF65-F5344CB8AC3E}">
        <p14:creationId xmlns:p14="http://schemas.microsoft.com/office/powerpoint/2010/main" val="3364840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FD2521C-B1EE-4122-BF17-DE09FB2F9B95}"/>
              </a:ext>
            </a:extLst>
          </p:cNvPr>
          <p:cNvSpPr>
            <a:spLocks noGrp="1"/>
          </p:cNvSpPr>
          <p:nvPr>
            <p:ph type="subTitle" idx="1"/>
          </p:nvPr>
        </p:nvSpPr>
        <p:spPr>
          <a:xfrm>
            <a:off x="1639589" y="2646103"/>
            <a:ext cx="7766936" cy="1096899"/>
          </a:xfrm>
        </p:spPr>
        <p:txBody>
          <a:bodyPr/>
          <a:lstStyle/>
          <a:p>
            <a:r>
              <a:rPr lang="en-GB" dirty="0"/>
              <a:t>TestNG</a:t>
            </a:r>
          </a:p>
        </p:txBody>
      </p:sp>
    </p:spTree>
    <p:extLst>
      <p:ext uri="{BB962C8B-B14F-4D97-AF65-F5344CB8AC3E}">
        <p14:creationId xmlns:p14="http://schemas.microsoft.com/office/powerpoint/2010/main" val="4255654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Shape 531"/>
          <p:cNvSpPr txBox="1">
            <a:spLocks noGrp="1"/>
          </p:cNvSpPr>
          <p:nvPr>
            <p:ph type="title"/>
          </p:nvPr>
        </p:nvSpPr>
        <p:spPr>
          <a:xfrm>
            <a:off x="609600" y="3810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a:t>
            </a:r>
          </a:p>
        </p:txBody>
      </p:sp>
      <p:sp>
        <p:nvSpPr>
          <p:cNvPr id="532" name="Shape 532"/>
          <p:cNvSpPr txBox="1">
            <a:spLocks noGrp="1"/>
          </p:cNvSpPr>
          <p:nvPr>
            <p:ph type="body" idx="1"/>
          </p:nvPr>
        </p:nvSpPr>
        <p:spPr>
          <a:xfrm>
            <a:off x="609600" y="762000"/>
            <a:ext cx="8596668" cy="48983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TestNG is an open source automated TDD testing framework.</a:t>
            </a:r>
          </a:p>
          <a:p>
            <a:pPr marL="342900" lvl="0" indent="-342900">
              <a:lnSpc>
                <a:spcPct val="90000"/>
              </a:lnSpc>
              <a:buSzPct val="80000"/>
            </a:pPr>
            <a:r>
              <a:rPr lang="en-US" sz="1200" dirty="0"/>
              <a:t>NG means Next Generation.</a:t>
            </a:r>
          </a:p>
          <a:p>
            <a:pPr marL="342900" lvl="0" indent="-342900">
              <a:lnSpc>
                <a:spcPct val="90000"/>
              </a:lnSpc>
              <a:buSzPct val="80000"/>
            </a:pPr>
            <a:r>
              <a:rPr lang="en-US" sz="1200" dirty="0"/>
              <a:t>TestNG is similar to JUnit but it is not a JUnit extension.</a:t>
            </a:r>
          </a:p>
          <a:p>
            <a:pPr marL="342900" lvl="0" indent="-342900">
              <a:lnSpc>
                <a:spcPct val="90000"/>
              </a:lnSpc>
              <a:buSzPct val="80000"/>
            </a:pPr>
            <a:r>
              <a:rPr lang="en-US" sz="1200" dirty="0"/>
              <a:t>It's a testing framework which helps us manage the all aspects of a test suite. The aspects include:</a:t>
            </a:r>
          </a:p>
          <a:p>
            <a:pPr marL="742950" lvl="1" indent="-342900">
              <a:lnSpc>
                <a:spcPct val="90000"/>
              </a:lnSpc>
            </a:pPr>
            <a:r>
              <a:rPr lang="en-US" sz="1200" dirty="0"/>
              <a:t>Test Case management</a:t>
            </a:r>
          </a:p>
          <a:p>
            <a:pPr marL="1143000" lvl="2" indent="-342900">
              <a:lnSpc>
                <a:spcPct val="90000"/>
              </a:lnSpc>
            </a:pPr>
            <a:r>
              <a:rPr lang="en-US" sz="1200" dirty="0"/>
              <a:t>Test case validations.</a:t>
            </a:r>
          </a:p>
          <a:p>
            <a:pPr marL="1143000" lvl="2" indent="-342900">
              <a:lnSpc>
                <a:spcPct val="90000"/>
              </a:lnSpc>
            </a:pPr>
            <a:r>
              <a:rPr lang="en-US" sz="1200" dirty="0"/>
              <a:t>Test case grouping.</a:t>
            </a:r>
          </a:p>
          <a:p>
            <a:pPr marL="1143000" lvl="2" indent="-342900">
              <a:lnSpc>
                <a:spcPct val="90000"/>
              </a:lnSpc>
            </a:pPr>
            <a:r>
              <a:rPr lang="en-US" sz="1200" dirty="0"/>
              <a:t>Test case dependency management.</a:t>
            </a:r>
          </a:p>
          <a:p>
            <a:pPr marL="742950" lvl="1" indent="-342900">
              <a:lnSpc>
                <a:spcPct val="90000"/>
              </a:lnSpc>
            </a:pPr>
            <a:r>
              <a:rPr lang="en-US" sz="1200" dirty="0"/>
              <a:t>Test data management</a:t>
            </a:r>
          </a:p>
          <a:p>
            <a:pPr marL="1143000" lvl="2" indent="-342900">
              <a:lnSpc>
                <a:spcPct val="90000"/>
              </a:lnSpc>
            </a:pPr>
            <a:r>
              <a:rPr lang="en-US" sz="1200" dirty="0"/>
              <a:t>Test data supplied from excel, xml , database</a:t>
            </a:r>
          </a:p>
          <a:p>
            <a:pPr marL="1143000" lvl="2" indent="-342900">
              <a:lnSpc>
                <a:spcPct val="90000"/>
              </a:lnSpc>
            </a:pPr>
            <a:r>
              <a:rPr lang="en-US" sz="1200" dirty="0"/>
              <a:t>Test data Parameterization</a:t>
            </a:r>
          </a:p>
          <a:p>
            <a:pPr marL="742950" lvl="1" indent="-342900">
              <a:lnSpc>
                <a:spcPct val="90000"/>
              </a:lnSpc>
            </a:pPr>
            <a:r>
              <a:rPr lang="en-US" sz="1200" dirty="0"/>
              <a:t>Parallel execution</a:t>
            </a:r>
          </a:p>
          <a:p>
            <a:pPr marL="742950" lvl="1" indent="-342900">
              <a:lnSpc>
                <a:spcPct val="90000"/>
              </a:lnSpc>
            </a:pPr>
            <a:r>
              <a:rPr lang="en-US" sz="1200" dirty="0"/>
              <a:t>Test results</a:t>
            </a:r>
          </a:p>
          <a:p>
            <a:pPr marL="742950" lvl="1" indent="-342900">
              <a:lnSpc>
                <a:spcPct val="90000"/>
              </a:lnSpc>
            </a:pPr>
            <a:r>
              <a:rPr lang="en-US" sz="1200" dirty="0"/>
              <a:t>Test reporting</a:t>
            </a:r>
          </a:p>
          <a:p>
            <a:pPr marL="342900" marR="0" lvl="0" indent="-342900" algn="l" rtl="0">
              <a:lnSpc>
                <a:spcPct val="90000"/>
              </a:lnSpc>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title"/>
          </p:nvPr>
        </p:nvSpPr>
        <p:spPr>
          <a:xfrm>
            <a:off x="685800" y="304800"/>
            <a:ext cx="8596668" cy="5460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SetUp</a:t>
            </a:r>
          </a:p>
        </p:txBody>
      </p:sp>
      <p:sp>
        <p:nvSpPr>
          <p:cNvPr id="538" name="Shape 538"/>
          <p:cNvSpPr txBox="1">
            <a:spLocks noGrp="1"/>
          </p:cNvSpPr>
          <p:nvPr>
            <p:ph type="body" idx="1"/>
          </p:nvPr>
        </p:nvSpPr>
        <p:spPr>
          <a:xfrm>
            <a:off x="685800" y="609600"/>
            <a:ext cx="8596668" cy="505076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TestNG setup:</a:t>
            </a:r>
          </a:p>
          <a:p>
            <a:pPr marL="742950" lvl="1" indent="-342900">
              <a:lnSpc>
                <a:spcPct val="90000"/>
              </a:lnSpc>
            </a:pPr>
            <a:r>
              <a:rPr lang="en-US" sz="1200" dirty="0"/>
              <a:t>Install TestNG plugin in eclipse</a:t>
            </a:r>
          </a:p>
          <a:p>
            <a:pPr marL="742950" lvl="1" indent="-342900">
              <a:lnSpc>
                <a:spcPct val="90000"/>
              </a:lnSpc>
            </a:pPr>
            <a:r>
              <a:rPr lang="en-US" sz="1200" dirty="0"/>
              <a:t>Download TestNG jar and add it to library</a:t>
            </a:r>
          </a:p>
          <a:p>
            <a:pPr marL="342900" lvl="0" indent="-342900">
              <a:lnSpc>
                <a:spcPct val="90000"/>
              </a:lnSpc>
              <a:buSzPct val="80000"/>
            </a:pPr>
            <a:r>
              <a:rPr lang="en-US" sz="1200" dirty="0"/>
              <a:t>TestNG structure:</a:t>
            </a:r>
          </a:p>
          <a:p>
            <a:pPr marL="742950" lvl="1" indent="-342900">
              <a:lnSpc>
                <a:spcPct val="90000"/>
              </a:lnSpc>
            </a:pPr>
            <a:r>
              <a:rPr lang="en-US" sz="1200" dirty="0"/>
              <a:t>A suite is represented by one XML file. It can contain one or more tests and is defined by the &lt;suite&gt; tag.</a:t>
            </a:r>
          </a:p>
          <a:p>
            <a:pPr marL="742950" lvl="1" indent="-342900">
              <a:lnSpc>
                <a:spcPct val="90000"/>
              </a:lnSpc>
            </a:pPr>
            <a:r>
              <a:rPr lang="en-US" sz="1200" dirty="0"/>
              <a:t>A test is represented by &lt;test&gt; and can contain one or more TestNG classes.</a:t>
            </a:r>
          </a:p>
          <a:p>
            <a:pPr marL="742950" lvl="1" indent="-342900">
              <a:lnSpc>
                <a:spcPct val="90000"/>
              </a:lnSpc>
            </a:pPr>
            <a:r>
              <a:rPr lang="en-US" sz="1200" dirty="0"/>
              <a:t>A TestNG class is a Java class that contains at least one TestNG annotation. It is represented by the &lt;class&gt; tag and can contain one or more test methods.</a:t>
            </a:r>
          </a:p>
          <a:p>
            <a:pPr marL="742950" lvl="1" indent="-342900">
              <a:lnSpc>
                <a:spcPct val="90000"/>
              </a:lnSpc>
            </a:pPr>
            <a:r>
              <a:rPr lang="en-US" sz="1200" dirty="0"/>
              <a:t>A test method is a Java method annotated by @Test in your source.</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Shape 543"/>
          <p:cNvSpPr txBox="1">
            <a:spLocks noGrp="1"/>
          </p:cNvSpPr>
          <p:nvPr>
            <p:ph type="title"/>
          </p:nvPr>
        </p:nvSpPr>
        <p:spPr>
          <a:xfrm>
            <a:off x="685800" y="228601"/>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a:t>
            </a:r>
            <a:r>
              <a:rPr lang="en-US" sz="2000" b="0" i="0" u="none" strike="noStrike" cap="none" dirty="0">
                <a:solidFill>
                  <a:schemeClr val="accent1"/>
                </a:solidFill>
                <a:latin typeface="Trebuchet MS"/>
                <a:ea typeface="Trebuchet MS"/>
                <a:cs typeface="Trebuchet MS"/>
                <a:sym typeface="Trebuchet MS"/>
              </a:rPr>
              <a:t> : </a:t>
            </a:r>
            <a:r>
              <a:rPr lang="en-US" sz="1400" b="0" i="0" u="none" strike="noStrike" cap="none" dirty="0">
                <a:solidFill>
                  <a:schemeClr val="accent1"/>
                </a:solidFill>
                <a:latin typeface="Trebuchet MS"/>
                <a:ea typeface="Trebuchet MS"/>
                <a:cs typeface="Trebuchet MS"/>
                <a:sym typeface="Trebuchet MS"/>
              </a:rPr>
              <a:t>Annotations</a:t>
            </a:r>
          </a:p>
        </p:txBody>
      </p:sp>
      <p:sp>
        <p:nvSpPr>
          <p:cNvPr id="544" name="Shape 544"/>
          <p:cNvSpPr txBox="1">
            <a:spLocks noGrp="1"/>
          </p:cNvSpPr>
          <p:nvPr>
            <p:ph type="body" idx="1"/>
          </p:nvPr>
        </p:nvSpPr>
        <p:spPr>
          <a:xfrm>
            <a:off x="685800" y="685800"/>
            <a:ext cx="8596668" cy="5753099"/>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TestNG annotations:</a:t>
            </a:r>
          </a:p>
          <a:p>
            <a:pPr marL="742950" lvl="1" indent="-342900">
              <a:lnSpc>
                <a:spcPct val="90000"/>
              </a:lnSpc>
            </a:pPr>
            <a:r>
              <a:rPr lang="en-US" sz="1200" dirty="0"/>
              <a:t>What is an annotation?</a:t>
            </a:r>
          </a:p>
          <a:p>
            <a:pPr marL="742950" lvl="1" indent="-342900">
              <a:lnSpc>
                <a:spcPct val="90000"/>
              </a:lnSpc>
            </a:pPr>
            <a:r>
              <a:rPr lang="en-US" sz="1200" dirty="0"/>
              <a:t>@Test</a:t>
            </a:r>
          </a:p>
          <a:p>
            <a:pPr marL="1143000" lvl="2" indent="-342900">
              <a:lnSpc>
                <a:spcPct val="90000"/>
              </a:lnSpc>
            </a:pPr>
            <a:r>
              <a:rPr lang="en-US" sz="1200" dirty="0"/>
              <a:t>Marks a method as a test method. </a:t>
            </a:r>
          </a:p>
          <a:p>
            <a:pPr marL="1143000" lvl="2" indent="-342900">
              <a:lnSpc>
                <a:spcPct val="90000"/>
              </a:lnSpc>
            </a:pPr>
            <a:r>
              <a:rPr lang="en-US" sz="1200" dirty="0"/>
              <a:t>TestNG Assertions.</a:t>
            </a:r>
          </a:p>
          <a:p>
            <a:pPr marL="1143000" lvl="2" indent="-342900">
              <a:lnSpc>
                <a:spcPct val="90000"/>
              </a:lnSpc>
            </a:pPr>
            <a:r>
              <a:rPr lang="en-US" sz="1200" dirty="0"/>
              <a:t>Order of execution of test methods.</a:t>
            </a:r>
          </a:p>
          <a:p>
            <a:pPr marL="1143000" lvl="2" indent="-342900">
              <a:lnSpc>
                <a:spcPct val="90000"/>
              </a:lnSpc>
            </a:pPr>
            <a:r>
              <a:rPr lang="en-US" sz="1200" dirty="0"/>
              <a:t>priority : The priority for this test method. Lower priorities will be scheduled first.</a:t>
            </a:r>
          </a:p>
          <a:p>
            <a:pPr marL="1143000" lvl="2" indent="-342900">
              <a:lnSpc>
                <a:spcPct val="90000"/>
              </a:lnSpc>
            </a:pPr>
            <a:r>
              <a:rPr lang="en-US" sz="1200" dirty="0" err="1"/>
              <a:t>dependsOnMethods</a:t>
            </a:r>
            <a:endParaRPr lang="en-US" sz="1200" dirty="0"/>
          </a:p>
          <a:p>
            <a:pPr marL="1143000" lvl="2" indent="-342900">
              <a:lnSpc>
                <a:spcPct val="90000"/>
              </a:lnSpc>
            </a:pPr>
            <a:r>
              <a:rPr lang="en-US" sz="1200" dirty="0"/>
              <a:t>Groups: (groups={“group_name1”,”group_name2”})</a:t>
            </a:r>
          </a:p>
          <a:p>
            <a:pPr marL="742950" lvl="1" indent="-342900">
              <a:lnSpc>
                <a:spcPct val="90000"/>
              </a:lnSpc>
            </a:pPr>
            <a:r>
              <a:rPr lang="en-US" sz="1200" dirty="0"/>
              <a:t>@</a:t>
            </a:r>
            <a:r>
              <a:rPr lang="en-US" sz="1200" dirty="0" err="1"/>
              <a:t>BeforeMethod</a:t>
            </a:r>
            <a:endParaRPr lang="en-US" sz="1200" dirty="0"/>
          </a:p>
          <a:p>
            <a:pPr marL="1143000" lvl="2" indent="-342900">
              <a:lnSpc>
                <a:spcPct val="90000"/>
              </a:lnSpc>
            </a:pPr>
            <a:r>
              <a:rPr lang="en-US" sz="1200" dirty="0"/>
              <a:t>The annotated method will be run before each test method annotated using @Test</a:t>
            </a:r>
          </a:p>
          <a:p>
            <a:pPr marL="742950" lvl="1" indent="-342900">
              <a:lnSpc>
                <a:spcPct val="90000"/>
              </a:lnSpc>
            </a:pPr>
            <a:r>
              <a:rPr lang="en-US" sz="1200" dirty="0"/>
              <a:t>@</a:t>
            </a:r>
            <a:r>
              <a:rPr lang="en-US" sz="1200" dirty="0" err="1"/>
              <a:t>AfterMethod</a:t>
            </a:r>
            <a:endParaRPr lang="en-US" sz="1200" dirty="0"/>
          </a:p>
          <a:p>
            <a:pPr marL="1143000" lvl="2" indent="-342900">
              <a:lnSpc>
                <a:spcPct val="90000"/>
              </a:lnSpc>
            </a:pPr>
            <a:r>
              <a:rPr lang="en-US" sz="1200" dirty="0"/>
              <a:t>The annotated method will be run after each test method annotated using @Test</a:t>
            </a:r>
          </a:p>
          <a:p>
            <a:pPr marL="742950" lvl="1" indent="-342900">
              <a:lnSpc>
                <a:spcPct val="90000"/>
              </a:lnSpc>
            </a:pPr>
            <a:r>
              <a:rPr lang="en-US" sz="1200" dirty="0"/>
              <a:t>@</a:t>
            </a:r>
            <a:r>
              <a:rPr lang="en-US" sz="1200" dirty="0" err="1"/>
              <a:t>BeforeClass</a:t>
            </a:r>
            <a:endParaRPr lang="en-US" sz="1200" dirty="0"/>
          </a:p>
          <a:p>
            <a:pPr marL="1143000" lvl="2" indent="-342900">
              <a:lnSpc>
                <a:spcPct val="90000"/>
              </a:lnSpc>
            </a:pPr>
            <a:r>
              <a:rPr lang="en-US" sz="1200" dirty="0"/>
              <a:t>The annotated method will be run before the first test method in the current class invoked</a:t>
            </a:r>
          </a:p>
          <a:p>
            <a:pPr marL="742950" lvl="1" indent="-342900">
              <a:lnSpc>
                <a:spcPct val="90000"/>
              </a:lnSpc>
            </a:pPr>
            <a:r>
              <a:rPr lang="en-US" sz="1200" dirty="0"/>
              <a:t>@</a:t>
            </a:r>
            <a:r>
              <a:rPr lang="en-US" sz="1200" dirty="0" err="1"/>
              <a:t>AfterClass</a:t>
            </a:r>
            <a:endParaRPr lang="en-US" sz="1200" dirty="0"/>
          </a:p>
          <a:p>
            <a:pPr marL="1143000" lvl="2" indent="-342900">
              <a:lnSpc>
                <a:spcPct val="90000"/>
              </a:lnSpc>
            </a:pPr>
            <a:r>
              <a:rPr lang="en-US" sz="1200" dirty="0"/>
              <a:t>The annotated method will be run after all the test methods in the current class have been run</a:t>
            </a:r>
            <a:r>
              <a:rPr lang="en-US" sz="1295" b="0" i="0" u="none" strike="noStrike" cap="none" dirty="0">
                <a:solidFill>
                  <a:srgbClr val="3F3F3F"/>
                </a:solidFill>
                <a:latin typeface="Trebuchet MS"/>
                <a:ea typeface="Trebuchet MS"/>
                <a:cs typeface="Trebuchet MS"/>
                <a:sym typeface="Trebuchet MS"/>
              </a:rPr>
              <a:t>.</a:t>
            </a:r>
          </a:p>
          <a:p>
            <a:pPr marL="1143000" marR="0" lvl="2" indent="-228600" algn="l" rtl="0">
              <a:spcBef>
                <a:spcPts val="1000"/>
              </a:spcBef>
              <a:spcAft>
                <a:spcPts val="0"/>
              </a:spcAft>
              <a:buClr>
                <a:schemeClr val="accent1"/>
              </a:buClr>
              <a:buSzPct val="79692"/>
              <a:buFont typeface="Noto Sans Symbols"/>
              <a:buNone/>
            </a:pPr>
            <a:endParaRPr sz="1295"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8352"/>
              <a:buFont typeface="Noto Sans Symbols"/>
              <a:buNone/>
            </a:pPr>
            <a:endParaRPr sz="1665"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Shape 549"/>
          <p:cNvSpPr txBox="1">
            <a:spLocks noGrp="1"/>
          </p:cNvSpPr>
          <p:nvPr>
            <p:ph type="title"/>
          </p:nvPr>
        </p:nvSpPr>
        <p:spPr>
          <a:xfrm>
            <a:off x="685800" y="152401"/>
            <a:ext cx="8596668" cy="304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Annotations</a:t>
            </a:r>
          </a:p>
        </p:txBody>
      </p:sp>
      <p:sp>
        <p:nvSpPr>
          <p:cNvPr id="550" name="Shape 550"/>
          <p:cNvSpPr txBox="1">
            <a:spLocks noGrp="1"/>
          </p:cNvSpPr>
          <p:nvPr>
            <p:ph type="body" idx="1"/>
          </p:nvPr>
        </p:nvSpPr>
        <p:spPr>
          <a:xfrm>
            <a:off x="685800" y="457200"/>
            <a:ext cx="8596668" cy="5803900"/>
          </a:xfrm>
          <a:prstGeom prst="rect">
            <a:avLst/>
          </a:prstGeom>
          <a:noFill/>
          <a:ln>
            <a:noFill/>
          </a:ln>
        </p:spPr>
        <p:txBody>
          <a:bodyPr lIns="91425" tIns="45700" rIns="91425" bIns="45700" anchor="t" anchorCtr="0">
            <a:noAutofit/>
          </a:bodyPr>
          <a:lstStyle/>
          <a:p>
            <a:pPr marL="742950" lvl="1" indent="-342900">
              <a:lnSpc>
                <a:spcPct val="90000"/>
              </a:lnSpc>
            </a:pPr>
            <a:r>
              <a:rPr lang="en-US" sz="1200" dirty="0"/>
              <a:t>@</a:t>
            </a:r>
            <a:r>
              <a:rPr lang="en-US" sz="1200" dirty="0" err="1"/>
              <a:t>BeforeTest</a:t>
            </a:r>
            <a:endParaRPr lang="en-US" sz="1200" dirty="0"/>
          </a:p>
          <a:p>
            <a:pPr marL="1143000" lvl="2" indent="-342900">
              <a:lnSpc>
                <a:spcPct val="90000"/>
              </a:lnSpc>
            </a:pPr>
            <a:r>
              <a:rPr lang="en-US" sz="1200" dirty="0"/>
              <a:t>The annotated method will be run before any test method belonging to the classes inside the &lt;test&gt; tag is run (not before test method annotated using @Test).</a:t>
            </a:r>
          </a:p>
          <a:p>
            <a:pPr marL="742950" lvl="1" indent="-342900">
              <a:lnSpc>
                <a:spcPct val="90000"/>
              </a:lnSpc>
            </a:pPr>
            <a:r>
              <a:rPr lang="en-US" sz="1200" dirty="0"/>
              <a:t>@</a:t>
            </a:r>
            <a:r>
              <a:rPr lang="en-US" sz="1200" dirty="0" err="1"/>
              <a:t>AfterTest</a:t>
            </a:r>
            <a:endParaRPr lang="en-US" sz="1200" dirty="0"/>
          </a:p>
          <a:p>
            <a:pPr marL="1143000" lvl="2" indent="-342900">
              <a:lnSpc>
                <a:spcPct val="90000"/>
              </a:lnSpc>
            </a:pPr>
            <a:r>
              <a:rPr lang="en-US" sz="1200" dirty="0"/>
              <a:t>The annotated method will be run after all the test methods belonging to the classes inside the &lt;test&gt; tag have run  (not after test method annotated using @Test).. </a:t>
            </a:r>
          </a:p>
          <a:p>
            <a:pPr marL="742950" lvl="1" indent="-342900">
              <a:lnSpc>
                <a:spcPct val="90000"/>
              </a:lnSpc>
            </a:pPr>
            <a:r>
              <a:rPr lang="en-US" sz="1200" dirty="0"/>
              <a:t>@</a:t>
            </a:r>
            <a:r>
              <a:rPr lang="en-US" sz="1200" dirty="0" err="1"/>
              <a:t>BeforeSuite</a:t>
            </a:r>
            <a:endParaRPr lang="en-US" sz="1200" dirty="0"/>
          </a:p>
          <a:p>
            <a:pPr marL="1143000" lvl="2" indent="-342900">
              <a:lnSpc>
                <a:spcPct val="90000"/>
              </a:lnSpc>
            </a:pPr>
            <a:r>
              <a:rPr lang="en-US" sz="1200" dirty="0"/>
              <a:t>The annotated method will be run before all tests in this suite have run. </a:t>
            </a:r>
          </a:p>
          <a:p>
            <a:pPr marL="742950" lvl="1" indent="-342900">
              <a:lnSpc>
                <a:spcPct val="90000"/>
              </a:lnSpc>
            </a:pPr>
            <a:r>
              <a:rPr lang="en-US" sz="1200" dirty="0"/>
              <a:t>@</a:t>
            </a:r>
            <a:r>
              <a:rPr lang="en-US" sz="1200" dirty="0" err="1"/>
              <a:t>AfterSuite</a:t>
            </a:r>
            <a:endParaRPr lang="en-US" sz="1200" dirty="0"/>
          </a:p>
          <a:p>
            <a:pPr marL="1143000" lvl="2" indent="-342900">
              <a:lnSpc>
                <a:spcPct val="90000"/>
              </a:lnSpc>
            </a:pPr>
            <a:r>
              <a:rPr lang="en-US" sz="1200" dirty="0"/>
              <a:t>The annotated method will be run after all tests in this suite have run.</a:t>
            </a:r>
          </a:p>
          <a:p>
            <a:pPr marL="1143000" marR="0" lvl="2" indent="-228600" algn="l" rtl="0">
              <a:spcBef>
                <a:spcPts val="1000"/>
              </a:spcBef>
              <a:spcAft>
                <a:spcPts val="0"/>
              </a:spcAft>
              <a:buClr>
                <a:schemeClr val="accent1"/>
              </a:buClr>
              <a:buSzPct val="80000"/>
              <a:buFont typeface="Noto Sans Symbols"/>
              <a:buNone/>
            </a:pPr>
            <a:endParaRPr sz="1200" b="0" i="0" u="none" strike="noStrike" cap="none" dirty="0">
              <a:solidFill>
                <a:srgbClr val="3F3F3F"/>
              </a:solidFill>
              <a:latin typeface="Trebuchet MS"/>
              <a:ea typeface="Trebuchet MS"/>
              <a:cs typeface="Trebuchet MS"/>
              <a:sym typeface="Trebuchet MS"/>
            </a:endParaRPr>
          </a:p>
          <a:p>
            <a:pPr marL="914400" marR="0" lvl="2" indent="0" algn="l" rtl="0">
              <a:spcBef>
                <a:spcPts val="1000"/>
              </a:spcBef>
              <a:spcAft>
                <a:spcPts val="0"/>
              </a:spcAft>
              <a:buClr>
                <a:schemeClr val="accent1"/>
              </a:buClr>
              <a:buSzPct val="25000"/>
              <a:buFont typeface="Noto Sans Symbols"/>
              <a:buNone/>
            </a:pPr>
            <a:endParaRPr sz="1200" b="0" i="0" u="none" strike="noStrike" cap="none" dirty="0">
              <a:solidFill>
                <a:srgbClr val="3F3F3F"/>
              </a:solidFill>
              <a:latin typeface="Trebuchet MS"/>
              <a:ea typeface="Trebuchet MS"/>
              <a:cs typeface="Trebuchet MS"/>
              <a:sym typeface="Trebuchet MS"/>
            </a:endParaRPr>
          </a:p>
          <a:p>
            <a:pPr marL="1143000" marR="0" lvl="2" indent="-228600" algn="l" rtl="0">
              <a:spcBef>
                <a:spcPts val="1000"/>
              </a:spcBef>
              <a:spcAft>
                <a:spcPts val="0"/>
              </a:spcAft>
              <a:buClr>
                <a:schemeClr val="accent1"/>
              </a:buClr>
              <a:buSzPct val="80000"/>
              <a:buFont typeface="Noto Sans Symbols"/>
              <a:buNone/>
            </a:pPr>
            <a:endParaRPr sz="12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txBox="1">
            <a:spLocks noGrp="1"/>
          </p:cNvSpPr>
          <p:nvPr>
            <p:ph type="title"/>
          </p:nvPr>
        </p:nvSpPr>
        <p:spPr>
          <a:xfrm>
            <a:off x="695400" y="188640"/>
            <a:ext cx="8596668" cy="26856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suite xml</a:t>
            </a:r>
          </a:p>
        </p:txBody>
      </p:sp>
      <p:sp>
        <p:nvSpPr>
          <p:cNvPr id="557" name="Shape 557"/>
          <p:cNvSpPr txBox="1">
            <a:spLocks noGrp="1"/>
          </p:cNvSpPr>
          <p:nvPr>
            <p:ph type="body" idx="1"/>
          </p:nvPr>
        </p:nvSpPr>
        <p:spPr>
          <a:xfrm>
            <a:off x="677333" y="476672"/>
            <a:ext cx="8596668" cy="6264696"/>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What is testng.xml?</a:t>
            </a:r>
          </a:p>
          <a:p>
            <a:pPr marL="742950" marR="0" lvl="2" indent="-3492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To handle multiple test classes we need a xml configuration file.</a:t>
            </a:r>
          </a:p>
          <a:p>
            <a:pPr marL="742950" marR="0" lvl="2" indent="-3492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Following are the few aspects of a test suite that can be configured using testng xml:</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Tests present in the suite</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TestNG classes present in each suite</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Include or exclude test methods</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Include or exclude test groups</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Passing parameters</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TestNG structure:</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Suite has tests .Test has classes .Class has test methods</a:t>
            </a:r>
          </a:p>
          <a:p>
            <a:pPr indent="-342900">
              <a:lnSpc>
                <a:spcPct val="90000"/>
              </a:lnSpc>
              <a:buSzPct val="80000"/>
            </a:pPr>
            <a:r>
              <a:rPr lang="en-US" sz="1200" dirty="0"/>
              <a:t>&lt;suite&gt; tag</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sym typeface="Trebuchet MS"/>
              </a:rPr>
              <a:t>&lt;tests&gt; tag</a:t>
            </a:r>
          </a:p>
          <a:p>
            <a:pPr fontAlgn="base"/>
            <a:r>
              <a:rPr lang="en-IN" sz="1200" dirty="0"/>
              <a:t>&lt;classes&gt; tag</a:t>
            </a:r>
          </a:p>
          <a:p>
            <a:pPr lvl="1"/>
            <a:r>
              <a:rPr lang="en-IN" sz="1050" dirty="0"/>
              <a:t>Include/Exclude  methods </a:t>
            </a:r>
          </a:p>
          <a:p>
            <a:pPr lvl="2"/>
            <a:r>
              <a:rPr lang="en-IN" sz="1000" dirty="0"/>
              <a:t>&lt;methods&gt; &lt;include name=</a:t>
            </a:r>
            <a:r>
              <a:rPr lang="en-IN" sz="1000" i="1" dirty="0"/>
              <a:t>“</a:t>
            </a:r>
            <a:r>
              <a:rPr lang="en-IN" sz="1000" i="1" dirty="0" err="1"/>
              <a:t>methodName</a:t>
            </a:r>
            <a:r>
              <a:rPr lang="en-IN" sz="1000" i="1" dirty="0"/>
              <a:t>"&gt; &lt;/include&gt;</a:t>
            </a:r>
            <a:r>
              <a:rPr lang="en-IN" sz="1000" dirty="0"/>
              <a:t>&lt;/methods&gt;</a:t>
            </a:r>
          </a:p>
          <a:p>
            <a:pPr lvl="1" fontAlgn="base"/>
            <a:r>
              <a:rPr lang="en-IN" sz="1050" dirty="0"/>
              <a:t>Include/Exclude groups</a:t>
            </a:r>
          </a:p>
          <a:p>
            <a:pPr lvl="2" fontAlgn="base"/>
            <a:r>
              <a:rPr lang="en-IN" sz="1000" dirty="0"/>
              <a:t>&lt;groups&gt;     &lt;run&gt; </a:t>
            </a:r>
          </a:p>
          <a:p>
            <a:pPr marL="914400" lvl="2" indent="0" fontAlgn="base">
              <a:buNone/>
            </a:pPr>
            <a:r>
              <a:rPr lang="en-IN" sz="1000" dirty="0"/>
              <a:t>      &lt;include name=“group1”/&gt;</a:t>
            </a:r>
          </a:p>
          <a:p>
            <a:pPr marL="914400" lvl="2" indent="0" fontAlgn="base">
              <a:buNone/>
            </a:pPr>
            <a:r>
              <a:rPr lang="en-IN" sz="1000" dirty="0"/>
              <a:t>      &lt;exclude name=“group2”/&gt;</a:t>
            </a:r>
          </a:p>
          <a:p>
            <a:pPr marL="914400" lvl="2" indent="0" fontAlgn="base">
              <a:buNone/>
            </a:pPr>
            <a:r>
              <a:rPr lang="en-IN" sz="1000" dirty="0"/>
              <a:t>    &lt;/run&gt;   &lt;/groups&gt;</a:t>
            </a:r>
          </a:p>
          <a:p>
            <a:pPr fontAlgn="base"/>
            <a:r>
              <a:rPr lang="en-IN" sz="1000" dirty="0"/>
              <a:t>&lt;class&gt; tag</a:t>
            </a:r>
          </a:p>
          <a:p>
            <a:pPr marL="342900" marR="0" lvl="0" indent="-342900" algn="l" rtl="0">
              <a:lnSpc>
                <a:spcPct val="90000"/>
              </a:lnSpc>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Shape 562"/>
          <p:cNvSpPr txBox="1">
            <a:spLocks noGrp="1"/>
          </p:cNvSpPr>
          <p:nvPr>
            <p:ph type="title"/>
          </p:nvPr>
        </p:nvSpPr>
        <p:spPr>
          <a:xfrm>
            <a:off x="677333" y="101601"/>
            <a:ext cx="8596668" cy="2794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Parameterization</a:t>
            </a:r>
          </a:p>
        </p:txBody>
      </p:sp>
      <p:sp>
        <p:nvSpPr>
          <p:cNvPr id="563" name="Shape 563"/>
          <p:cNvSpPr txBox="1">
            <a:spLocks noGrp="1"/>
          </p:cNvSpPr>
          <p:nvPr>
            <p:ph type="body" idx="1"/>
          </p:nvPr>
        </p:nvSpPr>
        <p:spPr>
          <a:xfrm>
            <a:off x="677333" y="647700"/>
            <a:ext cx="8596668" cy="5393661"/>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accent1"/>
              </a:buClr>
              <a:buSzPct val="80000"/>
              <a:buFont typeface="Noto Sans Symbols"/>
              <a:buChar char="●"/>
            </a:pPr>
            <a:r>
              <a:rPr lang="en-US" sz="1400" b="0" i="0" u="none" strike="noStrike" cap="none" dirty="0">
                <a:solidFill>
                  <a:srgbClr val="3F3F3F"/>
                </a:solidFill>
                <a:latin typeface="Trebuchet MS"/>
                <a:ea typeface="Trebuchet MS"/>
                <a:cs typeface="Trebuchet MS"/>
                <a:sym typeface="Trebuchet MS"/>
              </a:rPr>
              <a:t>Parameterization in TestNG:</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Parameterization with testng.xml(Non-programmatic way)</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Parameterization with DataProvider (programmatic way).</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rebuchet MS"/>
                <a:ea typeface="Trebuchet MS"/>
                <a:cs typeface="Trebuchet MS"/>
                <a:sym typeface="Trebuchet MS"/>
              </a:rPr>
              <a:t>Parameterization with testng.xml</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This method is used when number of parameters is very few.</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This is non programmatic way of passing parameters to test.</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Testng.xml parameterization steps:</a:t>
            </a:r>
          </a:p>
          <a:p>
            <a:pPr marL="1600200" marR="0" lvl="3"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Declare Parameter names and values in testng.xml</a:t>
            </a:r>
          </a:p>
          <a:p>
            <a:pPr marL="2057400" marR="0" lvl="4"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&lt;parameter name="param2" value="param2_value"&gt;&lt;/parameter&gt;</a:t>
            </a:r>
          </a:p>
          <a:p>
            <a:pPr marL="1600200" marR="0" lvl="3"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Declare test methods with parameters</a:t>
            </a:r>
          </a:p>
          <a:p>
            <a:pPr marL="1600200" marR="0" lvl="3"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Pass the parameters to test methods using @Parameters annotation</a:t>
            </a:r>
          </a:p>
          <a:p>
            <a:pPr marL="2057400" marR="0" lvl="4"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@Parameters({"param1","param2","param3"})</a:t>
            </a:r>
          </a:p>
          <a:p>
            <a:pPr marL="1600200" marR="0" lvl="3"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The XML parameters are mapped to the Java parameters in the same order as they are found in the annotation.</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Parameters can be passed to any method that already has a @Test, @Before/After or @Factory annotations.</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Parameters can be declared either under a &lt;suite&gt; tag or&lt;tests&gt; tag or &lt;test&gt; tag. </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If two parameters have the same name, it's the one defined in &lt;test&gt; that has precedence.</a:t>
            </a:r>
          </a:p>
          <a:p>
            <a:pPr marL="342900" marR="0" lvl="0" indent="-342900" algn="l" rtl="0">
              <a:lnSpc>
                <a:spcPct val="90000"/>
              </a:lnSpc>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Shape 568"/>
          <p:cNvSpPr txBox="1">
            <a:spLocks noGrp="1"/>
          </p:cNvSpPr>
          <p:nvPr>
            <p:ph type="title"/>
          </p:nvPr>
        </p:nvSpPr>
        <p:spPr>
          <a:xfrm>
            <a:off x="677333" y="368300"/>
            <a:ext cx="8596668" cy="3937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Parameterization</a:t>
            </a:r>
          </a:p>
        </p:txBody>
      </p:sp>
      <p:sp>
        <p:nvSpPr>
          <p:cNvPr id="569" name="Shape 569"/>
          <p:cNvSpPr txBox="1">
            <a:spLocks noGrp="1"/>
          </p:cNvSpPr>
          <p:nvPr>
            <p:ph type="body" idx="1"/>
          </p:nvPr>
        </p:nvSpPr>
        <p:spPr>
          <a:xfrm>
            <a:off x="677333" y="762000"/>
            <a:ext cx="8596668" cy="5279361"/>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accent1"/>
              </a:buClr>
              <a:buSzPct val="77714"/>
              <a:buFont typeface="Noto Sans Symbols"/>
              <a:buChar char="●"/>
            </a:pPr>
            <a:r>
              <a:rPr lang="en-US" sz="1360" b="0" i="0" u="none" strike="noStrike" cap="none" dirty="0">
                <a:solidFill>
                  <a:srgbClr val="3F3F3F"/>
                </a:solidFill>
                <a:latin typeface="Trebuchet MS"/>
                <a:ea typeface="Trebuchet MS"/>
                <a:cs typeface="Trebuchet MS"/>
                <a:sym typeface="Trebuchet MS"/>
              </a:rPr>
              <a:t>Parameterization with DataProvider:</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Parameterization with testng.xml is not possible in following scenarios:</a:t>
            </a:r>
          </a:p>
          <a:p>
            <a:pPr marL="1143000" marR="0" lvl="2" indent="-228600" algn="l" rtl="0">
              <a:lnSpc>
                <a:spcPct val="80000"/>
              </a:lnSpc>
              <a:spcBef>
                <a:spcPts val="1000"/>
              </a:spcBef>
              <a:spcAft>
                <a:spcPts val="0"/>
              </a:spcAft>
              <a:buClr>
                <a:schemeClr val="accent1"/>
              </a:buClr>
              <a:buSzPct val="80363"/>
              <a:buFont typeface="Noto Sans Symbols"/>
              <a:buChar char="●"/>
            </a:pPr>
            <a:r>
              <a:rPr lang="en-US" sz="1105" b="0" i="0" u="none" strike="noStrike" cap="none" dirty="0">
                <a:solidFill>
                  <a:srgbClr val="3F3F3F"/>
                </a:solidFill>
                <a:latin typeface="Trebuchet MS"/>
                <a:ea typeface="Trebuchet MS"/>
                <a:cs typeface="Trebuchet MS"/>
                <a:sym typeface="Trebuchet MS"/>
              </a:rPr>
              <a:t>To test with multiple sets of data</a:t>
            </a:r>
          </a:p>
          <a:p>
            <a:pPr marL="1143000" marR="0" lvl="2" indent="-228600" algn="l" rtl="0">
              <a:lnSpc>
                <a:spcPct val="80000"/>
              </a:lnSpc>
              <a:spcBef>
                <a:spcPts val="1000"/>
              </a:spcBef>
              <a:spcAft>
                <a:spcPts val="0"/>
              </a:spcAft>
              <a:buClr>
                <a:schemeClr val="accent1"/>
              </a:buClr>
              <a:buSzPct val="80363"/>
              <a:buFont typeface="Noto Sans Symbols"/>
              <a:buChar char="●"/>
            </a:pPr>
            <a:r>
              <a:rPr lang="en-US" sz="1105" b="0" i="0" u="none" strike="noStrike" cap="none" dirty="0">
                <a:solidFill>
                  <a:srgbClr val="3F3F3F"/>
                </a:solidFill>
                <a:latin typeface="Trebuchet MS"/>
                <a:ea typeface="Trebuchet MS"/>
                <a:cs typeface="Trebuchet MS"/>
                <a:sym typeface="Trebuchet MS"/>
              </a:rPr>
              <a:t>Parameters that need to be created from Java (objects read from excel file or a database etc..) </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We can achieve above shortcomings of testng.xml using DataProvider.</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This is programmatic way of passing parameters to test.</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 is a method which is annotated with @DataProvider.</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 returns two dimensional array of objects. </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The first dimension's size is the number of times the test method will be invoked </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The second dimension contains an array of objects that are passed as parameters to test methods.</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 parameterization steps :</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Create a DataProvider method which return two dimensional array of objects. Annotate this method with @DataProvider.</a:t>
            </a:r>
          </a:p>
          <a:p>
            <a:pPr marL="2057400" marR="0" lvl="4"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@DataProvider(name=”dp1”)</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Create a test method with parameters. </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Specify the DataProvider of the test method using </a:t>
            </a:r>
            <a:r>
              <a:rPr lang="en-US" sz="1190" b="0" i="0" u="none" strike="noStrike" cap="none" dirty="0" err="1">
                <a:solidFill>
                  <a:srgbClr val="3F3F3F"/>
                </a:solidFill>
                <a:latin typeface="Trebuchet MS"/>
                <a:ea typeface="Trebuchet MS"/>
                <a:cs typeface="Trebuchet MS"/>
                <a:sym typeface="Trebuchet MS"/>
              </a:rPr>
              <a:t>dataprovider</a:t>
            </a:r>
            <a:r>
              <a:rPr lang="en-US" sz="1190" b="0" i="0" u="none" strike="noStrike" cap="none" dirty="0">
                <a:solidFill>
                  <a:srgbClr val="3F3F3F"/>
                </a:solidFill>
                <a:latin typeface="Trebuchet MS"/>
                <a:ea typeface="Trebuchet MS"/>
                <a:cs typeface="Trebuchet MS"/>
                <a:sym typeface="Trebuchet MS"/>
              </a:rPr>
              <a:t> attribute</a:t>
            </a:r>
          </a:p>
          <a:p>
            <a:pPr marL="2057400" marR="0" lvl="4"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@Test(</a:t>
            </a:r>
            <a:r>
              <a:rPr lang="en-US" sz="1190" b="0" i="0" u="none" strike="noStrike" cap="none" dirty="0" err="1">
                <a:solidFill>
                  <a:srgbClr val="3F3F3F"/>
                </a:solidFill>
                <a:latin typeface="Trebuchet MS"/>
                <a:ea typeface="Trebuchet MS"/>
                <a:cs typeface="Trebuchet MS"/>
                <a:sym typeface="Trebuchet MS"/>
              </a:rPr>
              <a:t>dataProvider</a:t>
            </a:r>
            <a:r>
              <a:rPr lang="en-US" sz="1190" b="0" i="0" u="none" strike="noStrike" cap="none" dirty="0">
                <a:solidFill>
                  <a:srgbClr val="3F3F3F"/>
                </a:solidFill>
                <a:latin typeface="Trebuchet MS"/>
                <a:ea typeface="Trebuchet MS"/>
                <a:cs typeface="Trebuchet MS"/>
                <a:sym typeface="Trebuchet MS"/>
              </a:rPr>
              <a:t>="dp1")</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 can be in the same class or in different class of the test method </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There can be multiple data providers in a class.</a:t>
            </a:r>
          </a:p>
          <a:p>
            <a:pPr marL="342900" marR="0" lvl="0" indent="-342900" algn="l" rtl="0">
              <a:lnSpc>
                <a:spcPct val="80000"/>
              </a:lnSpc>
              <a:spcBef>
                <a:spcPts val="1000"/>
              </a:spcBef>
              <a:spcAft>
                <a:spcPts val="0"/>
              </a:spcAft>
              <a:buClr>
                <a:schemeClr val="accent1"/>
              </a:buClr>
              <a:buSzPct val="81600"/>
              <a:buFont typeface="Noto Sans Symbols"/>
              <a:buNone/>
            </a:pPr>
            <a:endParaRPr sz="153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609601"/>
            <a:ext cx="8596668" cy="531628"/>
          </a:xfrm>
        </p:spPr>
        <p:txBody>
          <a:bodyPr>
            <a:normAutofit/>
          </a:bodyPr>
          <a:lstStyle/>
          <a:p>
            <a:r>
              <a:rPr lang="en-GB" sz="2000" dirty="0"/>
              <a:t>Cucumber</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1141229"/>
            <a:ext cx="8596668" cy="5464980"/>
          </a:xfrm>
        </p:spPr>
        <p:txBody>
          <a:bodyPr>
            <a:normAutofit/>
          </a:bodyPr>
          <a:lstStyle/>
          <a:p>
            <a:r>
              <a:rPr lang="en-GB" sz="1400" dirty="0"/>
              <a:t>Testing Frameworks:</a:t>
            </a:r>
          </a:p>
          <a:p>
            <a:pPr lvl="1"/>
            <a:r>
              <a:rPr lang="en-GB" sz="1200" dirty="0"/>
              <a:t>TDD =&gt; Test Driven Development</a:t>
            </a:r>
          </a:p>
          <a:p>
            <a:pPr lvl="1"/>
            <a:r>
              <a:rPr lang="en-GB" sz="1200" dirty="0"/>
              <a:t>BDD =&gt; Behavioural Driven Development</a:t>
            </a:r>
          </a:p>
          <a:p>
            <a:r>
              <a:rPr lang="en-GB" sz="1400" dirty="0"/>
              <a:t>What is TDD?</a:t>
            </a:r>
          </a:p>
          <a:p>
            <a:pPr lvl="1"/>
            <a:r>
              <a:rPr lang="en-GB" sz="1200" dirty="0"/>
              <a:t>Tools  to Implement TDD</a:t>
            </a:r>
          </a:p>
          <a:p>
            <a:pPr lvl="2"/>
            <a:r>
              <a:rPr lang="en-GB" sz="1000" dirty="0"/>
              <a:t>Junit</a:t>
            </a:r>
          </a:p>
          <a:p>
            <a:pPr lvl="2"/>
            <a:r>
              <a:rPr lang="en-GB" sz="1000" dirty="0"/>
              <a:t>TestNG</a:t>
            </a:r>
          </a:p>
          <a:p>
            <a:r>
              <a:rPr lang="en-GB" sz="1400" dirty="0"/>
              <a:t>What is BDD?</a:t>
            </a:r>
          </a:p>
          <a:p>
            <a:pPr lvl="1"/>
            <a:r>
              <a:rPr lang="en-GB" sz="1200" dirty="0"/>
              <a:t>Tools for Implementing BDD:</a:t>
            </a:r>
          </a:p>
          <a:p>
            <a:pPr lvl="2"/>
            <a:r>
              <a:rPr lang="en-GB" sz="1000" dirty="0"/>
              <a:t>Cucumber</a:t>
            </a:r>
          </a:p>
          <a:p>
            <a:pPr lvl="2"/>
            <a:r>
              <a:rPr lang="en-GB" sz="1000" dirty="0" err="1"/>
              <a:t>SpecFlow</a:t>
            </a:r>
            <a:endParaRPr lang="en-GB" sz="1000" dirty="0"/>
          </a:p>
          <a:p>
            <a:pPr lvl="2"/>
            <a:r>
              <a:rPr lang="en-GB" sz="1000" dirty="0" err="1"/>
              <a:t>Jbehave</a:t>
            </a:r>
            <a:endParaRPr lang="en-GB" sz="1000" dirty="0"/>
          </a:p>
          <a:p>
            <a:r>
              <a:rPr lang="en-GB" sz="1400" dirty="0"/>
              <a:t>Which One to use? TDD or BDD? TestNG or Cucumber?</a:t>
            </a:r>
          </a:p>
          <a:p>
            <a:pPr lvl="1"/>
            <a:r>
              <a:rPr lang="en-GB" sz="1200" dirty="0"/>
              <a:t>BDD is derived from TDD</a:t>
            </a:r>
          </a:p>
          <a:p>
            <a:pPr lvl="1"/>
            <a:r>
              <a:rPr lang="en-GB" sz="1200" dirty="0"/>
              <a:t>BDD is better than TDD =&gt; We are going to use BDD</a:t>
            </a:r>
          </a:p>
          <a:p>
            <a:pPr lvl="1"/>
            <a:r>
              <a:rPr lang="en-GB" sz="1200" dirty="0"/>
              <a:t>Since BDD is derived from TDD, Its good to know concepts of TDD =&gt; That’s why we are learning TDD</a:t>
            </a:r>
          </a:p>
          <a:p>
            <a:pPr lvl="1"/>
            <a:endParaRPr lang="en-GB" sz="1200" dirty="0"/>
          </a:p>
        </p:txBody>
      </p:sp>
    </p:spTree>
    <p:extLst>
      <p:ext uri="{BB962C8B-B14F-4D97-AF65-F5344CB8AC3E}">
        <p14:creationId xmlns:p14="http://schemas.microsoft.com/office/powerpoint/2010/main" val="41089380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8" end="8"/>
                                            </p:txEl>
                                          </p:spTgt>
                                        </p:tgtEl>
                                        <p:attrNameLst>
                                          <p:attrName>style.visibility</p:attrName>
                                        </p:attrNameLst>
                                      </p:cBhvr>
                                      <p:to>
                                        <p:strVal val="visible"/>
                                      </p:to>
                                    </p:set>
                                    <p:anim calcmode="lin" valueType="num">
                                      <p:cBhvr additive="base">
                                        <p:cTn id="5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
                                            <p:txEl>
                                              <p:pRg st="9" end="9"/>
                                            </p:txEl>
                                          </p:spTgt>
                                        </p:tgtEl>
                                        <p:attrNameLst>
                                          <p:attrName>style.visibility</p:attrName>
                                        </p:attrNameLst>
                                      </p:cBhvr>
                                      <p:to>
                                        <p:strVal val="visible"/>
                                      </p:to>
                                    </p:set>
                                    <p:anim calcmode="lin" valueType="num">
                                      <p:cBhvr additive="base">
                                        <p:cTn id="61"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
                                            <p:txEl>
                                              <p:pRg st="10" end="10"/>
                                            </p:txEl>
                                          </p:spTgt>
                                        </p:tgtEl>
                                        <p:attrNameLst>
                                          <p:attrName>style.visibility</p:attrName>
                                        </p:attrNameLst>
                                      </p:cBhvr>
                                      <p:to>
                                        <p:strVal val="visible"/>
                                      </p:to>
                                    </p:set>
                                    <p:anim calcmode="lin" valueType="num">
                                      <p:cBhvr additive="base">
                                        <p:cTn id="6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7">
                                            <p:txEl>
                                              <p:pRg st="11" end="11"/>
                                            </p:txEl>
                                          </p:spTgt>
                                        </p:tgtEl>
                                        <p:attrNameLst>
                                          <p:attrName>style.visibility</p:attrName>
                                        </p:attrNameLst>
                                      </p:cBhvr>
                                      <p:to>
                                        <p:strVal val="visible"/>
                                      </p:to>
                                    </p:set>
                                    <p:anim calcmode="lin" valueType="num">
                                      <p:cBhvr additive="base">
                                        <p:cTn id="73"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7">
                                            <p:txEl>
                                              <p:pRg st="12" end="12"/>
                                            </p:txEl>
                                          </p:spTgt>
                                        </p:tgtEl>
                                        <p:attrNameLst>
                                          <p:attrName>style.visibility</p:attrName>
                                        </p:attrNameLst>
                                      </p:cBhvr>
                                      <p:to>
                                        <p:strVal val="visible"/>
                                      </p:to>
                                    </p:set>
                                    <p:anim calcmode="lin" valueType="num">
                                      <p:cBhvr additive="base">
                                        <p:cTn id="79"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7">
                                            <p:txEl>
                                              <p:pRg st="13" end="13"/>
                                            </p:txEl>
                                          </p:spTgt>
                                        </p:tgtEl>
                                        <p:attrNameLst>
                                          <p:attrName>style.visibility</p:attrName>
                                        </p:attrNameLst>
                                      </p:cBhvr>
                                      <p:to>
                                        <p:strVal val="visible"/>
                                      </p:to>
                                    </p:set>
                                    <p:anim calcmode="lin" valueType="num">
                                      <p:cBhvr additive="base">
                                        <p:cTn id="85"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7">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7">
                                            <p:txEl>
                                              <p:pRg st="14" end="14"/>
                                            </p:txEl>
                                          </p:spTgt>
                                        </p:tgtEl>
                                        <p:attrNameLst>
                                          <p:attrName>style.visibility</p:attrName>
                                        </p:attrNameLst>
                                      </p:cBhvr>
                                      <p:to>
                                        <p:strVal val="visible"/>
                                      </p:to>
                                    </p:set>
                                    <p:anim calcmode="lin" valueType="num">
                                      <p:cBhvr additive="base">
                                        <p:cTn id="91" dur="500" fill="hold"/>
                                        <p:tgtEl>
                                          <p:spTgt spid="7">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7">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7">
                                            <p:txEl>
                                              <p:pRg st="15" end="15"/>
                                            </p:txEl>
                                          </p:spTgt>
                                        </p:tgtEl>
                                        <p:attrNameLst>
                                          <p:attrName>style.visibility</p:attrName>
                                        </p:attrNameLst>
                                      </p:cBhvr>
                                      <p:to>
                                        <p:strVal val="visible"/>
                                      </p:to>
                                    </p:set>
                                    <p:anim calcmode="lin" valueType="num">
                                      <p:cBhvr additive="base">
                                        <p:cTn id="97" dur="500" fill="hold"/>
                                        <p:tgtEl>
                                          <p:spTgt spid="7">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7">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8596668" cy="371128"/>
          </a:xfrm>
        </p:spPr>
        <p:txBody>
          <a:bodyPr/>
          <a:lstStyle/>
          <a:p>
            <a:r>
              <a:rPr lang="en-US" sz="1400" dirty="0"/>
              <a:t>TestNG : HTML and XML reports</a:t>
            </a:r>
            <a:endParaRPr lang="en-IN" sz="1400" dirty="0"/>
          </a:p>
        </p:txBody>
      </p:sp>
      <p:sp>
        <p:nvSpPr>
          <p:cNvPr id="3" name="Text Placeholder 2"/>
          <p:cNvSpPr>
            <a:spLocks noGrp="1"/>
          </p:cNvSpPr>
          <p:nvPr>
            <p:ph type="body" idx="1"/>
          </p:nvPr>
        </p:nvSpPr>
        <p:spPr>
          <a:xfrm>
            <a:off x="677333" y="980729"/>
            <a:ext cx="8596668" cy="5060634"/>
          </a:xfrm>
        </p:spPr>
        <p:txBody>
          <a:bodyPr/>
          <a:lstStyle/>
          <a:p>
            <a:pPr fontAlgn="base"/>
            <a:r>
              <a:rPr lang="en-IN" sz="1200" dirty="0"/>
              <a:t>TestNG HTML and XML Reports:</a:t>
            </a:r>
          </a:p>
          <a:p>
            <a:pPr lvl="1" fontAlgn="base"/>
            <a:r>
              <a:rPr lang="en-IN" sz="1000" dirty="0"/>
              <a:t>TestNG comes with certain predefined listeners which are by default added to any test execution and generate different HTML and XML reports for any test execution. </a:t>
            </a:r>
          </a:p>
          <a:p>
            <a:pPr lvl="1" fontAlgn="base"/>
            <a:r>
              <a:rPr lang="en-IN" sz="1000" dirty="0"/>
              <a:t>The report is generated by default ,under the folder named test-output and can be changed to any other folder by configuring it. </a:t>
            </a:r>
          </a:p>
          <a:p>
            <a:pPr lvl="1" fontAlgn="base"/>
            <a:r>
              <a:rPr lang="en-IN" sz="1000" dirty="0"/>
              <a:t>Test-output folder contains files like </a:t>
            </a:r>
          </a:p>
          <a:p>
            <a:pPr lvl="2" fontAlgn="base"/>
            <a:r>
              <a:rPr lang="en-IN" sz="1000" dirty="0"/>
              <a:t>index.html</a:t>
            </a:r>
          </a:p>
          <a:p>
            <a:pPr lvl="2" fontAlgn="base"/>
            <a:r>
              <a:rPr lang="en-IN" sz="1000" dirty="0"/>
              <a:t>emailable-report.html,</a:t>
            </a:r>
          </a:p>
          <a:p>
            <a:pPr lvl="2" fontAlgn="base"/>
            <a:r>
              <a:rPr lang="en-IN" sz="1000" dirty="0"/>
              <a:t>testng-results.xml,</a:t>
            </a:r>
          </a:p>
          <a:p>
            <a:pPr lvl="2" fontAlgn="base"/>
            <a:r>
              <a:rPr lang="en-IN" sz="1000" dirty="0"/>
              <a:t>testng-failed.xml</a:t>
            </a:r>
          </a:p>
          <a:p>
            <a:pPr lvl="1" fontAlgn="base"/>
            <a:r>
              <a:rPr lang="en-IN" sz="1000" dirty="0"/>
              <a:t>This default report generation can be disabled while running the tests by setting the value of the property </a:t>
            </a:r>
            <a:r>
              <a:rPr lang="en-IN" sz="1000" dirty="0" err="1"/>
              <a:t>useDefaultListeners</a:t>
            </a:r>
            <a:r>
              <a:rPr lang="en-IN" sz="1000" dirty="0"/>
              <a:t> to false. This property can be set while using build tools like Ant or </a:t>
            </a:r>
            <a:r>
              <a:rPr lang="en-IN" sz="1000"/>
              <a:t>Maven.</a:t>
            </a:r>
            <a:endParaRPr lang="en-IN" sz="1000" dirty="0"/>
          </a:p>
        </p:txBody>
      </p:sp>
    </p:spTree>
    <p:extLst>
      <p:ext uri="{BB962C8B-B14F-4D97-AF65-F5344CB8AC3E}">
        <p14:creationId xmlns:p14="http://schemas.microsoft.com/office/powerpoint/2010/main" val="3074706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609601"/>
            <a:ext cx="8596668" cy="531628"/>
          </a:xfrm>
        </p:spPr>
        <p:txBody>
          <a:bodyPr>
            <a:normAutofit/>
          </a:bodyPr>
          <a:lstStyle/>
          <a:p>
            <a:r>
              <a:rPr lang="en-GB" sz="2000" dirty="0"/>
              <a:t>Testing Frameworks</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1141229"/>
            <a:ext cx="8596668" cy="5464980"/>
          </a:xfrm>
        </p:spPr>
        <p:txBody>
          <a:bodyPr>
            <a:normAutofit/>
          </a:bodyPr>
          <a:lstStyle/>
          <a:p>
            <a:r>
              <a:rPr lang="en-GB" sz="1400" dirty="0"/>
              <a:t>How Cucumber works?</a:t>
            </a:r>
          </a:p>
          <a:p>
            <a:pPr lvl="1"/>
            <a:r>
              <a:rPr lang="en-GB" sz="1200" dirty="0"/>
              <a:t>Step 1 : Prepare Feature files </a:t>
            </a:r>
          </a:p>
          <a:p>
            <a:pPr lvl="2"/>
            <a:r>
              <a:rPr lang="en-GB" sz="1000" dirty="0"/>
              <a:t>Document Tests in feature file using Gherkin language (A plain English language)</a:t>
            </a:r>
          </a:p>
          <a:p>
            <a:pPr lvl="2"/>
            <a:r>
              <a:rPr lang="en-GB" sz="1000" dirty="0"/>
              <a:t>Each Test contains multiple test steps</a:t>
            </a:r>
          </a:p>
          <a:p>
            <a:pPr lvl="1"/>
            <a:r>
              <a:rPr lang="en-GB" sz="1200" dirty="0"/>
              <a:t>Step 2 : Develop Step Definitions</a:t>
            </a:r>
          </a:p>
          <a:p>
            <a:pPr lvl="2"/>
            <a:r>
              <a:rPr lang="en-GB" sz="1000" dirty="0"/>
              <a:t>Corresponding to each test step in feature files, create a method (In Java) </a:t>
            </a:r>
          </a:p>
          <a:p>
            <a:pPr lvl="2"/>
            <a:r>
              <a:rPr lang="en-GB" sz="1000" dirty="0"/>
              <a:t>Write appropriate code in each method</a:t>
            </a:r>
          </a:p>
          <a:p>
            <a:pPr lvl="1"/>
            <a:r>
              <a:rPr lang="en-GB" sz="1200" dirty="0"/>
              <a:t>Step 3: Execute Feature Files:</a:t>
            </a:r>
          </a:p>
          <a:p>
            <a:pPr lvl="2"/>
            <a:r>
              <a:rPr lang="en-GB" sz="1000" dirty="0"/>
              <a:t>When a feature file is executed, All the java methods are executed in the same order as Test steps</a:t>
            </a:r>
            <a:endParaRPr lang="en-GB" sz="1200" dirty="0"/>
          </a:p>
        </p:txBody>
      </p:sp>
    </p:spTree>
    <p:extLst>
      <p:ext uri="{BB962C8B-B14F-4D97-AF65-F5344CB8AC3E}">
        <p14:creationId xmlns:p14="http://schemas.microsoft.com/office/powerpoint/2010/main" val="603405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1000"/>
                                        <p:tgtEl>
                                          <p:spTgt spid="7">
                                            <p:txEl>
                                              <p:pRg st="4" end="4"/>
                                            </p:txEl>
                                          </p:spTgt>
                                        </p:tgtEl>
                                      </p:cBhvr>
                                    </p:animEffect>
                                    <p:anim calcmode="lin" valueType="num">
                                      <p:cBhvr>
                                        <p:cTn id="36"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5" end="5"/>
                                            </p:txEl>
                                          </p:spTgt>
                                        </p:tgtEl>
                                        <p:attrNameLst>
                                          <p:attrName>style.visibility</p:attrName>
                                        </p:attrNameLst>
                                      </p:cBhvr>
                                      <p:to>
                                        <p:strVal val="visible"/>
                                      </p:to>
                                    </p:set>
                                    <p:animEffect transition="in" filter="fade">
                                      <p:cBhvr>
                                        <p:cTn id="42" dur="1000"/>
                                        <p:tgtEl>
                                          <p:spTgt spid="7">
                                            <p:txEl>
                                              <p:pRg st="5" end="5"/>
                                            </p:txEl>
                                          </p:spTgt>
                                        </p:tgtEl>
                                      </p:cBhvr>
                                    </p:animEffect>
                                    <p:anim calcmode="lin" valueType="num">
                                      <p:cBhvr>
                                        <p:cTn id="4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6" end="6"/>
                                            </p:txEl>
                                          </p:spTgt>
                                        </p:tgtEl>
                                        <p:attrNameLst>
                                          <p:attrName>style.visibility</p:attrName>
                                        </p:attrNameLst>
                                      </p:cBhvr>
                                      <p:to>
                                        <p:strVal val="visible"/>
                                      </p:to>
                                    </p:set>
                                    <p:animEffect transition="in" filter="fade">
                                      <p:cBhvr>
                                        <p:cTn id="49" dur="1000"/>
                                        <p:tgtEl>
                                          <p:spTgt spid="7">
                                            <p:txEl>
                                              <p:pRg st="6" end="6"/>
                                            </p:txEl>
                                          </p:spTgt>
                                        </p:tgtEl>
                                      </p:cBhvr>
                                    </p:animEffect>
                                    <p:anim calcmode="lin" valueType="num">
                                      <p:cBhvr>
                                        <p:cTn id="50"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7">
                                            <p:txEl>
                                              <p:pRg st="7" end="7"/>
                                            </p:txEl>
                                          </p:spTgt>
                                        </p:tgtEl>
                                        <p:attrNameLst>
                                          <p:attrName>style.visibility</p:attrName>
                                        </p:attrNameLst>
                                      </p:cBhvr>
                                      <p:to>
                                        <p:strVal val="visible"/>
                                      </p:to>
                                    </p:set>
                                    <p:animEffect transition="in" filter="fade">
                                      <p:cBhvr>
                                        <p:cTn id="56" dur="1000"/>
                                        <p:tgtEl>
                                          <p:spTgt spid="7">
                                            <p:txEl>
                                              <p:pRg st="7" end="7"/>
                                            </p:txEl>
                                          </p:spTgt>
                                        </p:tgtEl>
                                      </p:cBhvr>
                                    </p:animEffect>
                                    <p:anim calcmode="lin" valueType="num">
                                      <p:cBhvr>
                                        <p:cTn id="5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7">
                                            <p:txEl>
                                              <p:pRg st="8" end="8"/>
                                            </p:txEl>
                                          </p:spTgt>
                                        </p:tgtEl>
                                        <p:attrNameLst>
                                          <p:attrName>style.visibility</p:attrName>
                                        </p:attrNameLst>
                                      </p:cBhvr>
                                      <p:to>
                                        <p:strVal val="visible"/>
                                      </p:to>
                                    </p:set>
                                    <p:animEffect transition="in" filter="fade">
                                      <p:cBhvr>
                                        <p:cTn id="63" dur="1000"/>
                                        <p:tgtEl>
                                          <p:spTgt spid="7">
                                            <p:txEl>
                                              <p:pRg st="8" end="8"/>
                                            </p:txEl>
                                          </p:spTgt>
                                        </p:tgtEl>
                                      </p:cBhvr>
                                    </p:animEffect>
                                    <p:anim calcmode="lin" valueType="num">
                                      <p:cBhvr>
                                        <p:cTn id="64"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609601"/>
            <a:ext cx="8596668" cy="531628"/>
          </a:xfrm>
        </p:spPr>
        <p:txBody>
          <a:bodyPr>
            <a:normAutofit/>
          </a:bodyPr>
          <a:lstStyle/>
          <a:p>
            <a:r>
              <a:rPr lang="en-GB" sz="2000" dirty="0"/>
              <a:t>Cucumber</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1141229"/>
            <a:ext cx="8596668" cy="4900133"/>
          </a:xfrm>
        </p:spPr>
        <p:txBody>
          <a:bodyPr>
            <a:normAutofit/>
          </a:bodyPr>
          <a:lstStyle/>
          <a:p>
            <a:r>
              <a:rPr lang="en-GB" sz="1400" dirty="0"/>
              <a:t>Feature Example:</a:t>
            </a:r>
          </a:p>
          <a:p>
            <a:pPr lvl="1"/>
            <a:endParaRPr lang="en-GB" sz="1000" dirty="0"/>
          </a:p>
        </p:txBody>
      </p:sp>
      <p:pic>
        <p:nvPicPr>
          <p:cNvPr id="2" name="Picture 1">
            <a:extLst>
              <a:ext uri="{FF2B5EF4-FFF2-40B4-BE49-F238E27FC236}">
                <a16:creationId xmlns:a16="http://schemas.microsoft.com/office/drawing/2014/main" id="{E6F31A83-F312-4E2E-AD52-43E01C503DA6}"/>
              </a:ext>
            </a:extLst>
          </p:cNvPr>
          <p:cNvPicPr>
            <a:picLocks noChangeAspect="1"/>
          </p:cNvPicPr>
          <p:nvPr/>
        </p:nvPicPr>
        <p:blipFill>
          <a:blip r:embed="rId2"/>
          <a:stretch>
            <a:fillRect/>
          </a:stretch>
        </p:blipFill>
        <p:spPr>
          <a:xfrm>
            <a:off x="1462992" y="1444596"/>
            <a:ext cx="4982647" cy="1894027"/>
          </a:xfrm>
          <a:prstGeom prst="rect">
            <a:avLst/>
          </a:prstGeom>
        </p:spPr>
      </p:pic>
      <p:pic>
        <p:nvPicPr>
          <p:cNvPr id="3" name="Picture 2">
            <a:extLst>
              <a:ext uri="{FF2B5EF4-FFF2-40B4-BE49-F238E27FC236}">
                <a16:creationId xmlns:a16="http://schemas.microsoft.com/office/drawing/2014/main" id="{410EC227-910E-4E23-993D-B0847B7D56EE}"/>
              </a:ext>
            </a:extLst>
          </p:cNvPr>
          <p:cNvPicPr>
            <a:picLocks noChangeAspect="1"/>
          </p:cNvPicPr>
          <p:nvPr/>
        </p:nvPicPr>
        <p:blipFill>
          <a:blip r:embed="rId3"/>
          <a:stretch>
            <a:fillRect/>
          </a:stretch>
        </p:blipFill>
        <p:spPr>
          <a:xfrm>
            <a:off x="1462992" y="3732367"/>
            <a:ext cx="4982647" cy="2273152"/>
          </a:xfrm>
          <a:prstGeom prst="rect">
            <a:avLst/>
          </a:prstGeom>
        </p:spPr>
      </p:pic>
    </p:spTree>
    <p:extLst>
      <p:ext uri="{BB962C8B-B14F-4D97-AF65-F5344CB8AC3E}">
        <p14:creationId xmlns:p14="http://schemas.microsoft.com/office/powerpoint/2010/main" val="996078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609601"/>
            <a:ext cx="8596668" cy="531628"/>
          </a:xfrm>
        </p:spPr>
        <p:txBody>
          <a:bodyPr>
            <a:normAutofit/>
          </a:bodyPr>
          <a:lstStyle/>
          <a:p>
            <a:r>
              <a:rPr lang="en-GB" sz="2000" dirty="0"/>
              <a:t>Cucumber</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1141229"/>
            <a:ext cx="8596668" cy="5517988"/>
          </a:xfrm>
        </p:spPr>
        <p:txBody>
          <a:bodyPr/>
          <a:lstStyle/>
          <a:p>
            <a:r>
              <a:rPr lang="en-GB" sz="1600" dirty="0"/>
              <a:t>What is Gherkin?</a:t>
            </a:r>
          </a:p>
          <a:p>
            <a:pPr lvl="1"/>
            <a:r>
              <a:rPr lang="en-GB" sz="1400" dirty="0"/>
              <a:t>Gherkin is a set of grammar rules used to write features/Requirements</a:t>
            </a:r>
          </a:p>
          <a:p>
            <a:pPr lvl="1"/>
            <a:r>
              <a:rPr lang="en-GB" sz="1400" dirty="0"/>
              <a:t>It is simply a set of keywords where each keyword has a specific purpose</a:t>
            </a:r>
          </a:p>
          <a:p>
            <a:r>
              <a:rPr lang="en-GB" sz="1600" dirty="0"/>
              <a:t>Gherkin Keywords:</a:t>
            </a:r>
          </a:p>
          <a:p>
            <a:pPr marL="800100" lvl="1" indent="-342900">
              <a:buFont typeface="+mj-lt"/>
              <a:buAutoNum type="arabicPeriod"/>
            </a:pPr>
            <a:r>
              <a:rPr lang="en-GB" sz="1400" dirty="0"/>
              <a:t>Feature</a:t>
            </a:r>
          </a:p>
          <a:p>
            <a:pPr marL="800100" lvl="1" indent="-342900">
              <a:buFont typeface="+mj-lt"/>
              <a:buAutoNum type="arabicPeriod"/>
            </a:pPr>
            <a:r>
              <a:rPr lang="en-GB" sz="1400" dirty="0"/>
              <a:t>Scenario</a:t>
            </a:r>
          </a:p>
          <a:p>
            <a:pPr marL="800100" lvl="1" indent="-342900">
              <a:buFont typeface="+mj-lt"/>
              <a:buAutoNum type="arabicPeriod"/>
            </a:pPr>
            <a:r>
              <a:rPr lang="en-GB" sz="1400" dirty="0"/>
              <a:t>Given</a:t>
            </a:r>
          </a:p>
          <a:p>
            <a:pPr marL="800100" lvl="1" indent="-342900">
              <a:buFont typeface="+mj-lt"/>
              <a:buAutoNum type="arabicPeriod"/>
            </a:pPr>
            <a:r>
              <a:rPr lang="en-GB" sz="1400" dirty="0"/>
              <a:t>When</a:t>
            </a:r>
          </a:p>
          <a:p>
            <a:pPr marL="800100" lvl="1" indent="-342900">
              <a:buFont typeface="+mj-lt"/>
              <a:buAutoNum type="arabicPeriod"/>
            </a:pPr>
            <a:r>
              <a:rPr lang="en-GB" sz="1400" dirty="0"/>
              <a:t>Then</a:t>
            </a:r>
          </a:p>
          <a:p>
            <a:pPr marL="800100" lvl="1" indent="-342900">
              <a:buFont typeface="+mj-lt"/>
              <a:buAutoNum type="arabicPeriod"/>
            </a:pPr>
            <a:r>
              <a:rPr lang="en-GB" sz="1400" dirty="0"/>
              <a:t>And</a:t>
            </a:r>
          </a:p>
          <a:p>
            <a:pPr marL="800100" lvl="1" indent="-342900">
              <a:buFont typeface="+mj-lt"/>
              <a:buAutoNum type="arabicPeriod"/>
            </a:pPr>
            <a:r>
              <a:rPr lang="en-GB" sz="1400" dirty="0"/>
              <a:t>But</a:t>
            </a:r>
          </a:p>
          <a:p>
            <a:pPr marL="800100" lvl="1" indent="-342900">
              <a:buFont typeface="+mj-lt"/>
              <a:buAutoNum type="arabicPeriod"/>
            </a:pPr>
            <a:r>
              <a:rPr lang="en-GB" sz="1400" dirty="0"/>
              <a:t>Scenario Outline</a:t>
            </a:r>
          </a:p>
          <a:p>
            <a:pPr marL="800100" lvl="1" indent="-342900">
              <a:buFont typeface="+mj-lt"/>
              <a:buAutoNum type="arabicPeriod"/>
            </a:pPr>
            <a:r>
              <a:rPr lang="en-GB" sz="1400" dirty="0"/>
              <a:t>Examples</a:t>
            </a:r>
          </a:p>
          <a:p>
            <a:pPr marL="800100" lvl="1" indent="-342900">
              <a:buFont typeface="+mj-lt"/>
              <a:buAutoNum type="arabicPeriod"/>
            </a:pPr>
            <a:r>
              <a:rPr lang="en-GB" sz="1400" dirty="0"/>
              <a:t>Background</a:t>
            </a:r>
          </a:p>
          <a:p>
            <a:pPr lvl="1"/>
            <a:endParaRPr lang="en-GB" sz="1400" dirty="0"/>
          </a:p>
          <a:p>
            <a:pPr lvl="1"/>
            <a:endParaRPr lang="en-GB" sz="1400" dirty="0"/>
          </a:p>
          <a:p>
            <a:pPr lvl="2"/>
            <a:endParaRPr lang="en-GB" sz="1200" dirty="0"/>
          </a:p>
          <a:p>
            <a:pPr lvl="1"/>
            <a:endParaRPr lang="en-GB" dirty="0"/>
          </a:p>
        </p:txBody>
      </p:sp>
    </p:spTree>
    <p:extLst>
      <p:ext uri="{BB962C8B-B14F-4D97-AF65-F5344CB8AC3E}">
        <p14:creationId xmlns:p14="http://schemas.microsoft.com/office/powerpoint/2010/main" val="3986279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1000"/>
                                        <p:tgtEl>
                                          <p:spTgt spid="7">
                                            <p:txEl>
                                              <p:pRg st="4" end="4"/>
                                            </p:txEl>
                                          </p:spTgt>
                                        </p:tgtEl>
                                      </p:cBhvr>
                                    </p:animEffect>
                                    <p:anim calcmode="lin" valueType="num">
                                      <p:cBhvr>
                                        <p:cTn id="36"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5" end="5"/>
                                            </p:txEl>
                                          </p:spTgt>
                                        </p:tgtEl>
                                        <p:attrNameLst>
                                          <p:attrName>style.visibility</p:attrName>
                                        </p:attrNameLst>
                                      </p:cBhvr>
                                      <p:to>
                                        <p:strVal val="visible"/>
                                      </p:to>
                                    </p:set>
                                    <p:animEffect transition="in" filter="fade">
                                      <p:cBhvr>
                                        <p:cTn id="42" dur="1000"/>
                                        <p:tgtEl>
                                          <p:spTgt spid="7">
                                            <p:txEl>
                                              <p:pRg st="5" end="5"/>
                                            </p:txEl>
                                          </p:spTgt>
                                        </p:tgtEl>
                                      </p:cBhvr>
                                    </p:animEffect>
                                    <p:anim calcmode="lin" valueType="num">
                                      <p:cBhvr>
                                        <p:cTn id="4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6" end="6"/>
                                            </p:txEl>
                                          </p:spTgt>
                                        </p:tgtEl>
                                        <p:attrNameLst>
                                          <p:attrName>style.visibility</p:attrName>
                                        </p:attrNameLst>
                                      </p:cBhvr>
                                      <p:to>
                                        <p:strVal val="visible"/>
                                      </p:to>
                                    </p:set>
                                    <p:animEffect transition="in" filter="fade">
                                      <p:cBhvr>
                                        <p:cTn id="49" dur="1000"/>
                                        <p:tgtEl>
                                          <p:spTgt spid="7">
                                            <p:txEl>
                                              <p:pRg st="6" end="6"/>
                                            </p:txEl>
                                          </p:spTgt>
                                        </p:tgtEl>
                                      </p:cBhvr>
                                    </p:animEffect>
                                    <p:anim calcmode="lin" valueType="num">
                                      <p:cBhvr>
                                        <p:cTn id="50"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7">
                                            <p:txEl>
                                              <p:pRg st="7" end="7"/>
                                            </p:txEl>
                                          </p:spTgt>
                                        </p:tgtEl>
                                        <p:attrNameLst>
                                          <p:attrName>style.visibility</p:attrName>
                                        </p:attrNameLst>
                                      </p:cBhvr>
                                      <p:to>
                                        <p:strVal val="visible"/>
                                      </p:to>
                                    </p:set>
                                    <p:animEffect transition="in" filter="fade">
                                      <p:cBhvr>
                                        <p:cTn id="56" dur="1000"/>
                                        <p:tgtEl>
                                          <p:spTgt spid="7">
                                            <p:txEl>
                                              <p:pRg st="7" end="7"/>
                                            </p:txEl>
                                          </p:spTgt>
                                        </p:tgtEl>
                                      </p:cBhvr>
                                    </p:animEffect>
                                    <p:anim calcmode="lin" valueType="num">
                                      <p:cBhvr>
                                        <p:cTn id="5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7">
                                            <p:txEl>
                                              <p:pRg st="8" end="8"/>
                                            </p:txEl>
                                          </p:spTgt>
                                        </p:tgtEl>
                                        <p:attrNameLst>
                                          <p:attrName>style.visibility</p:attrName>
                                        </p:attrNameLst>
                                      </p:cBhvr>
                                      <p:to>
                                        <p:strVal val="visible"/>
                                      </p:to>
                                    </p:set>
                                    <p:animEffect transition="in" filter="fade">
                                      <p:cBhvr>
                                        <p:cTn id="63" dur="1000"/>
                                        <p:tgtEl>
                                          <p:spTgt spid="7">
                                            <p:txEl>
                                              <p:pRg st="8" end="8"/>
                                            </p:txEl>
                                          </p:spTgt>
                                        </p:tgtEl>
                                      </p:cBhvr>
                                    </p:animEffect>
                                    <p:anim calcmode="lin" valueType="num">
                                      <p:cBhvr>
                                        <p:cTn id="64"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7">
                                            <p:txEl>
                                              <p:pRg st="9" end="9"/>
                                            </p:txEl>
                                          </p:spTgt>
                                        </p:tgtEl>
                                        <p:attrNameLst>
                                          <p:attrName>style.visibility</p:attrName>
                                        </p:attrNameLst>
                                      </p:cBhvr>
                                      <p:to>
                                        <p:strVal val="visible"/>
                                      </p:to>
                                    </p:set>
                                    <p:animEffect transition="in" filter="fade">
                                      <p:cBhvr>
                                        <p:cTn id="70" dur="1000"/>
                                        <p:tgtEl>
                                          <p:spTgt spid="7">
                                            <p:txEl>
                                              <p:pRg st="9" end="9"/>
                                            </p:txEl>
                                          </p:spTgt>
                                        </p:tgtEl>
                                      </p:cBhvr>
                                    </p:animEffect>
                                    <p:anim calcmode="lin" valueType="num">
                                      <p:cBhvr>
                                        <p:cTn id="71"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7">
                                            <p:txEl>
                                              <p:pRg st="10" end="10"/>
                                            </p:txEl>
                                          </p:spTgt>
                                        </p:tgtEl>
                                        <p:attrNameLst>
                                          <p:attrName>style.visibility</p:attrName>
                                        </p:attrNameLst>
                                      </p:cBhvr>
                                      <p:to>
                                        <p:strVal val="visible"/>
                                      </p:to>
                                    </p:set>
                                    <p:animEffect transition="in" filter="fade">
                                      <p:cBhvr>
                                        <p:cTn id="77" dur="1000"/>
                                        <p:tgtEl>
                                          <p:spTgt spid="7">
                                            <p:txEl>
                                              <p:pRg st="10" end="10"/>
                                            </p:txEl>
                                          </p:spTgt>
                                        </p:tgtEl>
                                      </p:cBhvr>
                                    </p:animEffect>
                                    <p:anim calcmode="lin" valueType="num">
                                      <p:cBhvr>
                                        <p:cTn id="78"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7">
                                            <p:txEl>
                                              <p:pRg st="11" end="11"/>
                                            </p:txEl>
                                          </p:spTgt>
                                        </p:tgtEl>
                                        <p:attrNameLst>
                                          <p:attrName>style.visibility</p:attrName>
                                        </p:attrNameLst>
                                      </p:cBhvr>
                                      <p:to>
                                        <p:strVal val="visible"/>
                                      </p:to>
                                    </p:set>
                                    <p:animEffect transition="in" filter="fade">
                                      <p:cBhvr>
                                        <p:cTn id="84" dur="1000"/>
                                        <p:tgtEl>
                                          <p:spTgt spid="7">
                                            <p:txEl>
                                              <p:pRg st="11" end="11"/>
                                            </p:txEl>
                                          </p:spTgt>
                                        </p:tgtEl>
                                      </p:cBhvr>
                                    </p:animEffect>
                                    <p:anim calcmode="lin" valueType="num">
                                      <p:cBhvr>
                                        <p:cTn id="85"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7">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7">
                                            <p:txEl>
                                              <p:pRg st="12" end="12"/>
                                            </p:txEl>
                                          </p:spTgt>
                                        </p:tgtEl>
                                        <p:attrNameLst>
                                          <p:attrName>style.visibility</p:attrName>
                                        </p:attrNameLst>
                                      </p:cBhvr>
                                      <p:to>
                                        <p:strVal val="visible"/>
                                      </p:to>
                                    </p:set>
                                    <p:animEffect transition="in" filter="fade">
                                      <p:cBhvr>
                                        <p:cTn id="91" dur="1000"/>
                                        <p:tgtEl>
                                          <p:spTgt spid="7">
                                            <p:txEl>
                                              <p:pRg st="12" end="12"/>
                                            </p:txEl>
                                          </p:spTgt>
                                        </p:tgtEl>
                                      </p:cBhvr>
                                    </p:animEffect>
                                    <p:anim calcmode="lin" valueType="num">
                                      <p:cBhvr>
                                        <p:cTn id="92"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93"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7">
                                            <p:txEl>
                                              <p:pRg st="13" end="13"/>
                                            </p:txEl>
                                          </p:spTgt>
                                        </p:tgtEl>
                                        <p:attrNameLst>
                                          <p:attrName>style.visibility</p:attrName>
                                        </p:attrNameLst>
                                      </p:cBhvr>
                                      <p:to>
                                        <p:strVal val="visible"/>
                                      </p:to>
                                    </p:set>
                                    <p:animEffect transition="in" filter="fade">
                                      <p:cBhvr>
                                        <p:cTn id="98" dur="1000"/>
                                        <p:tgtEl>
                                          <p:spTgt spid="7">
                                            <p:txEl>
                                              <p:pRg st="13" end="13"/>
                                            </p:txEl>
                                          </p:spTgt>
                                        </p:tgtEl>
                                      </p:cBhvr>
                                    </p:animEffect>
                                    <p:anim calcmode="lin" valueType="num">
                                      <p:cBhvr>
                                        <p:cTn id="99"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100"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609601"/>
            <a:ext cx="8596668" cy="531628"/>
          </a:xfrm>
        </p:spPr>
        <p:txBody>
          <a:bodyPr>
            <a:normAutofit/>
          </a:bodyPr>
          <a:lstStyle/>
          <a:p>
            <a:r>
              <a:rPr lang="en-GB" sz="2000" dirty="0"/>
              <a:t>Cucumber</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1141229"/>
            <a:ext cx="8596668" cy="4900133"/>
          </a:xfrm>
        </p:spPr>
        <p:txBody>
          <a:bodyPr>
            <a:normAutofit/>
          </a:bodyPr>
          <a:lstStyle/>
          <a:p>
            <a:r>
              <a:rPr lang="en-GB" sz="1600" dirty="0"/>
              <a:t>What is Feature file?</a:t>
            </a:r>
          </a:p>
          <a:p>
            <a:pPr lvl="1"/>
            <a:r>
              <a:rPr lang="en-GB" sz="1200" dirty="0"/>
              <a:t>It’s a file where requirements are documented</a:t>
            </a:r>
          </a:p>
          <a:p>
            <a:pPr lvl="1" fontAlgn="base"/>
            <a:r>
              <a:rPr lang="en-GB" sz="1400" dirty="0"/>
              <a:t>It is a plain text file with </a:t>
            </a:r>
            <a:r>
              <a:rPr lang="en-GB" sz="1400" b="1" dirty="0"/>
              <a:t>.feature</a:t>
            </a:r>
            <a:r>
              <a:rPr lang="en-GB" sz="1400" dirty="0"/>
              <a:t> extension</a:t>
            </a:r>
          </a:p>
          <a:p>
            <a:pPr lvl="1" fontAlgn="base"/>
            <a:r>
              <a:rPr lang="en-GB" sz="1400" dirty="0"/>
              <a:t>Gherkin syntax is used to write feature file</a:t>
            </a:r>
          </a:p>
          <a:p>
            <a:pPr lvl="1" fontAlgn="base"/>
            <a:r>
              <a:rPr lang="en-GB" sz="1400" dirty="0"/>
              <a:t>Each feature file contains a group of scenarios</a:t>
            </a:r>
          </a:p>
          <a:p>
            <a:pPr lvl="1" fontAlgn="base"/>
            <a:r>
              <a:rPr lang="en-GB" sz="1400" dirty="0"/>
              <a:t>Each scenario in feature file is an acceptance test</a:t>
            </a:r>
          </a:p>
          <a:p>
            <a:pPr lvl="1" fontAlgn="base"/>
            <a:r>
              <a:rPr lang="en-GB" sz="1400" dirty="0"/>
              <a:t>Every step in Feature file is mapped to a step definition method in step definition file .</a:t>
            </a:r>
          </a:p>
          <a:p>
            <a:pPr lvl="1"/>
            <a:r>
              <a:rPr lang="en-GB" b="1" i="1" dirty="0"/>
              <a:t>Feature File</a:t>
            </a:r>
            <a:r>
              <a:rPr lang="en-GB" dirty="0"/>
              <a:t> is an entry point to the </a:t>
            </a:r>
            <a:r>
              <a:rPr lang="en-GB" i="1" dirty="0"/>
              <a:t>Cucumber</a:t>
            </a:r>
            <a:r>
              <a:rPr lang="en-GB" dirty="0"/>
              <a:t> tests</a:t>
            </a:r>
            <a:endParaRPr lang="en-GB" sz="2200" dirty="0"/>
          </a:p>
          <a:p>
            <a:pPr lvl="1"/>
            <a:r>
              <a:rPr lang="en-GB" sz="1400" dirty="0"/>
              <a:t>Feature =&gt; Represents a requirement</a:t>
            </a:r>
          </a:p>
          <a:p>
            <a:pPr lvl="2"/>
            <a:r>
              <a:rPr lang="en-GB" sz="1200" dirty="0"/>
              <a:t>Scenario 1 =&gt; Represent test case to be executed to test the requirement</a:t>
            </a:r>
          </a:p>
          <a:p>
            <a:pPr lvl="2"/>
            <a:r>
              <a:rPr lang="en-GB" sz="1200" dirty="0"/>
              <a:t>Scenario 2</a:t>
            </a:r>
          </a:p>
          <a:p>
            <a:pPr lvl="2"/>
            <a:r>
              <a:rPr lang="en-GB" sz="1200" dirty="0"/>
              <a:t>Scenario 3</a:t>
            </a:r>
          </a:p>
          <a:p>
            <a:pPr lvl="2"/>
            <a:r>
              <a:rPr lang="en-GB" sz="1200" dirty="0"/>
              <a:t>Scenario n</a:t>
            </a:r>
          </a:p>
          <a:p>
            <a:pPr lvl="1"/>
            <a:r>
              <a:rPr lang="en-GB" sz="1400" dirty="0"/>
              <a:t>Example feature file</a:t>
            </a:r>
          </a:p>
          <a:p>
            <a:pPr lvl="1"/>
            <a:endParaRPr lang="en-GB" sz="1400" dirty="0"/>
          </a:p>
          <a:p>
            <a:pPr lvl="2"/>
            <a:endParaRPr lang="en-GB" sz="1200" dirty="0"/>
          </a:p>
          <a:p>
            <a:pPr lvl="1"/>
            <a:endParaRPr lang="en-GB" dirty="0"/>
          </a:p>
        </p:txBody>
      </p:sp>
    </p:spTree>
    <p:extLst>
      <p:ext uri="{BB962C8B-B14F-4D97-AF65-F5344CB8AC3E}">
        <p14:creationId xmlns:p14="http://schemas.microsoft.com/office/powerpoint/2010/main" val="2687025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1000"/>
                                        <p:tgtEl>
                                          <p:spTgt spid="7">
                                            <p:txEl>
                                              <p:pRg st="4" end="4"/>
                                            </p:txEl>
                                          </p:spTgt>
                                        </p:tgtEl>
                                      </p:cBhvr>
                                    </p:animEffect>
                                    <p:anim calcmode="lin" valueType="num">
                                      <p:cBhvr>
                                        <p:cTn id="36"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5" end="5"/>
                                            </p:txEl>
                                          </p:spTgt>
                                        </p:tgtEl>
                                        <p:attrNameLst>
                                          <p:attrName>style.visibility</p:attrName>
                                        </p:attrNameLst>
                                      </p:cBhvr>
                                      <p:to>
                                        <p:strVal val="visible"/>
                                      </p:to>
                                    </p:set>
                                    <p:animEffect transition="in" filter="fade">
                                      <p:cBhvr>
                                        <p:cTn id="42" dur="1000"/>
                                        <p:tgtEl>
                                          <p:spTgt spid="7">
                                            <p:txEl>
                                              <p:pRg st="5" end="5"/>
                                            </p:txEl>
                                          </p:spTgt>
                                        </p:tgtEl>
                                      </p:cBhvr>
                                    </p:animEffect>
                                    <p:anim calcmode="lin" valueType="num">
                                      <p:cBhvr>
                                        <p:cTn id="4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6" end="6"/>
                                            </p:txEl>
                                          </p:spTgt>
                                        </p:tgtEl>
                                        <p:attrNameLst>
                                          <p:attrName>style.visibility</p:attrName>
                                        </p:attrNameLst>
                                      </p:cBhvr>
                                      <p:to>
                                        <p:strVal val="visible"/>
                                      </p:to>
                                    </p:set>
                                    <p:animEffect transition="in" filter="fade">
                                      <p:cBhvr>
                                        <p:cTn id="49" dur="1000"/>
                                        <p:tgtEl>
                                          <p:spTgt spid="7">
                                            <p:txEl>
                                              <p:pRg st="6" end="6"/>
                                            </p:txEl>
                                          </p:spTgt>
                                        </p:tgtEl>
                                      </p:cBhvr>
                                    </p:animEffect>
                                    <p:anim calcmode="lin" valueType="num">
                                      <p:cBhvr>
                                        <p:cTn id="50"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7">
                                            <p:txEl>
                                              <p:pRg st="7" end="7"/>
                                            </p:txEl>
                                          </p:spTgt>
                                        </p:tgtEl>
                                        <p:attrNameLst>
                                          <p:attrName>style.visibility</p:attrName>
                                        </p:attrNameLst>
                                      </p:cBhvr>
                                      <p:to>
                                        <p:strVal val="visible"/>
                                      </p:to>
                                    </p:set>
                                    <p:animEffect transition="in" filter="fade">
                                      <p:cBhvr>
                                        <p:cTn id="56" dur="1000"/>
                                        <p:tgtEl>
                                          <p:spTgt spid="7">
                                            <p:txEl>
                                              <p:pRg st="7" end="7"/>
                                            </p:txEl>
                                          </p:spTgt>
                                        </p:tgtEl>
                                      </p:cBhvr>
                                    </p:animEffect>
                                    <p:anim calcmode="lin" valueType="num">
                                      <p:cBhvr>
                                        <p:cTn id="5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7">
                                            <p:txEl>
                                              <p:pRg st="8" end="8"/>
                                            </p:txEl>
                                          </p:spTgt>
                                        </p:tgtEl>
                                        <p:attrNameLst>
                                          <p:attrName>style.visibility</p:attrName>
                                        </p:attrNameLst>
                                      </p:cBhvr>
                                      <p:to>
                                        <p:strVal val="visible"/>
                                      </p:to>
                                    </p:set>
                                    <p:animEffect transition="in" filter="fade">
                                      <p:cBhvr>
                                        <p:cTn id="63" dur="1000"/>
                                        <p:tgtEl>
                                          <p:spTgt spid="7">
                                            <p:txEl>
                                              <p:pRg st="8" end="8"/>
                                            </p:txEl>
                                          </p:spTgt>
                                        </p:tgtEl>
                                      </p:cBhvr>
                                    </p:animEffect>
                                    <p:anim calcmode="lin" valueType="num">
                                      <p:cBhvr>
                                        <p:cTn id="64"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7">
                                            <p:txEl>
                                              <p:pRg st="9" end="9"/>
                                            </p:txEl>
                                          </p:spTgt>
                                        </p:tgtEl>
                                        <p:attrNameLst>
                                          <p:attrName>style.visibility</p:attrName>
                                        </p:attrNameLst>
                                      </p:cBhvr>
                                      <p:to>
                                        <p:strVal val="visible"/>
                                      </p:to>
                                    </p:set>
                                    <p:animEffect transition="in" filter="fade">
                                      <p:cBhvr>
                                        <p:cTn id="70" dur="1000"/>
                                        <p:tgtEl>
                                          <p:spTgt spid="7">
                                            <p:txEl>
                                              <p:pRg st="9" end="9"/>
                                            </p:txEl>
                                          </p:spTgt>
                                        </p:tgtEl>
                                      </p:cBhvr>
                                    </p:animEffect>
                                    <p:anim calcmode="lin" valueType="num">
                                      <p:cBhvr>
                                        <p:cTn id="71"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7">
                                            <p:txEl>
                                              <p:pRg st="10" end="10"/>
                                            </p:txEl>
                                          </p:spTgt>
                                        </p:tgtEl>
                                        <p:attrNameLst>
                                          <p:attrName>style.visibility</p:attrName>
                                        </p:attrNameLst>
                                      </p:cBhvr>
                                      <p:to>
                                        <p:strVal val="visible"/>
                                      </p:to>
                                    </p:set>
                                    <p:animEffect transition="in" filter="fade">
                                      <p:cBhvr>
                                        <p:cTn id="77" dur="1000"/>
                                        <p:tgtEl>
                                          <p:spTgt spid="7">
                                            <p:txEl>
                                              <p:pRg st="10" end="10"/>
                                            </p:txEl>
                                          </p:spTgt>
                                        </p:tgtEl>
                                      </p:cBhvr>
                                    </p:animEffect>
                                    <p:anim calcmode="lin" valueType="num">
                                      <p:cBhvr>
                                        <p:cTn id="78"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7">
                                            <p:txEl>
                                              <p:pRg st="11" end="11"/>
                                            </p:txEl>
                                          </p:spTgt>
                                        </p:tgtEl>
                                        <p:attrNameLst>
                                          <p:attrName>style.visibility</p:attrName>
                                        </p:attrNameLst>
                                      </p:cBhvr>
                                      <p:to>
                                        <p:strVal val="visible"/>
                                      </p:to>
                                    </p:set>
                                    <p:animEffect transition="in" filter="fade">
                                      <p:cBhvr>
                                        <p:cTn id="84" dur="1000"/>
                                        <p:tgtEl>
                                          <p:spTgt spid="7">
                                            <p:txEl>
                                              <p:pRg st="11" end="11"/>
                                            </p:txEl>
                                          </p:spTgt>
                                        </p:tgtEl>
                                      </p:cBhvr>
                                    </p:animEffect>
                                    <p:anim calcmode="lin" valueType="num">
                                      <p:cBhvr>
                                        <p:cTn id="85"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7">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7">
                                            <p:txEl>
                                              <p:pRg st="12" end="12"/>
                                            </p:txEl>
                                          </p:spTgt>
                                        </p:tgtEl>
                                        <p:attrNameLst>
                                          <p:attrName>style.visibility</p:attrName>
                                        </p:attrNameLst>
                                      </p:cBhvr>
                                      <p:to>
                                        <p:strVal val="visible"/>
                                      </p:to>
                                    </p:set>
                                    <p:animEffect transition="in" filter="fade">
                                      <p:cBhvr>
                                        <p:cTn id="91" dur="1000"/>
                                        <p:tgtEl>
                                          <p:spTgt spid="7">
                                            <p:txEl>
                                              <p:pRg st="12" end="12"/>
                                            </p:txEl>
                                          </p:spTgt>
                                        </p:tgtEl>
                                      </p:cBhvr>
                                    </p:animEffect>
                                    <p:anim calcmode="lin" valueType="num">
                                      <p:cBhvr>
                                        <p:cTn id="92"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93"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7">
                                            <p:txEl>
                                              <p:pRg st="13" end="13"/>
                                            </p:txEl>
                                          </p:spTgt>
                                        </p:tgtEl>
                                        <p:attrNameLst>
                                          <p:attrName>style.visibility</p:attrName>
                                        </p:attrNameLst>
                                      </p:cBhvr>
                                      <p:to>
                                        <p:strVal val="visible"/>
                                      </p:to>
                                    </p:set>
                                    <p:animEffect transition="in" filter="fade">
                                      <p:cBhvr>
                                        <p:cTn id="98" dur="1000"/>
                                        <p:tgtEl>
                                          <p:spTgt spid="7">
                                            <p:txEl>
                                              <p:pRg st="13" end="13"/>
                                            </p:txEl>
                                          </p:spTgt>
                                        </p:tgtEl>
                                      </p:cBhvr>
                                    </p:animEffect>
                                    <p:anim calcmode="lin" valueType="num">
                                      <p:cBhvr>
                                        <p:cTn id="99"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100"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609601"/>
            <a:ext cx="8596668" cy="531628"/>
          </a:xfrm>
        </p:spPr>
        <p:txBody>
          <a:bodyPr>
            <a:normAutofit/>
          </a:bodyPr>
          <a:lstStyle/>
          <a:p>
            <a:r>
              <a:rPr lang="en-GB" sz="2000" dirty="0"/>
              <a:t>Cucumber Set Up</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1141229"/>
            <a:ext cx="8596668" cy="4900133"/>
          </a:xfrm>
        </p:spPr>
        <p:txBody>
          <a:bodyPr>
            <a:normAutofit/>
          </a:bodyPr>
          <a:lstStyle/>
          <a:p>
            <a:pPr fontAlgn="base"/>
            <a:r>
              <a:rPr lang="en-GB" sz="1400" dirty="0"/>
              <a:t>Install Java JDK</a:t>
            </a:r>
          </a:p>
          <a:p>
            <a:pPr fontAlgn="base"/>
            <a:r>
              <a:rPr lang="en-GB" sz="1400" dirty="0"/>
              <a:t>Setup JAVA_HOME and PATH variables</a:t>
            </a:r>
          </a:p>
          <a:p>
            <a:pPr fontAlgn="base"/>
            <a:r>
              <a:rPr lang="en-GB" sz="1400" dirty="0"/>
              <a:t>Install IDE : Eclipse</a:t>
            </a:r>
          </a:p>
          <a:p>
            <a:pPr lvl="1" fontAlgn="base"/>
            <a:r>
              <a:rPr lang="en-GB" sz="1200" dirty="0"/>
              <a:t>Install </a:t>
            </a:r>
            <a:r>
              <a:rPr lang="en-GB" sz="1200" b="1" dirty="0"/>
              <a:t>Cucumber </a:t>
            </a:r>
            <a:r>
              <a:rPr lang="en-GB" sz="1200" dirty="0"/>
              <a:t>plugin in Eclipse </a:t>
            </a:r>
          </a:p>
          <a:p>
            <a:pPr lvl="2" fontAlgn="base"/>
            <a:r>
              <a:rPr lang="en-GB" sz="1000" dirty="0"/>
              <a:t>Help=&gt; Eclipse Market place =&gt; Search for Cucumber =&gt; Install =&gt; Restart</a:t>
            </a:r>
          </a:p>
          <a:p>
            <a:pPr fontAlgn="base"/>
            <a:r>
              <a:rPr lang="en-GB" sz="1400" dirty="0"/>
              <a:t>Create a maven project in eclipse =&gt; Follow this video</a:t>
            </a:r>
          </a:p>
          <a:p>
            <a:pPr lvl="1" fontAlgn="base"/>
            <a:endParaRPr lang="en-GB" sz="1200" dirty="0"/>
          </a:p>
          <a:p>
            <a:pPr lvl="1" fontAlgn="base"/>
            <a:endParaRPr lang="en-GB" sz="1200" dirty="0"/>
          </a:p>
          <a:p>
            <a:pPr lvl="1" fontAlgn="base"/>
            <a:endParaRPr lang="en-GB" sz="1200" dirty="0"/>
          </a:p>
          <a:p>
            <a:pPr lvl="1" fontAlgn="base"/>
            <a:endParaRPr lang="en-GB" sz="1200" dirty="0"/>
          </a:p>
          <a:p>
            <a:pPr lvl="1"/>
            <a:endParaRPr lang="en-GB" dirty="0"/>
          </a:p>
        </p:txBody>
      </p:sp>
    </p:spTree>
    <p:extLst>
      <p:ext uri="{BB962C8B-B14F-4D97-AF65-F5344CB8AC3E}">
        <p14:creationId xmlns:p14="http://schemas.microsoft.com/office/powerpoint/2010/main" val="377457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6B9C9-540E-492E-B334-8538D528D3E5}"/>
              </a:ext>
            </a:extLst>
          </p:cNvPr>
          <p:cNvSpPr>
            <a:spLocks noGrp="1"/>
          </p:cNvSpPr>
          <p:nvPr>
            <p:ph type="title"/>
          </p:nvPr>
        </p:nvSpPr>
        <p:spPr>
          <a:xfrm>
            <a:off x="677334" y="609601"/>
            <a:ext cx="8596668" cy="531628"/>
          </a:xfrm>
        </p:spPr>
        <p:txBody>
          <a:bodyPr>
            <a:normAutofit/>
          </a:bodyPr>
          <a:lstStyle/>
          <a:p>
            <a:r>
              <a:rPr lang="en-GB" sz="2000" dirty="0"/>
              <a:t>Cucumber Set Up</a:t>
            </a:r>
          </a:p>
        </p:txBody>
      </p:sp>
      <p:sp>
        <p:nvSpPr>
          <p:cNvPr id="7" name="Content Placeholder 6">
            <a:extLst>
              <a:ext uri="{FF2B5EF4-FFF2-40B4-BE49-F238E27FC236}">
                <a16:creationId xmlns:a16="http://schemas.microsoft.com/office/drawing/2014/main" id="{E46AA8D0-A358-4388-AF29-ABDC7E4C0C46}"/>
              </a:ext>
            </a:extLst>
          </p:cNvPr>
          <p:cNvSpPr>
            <a:spLocks noGrp="1"/>
          </p:cNvSpPr>
          <p:nvPr>
            <p:ph idx="1"/>
          </p:nvPr>
        </p:nvSpPr>
        <p:spPr>
          <a:xfrm>
            <a:off x="677334" y="1141229"/>
            <a:ext cx="8596668" cy="4900133"/>
          </a:xfrm>
        </p:spPr>
        <p:txBody>
          <a:bodyPr>
            <a:normAutofit/>
          </a:bodyPr>
          <a:lstStyle/>
          <a:p>
            <a:pPr lvl="1" fontAlgn="base"/>
            <a:r>
              <a:rPr lang="en-GB" sz="2000" dirty="0"/>
              <a:t>Inside your project (</a:t>
            </a:r>
            <a:r>
              <a:rPr lang="en-GB" sz="2000" dirty="0" err="1"/>
              <a:t>ankitha</a:t>
            </a:r>
            <a:r>
              <a:rPr lang="en-GB" sz="2000" dirty="0"/>
              <a:t>-cucumber-learning)</a:t>
            </a:r>
          </a:p>
          <a:p>
            <a:pPr lvl="2" fontAlgn="base"/>
            <a:r>
              <a:rPr lang="en-GB" dirty="0"/>
              <a:t>Create a features folder under /</a:t>
            </a:r>
            <a:r>
              <a:rPr lang="en-GB" dirty="0" err="1"/>
              <a:t>src</a:t>
            </a:r>
            <a:r>
              <a:rPr lang="en-GB" dirty="0"/>
              <a:t>/test/resources</a:t>
            </a:r>
          </a:p>
          <a:p>
            <a:pPr lvl="3" fontAlgn="base"/>
            <a:r>
              <a:rPr lang="en-GB" sz="1100" dirty="0"/>
              <a:t>Inside features folder, create a new file with .feature extension</a:t>
            </a:r>
          </a:p>
          <a:p>
            <a:pPr lvl="3" fontAlgn="base"/>
            <a:r>
              <a:rPr lang="en-GB" sz="1100" dirty="0"/>
              <a:t>Write scenarios inside feature file</a:t>
            </a:r>
          </a:p>
          <a:p>
            <a:pPr lvl="3" fontAlgn="base"/>
            <a:r>
              <a:rPr lang="en-GB" sz="1100" dirty="0"/>
              <a:t>Right click on feature file =&gt; Run as Cucumber Feature</a:t>
            </a:r>
          </a:p>
          <a:p>
            <a:pPr lvl="4" fontAlgn="base"/>
            <a:r>
              <a:rPr lang="en-GB" sz="1100" dirty="0"/>
              <a:t>In console, you will find empty step definitions for all the missing steps</a:t>
            </a:r>
          </a:p>
          <a:p>
            <a:pPr lvl="3" fontAlgn="base"/>
            <a:endParaRPr lang="en-GB" sz="1100" dirty="0"/>
          </a:p>
          <a:p>
            <a:pPr lvl="2" fontAlgn="base"/>
            <a:r>
              <a:rPr lang="en-GB" dirty="0"/>
              <a:t>Create </a:t>
            </a:r>
            <a:r>
              <a:rPr lang="en-GB" dirty="0" err="1"/>
              <a:t>stepDefinitions</a:t>
            </a:r>
            <a:r>
              <a:rPr lang="en-GB" dirty="0"/>
              <a:t> package </a:t>
            </a:r>
            <a:r>
              <a:rPr lang="en-GB" dirty="0" err="1"/>
              <a:t>unuder</a:t>
            </a:r>
            <a:r>
              <a:rPr lang="en-GB" dirty="0"/>
              <a:t> /</a:t>
            </a:r>
            <a:r>
              <a:rPr lang="en-GB" dirty="0" err="1"/>
              <a:t>src</a:t>
            </a:r>
            <a:r>
              <a:rPr lang="en-GB" dirty="0"/>
              <a:t>/test/java/</a:t>
            </a:r>
          </a:p>
          <a:p>
            <a:pPr lvl="3" fontAlgn="base"/>
            <a:r>
              <a:rPr lang="en-GB" dirty="0"/>
              <a:t>Create a class inside </a:t>
            </a:r>
            <a:r>
              <a:rPr lang="en-GB" dirty="0" err="1"/>
              <a:t>stepDefinitions</a:t>
            </a:r>
            <a:r>
              <a:rPr lang="en-GB" dirty="0"/>
              <a:t> package =&gt; name it Steps.java</a:t>
            </a:r>
          </a:p>
          <a:p>
            <a:pPr lvl="3" fontAlgn="base"/>
            <a:r>
              <a:rPr lang="en-GB" dirty="0"/>
              <a:t>Copy empty step definitions from above and paste them in side the Steps.java class</a:t>
            </a:r>
          </a:p>
          <a:p>
            <a:pPr lvl="3" fontAlgn="base"/>
            <a:r>
              <a:rPr lang="en-GB" dirty="0"/>
              <a:t>Write your own code inside each step definition method</a:t>
            </a:r>
          </a:p>
          <a:p>
            <a:pPr lvl="2" fontAlgn="base"/>
            <a:r>
              <a:rPr lang="en-GB" dirty="0"/>
              <a:t>Right click on feature file =&gt; Run as Cucumber Feature</a:t>
            </a:r>
          </a:p>
          <a:p>
            <a:pPr lvl="1" fontAlgn="base"/>
            <a:endParaRPr lang="en-GB" sz="2000" dirty="0"/>
          </a:p>
          <a:p>
            <a:pPr lvl="1" fontAlgn="base"/>
            <a:endParaRPr lang="en-GB" sz="1200" dirty="0"/>
          </a:p>
          <a:p>
            <a:pPr lvl="1" fontAlgn="base"/>
            <a:endParaRPr lang="en-GB" sz="1200" dirty="0"/>
          </a:p>
          <a:p>
            <a:pPr lvl="1" fontAlgn="base"/>
            <a:endParaRPr lang="en-GB" sz="1200" dirty="0"/>
          </a:p>
          <a:p>
            <a:pPr lvl="1"/>
            <a:endParaRPr lang="en-GB" dirty="0"/>
          </a:p>
        </p:txBody>
      </p:sp>
    </p:spTree>
    <p:extLst>
      <p:ext uri="{BB962C8B-B14F-4D97-AF65-F5344CB8AC3E}">
        <p14:creationId xmlns:p14="http://schemas.microsoft.com/office/powerpoint/2010/main" val="20769063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4896</TotalTime>
  <Words>2596</Words>
  <Application>Microsoft Office PowerPoint</Application>
  <PresentationFormat>Widescreen</PresentationFormat>
  <Paragraphs>400</Paragraphs>
  <Slides>30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Noto Sans Symbols</vt:lpstr>
      <vt:lpstr>Trebuchet MS</vt:lpstr>
      <vt:lpstr>Wingdings 3</vt:lpstr>
      <vt:lpstr>Facet</vt:lpstr>
      <vt:lpstr>PowerPoint Presentation</vt:lpstr>
      <vt:lpstr>Testing Framework</vt:lpstr>
      <vt:lpstr>Cucumber</vt:lpstr>
      <vt:lpstr>Testing Frameworks</vt:lpstr>
      <vt:lpstr>Cucumber</vt:lpstr>
      <vt:lpstr>Cucumber</vt:lpstr>
      <vt:lpstr>Cucumber</vt:lpstr>
      <vt:lpstr>Cucumber Set Up</vt:lpstr>
      <vt:lpstr>Cucumber Set Up</vt:lpstr>
      <vt:lpstr>Cucumber : Gherkin Keywords</vt:lpstr>
      <vt:lpstr>Cucumber : Gherkin Keywords</vt:lpstr>
      <vt:lpstr>Cucumber : Parameterisation</vt:lpstr>
      <vt:lpstr>Cucumber : Parameterisation</vt:lpstr>
      <vt:lpstr>Cucumber : Parameterisation</vt:lpstr>
      <vt:lpstr>Cucumber : Parameterisation</vt:lpstr>
      <vt:lpstr>Cucumber : Parameterisation</vt:lpstr>
      <vt:lpstr>Cucumber : Hooks</vt:lpstr>
      <vt:lpstr>Cucumber : Tags</vt:lpstr>
      <vt:lpstr>Cucumber : Tagged Hooks</vt:lpstr>
      <vt:lpstr>Cucumber : Runner Class</vt:lpstr>
      <vt:lpstr>Cucumber : Runner Class</vt:lpstr>
      <vt:lpstr>PowerPoint Presentation</vt:lpstr>
      <vt:lpstr>TestNG</vt:lpstr>
      <vt:lpstr>TestNG : SetUp</vt:lpstr>
      <vt:lpstr>TestNG : Annotations</vt:lpstr>
      <vt:lpstr>TestNG : Annotations</vt:lpstr>
      <vt:lpstr>TestNG : suite xml</vt:lpstr>
      <vt:lpstr>TestNG : Parameterization</vt:lpstr>
      <vt:lpstr>TestNG : Parameterization</vt:lpstr>
      <vt:lpstr>TestNG : HTML and XML reports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siva L</dc:creator>
  <cp:lastModifiedBy>siva L</cp:lastModifiedBy>
  <cp:revision>142</cp:revision>
  <dcterms:created xsi:type="dcterms:W3CDTF">2020-04-17T18:09:11Z</dcterms:created>
  <dcterms:modified xsi:type="dcterms:W3CDTF">2020-05-24T10:41:51Z</dcterms:modified>
</cp:coreProperties>
</file>