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1B391C5-BBB0-4712-A619-88B7EED64D5D}">
  <a:tblStyle styleId="{B1B391C5-BBB0-4712-A619-88B7EED64D5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regular.fntdata"/><Relationship Id="rId21" Type="http://schemas.openxmlformats.org/officeDocument/2006/relationships/slide" Target="slides/slide16.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9" name="Shape 20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0" name="Shape 21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4" name="Shape 22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25" name="Shape 22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4" name="Shape 23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5" name="Shape 23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3" name="Shape 24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i will visualize and interpret our analysis results. let’s start our </a:t>
            </a:r>
            <a:r>
              <a:rPr lang="en-US"/>
              <a:t>journey</a:t>
            </a:r>
            <a:r>
              <a:rPr lang="en-US"/>
              <a:t>.</a:t>
            </a:r>
          </a:p>
          <a:p>
            <a:pPr indent="0" lvl="0" marL="0" marR="0" rtl="0" algn="l">
              <a:spcBef>
                <a:spcPts val="0"/>
              </a:spcBef>
              <a:buSzPct val="25000"/>
              <a:buNone/>
            </a:pPr>
            <a:r>
              <a:rPr lang="en-US"/>
              <a:t>firstly, l will show the scatter plot by using the raw data. there are more than 10 thousand </a:t>
            </a:r>
            <a:r>
              <a:rPr lang="en-US"/>
              <a:t>points</a:t>
            </a:r>
            <a:r>
              <a:rPr lang="en-US"/>
              <a:t>. </a:t>
            </a:r>
            <a:r>
              <a:rPr lang="en-US"/>
              <a:t>those points are all in a mess.this map shows no regularity</a:t>
            </a:r>
          </a:p>
          <a:p>
            <a:pPr indent="0" lvl="0" marL="0" marR="0" rtl="0" algn="l">
              <a:spcBef>
                <a:spcPts val="0"/>
              </a:spcBef>
              <a:buSzPct val="25000"/>
              <a:buNone/>
            </a:pPr>
            <a:r>
              <a:rPr lang="en-US"/>
              <a:t>When we apply DBSACN algorithm to the data, we set the same radius at 0.5 KM around 0.3 mile. but with different minimum points. the minimum points are 15,25,50,75. in the maps, with the threshold is increasing, an increasing number of points become noise points and have been wiped out.</a:t>
            </a:r>
          </a:p>
          <a:p>
            <a:pPr indent="0" lvl="0" marL="0" marR="0" rtl="0" algn="l">
              <a:spcBef>
                <a:spcPts val="0"/>
              </a:spcBef>
              <a:buSzPct val="25000"/>
              <a:buNone/>
            </a:pPr>
            <a:r>
              <a:t/>
            </a:r>
            <a:endParaRPr/>
          </a:p>
          <a:p>
            <a:pPr indent="0" lvl="0" marL="0" marR="0" rtl="0" algn="l">
              <a:spcBef>
                <a:spcPts val="0"/>
              </a:spcBef>
              <a:buSzPct val="25000"/>
              <a:buNone/>
            </a:pPr>
            <a:r>
              <a:rPr lang="en-US"/>
              <a:t>we finally find 4 crime hotspots. all of them are in the residential areas in middle north of DC.</a:t>
            </a:r>
          </a:p>
        </p:txBody>
      </p:sp>
      <p:sp>
        <p:nvSpPr>
          <p:cNvPr id="244" name="Shape 24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7" name="Shape 2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58" name="Shape 2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1" name="Shape 27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72" name="Shape 27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2" name="Shape 41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13" name="Shape 41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 name="Shape 9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Experience of police shows that certain geographical areas called crime generators have high probability of occurrence of crime.</a:t>
            </a:r>
          </a:p>
        </p:txBody>
      </p:sp>
      <p:sp>
        <p:nvSpPr>
          <p:cNvPr id="100" name="Shape 10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Experience of police shows that certain geographical areas called crime generators have high probability of occurrence of crime.</a:t>
            </a:r>
          </a:p>
        </p:txBody>
      </p:sp>
      <p:sp>
        <p:nvSpPr>
          <p:cNvPr id="120" name="Shape 12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1" name="Shape 13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2" name="Shape 13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9" name="Shape 15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0" name="Shape 16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8" name="Shape 168"/>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9" name="Shape 169"/>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8" name="Shape 178"/>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9" name="Shape 179"/>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2" name="Shape 19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93" name="Shape 19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空白">
    <p:spTree>
      <p:nvGrpSpPr>
        <p:cNvPr id="15" name="Shape 15"/>
        <p:cNvGrpSpPr/>
        <p:nvPr/>
      </p:nvGrpSpPr>
      <p:grpSpPr>
        <a:xfrm>
          <a:off x="0" y="0"/>
          <a:ext cx="0" cy="0"/>
          <a:chOff x="0" y="0"/>
          <a:chExt cx="0" cy="0"/>
        </a:xfrm>
      </p:grpSpPr>
      <p:sp>
        <p:nvSpPr>
          <p:cNvPr id="16" name="Shape 16"/>
          <p:cNvSpPr txBox="1"/>
          <p:nvPr>
            <p:ph idx="10" type="dt"/>
          </p:nvPr>
        </p:nvSpPr>
        <p:spPr>
          <a:xfrm>
            <a:off x="838200" y="6356351"/>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a:off x="4038600" y="6356351"/>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8" name="Shape 18"/>
          <p:cNvSpPr txBox="1"/>
          <p:nvPr>
            <p:ph idx="12" type="sldNum"/>
          </p:nvPr>
        </p:nvSpPr>
        <p:spPr>
          <a:xfrm>
            <a:off x="8610600" y="6356351"/>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标题和竖排文字">
    <p:spTree>
      <p:nvGrpSpPr>
        <p:cNvPr id="72" name="Shape 72"/>
        <p:cNvGrpSpPr/>
        <p:nvPr/>
      </p:nvGrpSpPr>
      <p:grpSpPr>
        <a:xfrm>
          <a:off x="0" y="0"/>
          <a:ext cx="0" cy="0"/>
          <a:chOff x="0" y="0"/>
          <a:chExt cx="0" cy="0"/>
        </a:xfrm>
      </p:grpSpPr>
      <p:sp>
        <p:nvSpPr>
          <p:cNvPr id="73" name="Shape 73"/>
          <p:cNvSpPr txBox="1"/>
          <p:nvPr>
            <p:ph type="title"/>
          </p:nvPr>
        </p:nvSpPr>
        <p:spPr>
          <a:xfrm>
            <a:off x="838200" y="365126"/>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1"/>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1"/>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1"/>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垂直排列标题与 文本">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1"/>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1"/>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1"/>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标题幻灯片">
    <p:spTree>
      <p:nvGrpSpPr>
        <p:cNvPr id="19" name="Shape 19"/>
        <p:cNvGrpSpPr/>
        <p:nvPr/>
      </p:nvGrpSpPr>
      <p:grpSpPr>
        <a:xfrm>
          <a:off x="0" y="0"/>
          <a:ext cx="0" cy="0"/>
          <a:chOff x="0" y="0"/>
          <a:chExt cx="0" cy="0"/>
        </a:xfrm>
      </p:grpSpPr>
      <p:sp>
        <p:nvSpPr>
          <p:cNvPr id="20" name="Shape 20"/>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22" name="Shape 22"/>
          <p:cNvSpPr txBox="1"/>
          <p:nvPr>
            <p:ph idx="10" type="dt"/>
          </p:nvPr>
        </p:nvSpPr>
        <p:spPr>
          <a:xfrm>
            <a:off x="838200" y="6356351"/>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4038600" y="6356351"/>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8610600" y="6356351"/>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标题和内容">
    <p:spTree>
      <p:nvGrpSpPr>
        <p:cNvPr id="25" name="Shape 25"/>
        <p:cNvGrpSpPr/>
        <p:nvPr/>
      </p:nvGrpSpPr>
      <p:grpSpPr>
        <a:xfrm>
          <a:off x="0" y="0"/>
          <a:ext cx="0" cy="0"/>
          <a:chOff x="0" y="0"/>
          <a:chExt cx="0" cy="0"/>
        </a:xfrm>
      </p:grpSpPr>
      <p:sp>
        <p:nvSpPr>
          <p:cNvPr id="26" name="Shape 26"/>
          <p:cNvSpPr txBox="1"/>
          <p:nvPr>
            <p:ph type="title"/>
          </p:nvPr>
        </p:nvSpPr>
        <p:spPr>
          <a:xfrm>
            <a:off x="838200" y="365126"/>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838200" y="6356351"/>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4038600" y="6356351"/>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8610600" y="6356351"/>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节标题">
    <p:spTree>
      <p:nvGrpSpPr>
        <p:cNvPr id="31" name="Shape 31"/>
        <p:cNvGrpSpPr/>
        <p:nvPr/>
      </p:nvGrpSpPr>
      <p:grpSpPr>
        <a:xfrm>
          <a:off x="0" y="0"/>
          <a:ext cx="0" cy="0"/>
          <a:chOff x="0" y="0"/>
          <a:chExt cx="0" cy="0"/>
        </a:xfrm>
      </p:grpSpPr>
      <p:sp>
        <p:nvSpPr>
          <p:cNvPr id="32" name="Shape 32"/>
          <p:cNvSpPr txBox="1"/>
          <p:nvPr>
            <p:ph type="title"/>
          </p:nvPr>
        </p:nvSpPr>
        <p:spPr>
          <a:xfrm>
            <a:off x="831849"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831849" y="4589464"/>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838200" y="6356351"/>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4038600" y="6356351"/>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8610600" y="6356351"/>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两栏内容">
    <p:spTree>
      <p:nvGrpSpPr>
        <p:cNvPr id="37" name="Shape 37"/>
        <p:cNvGrpSpPr/>
        <p:nvPr/>
      </p:nvGrpSpPr>
      <p:grpSpPr>
        <a:xfrm>
          <a:off x="0" y="0"/>
          <a:ext cx="0" cy="0"/>
          <a:chOff x="0" y="0"/>
          <a:chExt cx="0" cy="0"/>
        </a:xfrm>
      </p:grpSpPr>
      <p:sp>
        <p:nvSpPr>
          <p:cNvPr id="38" name="Shape 38"/>
          <p:cNvSpPr txBox="1"/>
          <p:nvPr>
            <p:ph type="title"/>
          </p:nvPr>
        </p:nvSpPr>
        <p:spPr>
          <a:xfrm>
            <a:off x="838200" y="365126"/>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838200" y="6356351"/>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4038600" y="6356351"/>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8610600" y="6356351"/>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比较">
    <p:spTree>
      <p:nvGrpSpPr>
        <p:cNvPr id="44" name="Shape 44"/>
        <p:cNvGrpSpPr/>
        <p:nvPr/>
      </p:nvGrpSpPr>
      <p:grpSpPr>
        <a:xfrm>
          <a:off x="0" y="0"/>
          <a:ext cx="0" cy="0"/>
          <a:chOff x="0" y="0"/>
          <a:chExt cx="0" cy="0"/>
        </a:xfrm>
      </p:grpSpPr>
      <p:sp>
        <p:nvSpPr>
          <p:cNvPr id="45" name="Shape 45"/>
          <p:cNvSpPr txBox="1"/>
          <p:nvPr>
            <p:ph type="title"/>
          </p:nvPr>
        </p:nvSpPr>
        <p:spPr>
          <a:xfrm>
            <a:off x="839787" y="365126"/>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839788"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839788"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6172201"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6172201"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838200" y="6356351"/>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1"/>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1"/>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仅标题">
    <p:spTree>
      <p:nvGrpSpPr>
        <p:cNvPr id="53" name="Shape 53"/>
        <p:cNvGrpSpPr/>
        <p:nvPr/>
      </p:nvGrpSpPr>
      <p:grpSpPr>
        <a:xfrm>
          <a:off x="0" y="0"/>
          <a:ext cx="0" cy="0"/>
          <a:chOff x="0" y="0"/>
          <a:chExt cx="0" cy="0"/>
        </a:xfrm>
      </p:grpSpPr>
      <p:sp>
        <p:nvSpPr>
          <p:cNvPr id="54" name="Shape 54"/>
          <p:cNvSpPr txBox="1"/>
          <p:nvPr>
            <p:ph type="title"/>
          </p:nvPr>
        </p:nvSpPr>
        <p:spPr>
          <a:xfrm>
            <a:off x="838200" y="365126"/>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0" type="dt"/>
          </p:nvPr>
        </p:nvSpPr>
        <p:spPr>
          <a:xfrm>
            <a:off x="838200" y="6356351"/>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1"/>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1"/>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内容与标题">
    <p:spTree>
      <p:nvGrpSpPr>
        <p:cNvPr id="58" name="Shape 58"/>
        <p:cNvGrpSpPr/>
        <p:nvPr/>
      </p:nvGrpSpPr>
      <p:grpSpPr>
        <a:xfrm>
          <a:off x="0" y="0"/>
          <a:ext cx="0" cy="0"/>
          <a:chOff x="0" y="0"/>
          <a:chExt cx="0" cy="0"/>
        </a:xfrm>
      </p:grpSpPr>
      <p:sp>
        <p:nvSpPr>
          <p:cNvPr id="59" name="Shape 59"/>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1"/>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1"/>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1"/>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图片与标题">
    <p:spTree>
      <p:nvGrpSpPr>
        <p:cNvPr id="65" name="Shape 65"/>
        <p:cNvGrpSpPr/>
        <p:nvPr/>
      </p:nvGrpSpPr>
      <p:grpSpPr>
        <a:xfrm>
          <a:off x="0" y="0"/>
          <a:ext cx="0" cy="0"/>
          <a:chOff x="0" y="0"/>
          <a:chExt cx="0" cy="0"/>
        </a:xfrm>
      </p:grpSpPr>
      <p:sp>
        <p:nvSpPr>
          <p:cNvPr id="66" name="Shape 66"/>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1"/>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1"/>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1"/>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6"/>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1"/>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1"/>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1"/>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b="0" l="0" r="0" t="0"/>
          <a:stretch/>
        </p:blipFill>
        <p:spPr>
          <a:xfrm>
            <a:off x="0" y="1248833"/>
            <a:ext cx="7112000" cy="3597273"/>
          </a:xfrm>
          <a:prstGeom prst="rect">
            <a:avLst/>
          </a:prstGeom>
          <a:noFill/>
          <a:ln>
            <a:noFill/>
          </a:ln>
        </p:spPr>
      </p:pic>
      <p:sp>
        <p:nvSpPr>
          <p:cNvPr id="90" name="Shape 90"/>
          <p:cNvSpPr/>
          <p:nvPr/>
        </p:nvSpPr>
        <p:spPr>
          <a:xfrm>
            <a:off x="3497944" y="2574473"/>
            <a:ext cx="8694057" cy="2115456"/>
          </a:xfrm>
          <a:custGeom>
            <a:pathLst>
              <a:path extrusionOk="0" h="120000" w="120000">
                <a:moveTo>
                  <a:pt x="13220" y="0"/>
                </a:moveTo>
                <a:lnTo>
                  <a:pt x="120000" y="0"/>
                </a:lnTo>
                <a:lnTo>
                  <a:pt x="120000" y="120000"/>
                </a:lnTo>
                <a:lnTo>
                  <a:pt x="0" y="120000"/>
                </a:lnTo>
                <a:lnTo>
                  <a:pt x="13220" y="0"/>
                </a:lnTo>
                <a:close/>
              </a:path>
            </a:pathLst>
          </a:custGeom>
          <a:solidFill>
            <a:srgbClr val="F2CA17">
              <a:alpha val="8000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1" name="Shape 91"/>
          <p:cNvSpPr txBox="1"/>
          <p:nvPr/>
        </p:nvSpPr>
        <p:spPr>
          <a:xfrm>
            <a:off x="4750137" y="3680396"/>
            <a:ext cx="6829424"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3600" u="none" cap="none" strike="noStrike">
                <a:solidFill>
                  <a:srgbClr val="262626"/>
                </a:solidFill>
                <a:latin typeface="Century Gothic"/>
                <a:ea typeface="Century Gothic"/>
                <a:cs typeface="Century Gothic"/>
                <a:sym typeface="Century Gothic"/>
              </a:rPr>
              <a:t>Crime Analysis using Big Data</a:t>
            </a:r>
          </a:p>
        </p:txBody>
      </p:sp>
      <p:sp>
        <p:nvSpPr>
          <p:cNvPr id="92" name="Shape 92"/>
          <p:cNvSpPr txBox="1"/>
          <p:nvPr/>
        </p:nvSpPr>
        <p:spPr>
          <a:xfrm>
            <a:off x="5443987" y="2727761"/>
            <a:ext cx="5441725"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5400">
                <a:solidFill>
                  <a:srgbClr val="262626"/>
                </a:solidFill>
                <a:latin typeface="Century Gothic"/>
                <a:ea typeface="Century Gothic"/>
                <a:cs typeface="Century Gothic"/>
                <a:sym typeface="Century Gothic"/>
              </a:rPr>
              <a:t>Washington DC</a:t>
            </a:r>
          </a:p>
        </p:txBody>
      </p:sp>
      <p:sp>
        <p:nvSpPr>
          <p:cNvPr id="93" name="Shape 93"/>
          <p:cNvSpPr txBox="1"/>
          <p:nvPr/>
        </p:nvSpPr>
        <p:spPr>
          <a:xfrm>
            <a:off x="6357146" y="5817803"/>
            <a:ext cx="3853653"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1"/>
                </a:solidFill>
                <a:latin typeface="Calibri"/>
                <a:ea typeface="Calibri"/>
                <a:cs typeface="Calibri"/>
                <a:sym typeface="Calibri"/>
              </a:rPr>
              <a:t>Ka Bian, Siddharth Dixit, Wei Zhao</a:t>
            </a:r>
          </a:p>
          <a:p>
            <a:pPr indent="0" lvl="0" marL="0" marR="0" rtl="0" algn="l">
              <a:spcBef>
                <a:spcPts val="0"/>
              </a:spcBef>
              <a:buNone/>
            </a:pPr>
            <a:r>
              <a:t/>
            </a:r>
            <a:endParaRPr sz="2000">
              <a:solidFill>
                <a:srgbClr val="3F3F3F"/>
              </a:solidFill>
              <a:latin typeface="Century Gothic"/>
              <a:ea typeface="Century Gothic"/>
              <a:cs typeface="Century Gothic"/>
              <a:sym typeface="Century Gothic"/>
            </a:endParaRPr>
          </a:p>
        </p:txBody>
      </p:sp>
      <p:sp>
        <p:nvSpPr>
          <p:cNvPr id="94" name="Shape 94"/>
          <p:cNvSpPr/>
          <p:nvPr/>
        </p:nvSpPr>
        <p:spPr>
          <a:xfrm>
            <a:off x="11325414" y="5944026"/>
            <a:ext cx="203199" cy="203199"/>
          </a:xfrm>
          <a:prstGeom prst="ellipse">
            <a:avLst/>
          </a:prstGeom>
          <a:solidFill>
            <a:srgbClr val="26262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5" name="Shape 95"/>
          <p:cNvSpPr/>
          <p:nvPr/>
        </p:nvSpPr>
        <p:spPr>
          <a:xfrm>
            <a:off x="10968535" y="5944026"/>
            <a:ext cx="203199" cy="203199"/>
          </a:xfrm>
          <a:prstGeom prst="ellipse">
            <a:avLst/>
          </a:prstGeom>
          <a:solidFill>
            <a:srgbClr val="26262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6" name="Shape 96"/>
          <p:cNvSpPr/>
          <p:nvPr/>
        </p:nvSpPr>
        <p:spPr>
          <a:xfrm>
            <a:off x="10611653" y="5944026"/>
            <a:ext cx="203199" cy="203199"/>
          </a:xfrm>
          <a:prstGeom prst="ellipse">
            <a:avLst/>
          </a:prstGeom>
          <a:solidFill>
            <a:srgbClr val="26262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p:nvPr/>
        </p:nvSpPr>
        <p:spPr>
          <a:xfrm>
            <a:off x="0" y="451277"/>
            <a:ext cx="234951" cy="7112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13" name="Shape 213"/>
          <p:cNvSpPr txBox="1"/>
          <p:nvPr/>
        </p:nvSpPr>
        <p:spPr>
          <a:xfrm>
            <a:off x="340441" y="577704"/>
            <a:ext cx="8041557"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dk1"/>
                </a:solidFill>
                <a:latin typeface="Calibri"/>
                <a:ea typeface="Calibri"/>
                <a:cs typeface="Calibri"/>
                <a:sym typeface="Calibri"/>
              </a:rPr>
              <a:t>DBSCAN Hadoop Map-Reduce implementation </a:t>
            </a:r>
          </a:p>
        </p:txBody>
      </p:sp>
      <p:sp>
        <p:nvSpPr>
          <p:cNvPr id="214" name="Shape 214"/>
          <p:cNvSpPr/>
          <p:nvPr/>
        </p:nvSpPr>
        <p:spPr>
          <a:xfrm>
            <a:off x="4478691" y="1409700"/>
            <a:ext cx="7713309" cy="2269662"/>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15" name="Shape 215"/>
          <p:cNvSpPr/>
          <p:nvPr/>
        </p:nvSpPr>
        <p:spPr>
          <a:xfrm>
            <a:off x="0" y="3839019"/>
            <a:ext cx="5558975" cy="2269662"/>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16" name="Shape 216"/>
          <p:cNvSpPr txBox="1"/>
          <p:nvPr/>
        </p:nvSpPr>
        <p:spPr>
          <a:xfrm>
            <a:off x="4778187" y="1655955"/>
            <a:ext cx="3603812" cy="40010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000">
                <a:solidFill>
                  <a:schemeClr val="dk1"/>
                </a:solidFill>
                <a:latin typeface="Century Gothic"/>
                <a:ea typeface="Century Gothic"/>
                <a:cs typeface="Century Gothic"/>
                <a:sym typeface="Century Gothic"/>
              </a:rPr>
              <a:t>Data source &amp; Partition</a:t>
            </a:r>
          </a:p>
        </p:txBody>
      </p:sp>
      <p:sp>
        <p:nvSpPr>
          <p:cNvPr id="217" name="Shape 217"/>
          <p:cNvSpPr/>
          <p:nvPr/>
        </p:nvSpPr>
        <p:spPr>
          <a:xfrm>
            <a:off x="4977550" y="2056075"/>
            <a:ext cx="6777300" cy="1631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400">
                <a:solidFill>
                  <a:schemeClr val="dk1"/>
                </a:solidFill>
                <a:latin typeface="Calibri"/>
                <a:ea typeface="Calibri"/>
                <a:cs typeface="Calibri"/>
                <a:sym typeface="Calibri"/>
              </a:rPr>
              <a:t>10000 crime incidents in 01/2017-04/2017 (Longitude, Latitude)</a:t>
            </a:r>
          </a:p>
          <a:p>
            <a:pPr indent="-342900" lvl="0" marL="342900" marR="0" rtl="0" algn="l">
              <a:spcBef>
                <a:spcPts val="0"/>
              </a:spcBef>
              <a:buClr>
                <a:schemeClr val="dk1"/>
              </a:buClr>
              <a:buSzPct val="100000"/>
              <a:buFont typeface="Arial"/>
              <a:buChar char="•"/>
            </a:pPr>
            <a:r>
              <a:rPr lang="en-US" sz="2400">
                <a:solidFill>
                  <a:schemeClr val="dk1"/>
                </a:solidFill>
                <a:latin typeface="Calibri"/>
                <a:ea typeface="Calibri"/>
                <a:cs typeface="Calibri"/>
                <a:sym typeface="Calibri"/>
              </a:rPr>
              <a:t>14 partitions based on location</a:t>
            </a:r>
          </a:p>
          <a:p>
            <a:pPr indent="-342900" lvl="0" marL="342900" marR="0" rtl="0" algn="l">
              <a:spcBef>
                <a:spcPts val="0"/>
              </a:spcBef>
              <a:buClr>
                <a:schemeClr val="dk1"/>
              </a:buClr>
              <a:buSzPct val="100000"/>
              <a:buFont typeface="Arial"/>
              <a:buChar char="•"/>
            </a:pPr>
            <a:r>
              <a:rPr lang="en-US" sz="2400">
                <a:solidFill>
                  <a:schemeClr val="dk1"/>
                </a:solidFill>
                <a:latin typeface="Calibri"/>
                <a:ea typeface="Calibri"/>
                <a:cs typeface="Calibri"/>
                <a:sym typeface="Calibri"/>
              </a:rPr>
              <a:t>Around 1000 points for each partition</a:t>
            </a:r>
          </a:p>
        </p:txBody>
      </p:sp>
      <p:sp>
        <p:nvSpPr>
          <p:cNvPr id="218" name="Shape 218"/>
          <p:cNvSpPr txBox="1"/>
          <p:nvPr/>
        </p:nvSpPr>
        <p:spPr>
          <a:xfrm>
            <a:off x="369579" y="4102107"/>
            <a:ext cx="2635624" cy="40010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000">
                <a:solidFill>
                  <a:schemeClr val="dk1"/>
                </a:solidFill>
                <a:latin typeface="Century Gothic"/>
                <a:ea typeface="Century Gothic"/>
                <a:cs typeface="Century Gothic"/>
                <a:sym typeface="Century Gothic"/>
              </a:rPr>
              <a:t>Before map…</a:t>
            </a:r>
          </a:p>
        </p:txBody>
      </p:sp>
      <p:sp>
        <p:nvSpPr>
          <p:cNvPr id="219" name="Shape 219"/>
          <p:cNvSpPr/>
          <p:nvPr/>
        </p:nvSpPr>
        <p:spPr>
          <a:xfrm>
            <a:off x="117475" y="4489842"/>
            <a:ext cx="5441498" cy="1631215"/>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000">
                <a:solidFill>
                  <a:schemeClr val="dk1"/>
                </a:solidFill>
                <a:latin typeface="Calibri"/>
                <a:ea typeface="Calibri"/>
                <a:cs typeface="Calibri"/>
                <a:sym typeface="Calibri"/>
              </a:rPr>
              <a:t>Put each partition points into one line (X1,Y1,X2,Y2…)</a:t>
            </a:r>
          </a:p>
          <a:p>
            <a:pPr indent="-342900" lvl="0" marL="342900" marR="0" rtl="0" algn="l">
              <a:spcBef>
                <a:spcPts val="0"/>
              </a:spcBef>
              <a:buClr>
                <a:schemeClr val="dk1"/>
              </a:buClr>
              <a:buSzPct val="100000"/>
              <a:buFont typeface="Arial"/>
              <a:buChar char="•"/>
            </a:pPr>
            <a:r>
              <a:rPr lang="en-US" sz="2000">
                <a:solidFill>
                  <a:schemeClr val="dk1"/>
                </a:solidFill>
                <a:latin typeface="Calibri"/>
                <a:ea typeface="Calibri"/>
                <a:cs typeface="Calibri"/>
                <a:sym typeface="Calibri"/>
              </a:rPr>
              <a:t>Put all partitions into one text as the input file of map</a:t>
            </a:r>
          </a:p>
          <a:p>
            <a:pPr indent="-342900" lvl="0" marL="342900" marR="0" rtl="0" algn="l">
              <a:spcBef>
                <a:spcPts val="0"/>
              </a:spcBef>
              <a:buClr>
                <a:schemeClr val="dk1"/>
              </a:buClr>
              <a:buSzPct val="100000"/>
              <a:buFont typeface="Arial"/>
              <a:buChar char="•"/>
            </a:pPr>
            <a:r>
              <a:rPr lang="en-US" sz="2000">
                <a:solidFill>
                  <a:schemeClr val="dk1"/>
                </a:solidFill>
                <a:latin typeface="Calibri"/>
                <a:ea typeface="Calibri"/>
                <a:cs typeface="Calibri"/>
                <a:sym typeface="Calibri"/>
              </a:rPr>
              <a:t>Upload input file into HDFS</a:t>
            </a:r>
          </a:p>
        </p:txBody>
      </p:sp>
      <p:pic>
        <p:nvPicPr>
          <p:cNvPr id="220" name="Shape 220"/>
          <p:cNvPicPr preferRelativeResize="0"/>
          <p:nvPr/>
        </p:nvPicPr>
        <p:blipFill rotWithShape="1">
          <a:blip r:embed="rId3">
            <a:alphaModFix/>
          </a:blip>
          <a:srcRect b="0" l="0" r="0" t="0"/>
          <a:stretch/>
        </p:blipFill>
        <p:spPr>
          <a:xfrm>
            <a:off x="697825" y="1409700"/>
            <a:ext cx="3780865" cy="2312538"/>
          </a:xfrm>
          <a:prstGeom prst="rect">
            <a:avLst/>
          </a:prstGeom>
          <a:noFill/>
          <a:ln>
            <a:noFill/>
          </a:ln>
        </p:spPr>
      </p:pic>
      <p:pic>
        <p:nvPicPr>
          <p:cNvPr id="221" name="Shape 221"/>
          <p:cNvPicPr preferRelativeResize="0"/>
          <p:nvPr/>
        </p:nvPicPr>
        <p:blipFill rotWithShape="1">
          <a:blip r:embed="rId4">
            <a:alphaModFix/>
          </a:blip>
          <a:srcRect b="0" l="0" r="0" t="0"/>
          <a:stretch/>
        </p:blipFill>
        <p:spPr>
          <a:xfrm>
            <a:off x="5486400" y="3748714"/>
            <a:ext cx="6473427" cy="27837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p:nvPr/>
        </p:nvSpPr>
        <p:spPr>
          <a:xfrm>
            <a:off x="0" y="451277"/>
            <a:ext cx="234951" cy="7112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8" name="Shape 228"/>
          <p:cNvSpPr txBox="1"/>
          <p:nvPr/>
        </p:nvSpPr>
        <p:spPr>
          <a:xfrm>
            <a:off x="303519" y="522297"/>
            <a:ext cx="7315845"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dk1"/>
                </a:solidFill>
                <a:latin typeface="Calibri"/>
                <a:ea typeface="Calibri"/>
                <a:cs typeface="Calibri"/>
                <a:sym typeface="Calibri"/>
              </a:rPr>
              <a:t>Map Design</a:t>
            </a: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SzPct val="25000"/>
              <a:buNone/>
            </a:pPr>
            <a:r>
              <a:rPr lang="en-US" sz="3200">
                <a:solidFill>
                  <a:srgbClr val="FBFBFB"/>
                </a:solidFill>
                <a:latin typeface="Arial"/>
                <a:ea typeface="Arial"/>
                <a:cs typeface="Arial"/>
                <a:sym typeface="Arial"/>
              </a:rPr>
              <a:t>司文化</a:t>
            </a:r>
          </a:p>
        </p:txBody>
      </p:sp>
      <p:sp>
        <p:nvSpPr>
          <p:cNvPr id="229" name="Shape 229"/>
          <p:cNvSpPr txBox="1"/>
          <p:nvPr/>
        </p:nvSpPr>
        <p:spPr>
          <a:xfrm>
            <a:off x="303519" y="1782083"/>
            <a:ext cx="6627051"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Input </a:t>
            </a:r>
            <a:r>
              <a:rPr lang="en-US" sz="2800">
                <a:solidFill>
                  <a:srgbClr val="FF0000"/>
                </a:solidFill>
                <a:latin typeface="Calibri"/>
                <a:ea typeface="Calibri"/>
                <a:cs typeface="Calibri"/>
                <a:sym typeface="Calibri"/>
              </a:rPr>
              <a:t>key</a:t>
            </a:r>
            <a:r>
              <a:rPr lang="en-US" sz="2800">
                <a:solidFill>
                  <a:schemeClr val="dk1"/>
                </a:solidFill>
                <a:latin typeface="Calibri"/>
                <a:ea typeface="Calibri"/>
                <a:cs typeface="Calibri"/>
                <a:sym typeface="Calibri"/>
              </a:rPr>
              <a:t>: PatitionIndex, </a:t>
            </a:r>
            <a:r>
              <a:rPr lang="en-US" sz="2800">
                <a:solidFill>
                  <a:srgbClr val="FF0000"/>
                </a:solidFill>
                <a:latin typeface="Calibri"/>
                <a:ea typeface="Calibri"/>
                <a:cs typeface="Calibri"/>
                <a:sym typeface="Calibri"/>
              </a:rPr>
              <a:t>Value</a:t>
            </a:r>
            <a:r>
              <a:rPr lang="en-US" sz="2800">
                <a:solidFill>
                  <a:schemeClr val="dk1"/>
                </a:solidFill>
                <a:latin typeface="Calibri"/>
                <a:ea typeface="Calibri"/>
                <a:cs typeface="Calibri"/>
                <a:sym typeface="Calibri"/>
              </a:rPr>
              <a:t>: Points in Partition</a:t>
            </a:r>
          </a:p>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Output </a:t>
            </a:r>
            <a:r>
              <a:rPr lang="en-US" sz="2800">
                <a:solidFill>
                  <a:srgbClr val="FF0000"/>
                </a:solidFill>
                <a:latin typeface="Calibri"/>
                <a:ea typeface="Calibri"/>
                <a:cs typeface="Calibri"/>
                <a:sym typeface="Calibri"/>
              </a:rPr>
              <a:t>Key</a:t>
            </a:r>
            <a:r>
              <a:rPr lang="en-US" sz="2800">
                <a:solidFill>
                  <a:schemeClr val="dk1"/>
                </a:solidFill>
                <a:latin typeface="Calibri"/>
                <a:ea typeface="Calibri"/>
                <a:cs typeface="Calibri"/>
                <a:sym typeface="Calibri"/>
              </a:rPr>
              <a:t>: Point </a:t>
            </a:r>
            <a:r>
              <a:rPr lang="en-US" sz="2800">
                <a:solidFill>
                  <a:srgbClr val="FF0000"/>
                </a:solidFill>
                <a:latin typeface="Calibri"/>
                <a:ea typeface="Calibri"/>
                <a:cs typeface="Calibri"/>
                <a:sym typeface="Calibri"/>
              </a:rPr>
              <a:t>Value</a:t>
            </a:r>
            <a:r>
              <a:rPr lang="en-US" sz="2800">
                <a:solidFill>
                  <a:schemeClr val="dk1"/>
                </a:solidFill>
                <a:latin typeface="Calibri"/>
                <a:ea typeface="Calibri"/>
                <a:cs typeface="Calibri"/>
                <a:sym typeface="Calibri"/>
              </a:rPr>
              <a:t>: ClusterID</a:t>
            </a:r>
          </a:p>
          <a:p>
            <a:pPr indent="-228600" lvl="0" marL="228600" marR="0" rtl="0" algn="l">
              <a:lnSpc>
                <a:spcPct val="90000"/>
              </a:lnSpc>
              <a:spcBef>
                <a:spcPts val="100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DBSCAN Parameters</a:t>
            </a:r>
          </a:p>
          <a:p>
            <a:pPr indent="-228600" lvl="1" marL="685800" rtl="0">
              <a:lnSpc>
                <a:spcPct val="90000"/>
              </a:lnSpc>
              <a:spcBef>
                <a:spcPts val="500"/>
              </a:spcBef>
              <a:buClr>
                <a:schemeClr val="dk1"/>
              </a:buClr>
              <a:buSzPct val="100000"/>
              <a:buFont typeface="Arial"/>
              <a:buChar char="•"/>
            </a:pPr>
            <a:r>
              <a:rPr lang="en-US" sz="2400">
                <a:solidFill>
                  <a:schemeClr val="dk1"/>
                </a:solidFill>
                <a:latin typeface="Calibri"/>
                <a:ea typeface="Calibri"/>
                <a:cs typeface="Calibri"/>
                <a:sym typeface="Calibri"/>
              </a:rPr>
              <a:t>Distance calculated by longitude and latitude, unit = km</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Set radius = 0.5, minPoint = 15 (</a:t>
            </a:r>
            <a:r>
              <a:rPr lang="en-US" sz="2400">
                <a:solidFill>
                  <a:schemeClr val="dk1"/>
                </a:solidFill>
                <a:latin typeface="Calibri"/>
                <a:ea typeface="Calibri"/>
                <a:cs typeface="Calibri"/>
                <a:sym typeface="Calibri"/>
              </a:rPr>
              <a:t>Both adjustable</a:t>
            </a:r>
            <a:r>
              <a:rPr b="0" i="0" lang="en-US" sz="2400" u="none" cap="none" strike="noStrike">
                <a:solidFill>
                  <a:schemeClr val="dk1"/>
                </a:solidFill>
                <a:latin typeface="Calibri"/>
                <a:ea typeface="Calibri"/>
                <a:cs typeface="Calibri"/>
                <a:sym typeface="Calibri"/>
              </a:rPr>
              <a:t>)</a:t>
            </a:r>
          </a:p>
        </p:txBody>
      </p:sp>
      <p:sp>
        <p:nvSpPr>
          <p:cNvPr id="230" name="Shape 230"/>
          <p:cNvSpPr txBox="1"/>
          <p:nvPr/>
        </p:nvSpPr>
        <p:spPr>
          <a:xfrm>
            <a:off x="8404325" y="5969700"/>
            <a:ext cx="3183300" cy="345600"/>
          </a:xfrm>
          <a:prstGeom prst="rect">
            <a:avLst/>
          </a:prstGeom>
          <a:noFill/>
          <a:ln>
            <a:noFill/>
          </a:ln>
        </p:spPr>
        <p:txBody>
          <a:bodyPr anchorCtr="0" anchor="t" bIns="91425" lIns="91425" rIns="91425" tIns="91425">
            <a:noAutofit/>
          </a:bodyPr>
          <a:lstStyle/>
          <a:p>
            <a:pPr lvl="0">
              <a:spcBef>
                <a:spcPts val="0"/>
              </a:spcBef>
              <a:buNone/>
            </a:pPr>
            <a:r>
              <a:rPr b="1" lang="en-US"/>
              <a:t>Map Workflow</a:t>
            </a:r>
          </a:p>
        </p:txBody>
      </p:sp>
      <p:pic>
        <p:nvPicPr>
          <p:cNvPr id="231" name="Shape 231"/>
          <p:cNvPicPr preferRelativeResize="0"/>
          <p:nvPr/>
        </p:nvPicPr>
        <p:blipFill>
          <a:blip r:embed="rId3">
            <a:alphaModFix/>
          </a:blip>
          <a:stretch>
            <a:fillRect/>
          </a:stretch>
        </p:blipFill>
        <p:spPr>
          <a:xfrm>
            <a:off x="7498890" y="861850"/>
            <a:ext cx="4000500" cy="4981575"/>
          </a:xfrm>
          <a:prstGeom prst="rect">
            <a:avLst/>
          </a:prstGeom>
          <a:noFill/>
          <a:ln cap="flat" cmpd="sng" w="38100">
            <a:solidFill>
              <a:srgbClr val="FF9900"/>
            </a:solidFill>
            <a:prstDash val="solid"/>
            <a:round/>
            <a:headEnd len="med" w="med" type="none"/>
            <a:tailEnd len="med" w="med"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p:nvPr/>
        </p:nvSpPr>
        <p:spPr>
          <a:xfrm>
            <a:off x="0" y="451277"/>
            <a:ext cx="234951" cy="7112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38" name="Shape 238"/>
          <p:cNvSpPr txBox="1"/>
          <p:nvPr/>
        </p:nvSpPr>
        <p:spPr>
          <a:xfrm>
            <a:off x="303519" y="522297"/>
            <a:ext cx="7315845"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dk1"/>
                </a:solidFill>
                <a:latin typeface="Calibri"/>
                <a:ea typeface="Calibri"/>
                <a:cs typeface="Calibri"/>
                <a:sym typeface="Calibri"/>
              </a:rPr>
              <a:t>Reduce Design</a:t>
            </a: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SzPct val="25000"/>
              <a:buNone/>
            </a:pPr>
            <a:r>
              <a:rPr lang="en-US" sz="3200">
                <a:solidFill>
                  <a:srgbClr val="FBFBFB"/>
                </a:solidFill>
                <a:latin typeface="Arial"/>
                <a:ea typeface="Arial"/>
                <a:cs typeface="Arial"/>
                <a:sym typeface="Arial"/>
              </a:rPr>
              <a:t>司文化</a:t>
            </a:r>
          </a:p>
        </p:txBody>
      </p:sp>
      <p:sp>
        <p:nvSpPr>
          <p:cNvPr id="239" name="Shape 239"/>
          <p:cNvSpPr txBox="1"/>
          <p:nvPr/>
        </p:nvSpPr>
        <p:spPr>
          <a:xfrm>
            <a:off x="649514" y="1520825"/>
            <a:ext cx="5214256"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Input: Output of Map</a:t>
            </a:r>
          </a:p>
          <a:p>
            <a:pPr indent="-228600" lvl="0" marL="228600" marR="0" rtl="0" algn="l">
              <a:lnSpc>
                <a:spcPct val="90000"/>
              </a:lnSpc>
              <a:spcBef>
                <a:spcPts val="100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Output </a:t>
            </a:r>
            <a:r>
              <a:rPr lang="en-US" sz="2800">
                <a:solidFill>
                  <a:srgbClr val="FF0000"/>
                </a:solidFill>
                <a:latin typeface="Calibri"/>
                <a:ea typeface="Calibri"/>
                <a:cs typeface="Calibri"/>
                <a:sym typeface="Calibri"/>
              </a:rPr>
              <a:t>Key</a:t>
            </a:r>
            <a:r>
              <a:rPr lang="en-US" sz="2800">
                <a:solidFill>
                  <a:schemeClr val="dk1"/>
                </a:solidFill>
                <a:latin typeface="Calibri"/>
                <a:ea typeface="Calibri"/>
                <a:cs typeface="Calibri"/>
                <a:sym typeface="Calibri"/>
              </a:rPr>
              <a:t>:  Point, </a:t>
            </a:r>
            <a:r>
              <a:rPr lang="en-US" sz="2800">
                <a:solidFill>
                  <a:srgbClr val="FF0000"/>
                </a:solidFill>
                <a:latin typeface="Calibri"/>
                <a:ea typeface="Calibri"/>
                <a:cs typeface="Calibri"/>
                <a:sym typeface="Calibri"/>
              </a:rPr>
              <a:t>Value</a:t>
            </a:r>
            <a:r>
              <a:rPr lang="en-US" sz="2800">
                <a:solidFill>
                  <a:schemeClr val="dk1"/>
                </a:solidFill>
                <a:latin typeface="Calibri"/>
                <a:ea typeface="Calibri"/>
                <a:cs typeface="Calibri"/>
                <a:sym typeface="Calibri"/>
              </a:rPr>
              <a:t>: ID</a:t>
            </a:r>
          </a:p>
          <a:p>
            <a:pPr indent="-228600" lvl="0" marL="228600" marR="0" rtl="0" algn="l">
              <a:lnSpc>
                <a:spcPct val="90000"/>
              </a:lnSpc>
              <a:spcBef>
                <a:spcPts val="100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Reducer</a:t>
            </a:r>
            <a:r>
              <a:rPr lang="en-US" sz="2800">
                <a:solidFill>
                  <a:schemeClr val="dk1"/>
                </a:solidFill>
                <a:latin typeface="Calibri"/>
                <a:ea typeface="Calibri"/>
                <a:cs typeface="Calibri"/>
                <a:sym typeface="Calibri"/>
              </a:rPr>
              <a:t> reads the result of map output into HDFS</a:t>
            </a:r>
          </a:p>
          <a:p>
            <a:pPr indent="-228600" lvl="0" marL="228600" marR="0" rtl="0" algn="l">
              <a:lnSpc>
                <a:spcPct val="90000"/>
              </a:lnSpc>
              <a:spcBef>
                <a:spcPts val="1000"/>
              </a:spcBef>
              <a:buClr>
                <a:srgbClr val="3C78D8"/>
              </a:buClr>
              <a:buSzPct val="100000"/>
              <a:buFont typeface="Arial"/>
              <a:buChar char="•"/>
            </a:pPr>
            <a:r>
              <a:rPr lang="en-US" sz="2800">
                <a:solidFill>
                  <a:srgbClr val="3C78D8"/>
                </a:solidFill>
                <a:latin typeface="Calibri"/>
                <a:ea typeface="Calibri"/>
                <a:cs typeface="Calibri"/>
                <a:sym typeface="Calibri"/>
              </a:rPr>
              <a:t>Will enhance reduce function later…</a:t>
            </a:r>
          </a:p>
          <a:p>
            <a:pPr indent="-406400" lvl="1" marL="914400" marR="0" rtl="0" algn="l">
              <a:lnSpc>
                <a:spcPct val="90000"/>
              </a:lnSpc>
              <a:spcBef>
                <a:spcPts val="1000"/>
              </a:spcBef>
              <a:buClr>
                <a:srgbClr val="3C78D8"/>
              </a:buClr>
              <a:buSzPct val="100000"/>
              <a:buFont typeface="Calibri"/>
            </a:pPr>
            <a:r>
              <a:rPr lang="en-US" sz="2800">
                <a:solidFill>
                  <a:srgbClr val="3C78D8"/>
                </a:solidFill>
                <a:latin typeface="Calibri"/>
                <a:ea typeface="Calibri"/>
                <a:cs typeface="Calibri"/>
                <a:sym typeface="Calibri"/>
              </a:rPr>
              <a:t>Merge adjacent clusters</a:t>
            </a:r>
          </a:p>
          <a:p>
            <a:pPr indent="0" lvl="0" marL="457200" marR="0" rtl="0" algn="l">
              <a:lnSpc>
                <a:spcPct val="90000"/>
              </a:lnSpc>
              <a:spcBef>
                <a:spcPts val="1000"/>
              </a:spcBef>
              <a:buNone/>
            </a:pPr>
            <a:r>
              <a:t/>
            </a:r>
            <a:endParaRPr sz="2800">
              <a:solidFill>
                <a:srgbClr val="3C78D8"/>
              </a:solidFill>
              <a:latin typeface="Calibri"/>
              <a:ea typeface="Calibri"/>
              <a:cs typeface="Calibri"/>
              <a:sym typeface="Calibri"/>
            </a:endParaRPr>
          </a:p>
        </p:txBody>
      </p:sp>
      <p:pic>
        <p:nvPicPr>
          <p:cNvPr id="240" name="Shape 240"/>
          <p:cNvPicPr preferRelativeResize="0"/>
          <p:nvPr/>
        </p:nvPicPr>
        <p:blipFill rotWithShape="1">
          <a:blip r:embed="rId3">
            <a:alphaModFix/>
          </a:blip>
          <a:srcRect b="0" l="0" r="0" t="0"/>
          <a:stretch/>
        </p:blipFill>
        <p:spPr>
          <a:xfrm>
            <a:off x="7174365" y="253318"/>
            <a:ext cx="3979863" cy="59870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p:nvPr/>
        </p:nvSpPr>
        <p:spPr>
          <a:xfrm>
            <a:off x="0" y="0"/>
            <a:ext cx="3327400" cy="68580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47" name="Shape 247"/>
          <p:cNvSpPr txBox="1"/>
          <p:nvPr/>
        </p:nvSpPr>
        <p:spPr>
          <a:xfrm>
            <a:off x="794006" y="3029147"/>
            <a:ext cx="2464449"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rgbClr val="404040"/>
                </a:solidFill>
                <a:latin typeface="Century Gothic"/>
                <a:ea typeface="Century Gothic"/>
                <a:cs typeface="Century Gothic"/>
                <a:sym typeface="Century Gothic"/>
              </a:rPr>
              <a:t>PART Three</a:t>
            </a:r>
          </a:p>
        </p:txBody>
      </p:sp>
      <p:sp>
        <p:nvSpPr>
          <p:cNvPr id="248" name="Shape 248"/>
          <p:cNvSpPr txBox="1"/>
          <p:nvPr/>
        </p:nvSpPr>
        <p:spPr>
          <a:xfrm>
            <a:off x="1540713" y="3385032"/>
            <a:ext cx="1612899" cy="156966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9600">
                <a:solidFill>
                  <a:srgbClr val="404040"/>
                </a:solidFill>
                <a:latin typeface="Century Gothic"/>
                <a:ea typeface="Century Gothic"/>
                <a:cs typeface="Century Gothic"/>
                <a:sym typeface="Century Gothic"/>
              </a:rPr>
              <a:t>03</a:t>
            </a:r>
          </a:p>
        </p:txBody>
      </p:sp>
      <p:cxnSp>
        <p:nvCxnSpPr>
          <p:cNvPr id="249" name="Shape 249"/>
          <p:cNvCxnSpPr/>
          <p:nvPr/>
        </p:nvCxnSpPr>
        <p:spPr>
          <a:xfrm>
            <a:off x="4484937" y="3210183"/>
            <a:ext cx="566057" cy="0"/>
          </a:xfrm>
          <a:prstGeom prst="straightConnector1">
            <a:avLst/>
          </a:prstGeom>
          <a:noFill/>
          <a:ln cap="flat" cmpd="sng" w="88900">
            <a:solidFill>
              <a:srgbClr val="404040"/>
            </a:solidFill>
            <a:prstDash val="solid"/>
            <a:miter/>
            <a:headEnd len="med" w="med" type="none"/>
            <a:tailEnd len="med" w="med" type="none"/>
          </a:ln>
        </p:spPr>
      </p:cxnSp>
      <p:sp>
        <p:nvSpPr>
          <p:cNvPr id="250" name="Shape 250"/>
          <p:cNvSpPr txBox="1"/>
          <p:nvPr/>
        </p:nvSpPr>
        <p:spPr>
          <a:xfrm>
            <a:off x="4359992" y="3385032"/>
            <a:ext cx="7236921" cy="17543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5400">
                <a:solidFill>
                  <a:srgbClr val="F3C915"/>
                </a:solidFill>
                <a:latin typeface="Century Gothic"/>
                <a:ea typeface="Century Gothic"/>
                <a:cs typeface="Century Gothic"/>
                <a:sym typeface="Century Gothic"/>
              </a:rPr>
              <a:t>Result visualization &amp; Front End Demo</a:t>
            </a:r>
          </a:p>
        </p:txBody>
      </p:sp>
      <p:sp>
        <p:nvSpPr>
          <p:cNvPr id="251" name="Shape 251"/>
          <p:cNvSpPr/>
          <p:nvPr/>
        </p:nvSpPr>
        <p:spPr>
          <a:xfrm>
            <a:off x="11249214" y="438577"/>
            <a:ext cx="203199" cy="203199"/>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52" name="Shape 252"/>
          <p:cNvSpPr/>
          <p:nvPr/>
        </p:nvSpPr>
        <p:spPr>
          <a:xfrm>
            <a:off x="10153813" y="438577"/>
            <a:ext cx="203199" cy="203199"/>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53" name="Shape 253"/>
          <p:cNvSpPr/>
          <p:nvPr/>
        </p:nvSpPr>
        <p:spPr>
          <a:xfrm>
            <a:off x="10535453" y="438577"/>
            <a:ext cx="203199" cy="203199"/>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54" name="Shape 254"/>
          <p:cNvSpPr/>
          <p:nvPr/>
        </p:nvSpPr>
        <p:spPr>
          <a:xfrm>
            <a:off x="10892334" y="460593"/>
            <a:ext cx="203199" cy="203199"/>
          </a:xfrm>
          <a:prstGeom prst="ellipse">
            <a:avLst/>
          </a:prstGeom>
          <a:solidFill>
            <a:srgbClr val="40404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p:nvPr/>
        </p:nvSpPr>
        <p:spPr>
          <a:xfrm>
            <a:off x="0" y="0"/>
            <a:ext cx="3327400" cy="68580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61" name="Shape 261"/>
          <p:cNvSpPr txBox="1"/>
          <p:nvPr/>
        </p:nvSpPr>
        <p:spPr>
          <a:xfrm>
            <a:off x="794006" y="3029147"/>
            <a:ext cx="2464449"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rgbClr val="404040"/>
                </a:solidFill>
                <a:latin typeface="Century Gothic"/>
                <a:ea typeface="Century Gothic"/>
                <a:cs typeface="Century Gothic"/>
                <a:sym typeface="Century Gothic"/>
              </a:rPr>
              <a:t>PART Four</a:t>
            </a:r>
          </a:p>
        </p:txBody>
      </p:sp>
      <p:sp>
        <p:nvSpPr>
          <p:cNvPr id="262" name="Shape 262"/>
          <p:cNvSpPr txBox="1"/>
          <p:nvPr/>
        </p:nvSpPr>
        <p:spPr>
          <a:xfrm>
            <a:off x="1540713" y="3385032"/>
            <a:ext cx="1612899" cy="156966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9600">
                <a:solidFill>
                  <a:srgbClr val="404040"/>
                </a:solidFill>
                <a:latin typeface="Century Gothic"/>
                <a:ea typeface="Century Gothic"/>
                <a:cs typeface="Century Gothic"/>
                <a:sym typeface="Century Gothic"/>
              </a:rPr>
              <a:t>04</a:t>
            </a:r>
          </a:p>
        </p:txBody>
      </p:sp>
      <p:cxnSp>
        <p:nvCxnSpPr>
          <p:cNvPr id="263" name="Shape 263"/>
          <p:cNvCxnSpPr/>
          <p:nvPr/>
        </p:nvCxnSpPr>
        <p:spPr>
          <a:xfrm>
            <a:off x="4484937" y="3210183"/>
            <a:ext cx="566057" cy="0"/>
          </a:xfrm>
          <a:prstGeom prst="straightConnector1">
            <a:avLst/>
          </a:prstGeom>
          <a:noFill/>
          <a:ln cap="flat" cmpd="sng" w="88900">
            <a:solidFill>
              <a:srgbClr val="404040"/>
            </a:solidFill>
            <a:prstDash val="solid"/>
            <a:miter/>
            <a:headEnd len="med" w="med" type="none"/>
            <a:tailEnd len="med" w="med" type="none"/>
          </a:ln>
        </p:spPr>
      </p:cxnSp>
      <p:sp>
        <p:nvSpPr>
          <p:cNvPr id="264" name="Shape 264"/>
          <p:cNvSpPr txBox="1"/>
          <p:nvPr/>
        </p:nvSpPr>
        <p:spPr>
          <a:xfrm>
            <a:off x="4360000" y="3385025"/>
            <a:ext cx="8373900" cy="1754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5400">
                <a:solidFill>
                  <a:srgbClr val="F3C915"/>
                </a:solidFill>
                <a:latin typeface="Century Gothic"/>
                <a:ea typeface="Century Gothic"/>
                <a:cs typeface="Century Gothic"/>
                <a:sym typeface="Century Gothic"/>
              </a:rPr>
              <a:t>Conclusion &amp; </a:t>
            </a:r>
            <a:r>
              <a:rPr b="1" lang="en-US" sz="5400">
                <a:solidFill>
                  <a:srgbClr val="F3C915"/>
                </a:solidFill>
                <a:latin typeface="Century Gothic"/>
                <a:ea typeface="Century Gothic"/>
                <a:cs typeface="Century Gothic"/>
                <a:sym typeface="Century Gothic"/>
              </a:rPr>
              <a:t>System Improvement</a:t>
            </a:r>
            <a:br>
              <a:rPr b="1" lang="en-US" sz="5400">
                <a:solidFill>
                  <a:srgbClr val="F3C915"/>
                </a:solidFill>
                <a:latin typeface="Century Gothic"/>
                <a:ea typeface="Century Gothic"/>
                <a:cs typeface="Century Gothic"/>
                <a:sym typeface="Century Gothic"/>
              </a:rPr>
            </a:br>
          </a:p>
        </p:txBody>
      </p:sp>
      <p:sp>
        <p:nvSpPr>
          <p:cNvPr id="265" name="Shape 265"/>
          <p:cNvSpPr/>
          <p:nvPr/>
        </p:nvSpPr>
        <p:spPr>
          <a:xfrm>
            <a:off x="11249214" y="438577"/>
            <a:ext cx="203199" cy="203199"/>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66" name="Shape 266"/>
          <p:cNvSpPr/>
          <p:nvPr/>
        </p:nvSpPr>
        <p:spPr>
          <a:xfrm>
            <a:off x="10892335" y="438577"/>
            <a:ext cx="203199" cy="203199"/>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67" name="Shape 267"/>
          <p:cNvSpPr/>
          <p:nvPr/>
        </p:nvSpPr>
        <p:spPr>
          <a:xfrm>
            <a:off x="10535453" y="438577"/>
            <a:ext cx="203199" cy="203199"/>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68" name="Shape 268"/>
          <p:cNvSpPr/>
          <p:nvPr/>
        </p:nvSpPr>
        <p:spPr>
          <a:xfrm>
            <a:off x="11606095" y="438577"/>
            <a:ext cx="203199" cy="203199"/>
          </a:xfrm>
          <a:prstGeom prst="ellipse">
            <a:avLst/>
          </a:prstGeom>
          <a:solidFill>
            <a:srgbClr val="40404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grpSp>
        <p:nvGrpSpPr>
          <p:cNvPr id="274" name="Shape 274"/>
          <p:cNvGrpSpPr/>
          <p:nvPr/>
        </p:nvGrpSpPr>
        <p:grpSpPr>
          <a:xfrm>
            <a:off x="6119225" y="1313182"/>
            <a:ext cx="5415483" cy="5239008"/>
            <a:chOff x="982673" y="1286612"/>
            <a:chExt cx="10080945" cy="5023500"/>
          </a:xfrm>
        </p:grpSpPr>
        <p:sp>
          <p:nvSpPr>
            <p:cNvPr id="275" name="Shape 275"/>
            <p:cNvSpPr/>
            <p:nvPr/>
          </p:nvSpPr>
          <p:spPr>
            <a:xfrm rot="-5400000">
              <a:off x="3563469" y="-1190037"/>
              <a:ext cx="5023500" cy="9976800"/>
            </a:xfrm>
            <a:prstGeom prst="roundRect">
              <a:avLst>
                <a:gd fmla="val 4670" name="adj"/>
              </a:avLst>
            </a:prstGeom>
            <a:gradFill>
              <a:gsLst>
                <a:gs pos="0">
                  <a:srgbClr val="F48208"/>
                </a:gs>
                <a:gs pos="100000">
                  <a:srgbClr val="703E08"/>
                </a:gs>
              </a:gsLst>
              <a:lin ang="5400012" scaled="0"/>
            </a:gradFill>
            <a:ln cap="flat" cmpd="sng" w="22225">
              <a:solidFill>
                <a:srgbClr val="A5A5A5"/>
              </a:solidFill>
              <a:prstDash val="solid"/>
              <a:miter/>
              <a:headEnd len="med" w="med" type="none"/>
              <a:tailEnd len="med" w="med" type="none"/>
            </a:ln>
            <a:effectLst>
              <a:outerShdw blurRad="139699" rotWithShape="0" algn="tl" dir="2700000" dist="762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276" name="Shape 276"/>
            <p:cNvSpPr/>
            <p:nvPr/>
          </p:nvSpPr>
          <p:spPr>
            <a:xfrm rot="-5400000">
              <a:off x="3788106" y="-980441"/>
              <a:ext cx="4628100" cy="9557700"/>
            </a:xfrm>
            <a:prstGeom prst="roundRect">
              <a:avLst>
                <a:gd fmla="val 0" name="adj"/>
              </a:avLst>
            </a:prstGeom>
            <a:solidFill>
              <a:srgbClr val="F2F2F2"/>
            </a:solidFill>
            <a:ln>
              <a:noFill/>
            </a:ln>
            <a:effectLst>
              <a:outerShdw blurRad="177800" rotWithShape="0" algn="tl" dir="2700000" dist="88900">
                <a:srgbClr val="000000">
                  <a:alpha val="498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nvGrpSpPr>
            <p:cNvPr id="277" name="Shape 277"/>
            <p:cNvGrpSpPr/>
            <p:nvPr/>
          </p:nvGrpSpPr>
          <p:grpSpPr>
            <a:xfrm>
              <a:off x="982673" y="1596925"/>
              <a:ext cx="750922" cy="4402742"/>
              <a:chOff x="982673" y="1596925"/>
              <a:chExt cx="750922" cy="4402742"/>
            </a:xfrm>
          </p:grpSpPr>
          <p:grpSp>
            <p:nvGrpSpPr>
              <p:cNvPr id="278" name="Shape 278"/>
              <p:cNvGrpSpPr/>
              <p:nvPr/>
            </p:nvGrpSpPr>
            <p:grpSpPr>
              <a:xfrm rot="-5400000">
                <a:off x="-615841" y="3650230"/>
                <a:ext cx="4402742" cy="296132"/>
                <a:chOff x="2149648" y="1165388"/>
                <a:chExt cx="3485664" cy="234467"/>
              </a:xfrm>
            </p:grpSpPr>
            <p:grpSp>
              <p:nvGrpSpPr>
                <p:cNvPr id="279" name="Shape 279"/>
                <p:cNvGrpSpPr/>
                <p:nvPr/>
              </p:nvGrpSpPr>
              <p:grpSpPr>
                <a:xfrm>
                  <a:off x="2149648" y="1165390"/>
                  <a:ext cx="234465" cy="234465"/>
                  <a:chOff x="2483014" y="1114426"/>
                  <a:chExt cx="209400" cy="209400"/>
                </a:xfrm>
              </p:grpSpPr>
              <p:sp>
                <p:nvSpPr>
                  <p:cNvPr id="280" name="Shape 280"/>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281" name="Shape 281"/>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282" name="Shape 282"/>
                <p:cNvGrpSpPr/>
                <p:nvPr/>
              </p:nvGrpSpPr>
              <p:grpSpPr>
                <a:xfrm>
                  <a:off x="2510893" y="1165390"/>
                  <a:ext cx="234465" cy="234465"/>
                  <a:chOff x="2483014" y="1114426"/>
                  <a:chExt cx="209400" cy="209400"/>
                </a:xfrm>
              </p:grpSpPr>
              <p:sp>
                <p:nvSpPr>
                  <p:cNvPr id="283" name="Shape 283"/>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284" name="Shape 284"/>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285" name="Shape 285"/>
                <p:cNvGrpSpPr/>
                <p:nvPr/>
              </p:nvGrpSpPr>
              <p:grpSpPr>
                <a:xfrm>
                  <a:off x="2872137" y="1165390"/>
                  <a:ext cx="234465" cy="234465"/>
                  <a:chOff x="2483014" y="1114426"/>
                  <a:chExt cx="209400" cy="209400"/>
                </a:xfrm>
              </p:grpSpPr>
              <p:sp>
                <p:nvSpPr>
                  <p:cNvPr id="286" name="Shape 286"/>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287" name="Shape 287"/>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288" name="Shape 288"/>
                <p:cNvGrpSpPr/>
                <p:nvPr/>
              </p:nvGrpSpPr>
              <p:grpSpPr>
                <a:xfrm>
                  <a:off x="3233382" y="1165390"/>
                  <a:ext cx="234465" cy="234465"/>
                  <a:chOff x="2483014" y="1114426"/>
                  <a:chExt cx="209400" cy="209400"/>
                </a:xfrm>
              </p:grpSpPr>
              <p:sp>
                <p:nvSpPr>
                  <p:cNvPr id="289" name="Shape 289"/>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290" name="Shape 290"/>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291" name="Shape 291"/>
                <p:cNvGrpSpPr/>
                <p:nvPr/>
              </p:nvGrpSpPr>
              <p:grpSpPr>
                <a:xfrm>
                  <a:off x="3594628" y="1165388"/>
                  <a:ext cx="234465" cy="234465"/>
                  <a:chOff x="2483014" y="1114426"/>
                  <a:chExt cx="209400" cy="209400"/>
                </a:xfrm>
              </p:grpSpPr>
              <p:sp>
                <p:nvSpPr>
                  <p:cNvPr id="292" name="Shape 292"/>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293" name="Shape 293"/>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294" name="Shape 294"/>
                <p:cNvGrpSpPr/>
                <p:nvPr/>
              </p:nvGrpSpPr>
              <p:grpSpPr>
                <a:xfrm>
                  <a:off x="3955871" y="1165389"/>
                  <a:ext cx="234465" cy="234465"/>
                  <a:chOff x="2483014" y="1114426"/>
                  <a:chExt cx="209400" cy="209400"/>
                </a:xfrm>
              </p:grpSpPr>
              <p:sp>
                <p:nvSpPr>
                  <p:cNvPr id="295" name="Shape 295"/>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296" name="Shape 296"/>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297" name="Shape 297"/>
                <p:cNvGrpSpPr/>
                <p:nvPr/>
              </p:nvGrpSpPr>
              <p:grpSpPr>
                <a:xfrm>
                  <a:off x="4317116" y="1165389"/>
                  <a:ext cx="234465" cy="234465"/>
                  <a:chOff x="2483014" y="1114426"/>
                  <a:chExt cx="209400" cy="209400"/>
                </a:xfrm>
              </p:grpSpPr>
              <p:sp>
                <p:nvSpPr>
                  <p:cNvPr id="298" name="Shape 298"/>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299" name="Shape 299"/>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00" name="Shape 300"/>
                <p:cNvGrpSpPr/>
                <p:nvPr/>
              </p:nvGrpSpPr>
              <p:grpSpPr>
                <a:xfrm>
                  <a:off x="4678360" y="1165389"/>
                  <a:ext cx="234465" cy="234465"/>
                  <a:chOff x="2483014" y="1114426"/>
                  <a:chExt cx="209400" cy="209400"/>
                </a:xfrm>
              </p:grpSpPr>
              <p:sp>
                <p:nvSpPr>
                  <p:cNvPr id="301" name="Shape 301"/>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02" name="Shape 302"/>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03" name="Shape 303"/>
                <p:cNvGrpSpPr/>
                <p:nvPr/>
              </p:nvGrpSpPr>
              <p:grpSpPr>
                <a:xfrm>
                  <a:off x="5039603" y="1165389"/>
                  <a:ext cx="234465" cy="234465"/>
                  <a:chOff x="2483014" y="1114426"/>
                  <a:chExt cx="209400" cy="209400"/>
                </a:xfrm>
              </p:grpSpPr>
              <p:sp>
                <p:nvSpPr>
                  <p:cNvPr id="304" name="Shape 304"/>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05" name="Shape 305"/>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06" name="Shape 306"/>
                <p:cNvGrpSpPr/>
                <p:nvPr/>
              </p:nvGrpSpPr>
              <p:grpSpPr>
                <a:xfrm>
                  <a:off x="5400847" y="1165389"/>
                  <a:ext cx="234465" cy="234465"/>
                  <a:chOff x="2483014" y="1114426"/>
                  <a:chExt cx="209400" cy="209400"/>
                </a:xfrm>
              </p:grpSpPr>
              <p:sp>
                <p:nvSpPr>
                  <p:cNvPr id="307" name="Shape 307"/>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08" name="Shape 308"/>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grpSp>
            <p:nvGrpSpPr>
              <p:cNvPr id="309" name="Shape 309"/>
              <p:cNvGrpSpPr/>
              <p:nvPr/>
            </p:nvGrpSpPr>
            <p:grpSpPr>
              <a:xfrm rot="-5400000">
                <a:off x="1229194" y="5557273"/>
                <a:ext cx="119690" cy="612731"/>
                <a:chOff x="2244455" y="772893"/>
                <a:chExt cx="94751" cy="485101"/>
              </a:xfrm>
            </p:grpSpPr>
            <p:sp>
              <p:nvSpPr>
                <p:cNvPr id="310" name="Shape 310"/>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11" name="Shape 311"/>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12" name="Shape 312"/>
              <p:cNvGrpSpPr/>
              <p:nvPr/>
            </p:nvGrpSpPr>
            <p:grpSpPr>
              <a:xfrm rot="-5400000">
                <a:off x="1229194" y="5099217"/>
                <a:ext cx="119690" cy="612731"/>
                <a:chOff x="2244455" y="772893"/>
                <a:chExt cx="94751" cy="485101"/>
              </a:xfrm>
            </p:grpSpPr>
            <p:sp>
              <p:nvSpPr>
                <p:cNvPr id="313" name="Shape 313"/>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14" name="Shape 314"/>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15" name="Shape 315"/>
              <p:cNvGrpSpPr/>
              <p:nvPr/>
            </p:nvGrpSpPr>
            <p:grpSpPr>
              <a:xfrm rot="-5400000">
                <a:off x="1229194" y="4641162"/>
                <a:ext cx="119690" cy="612731"/>
                <a:chOff x="2244455" y="772893"/>
                <a:chExt cx="94751" cy="485101"/>
              </a:xfrm>
            </p:grpSpPr>
            <p:sp>
              <p:nvSpPr>
                <p:cNvPr id="316" name="Shape 316"/>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17" name="Shape 317"/>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18" name="Shape 318"/>
              <p:cNvGrpSpPr/>
              <p:nvPr/>
            </p:nvGrpSpPr>
            <p:grpSpPr>
              <a:xfrm rot="-5400000">
                <a:off x="1229194" y="4183108"/>
                <a:ext cx="119690" cy="612731"/>
                <a:chOff x="2244455" y="772893"/>
                <a:chExt cx="94751" cy="485101"/>
              </a:xfrm>
            </p:grpSpPr>
            <p:sp>
              <p:nvSpPr>
                <p:cNvPr id="319" name="Shape 319"/>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20" name="Shape 320"/>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21" name="Shape 321"/>
              <p:cNvGrpSpPr/>
              <p:nvPr/>
            </p:nvGrpSpPr>
            <p:grpSpPr>
              <a:xfrm rot="-5400000">
                <a:off x="1229194" y="3725053"/>
                <a:ext cx="119690" cy="612731"/>
                <a:chOff x="2244455" y="772893"/>
                <a:chExt cx="94751" cy="485101"/>
              </a:xfrm>
            </p:grpSpPr>
            <p:sp>
              <p:nvSpPr>
                <p:cNvPr id="322" name="Shape 322"/>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23" name="Shape 323"/>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24" name="Shape 324"/>
              <p:cNvGrpSpPr/>
              <p:nvPr/>
            </p:nvGrpSpPr>
            <p:grpSpPr>
              <a:xfrm rot="-5400000">
                <a:off x="1229194" y="3266995"/>
                <a:ext cx="119690" cy="612731"/>
                <a:chOff x="2244455" y="772893"/>
                <a:chExt cx="94751" cy="485101"/>
              </a:xfrm>
            </p:grpSpPr>
            <p:sp>
              <p:nvSpPr>
                <p:cNvPr id="325" name="Shape 325"/>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26" name="Shape 326"/>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27" name="Shape 327"/>
              <p:cNvGrpSpPr/>
              <p:nvPr/>
            </p:nvGrpSpPr>
            <p:grpSpPr>
              <a:xfrm rot="-5400000">
                <a:off x="1229193" y="2808939"/>
                <a:ext cx="119690" cy="612731"/>
                <a:chOff x="2244455" y="772893"/>
                <a:chExt cx="94751" cy="485101"/>
              </a:xfrm>
            </p:grpSpPr>
            <p:sp>
              <p:nvSpPr>
                <p:cNvPr id="328" name="Shape 328"/>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29" name="Shape 329"/>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30" name="Shape 330"/>
              <p:cNvGrpSpPr/>
              <p:nvPr/>
            </p:nvGrpSpPr>
            <p:grpSpPr>
              <a:xfrm rot="-5400000">
                <a:off x="1229194" y="2350886"/>
                <a:ext cx="119690" cy="612731"/>
                <a:chOff x="2244455" y="772893"/>
                <a:chExt cx="94751" cy="485101"/>
              </a:xfrm>
            </p:grpSpPr>
            <p:sp>
              <p:nvSpPr>
                <p:cNvPr id="331" name="Shape 331"/>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32" name="Shape 332"/>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33" name="Shape 333"/>
              <p:cNvGrpSpPr/>
              <p:nvPr/>
            </p:nvGrpSpPr>
            <p:grpSpPr>
              <a:xfrm rot="-5400000">
                <a:off x="1229194" y="1892834"/>
                <a:ext cx="119690" cy="612731"/>
                <a:chOff x="2244455" y="772893"/>
                <a:chExt cx="94751" cy="485101"/>
              </a:xfrm>
            </p:grpSpPr>
            <p:sp>
              <p:nvSpPr>
                <p:cNvPr id="334" name="Shape 334"/>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35" name="Shape 335"/>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36" name="Shape 336"/>
              <p:cNvGrpSpPr/>
              <p:nvPr/>
            </p:nvGrpSpPr>
            <p:grpSpPr>
              <a:xfrm rot="-5400000">
                <a:off x="1229194" y="1434780"/>
                <a:ext cx="119690" cy="612731"/>
                <a:chOff x="2244455" y="772893"/>
                <a:chExt cx="94751" cy="485101"/>
              </a:xfrm>
            </p:grpSpPr>
            <p:sp>
              <p:nvSpPr>
                <p:cNvPr id="337" name="Shape 337"/>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38" name="Shape 338"/>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grpSp>
      <p:sp>
        <p:nvSpPr>
          <p:cNvPr id="339" name="Shape 339"/>
          <p:cNvSpPr/>
          <p:nvPr/>
        </p:nvSpPr>
        <p:spPr>
          <a:xfrm>
            <a:off x="0" y="451277"/>
            <a:ext cx="234951" cy="7112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40" name="Shape 340"/>
          <p:cNvSpPr txBox="1"/>
          <p:nvPr/>
        </p:nvSpPr>
        <p:spPr>
          <a:xfrm>
            <a:off x="303519" y="522297"/>
            <a:ext cx="7315845" cy="10772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rgbClr val="FBFBFB"/>
                </a:solidFill>
                <a:latin typeface="Arial"/>
                <a:ea typeface="Arial"/>
                <a:cs typeface="Arial"/>
                <a:sym typeface="Arial"/>
              </a:rPr>
              <a:t>公</a:t>
            </a:r>
            <a:r>
              <a:rPr lang="en-US" sz="3200">
                <a:solidFill>
                  <a:schemeClr val="dk1"/>
                </a:solidFill>
                <a:latin typeface="Calibri"/>
                <a:ea typeface="Calibri"/>
                <a:cs typeface="Calibri"/>
                <a:sym typeface="Calibri"/>
              </a:rPr>
              <a:t>Conclusion &amp; Future work</a:t>
            </a:r>
          </a:p>
          <a:p>
            <a:pPr indent="0" lvl="0" marL="0" marR="0" rtl="0" algn="l">
              <a:spcBef>
                <a:spcPts val="0"/>
              </a:spcBef>
              <a:buSzPct val="25000"/>
              <a:buNone/>
            </a:pPr>
            <a:r>
              <a:rPr lang="en-US" sz="3200">
                <a:solidFill>
                  <a:srgbClr val="FBFBFB"/>
                </a:solidFill>
                <a:latin typeface="Arial"/>
                <a:ea typeface="Arial"/>
                <a:cs typeface="Arial"/>
                <a:sym typeface="Arial"/>
              </a:rPr>
              <a:t>司文化</a:t>
            </a:r>
          </a:p>
        </p:txBody>
      </p:sp>
      <p:sp>
        <p:nvSpPr>
          <p:cNvPr id="341" name="Shape 341"/>
          <p:cNvSpPr/>
          <p:nvPr/>
        </p:nvSpPr>
        <p:spPr>
          <a:xfrm>
            <a:off x="6676224" y="2303725"/>
            <a:ext cx="4516200" cy="708000"/>
          </a:xfrm>
          <a:prstGeom prst="rect">
            <a:avLst/>
          </a:prstGeom>
          <a:noFill/>
          <a:ln>
            <a:noFill/>
          </a:ln>
        </p:spPr>
        <p:txBody>
          <a:bodyPr anchorCtr="0" anchor="t" bIns="45700" lIns="91425" rIns="91425" tIns="45700">
            <a:noAutofit/>
          </a:bodyPr>
          <a:lstStyle/>
          <a:p>
            <a:pPr indent="-381000" lvl="0" marL="457200" marR="0" rtl="0" algn="l">
              <a:spcBef>
                <a:spcPts val="0"/>
              </a:spcBef>
              <a:buClr>
                <a:srgbClr val="333333"/>
              </a:buClr>
              <a:buSzPct val="100000"/>
              <a:buFont typeface="Calibri"/>
              <a:buChar char="●"/>
            </a:pPr>
            <a:r>
              <a:rPr lang="en-US" sz="2400">
                <a:solidFill>
                  <a:srgbClr val="333333"/>
                </a:solidFill>
                <a:latin typeface="Calibri"/>
                <a:ea typeface="Calibri"/>
                <a:cs typeface="Calibri"/>
                <a:sym typeface="Calibri"/>
              </a:rPr>
              <a:t>Enhance Reduce function to merge  two clusters on the border of two partitions</a:t>
            </a:r>
          </a:p>
          <a:p>
            <a:pPr indent="-381000" lvl="0" marL="457200" marR="0" rtl="0" algn="l">
              <a:spcBef>
                <a:spcPts val="0"/>
              </a:spcBef>
              <a:buClr>
                <a:srgbClr val="333333"/>
              </a:buClr>
              <a:buSzPct val="100000"/>
              <a:buFont typeface="Calibri"/>
              <a:buChar char="●"/>
            </a:pPr>
            <a:r>
              <a:rPr lang="en-US" sz="2400">
                <a:solidFill>
                  <a:srgbClr val="333333"/>
                </a:solidFill>
                <a:latin typeface="Calibri"/>
                <a:ea typeface="Calibri"/>
                <a:cs typeface="Calibri"/>
                <a:sym typeface="Calibri"/>
              </a:rPr>
              <a:t>Try taking more components (cyclical) into consideration to improve the time series model</a:t>
            </a:r>
          </a:p>
          <a:p>
            <a:pPr indent="-381000" lvl="0" marL="457200" marR="0" rtl="0" algn="l">
              <a:spcBef>
                <a:spcPts val="0"/>
              </a:spcBef>
              <a:buClr>
                <a:srgbClr val="333333"/>
              </a:buClr>
              <a:buSzPct val="100000"/>
              <a:buFont typeface="Calibri"/>
              <a:buChar char="●"/>
            </a:pPr>
            <a:r>
              <a:rPr lang="en-US" sz="2400">
                <a:solidFill>
                  <a:srgbClr val="333333"/>
                </a:solidFill>
                <a:latin typeface="Calibri"/>
                <a:ea typeface="Calibri"/>
                <a:cs typeface="Calibri"/>
                <a:sym typeface="Calibri"/>
              </a:rPr>
              <a:t>Perform categorical analysis to observe fluctuations in detail</a:t>
            </a:r>
          </a:p>
          <a:p>
            <a:pPr lvl="0" rtl="0">
              <a:spcBef>
                <a:spcPts val="0"/>
              </a:spcBef>
              <a:buNone/>
            </a:pPr>
            <a:r>
              <a:t/>
            </a:r>
            <a:endParaRPr sz="2400">
              <a:solidFill>
                <a:srgbClr val="333333"/>
              </a:solidFill>
              <a:latin typeface="Calibri"/>
              <a:ea typeface="Calibri"/>
              <a:cs typeface="Calibri"/>
              <a:sym typeface="Calibri"/>
            </a:endParaRPr>
          </a:p>
          <a:p>
            <a:pPr lvl="0" rtl="0">
              <a:spcBef>
                <a:spcPts val="0"/>
              </a:spcBef>
              <a:buNone/>
            </a:pPr>
            <a:r>
              <a:t/>
            </a:r>
            <a:endParaRPr sz="2000">
              <a:solidFill>
                <a:srgbClr val="333333"/>
              </a:solidFill>
              <a:latin typeface="Calibri"/>
              <a:ea typeface="Calibri"/>
              <a:cs typeface="Calibri"/>
              <a:sym typeface="Calibri"/>
            </a:endParaRPr>
          </a:p>
        </p:txBody>
      </p:sp>
      <p:sp>
        <p:nvSpPr>
          <p:cNvPr id="342" name="Shape 342"/>
          <p:cNvSpPr txBox="1"/>
          <p:nvPr/>
        </p:nvSpPr>
        <p:spPr>
          <a:xfrm>
            <a:off x="6676224" y="1483925"/>
            <a:ext cx="5096100" cy="923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600">
                <a:solidFill>
                  <a:srgbClr val="F3C915"/>
                </a:solidFill>
                <a:latin typeface="Century Gothic"/>
                <a:ea typeface="Century Gothic"/>
                <a:cs typeface="Century Gothic"/>
                <a:sym typeface="Century Gothic"/>
              </a:rPr>
              <a:t>System Improvement</a:t>
            </a:r>
          </a:p>
        </p:txBody>
      </p:sp>
      <p:grpSp>
        <p:nvGrpSpPr>
          <p:cNvPr id="343" name="Shape 343"/>
          <p:cNvGrpSpPr/>
          <p:nvPr/>
        </p:nvGrpSpPr>
        <p:grpSpPr>
          <a:xfrm>
            <a:off x="303525" y="1313182"/>
            <a:ext cx="5415483" cy="5239008"/>
            <a:chOff x="982673" y="1286612"/>
            <a:chExt cx="10080945" cy="5023500"/>
          </a:xfrm>
        </p:grpSpPr>
        <p:sp>
          <p:nvSpPr>
            <p:cNvPr id="344" name="Shape 344"/>
            <p:cNvSpPr/>
            <p:nvPr/>
          </p:nvSpPr>
          <p:spPr>
            <a:xfrm rot="-5400000">
              <a:off x="3563469" y="-1190037"/>
              <a:ext cx="5023500" cy="9976800"/>
            </a:xfrm>
            <a:prstGeom prst="roundRect">
              <a:avLst>
                <a:gd fmla="val 4670" name="adj"/>
              </a:avLst>
            </a:prstGeom>
            <a:gradFill>
              <a:gsLst>
                <a:gs pos="0">
                  <a:srgbClr val="7F7F7F"/>
                </a:gs>
                <a:gs pos="100000">
                  <a:srgbClr val="3F3F3F"/>
                </a:gs>
              </a:gsLst>
              <a:lin ang="8100019" scaled="0"/>
            </a:gradFill>
            <a:ln cap="flat" cmpd="sng" w="22225">
              <a:solidFill>
                <a:srgbClr val="A5A5A5"/>
              </a:solidFill>
              <a:prstDash val="solid"/>
              <a:miter/>
              <a:headEnd len="med" w="med" type="none"/>
              <a:tailEnd len="med" w="med" type="none"/>
            </a:ln>
            <a:effectLst>
              <a:outerShdw blurRad="139699" rotWithShape="0" algn="tl" dir="2700000" dist="762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45" name="Shape 345"/>
            <p:cNvSpPr/>
            <p:nvPr/>
          </p:nvSpPr>
          <p:spPr>
            <a:xfrm rot="-5400000">
              <a:off x="3788106" y="-980441"/>
              <a:ext cx="4628100" cy="9557700"/>
            </a:xfrm>
            <a:prstGeom prst="roundRect">
              <a:avLst>
                <a:gd fmla="val 0" name="adj"/>
              </a:avLst>
            </a:prstGeom>
            <a:solidFill>
              <a:srgbClr val="F2F2F2"/>
            </a:solidFill>
            <a:ln>
              <a:noFill/>
            </a:ln>
            <a:effectLst>
              <a:outerShdw blurRad="177800" rotWithShape="0" algn="tl" dir="2700000" dist="88900">
                <a:srgbClr val="000000">
                  <a:alpha val="498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nvGrpSpPr>
            <p:cNvPr id="346" name="Shape 346"/>
            <p:cNvGrpSpPr/>
            <p:nvPr/>
          </p:nvGrpSpPr>
          <p:grpSpPr>
            <a:xfrm>
              <a:off x="982673" y="1596925"/>
              <a:ext cx="750922" cy="4402742"/>
              <a:chOff x="982673" y="1596925"/>
              <a:chExt cx="750922" cy="4402742"/>
            </a:xfrm>
          </p:grpSpPr>
          <p:grpSp>
            <p:nvGrpSpPr>
              <p:cNvPr id="347" name="Shape 347"/>
              <p:cNvGrpSpPr/>
              <p:nvPr/>
            </p:nvGrpSpPr>
            <p:grpSpPr>
              <a:xfrm rot="-5400000">
                <a:off x="-615841" y="3650230"/>
                <a:ext cx="4402742" cy="296132"/>
                <a:chOff x="2149648" y="1165388"/>
                <a:chExt cx="3485664" cy="234467"/>
              </a:xfrm>
            </p:grpSpPr>
            <p:grpSp>
              <p:nvGrpSpPr>
                <p:cNvPr id="348" name="Shape 348"/>
                <p:cNvGrpSpPr/>
                <p:nvPr/>
              </p:nvGrpSpPr>
              <p:grpSpPr>
                <a:xfrm>
                  <a:off x="2149648" y="1165390"/>
                  <a:ext cx="234465" cy="234465"/>
                  <a:chOff x="2483014" y="1114426"/>
                  <a:chExt cx="209400" cy="209400"/>
                </a:xfrm>
              </p:grpSpPr>
              <p:sp>
                <p:nvSpPr>
                  <p:cNvPr id="349" name="Shape 349"/>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50" name="Shape 350"/>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51" name="Shape 351"/>
                <p:cNvGrpSpPr/>
                <p:nvPr/>
              </p:nvGrpSpPr>
              <p:grpSpPr>
                <a:xfrm>
                  <a:off x="2510893" y="1165390"/>
                  <a:ext cx="234465" cy="234465"/>
                  <a:chOff x="2483014" y="1114426"/>
                  <a:chExt cx="209400" cy="209400"/>
                </a:xfrm>
              </p:grpSpPr>
              <p:sp>
                <p:nvSpPr>
                  <p:cNvPr id="352" name="Shape 352"/>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53" name="Shape 353"/>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54" name="Shape 354"/>
                <p:cNvGrpSpPr/>
                <p:nvPr/>
              </p:nvGrpSpPr>
              <p:grpSpPr>
                <a:xfrm>
                  <a:off x="2872137" y="1165390"/>
                  <a:ext cx="234465" cy="234465"/>
                  <a:chOff x="2483014" y="1114426"/>
                  <a:chExt cx="209400" cy="209400"/>
                </a:xfrm>
              </p:grpSpPr>
              <p:sp>
                <p:nvSpPr>
                  <p:cNvPr id="355" name="Shape 355"/>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56" name="Shape 356"/>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57" name="Shape 357"/>
                <p:cNvGrpSpPr/>
                <p:nvPr/>
              </p:nvGrpSpPr>
              <p:grpSpPr>
                <a:xfrm>
                  <a:off x="3233382" y="1165390"/>
                  <a:ext cx="234465" cy="234465"/>
                  <a:chOff x="2483014" y="1114426"/>
                  <a:chExt cx="209400" cy="209400"/>
                </a:xfrm>
              </p:grpSpPr>
              <p:sp>
                <p:nvSpPr>
                  <p:cNvPr id="358" name="Shape 358"/>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59" name="Shape 359"/>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60" name="Shape 360"/>
                <p:cNvGrpSpPr/>
                <p:nvPr/>
              </p:nvGrpSpPr>
              <p:grpSpPr>
                <a:xfrm>
                  <a:off x="3594628" y="1165388"/>
                  <a:ext cx="234465" cy="234465"/>
                  <a:chOff x="2483014" y="1114426"/>
                  <a:chExt cx="209400" cy="209400"/>
                </a:xfrm>
              </p:grpSpPr>
              <p:sp>
                <p:nvSpPr>
                  <p:cNvPr id="361" name="Shape 361"/>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62" name="Shape 362"/>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63" name="Shape 363"/>
                <p:cNvGrpSpPr/>
                <p:nvPr/>
              </p:nvGrpSpPr>
              <p:grpSpPr>
                <a:xfrm>
                  <a:off x="3955871" y="1165389"/>
                  <a:ext cx="234465" cy="234465"/>
                  <a:chOff x="2483014" y="1114426"/>
                  <a:chExt cx="209400" cy="209400"/>
                </a:xfrm>
              </p:grpSpPr>
              <p:sp>
                <p:nvSpPr>
                  <p:cNvPr id="364" name="Shape 364"/>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65" name="Shape 365"/>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66" name="Shape 366"/>
                <p:cNvGrpSpPr/>
                <p:nvPr/>
              </p:nvGrpSpPr>
              <p:grpSpPr>
                <a:xfrm>
                  <a:off x="4317116" y="1165389"/>
                  <a:ext cx="234465" cy="234465"/>
                  <a:chOff x="2483014" y="1114426"/>
                  <a:chExt cx="209400" cy="209400"/>
                </a:xfrm>
              </p:grpSpPr>
              <p:sp>
                <p:nvSpPr>
                  <p:cNvPr id="367" name="Shape 367"/>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68" name="Shape 368"/>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69" name="Shape 369"/>
                <p:cNvGrpSpPr/>
                <p:nvPr/>
              </p:nvGrpSpPr>
              <p:grpSpPr>
                <a:xfrm>
                  <a:off x="4678360" y="1165389"/>
                  <a:ext cx="234465" cy="234465"/>
                  <a:chOff x="2483014" y="1114426"/>
                  <a:chExt cx="209400" cy="209400"/>
                </a:xfrm>
              </p:grpSpPr>
              <p:sp>
                <p:nvSpPr>
                  <p:cNvPr id="370" name="Shape 370"/>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71" name="Shape 371"/>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72" name="Shape 372"/>
                <p:cNvGrpSpPr/>
                <p:nvPr/>
              </p:nvGrpSpPr>
              <p:grpSpPr>
                <a:xfrm>
                  <a:off x="5039603" y="1165389"/>
                  <a:ext cx="234465" cy="234465"/>
                  <a:chOff x="2483014" y="1114426"/>
                  <a:chExt cx="209400" cy="209400"/>
                </a:xfrm>
              </p:grpSpPr>
              <p:sp>
                <p:nvSpPr>
                  <p:cNvPr id="373" name="Shape 373"/>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74" name="Shape 374"/>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75" name="Shape 375"/>
                <p:cNvGrpSpPr/>
                <p:nvPr/>
              </p:nvGrpSpPr>
              <p:grpSpPr>
                <a:xfrm>
                  <a:off x="5400847" y="1165389"/>
                  <a:ext cx="234465" cy="234465"/>
                  <a:chOff x="2483014" y="1114426"/>
                  <a:chExt cx="209400" cy="209400"/>
                </a:xfrm>
              </p:grpSpPr>
              <p:sp>
                <p:nvSpPr>
                  <p:cNvPr id="376" name="Shape 376"/>
                  <p:cNvSpPr/>
                  <p:nvPr/>
                </p:nvSpPr>
                <p:spPr>
                  <a:xfrm>
                    <a:off x="2483014" y="1114426"/>
                    <a:ext cx="209400" cy="209400"/>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6" scaled="0"/>
                  </a:gradFill>
                  <a:ln>
                    <a:noFill/>
                  </a:ln>
                  <a:effectLst>
                    <a:outerShdw blurRad="12700" rotWithShape="0" algn="tl" dir="2700000" dist="12699">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77" name="Shape 377"/>
                  <p:cNvSpPr/>
                  <p:nvPr/>
                </p:nvSpPr>
                <p:spPr>
                  <a:xfrm>
                    <a:off x="2502059" y="1133475"/>
                    <a:ext cx="171300" cy="171300"/>
                  </a:xfrm>
                  <a:prstGeom prst="ellipse">
                    <a:avLst/>
                  </a:prstGeom>
                  <a:solidFill>
                    <a:srgbClr val="595959"/>
                  </a:solidFill>
                  <a:ln>
                    <a:noFill/>
                  </a:ln>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grpSp>
            <p:nvGrpSpPr>
              <p:cNvPr id="378" name="Shape 378"/>
              <p:cNvGrpSpPr/>
              <p:nvPr/>
            </p:nvGrpSpPr>
            <p:grpSpPr>
              <a:xfrm rot="-5400000">
                <a:off x="1229194" y="5557273"/>
                <a:ext cx="119690" cy="612731"/>
                <a:chOff x="2244455" y="772893"/>
                <a:chExt cx="94751" cy="485101"/>
              </a:xfrm>
            </p:grpSpPr>
            <p:sp>
              <p:nvSpPr>
                <p:cNvPr id="379" name="Shape 379"/>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80" name="Shape 380"/>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81" name="Shape 381"/>
              <p:cNvGrpSpPr/>
              <p:nvPr/>
            </p:nvGrpSpPr>
            <p:grpSpPr>
              <a:xfrm rot="-5400000">
                <a:off x="1229194" y="5099217"/>
                <a:ext cx="119690" cy="612731"/>
                <a:chOff x="2244455" y="772893"/>
                <a:chExt cx="94751" cy="485101"/>
              </a:xfrm>
            </p:grpSpPr>
            <p:sp>
              <p:nvSpPr>
                <p:cNvPr id="382" name="Shape 382"/>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83" name="Shape 383"/>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84" name="Shape 384"/>
              <p:cNvGrpSpPr/>
              <p:nvPr/>
            </p:nvGrpSpPr>
            <p:grpSpPr>
              <a:xfrm rot="-5400000">
                <a:off x="1229194" y="4641162"/>
                <a:ext cx="119690" cy="612731"/>
                <a:chOff x="2244455" y="772893"/>
                <a:chExt cx="94751" cy="485101"/>
              </a:xfrm>
            </p:grpSpPr>
            <p:sp>
              <p:nvSpPr>
                <p:cNvPr id="385" name="Shape 385"/>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86" name="Shape 386"/>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87" name="Shape 387"/>
              <p:cNvGrpSpPr/>
              <p:nvPr/>
            </p:nvGrpSpPr>
            <p:grpSpPr>
              <a:xfrm rot="-5400000">
                <a:off x="1229194" y="4183108"/>
                <a:ext cx="119690" cy="612731"/>
                <a:chOff x="2244455" y="772893"/>
                <a:chExt cx="94751" cy="485101"/>
              </a:xfrm>
            </p:grpSpPr>
            <p:sp>
              <p:nvSpPr>
                <p:cNvPr id="388" name="Shape 388"/>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89" name="Shape 389"/>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90" name="Shape 390"/>
              <p:cNvGrpSpPr/>
              <p:nvPr/>
            </p:nvGrpSpPr>
            <p:grpSpPr>
              <a:xfrm rot="-5400000">
                <a:off x="1229194" y="3725053"/>
                <a:ext cx="119690" cy="612731"/>
                <a:chOff x="2244455" y="772893"/>
                <a:chExt cx="94751" cy="485101"/>
              </a:xfrm>
            </p:grpSpPr>
            <p:sp>
              <p:nvSpPr>
                <p:cNvPr id="391" name="Shape 391"/>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92" name="Shape 392"/>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93" name="Shape 393"/>
              <p:cNvGrpSpPr/>
              <p:nvPr/>
            </p:nvGrpSpPr>
            <p:grpSpPr>
              <a:xfrm rot="-5400000">
                <a:off x="1229194" y="3266995"/>
                <a:ext cx="119690" cy="612731"/>
                <a:chOff x="2244455" y="772893"/>
                <a:chExt cx="94751" cy="485101"/>
              </a:xfrm>
            </p:grpSpPr>
            <p:sp>
              <p:nvSpPr>
                <p:cNvPr id="394" name="Shape 394"/>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95" name="Shape 395"/>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96" name="Shape 396"/>
              <p:cNvGrpSpPr/>
              <p:nvPr/>
            </p:nvGrpSpPr>
            <p:grpSpPr>
              <a:xfrm rot="-5400000">
                <a:off x="1229193" y="2808939"/>
                <a:ext cx="119690" cy="612731"/>
                <a:chOff x="2244455" y="772893"/>
                <a:chExt cx="94751" cy="485101"/>
              </a:xfrm>
            </p:grpSpPr>
            <p:sp>
              <p:nvSpPr>
                <p:cNvPr id="397" name="Shape 397"/>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398" name="Shape 398"/>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399" name="Shape 399"/>
              <p:cNvGrpSpPr/>
              <p:nvPr/>
            </p:nvGrpSpPr>
            <p:grpSpPr>
              <a:xfrm rot="-5400000">
                <a:off x="1229194" y="2350886"/>
                <a:ext cx="119690" cy="612731"/>
                <a:chOff x="2244455" y="772893"/>
                <a:chExt cx="94751" cy="485101"/>
              </a:xfrm>
            </p:grpSpPr>
            <p:sp>
              <p:nvSpPr>
                <p:cNvPr id="400" name="Shape 400"/>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401" name="Shape 401"/>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402" name="Shape 402"/>
              <p:cNvGrpSpPr/>
              <p:nvPr/>
            </p:nvGrpSpPr>
            <p:grpSpPr>
              <a:xfrm rot="-5400000">
                <a:off x="1229194" y="1892834"/>
                <a:ext cx="119690" cy="612731"/>
                <a:chOff x="2244455" y="772893"/>
                <a:chExt cx="94751" cy="485101"/>
              </a:xfrm>
            </p:grpSpPr>
            <p:sp>
              <p:nvSpPr>
                <p:cNvPr id="403" name="Shape 403"/>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404" name="Shape 404"/>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nvGrpSpPr>
              <p:cNvPr id="405" name="Shape 405"/>
              <p:cNvGrpSpPr/>
              <p:nvPr/>
            </p:nvGrpSpPr>
            <p:grpSpPr>
              <a:xfrm rot="-5400000">
                <a:off x="1229194" y="1434780"/>
                <a:ext cx="119690" cy="612731"/>
                <a:chOff x="2244455" y="772893"/>
                <a:chExt cx="94751" cy="485101"/>
              </a:xfrm>
            </p:grpSpPr>
            <p:sp>
              <p:nvSpPr>
                <p:cNvPr id="406" name="Shape 406"/>
                <p:cNvSpPr/>
                <p:nvPr/>
              </p:nvSpPr>
              <p:spPr>
                <a:xfrm>
                  <a:off x="2244455" y="772893"/>
                  <a:ext cx="25800" cy="485100"/>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sp>
              <p:nvSpPr>
                <p:cNvPr id="407" name="Shape 407"/>
                <p:cNvSpPr/>
                <p:nvPr/>
              </p:nvSpPr>
              <p:spPr>
                <a:xfrm>
                  <a:off x="2313407" y="772895"/>
                  <a:ext cx="25800" cy="485099"/>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12" scaled="0"/>
                </a:gradFill>
                <a:ln cap="flat" cmpd="sng" w="19050">
                  <a:solidFill>
                    <a:srgbClr val="A5A5A5"/>
                  </a:solidFill>
                  <a:prstDash val="solid"/>
                  <a:miter/>
                  <a:headEnd len="med" w="med" type="none"/>
                  <a:tailEnd len="med" w="med" type="none"/>
                </a:ln>
                <a:effectLst>
                  <a:outerShdw blurRad="25399" sx="102000" rotWithShape="0" algn="ctr" sy="102000">
                    <a:srgbClr val="000000">
                      <a:alpha val="40000"/>
                    </a:srgbClr>
                  </a:outerShdw>
                </a:effectLst>
              </p:spPr>
              <p:txBody>
                <a:bodyPr anchorCtr="0" anchor="ctr" bIns="60925" lIns="121900" rIns="121900" tIns="60925">
                  <a:noAutofit/>
                </a:bodyPr>
                <a:lstStyle/>
                <a:p>
                  <a:pPr indent="0" lvl="0" marL="0" marR="0" rtl="0" algn="ctr">
                    <a:spcBef>
                      <a:spcPts val="0"/>
                    </a:spcBef>
                    <a:buNone/>
                  </a:pPr>
                  <a:r>
                    <a:t/>
                  </a:r>
                  <a:endParaRPr sz="1400">
                    <a:solidFill>
                      <a:srgbClr val="FFFFFF"/>
                    </a:solidFill>
                    <a:latin typeface="Calibri"/>
                    <a:ea typeface="Calibri"/>
                    <a:cs typeface="Calibri"/>
                    <a:sym typeface="Calibri"/>
                  </a:endParaRPr>
                </a:p>
              </p:txBody>
            </p:sp>
          </p:grpSp>
        </p:grpSp>
      </p:grpSp>
      <p:sp>
        <p:nvSpPr>
          <p:cNvPr id="408" name="Shape 408"/>
          <p:cNvSpPr/>
          <p:nvPr/>
        </p:nvSpPr>
        <p:spPr>
          <a:xfrm>
            <a:off x="860525" y="2303725"/>
            <a:ext cx="4516200" cy="3660900"/>
          </a:xfrm>
          <a:prstGeom prst="rect">
            <a:avLst/>
          </a:prstGeom>
          <a:noFill/>
          <a:ln>
            <a:noFill/>
          </a:ln>
        </p:spPr>
        <p:txBody>
          <a:bodyPr anchorCtr="0" anchor="t" bIns="45700" lIns="91425" rIns="91425" tIns="45700">
            <a:noAutofit/>
          </a:bodyPr>
          <a:lstStyle/>
          <a:p>
            <a:pPr indent="-381000" lvl="0" marL="457200" marR="0" rtl="0" algn="l">
              <a:spcBef>
                <a:spcPts val="0"/>
              </a:spcBef>
              <a:buClr>
                <a:srgbClr val="333333"/>
              </a:buClr>
              <a:buSzPct val="100000"/>
              <a:buFont typeface="Calibri"/>
              <a:buChar char="●"/>
            </a:pPr>
            <a:r>
              <a:rPr b="1" lang="en-US" sz="2400">
                <a:solidFill>
                  <a:srgbClr val="333333"/>
                </a:solidFill>
                <a:latin typeface="Calibri"/>
                <a:ea typeface="Calibri"/>
                <a:cs typeface="Calibri"/>
                <a:sym typeface="Calibri"/>
              </a:rPr>
              <a:t>Time</a:t>
            </a:r>
            <a:r>
              <a:rPr lang="en-US" sz="2400">
                <a:solidFill>
                  <a:srgbClr val="333333"/>
                </a:solidFill>
                <a:latin typeface="Calibri"/>
                <a:ea typeface="Calibri"/>
                <a:cs typeface="Calibri"/>
                <a:sym typeface="Calibri"/>
              </a:rPr>
              <a:t>: Crime occurrences have a repetitive pattern. Crime highest in summer and lowest in winter</a:t>
            </a:r>
          </a:p>
          <a:p>
            <a:pPr indent="-381000" lvl="0" marL="457200" marR="0" rtl="0" algn="l">
              <a:spcBef>
                <a:spcPts val="0"/>
              </a:spcBef>
              <a:buClr>
                <a:srgbClr val="333333"/>
              </a:buClr>
              <a:buSzPct val="100000"/>
              <a:buFont typeface="Calibri"/>
              <a:buChar char="●"/>
            </a:pPr>
            <a:r>
              <a:rPr b="1" lang="en-US" sz="2400">
                <a:solidFill>
                  <a:srgbClr val="333333"/>
                </a:solidFill>
                <a:latin typeface="Calibri"/>
                <a:ea typeface="Calibri"/>
                <a:cs typeface="Calibri"/>
                <a:sym typeface="Calibri"/>
              </a:rPr>
              <a:t>Location</a:t>
            </a:r>
            <a:r>
              <a:rPr lang="en-US" sz="2400">
                <a:solidFill>
                  <a:srgbClr val="333333"/>
                </a:solidFill>
                <a:latin typeface="Calibri"/>
                <a:ea typeface="Calibri"/>
                <a:cs typeface="Calibri"/>
                <a:sym typeface="Calibri"/>
              </a:rPr>
              <a:t>: Police can take proactive actions such as assigning more force at crime hotspots</a:t>
            </a:r>
          </a:p>
          <a:p>
            <a:pPr lvl="0" marR="0" rtl="0" algn="l">
              <a:spcBef>
                <a:spcPts val="0"/>
              </a:spcBef>
              <a:buNone/>
            </a:pPr>
            <a:r>
              <a:t/>
            </a:r>
            <a:endParaRPr sz="2400">
              <a:solidFill>
                <a:srgbClr val="333333"/>
              </a:solidFill>
              <a:latin typeface="Calibri"/>
              <a:ea typeface="Calibri"/>
              <a:cs typeface="Calibri"/>
              <a:sym typeface="Calibri"/>
            </a:endParaRPr>
          </a:p>
        </p:txBody>
      </p:sp>
      <p:sp>
        <p:nvSpPr>
          <p:cNvPr id="409" name="Shape 409"/>
          <p:cNvSpPr txBox="1"/>
          <p:nvPr/>
        </p:nvSpPr>
        <p:spPr>
          <a:xfrm>
            <a:off x="1412200" y="1483925"/>
            <a:ext cx="4306800" cy="923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600">
                <a:solidFill>
                  <a:srgbClr val="F3C915"/>
                </a:solidFill>
                <a:latin typeface="Century Gothic"/>
                <a:ea typeface="Century Gothic"/>
                <a:cs typeface="Century Gothic"/>
                <a:sym typeface="Century Gothic"/>
              </a:rPr>
              <a:t>Conclusion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p:nvPr/>
        </p:nvSpPr>
        <p:spPr>
          <a:xfrm>
            <a:off x="0" y="0"/>
            <a:ext cx="3327400" cy="68580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16" name="Shape 416"/>
          <p:cNvSpPr txBox="1"/>
          <p:nvPr/>
        </p:nvSpPr>
        <p:spPr>
          <a:xfrm>
            <a:off x="261258" y="3429000"/>
            <a:ext cx="2616583" cy="156966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9600">
                <a:solidFill>
                  <a:srgbClr val="404040"/>
                </a:solidFill>
                <a:latin typeface="Century Gothic"/>
                <a:ea typeface="Century Gothic"/>
                <a:cs typeface="Century Gothic"/>
                <a:sym typeface="Century Gothic"/>
              </a:rPr>
              <a:t>End</a:t>
            </a:r>
          </a:p>
        </p:txBody>
      </p:sp>
      <p:cxnSp>
        <p:nvCxnSpPr>
          <p:cNvPr id="417" name="Shape 417"/>
          <p:cNvCxnSpPr/>
          <p:nvPr/>
        </p:nvCxnSpPr>
        <p:spPr>
          <a:xfrm>
            <a:off x="4601762" y="3293608"/>
            <a:ext cx="566100" cy="0"/>
          </a:xfrm>
          <a:prstGeom prst="straightConnector1">
            <a:avLst/>
          </a:prstGeom>
          <a:noFill/>
          <a:ln cap="flat" cmpd="sng" w="88900">
            <a:solidFill>
              <a:srgbClr val="404040"/>
            </a:solidFill>
            <a:prstDash val="solid"/>
            <a:miter/>
            <a:headEnd len="med" w="med" type="none"/>
            <a:tailEnd len="med" w="med" type="none"/>
          </a:ln>
        </p:spPr>
      </p:cxnSp>
      <p:sp>
        <p:nvSpPr>
          <p:cNvPr id="418" name="Shape 418"/>
          <p:cNvSpPr txBox="1"/>
          <p:nvPr/>
        </p:nvSpPr>
        <p:spPr>
          <a:xfrm>
            <a:off x="4360000" y="3544022"/>
            <a:ext cx="7236900" cy="1569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5400">
                <a:solidFill>
                  <a:srgbClr val="F3C915"/>
                </a:solidFill>
                <a:latin typeface="Century Gothic"/>
                <a:ea typeface="Century Gothic"/>
                <a:cs typeface="Century Gothic"/>
                <a:sym typeface="Century Gothic"/>
              </a:rPr>
              <a:t>Q&amp;A</a:t>
            </a:r>
          </a:p>
          <a:p>
            <a:pPr indent="0" lvl="0" marL="0" marR="0" rtl="0" algn="l">
              <a:spcBef>
                <a:spcPts val="0"/>
              </a:spcBef>
              <a:buSzPct val="25000"/>
              <a:buNone/>
            </a:pPr>
            <a:r>
              <a:rPr b="1" lang="en-US" sz="5400">
                <a:solidFill>
                  <a:srgbClr val="F3C915"/>
                </a:solidFill>
                <a:latin typeface="Century Gothic"/>
                <a:ea typeface="Century Gothic"/>
                <a:cs typeface="Century Gothic"/>
                <a:sym typeface="Century Gothic"/>
              </a:rPr>
              <a:t>Thank you</a:t>
            </a:r>
          </a:p>
        </p:txBody>
      </p:sp>
      <p:sp>
        <p:nvSpPr>
          <p:cNvPr id="419" name="Shape 419"/>
          <p:cNvSpPr/>
          <p:nvPr/>
        </p:nvSpPr>
        <p:spPr>
          <a:xfrm>
            <a:off x="11249214" y="438577"/>
            <a:ext cx="203199" cy="203199"/>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20" name="Shape 420"/>
          <p:cNvSpPr/>
          <p:nvPr/>
        </p:nvSpPr>
        <p:spPr>
          <a:xfrm>
            <a:off x="10892335" y="438577"/>
            <a:ext cx="203199" cy="203199"/>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21" name="Shape 421"/>
          <p:cNvSpPr/>
          <p:nvPr/>
        </p:nvSpPr>
        <p:spPr>
          <a:xfrm>
            <a:off x="10535453" y="438577"/>
            <a:ext cx="203199" cy="203199"/>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22" name="Shape 422"/>
          <p:cNvSpPr/>
          <p:nvPr/>
        </p:nvSpPr>
        <p:spPr>
          <a:xfrm>
            <a:off x="10178571" y="438577"/>
            <a:ext cx="203199" cy="203199"/>
          </a:xfrm>
          <a:prstGeom prst="ellipse">
            <a:avLst/>
          </a:prstGeom>
          <a:solidFill>
            <a:srgbClr val="40404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p:nvPr/>
        </p:nvSpPr>
        <p:spPr>
          <a:xfrm>
            <a:off x="0" y="0"/>
            <a:ext cx="3327300" cy="68580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3" name="Shape 103"/>
          <p:cNvSpPr txBox="1"/>
          <p:nvPr/>
        </p:nvSpPr>
        <p:spPr>
          <a:xfrm>
            <a:off x="345649" y="2705650"/>
            <a:ext cx="3327300" cy="58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600">
                <a:solidFill>
                  <a:srgbClr val="404040"/>
                </a:solidFill>
                <a:latin typeface="Century Gothic"/>
                <a:ea typeface="Century Gothic"/>
                <a:cs typeface="Century Gothic"/>
                <a:sym typeface="Century Gothic"/>
              </a:rPr>
              <a:t>Content</a:t>
            </a:r>
          </a:p>
        </p:txBody>
      </p:sp>
      <p:sp>
        <p:nvSpPr>
          <p:cNvPr id="104" name="Shape 104"/>
          <p:cNvSpPr txBox="1"/>
          <p:nvPr/>
        </p:nvSpPr>
        <p:spPr>
          <a:xfrm>
            <a:off x="1540713" y="3385032"/>
            <a:ext cx="1612799" cy="1569600"/>
          </a:xfrm>
          <a:prstGeom prst="rect">
            <a:avLst/>
          </a:prstGeom>
          <a:noFill/>
          <a:ln>
            <a:noFill/>
          </a:ln>
        </p:spPr>
        <p:txBody>
          <a:bodyPr anchorCtr="0" anchor="t" bIns="45700" lIns="91425" rIns="91425" tIns="45700">
            <a:noAutofit/>
          </a:bodyPr>
          <a:lstStyle/>
          <a:p>
            <a:pPr indent="0" lvl="0" marL="0" marR="0" rtl="0" algn="r">
              <a:spcBef>
                <a:spcPts val="0"/>
              </a:spcBef>
              <a:buNone/>
            </a:pPr>
            <a:r>
              <a:t/>
            </a:r>
            <a:endParaRPr b="1" sz="9600">
              <a:solidFill>
                <a:srgbClr val="404040"/>
              </a:solidFill>
              <a:latin typeface="Century Gothic"/>
              <a:ea typeface="Century Gothic"/>
              <a:cs typeface="Century Gothic"/>
              <a:sym typeface="Century Gothic"/>
            </a:endParaRPr>
          </a:p>
        </p:txBody>
      </p:sp>
      <p:sp>
        <p:nvSpPr>
          <p:cNvPr id="105" name="Shape 105"/>
          <p:cNvSpPr/>
          <p:nvPr/>
        </p:nvSpPr>
        <p:spPr>
          <a:xfrm>
            <a:off x="11249214" y="438577"/>
            <a:ext cx="203100" cy="203100"/>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6" name="Shape 106"/>
          <p:cNvSpPr/>
          <p:nvPr/>
        </p:nvSpPr>
        <p:spPr>
          <a:xfrm>
            <a:off x="10892335" y="438577"/>
            <a:ext cx="203100" cy="203100"/>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7" name="Shape 107"/>
          <p:cNvSpPr/>
          <p:nvPr/>
        </p:nvSpPr>
        <p:spPr>
          <a:xfrm>
            <a:off x="10535453" y="438577"/>
            <a:ext cx="203100" cy="203100"/>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8" name="Shape 108"/>
          <p:cNvSpPr/>
          <p:nvPr/>
        </p:nvSpPr>
        <p:spPr>
          <a:xfrm>
            <a:off x="10178571" y="438577"/>
            <a:ext cx="203100" cy="203100"/>
          </a:xfrm>
          <a:prstGeom prst="ellipse">
            <a:avLst/>
          </a:prstGeom>
          <a:solidFill>
            <a:srgbClr val="40404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9" name="Shape 109"/>
          <p:cNvSpPr/>
          <p:nvPr/>
        </p:nvSpPr>
        <p:spPr>
          <a:xfrm>
            <a:off x="4126077" y="950915"/>
            <a:ext cx="670500" cy="6705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SzPct val="25000"/>
              <a:buNone/>
            </a:pPr>
            <a:r>
              <a:rPr b="1" lang="en-US" sz="2400">
                <a:solidFill>
                  <a:srgbClr val="404040"/>
                </a:solidFill>
                <a:latin typeface="Century Gothic"/>
                <a:ea typeface="Century Gothic"/>
                <a:cs typeface="Century Gothic"/>
                <a:sym typeface="Century Gothic"/>
              </a:rPr>
              <a:t>1</a:t>
            </a:r>
          </a:p>
        </p:txBody>
      </p:sp>
      <p:sp>
        <p:nvSpPr>
          <p:cNvPr id="110" name="Shape 110"/>
          <p:cNvSpPr/>
          <p:nvPr/>
        </p:nvSpPr>
        <p:spPr>
          <a:xfrm>
            <a:off x="4126077" y="2201190"/>
            <a:ext cx="670500" cy="6705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SzPct val="25000"/>
              <a:buNone/>
            </a:pPr>
            <a:r>
              <a:rPr b="1" lang="en-US" sz="2400">
                <a:solidFill>
                  <a:srgbClr val="404040"/>
                </a:solidFill>
                <a:latin typeface="Century Gothic"/>
                <a:ea typeface="Century Gothic"/>
                <a:cs typeface="Century Gothic"/>
                <a:sym typeface="Century Gothic"/>
              </a:rPr>
              <a:t>2</a:t>
            </a:r>
          </a:p>
        </p:txBody>
      </p:sp>
      <p:sp>
        <p:nvSpPr>
          <p:cNvPr id="111" name="Shape 111"/>
          <p:cNvSpPr/>
          <p:nvPr/>
        </p:nvSpPr>
        <p:spPr>
          <a:xfrm>
            <a:off x="4126077" y="3779177"/>
            <a:ext cx="670500" cy="6705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SzPct val="25000"/>
              <a:buNone/>
            </a:pPr>
            <a:r>
              <a:rPr b="1" lang="en-US" sz="2400">
                <a:solidFill>
                  <a:srgbClr val="404040"/>
                </a:solidFill>
                <a:latin typeface="Century Gothic"/>
                <a:ea typeface="Century Gothic"/>
                <a:cs typeface="Century Gothic"/>
                <a:sym typeface="Century Gothic"/>
              </a:rPr>
              <a:t>3</a:t>
            </a:r>
          </a:p>
        </p:txBody>
      </p:sp>
      <p:sp>
        <p:nvSpPr>
          <p:cNvPr id="112" name="Shape 112"/>
          <p:cNvSpPr/>
          <p:nvPr/>
        </p:nvSpPr>
        <p:spPr>
          <a:xfrm>
            <a:off x="4126077" y="4954615"/>
            <a:ext cx="670500" cy="6705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SzPct val="25000"/>
              <a:buNone/>
            </a:pPr>
            <a:r>
              <a:rPr b="1" lang="en-US" sz="2400">
                <a:solidFill>
                  <a:srgbClr val="404040"/>
                </a:solidFill>
                <a:latin typeface="Century Gothic"/>
                <a:ea typeface="Century Gothic"/>
                <a:cs typeface="Century Gothic"/>
                <a:sym typeface="Century Gothic"/>
              </a:rPr>
              <a:t>4</a:t>
            </a:r>
          </a:p>
        </p:txBody>
      </p:sp>
      <p:sp>
        <p:nvSpPr>
          <p:cNvPr id="113" name="Shape 113"/>
          <p:cNvSpPr/>
          <p:nvPr/>
        </p:nvSpPr>
        <p:spPr>
          <a:xfrm>
            <a:off x="5069437" y="932163"/>
            <a:ext cx="5669100" cy="707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n-US" sz="3000">
                <a:latin typeface="Century Gothic"/>
                <a:ea typeface="Century Gothic"/>
                <a:cs typeface="Century Gothic"/>
                <a:sym typeface="Century Gothic"/>
              </a:rPr>
              <a:t>Time Series Analysis in SparkR</a:t>
            </a:r>
          </a:p>
        </p:txBody>
      </p:sp>
      <p:sp>
        <p:nvSpPr>
          <p:cNvPr id="114" name="Shape 114"/>
          <p:cNvSpPr/>
          <p:nvPr/>
        </p:nvSpPr>
        <p:spPr>
          <a:xfrm>
            <a:off x="5069451" y="2182450"/>
            <a:ext cx="6382800" cy="708000"/>
          </a:xfrm>
          <a:prstGeom prst="rect">
            <a:avLst/>
          </a:prstGeom>
          <a:noFill/>
          <a:ln>
            <a:noFill/>
          </a:ln>
        </p:spPr>
        <p:txBody>
          <a:bodyPr anchorCtr="0" anchor="t" bIns="45700" lIns="91425" rIns="91425" tIns="45700">
            <a:noAutofit/>
          </a:bodyPr>
          <a:lstStyle/>
          <a:p>
            <a:pPr lvl="0" rtl="0">
              <a:spcBef>
                <a:spcPts val="0"/>
              </a:spcBef>
              <a:buSzPct val="25000"/>
              <a:buNone/>
            </a:pPr>
            <a:r>
              <a:rPr b="1" lang="en-US" sz="3000">
                <a:latin typeface="Century Gothic"/>
                <a:ea typeface="Century Gothic"/>
                <a:cs typeface="Century Gothic"/>
                <a:sym typeface="Century Gothic"/>
              </a:rPr>
              <a:t>DBSCAN algorithm for Clustering Crime spots</a:t>
            </a:r>
            <a:r>
              <a:rPr b="1" lang="en-US" sz="5400">
                <a:latin typeface="Century Gothic"/>
                <a:ea typeface="Century Gothic"/>
                <a:cs typeface="Century Gothic"/>
                <a:sym typeface="Century Gothic"/>
              </a:rPr>
              <a:t> </a:t>
            </a:r>
            <a:r>
              <a:rPr b="1" lang="en-US" sz="3000">
                <a:latin typeface="Century Gothic"/>
                <a:ea typeface="Century Gothic"/>
                <a:cs typeface="Century Gothic"/>
                <a:sym typeface="Century Gothic"/>
              </a:rPr>
              <a:t>in Hadoop</a:t>
            </a:r>
          </a:p>
          <a:p>
            <a:pPr lvl="0" rtl="0">
              <a:spcBef>
                <a:spcPts val="0"/>
              </a:spcBef>
              <a:buNone/>
            </a:pPr>
            <a:r>
              <a:t/>
            </a:r>
            <a:endParaRPr b="1" sz="3000">
              <a:solidFill>
                <a:srgbClr val="F3C915"/>
              </a:solidFill>
              <a:latin typeface="Century Gothic"/>
              <a:ea typeface="Century Gothic"/>
              <a:cs typeface="Century Gothic"/>
              <a:sym typeface="Century Gothic"/>
            </a:endParaRPr>
          </a:p>
        </p:txBody>
      </p:sp>
      <p:sp>
        <p:nvSpPr>
          <p:cNvPr id="115" name="Shape 115"/>
          <p:cNvSpPr/>
          <p:nvPr/>
        </p:nvSpPr>
        <p:spPr>
          <a:xfrm>
            <a:off x="5069437" y="3760426"/>
            <a:ext cx="5669100" cy="708000"/>
          </a:xfrm>
          <a:prstGeom prst="rect">
            <a:avLst/>
          </a:prstGeom>
          <a:noFill/>
          <a:ln>
            <a:noFill/>
          </a:ln>
        </p:spPr>
        <p:txBody>
          <a:bodyPr anchorCtr="0" anchor="t" bIns="45700" lIns="91425" rIns="91425" tIns="45700">
            <a:noAutofit/>
          </a:bodyPr>
          <a:lstStyle/>
          <a:p>
            <a:pPr lvl="0" rtl="0">
              <a:spcBef>
                <a:spcPts val="0"/>
              </a:spcBef>
              <a:buSzPct val="25000"/>
              <a:buNone/>
            </a:pPr>
            <a:r>
              <a:rPr b="1" lang="en-US" sz="3000">
                <a:latin typeface="Century Gothic"/>
                <a:ea typeface="Century Gothic"/>
                <a:cs typeface="Century Gothic"/>
                <a:sym typeface="Century Gothic"/>
              </a:rPr>
              <a:t>Result visualization &amp; Front End Demo</a:t>
            </a:r>
          </a:p>
        </p:txBody>
      </p:sp>
      <p:sp>
        <p:nvSpPr>
          <p:cNvPr id="116" name="Shape 116"/>
          <p:cNvSpPr/>
          <p:nvPr/>
        </p:nvSpPr>
        <p:spPr>
          <a:xfrm>
            <a:off x="5069437" y="4935863"/>
            <a:ext cx="5669100" cy="708000"/>
          </a:xfrm>
          <a:prstGeom prst="rect">
            <a:avLst/>
          </a:prstGeom>
          <a:noFill/>
          <a:ln>
            <a:noFill/>
          </a:ln>
        </p:spPr>
        <p:txBody>
          <a:bodyPr anchorCtr="0" anchor="t" bIns="45700" lIns="91425" rIns="91425" tIns="45700">
            <a:noAutofit/>
          </a:bodyPr>
          <a:lstStyle/>
          <a:p>
            <a:pPr lvl="0" rtl="0">
              <a:spcBef>
                <a:spcPts val="0"/>
              </a:spcBef>
              <a:buSzPct val="25000"/>
              <a:buNone/>
            </a:pPr>
            <a:r>
              <a:rPr b="1" lang="en-US" sz="3000">
                <a:latin typeface="Century Gothic"/>
                <a:ea typeface="Century Gothic"/>
                <a:cs typeface="Century Gothic"/>
                <a:sym typeface="Century Gothic"/>
              </a:rPr>
              <a:t>Conclusion &amp; Future work</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p:nvPr/>
        </p:nvSpPr>
        <p:spPr>
          <a:xfrm>
            <a:off x="0" y="0"/>
            <a:ext cx="3327300" cy="68580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23" name="Shape 123"/>
          <p:cNvSpPr txBox="1"/>
          <p:nvPr/>
        </p:nvSpPr>
        <p:spPr>
          <a:xfrm>
            <a:off x="0" y="3017250"/>
            <a:ext cx="3327300" cy="58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200">
                <a:solidFill>
                  <a:srgbClr val="404040"/>
                </a:solidFill>
                <a:latin typeface="Century Gothic"/>
                <a:ea typeface="Century Gothic"/>
                <a:cs typeface="Century Gothic"/>
                <a:sym typeface="Century Gothic"/>
              </a:rPr>
              <a:t>INTRODUCTION</a:t>
            </a:r>
          </a:p>
        </p:txBody>
      </p:sp>
      <p:sp>
        <p:nvSpPr>
          <p:cNvPr id="124" name="Shape 124"/>
          <p:cNvSpPr txBox="1"/>
          <p:nvPr/>
        </p:nvSpPr>
        <p:spPr>
          <a:xfrm>
            <a:off x="3617575" y="641650"/>
            <a:ext cx="7834800" cy="5496000"/>
          </a:xfrm>
          <a:prstGeom prst="rect">
            <a:avLst/>
          </a:prstGeom>
          <a:noFill/>
          <a:ln>
            <a:noFill/>
          </a:ln>
        </p:spPr>
        <p:txBody>
          <a:bodyPr anchorCtr="0" anchor="t" bIns="45700" lIns="91425" rIns="91425" tIns="45700">
            <a:noAutofit/>
          </a:bodyPr>
          <a:lstStyle/>
          <a:p>
            <a:pPr indent="-381000" lvl="0" marL="457200" marR="0" rtl="0" algn="l">
              <a:spcBef>
                <a:spcPts val="0"/>
              </a:spcBef>
              <a:buSzPct val="100000"/>
              <a:buFont typeface="Century Gothic"/>
              <a:buChar char="●"/>
            </a:pPr>
            <a:r>
              <a:rPr b="1" lang="en-US" sz="2400">
                <a:latin typeface="Century Gothic"/>
                <a:ea typeface="Century Gothic"/>
                <a:cs typeface="Century Gothic"/>
                <a:sym typeface="Century Gothic"/>
              </a:rPr>
              <a:t>Crime analytics aids police in intelligently making decisions and proactively planning the defence mechanism</a:t>
            </a:r>
          </a:p>
          <a:p>
            <a:pPr lvl="0" marR="0" rtl="0" algn="l">
              <a:spcBef>
                <a:spcPts val="0"/>
              </a:spcBef>
              <a:buNone/>
            </a:pPr>
            <a:r>
              <a:t/>
            </a:r>
            <a:endParaRPr b="1" sz="2400">
              <a:latin typeface="Century Gothic"/>
              <a:ea typeface="Century Gothic"/>
              <a:cs typeface="Century Gothic"/>
              <a:sym typeface="Century Gothic"/>
            </a:endParaRPr>
          </a:p>
          <a:p>
            <a:pPr indent="-381000" lvl="0" marL="457200" marR="0" rtl="0" algn="l">
              <a:spcBef>
                <a:spcPts val="0"/>
              </a:spcBef>
              <a:buSzPct val="100000"/>
              <a:buFont typeface="Century Gothic"/>
              <a:buChar char="●"/>
            </a:pPr>
            <a:r>
              <a:rPr b="1" lang="en-US" sz="2400">
                <a:latin typeface="Century Gothic"/>
                <a:ea typeface="Century Gothic"/>
                <a:cs typeface="Century Gothic"/>
                <a:sym typeface="Century Gothic"/>
              </a:rPr>
              <a:t>Biggest challenge of Crime analysis: processing large amount of historical data</a:t>
            </a:r>
          </a:p>
          <a:p>
            <a:pPr lvl="0" marR="0" rtl="0" algn="l">
              <a:spcBef>
                <a:spcPts val="0"/>
              </a:spcBef>
              <a:buNone/>
            </a:pPr>
            <a:r>
              <a:t/>
            </a:r>
            <a:endParaRPr b="1" sz="2400">
              <a:latin typeface="Century Gothic"/>
              <a:ea typeface="Century Gothic"/>
              <a:cs typeface="Century Gothic"/>
              <a:sym typeface="Century Gothic"/>
            </a:endParaRPr>
          </a:p>
          <a:p>
            <a:pPr indent="-381000" lvl="0" marL="457200" marR="0" rtl="0" algn="l">
              <a:spcBef>
                <a:spcPts val="0"/>
              </a:spcBef>
              <a:buSzPct val="100000"/>
              <a:buFont typeface="Century Gothic"/>
              <a:buChar char="●"/>
            </a:pPr>
            <a:r>
              <a:rPr b="1" lang="en-US" sz="2400">
                <a:latin typeface="Century Gothic"/>
                <a:ea typeface="Century Gothic"/>
                <a:cs typeface="Century Gothic"/>
                <a:sym typeface="Century Gothic"/>
              </a:rPr>
              <a:t>Crime trends: Predicting the frequency pattern</a:t>
            </a:r>
          </a:p>
          <a:p>
            <a:pPr lvl="0" marR="0" rtl="0" algn="l">
              <a:spcBef>
                <a:spcPts val="0"/>
              </a:spcBef>
              <a:buNone/>
            </a:pPr>
            <a:r>
              <a:t/>
            </a:r>
            <a:endParaRPr b="1" sz="2400">
              <a:latin typeface="Century Gothic"/>
              <a:ea typeface="Century Gothic"/>
              <a:cs typeface="Century Gothic"/>
              <a:sym typeface="Century Gothic"/>
            </a:endParaRPr>
          </a:p>
          <a:p>
            <a:pPr indent="-381000" lvl="0" marL="457200" marR="0" rtl="0" algn="l">
              <a:spcBef>
                <a:spcPts val="0"/>
              </a:spcBef>
              <a:buSzPct val="100000"/>
              <a:buFont typeface="Century Gothic"/>
              <a:buChar char="●"/>
            </a:pPr>
            <a:r>
              <a:rPr b="1" lang="en-US" sz="2400">
                <a:latin typeface="Century Gothic"/>
                <a:ea typeface="Century Gothic"/>
                <a:cs typeface="Century Gothic"/>
                <a:sym typeface="Century Gothic"/>
              </a:rPr>
              <a:t>Crime hotspots: concentration of crimes in specific geographical area, recurring over time</a:t>
            </a:r>
          </a:p>
          <a:p>
            <a:pPr lvl="0" marR="0" rtl="0" algn="l">
              <a:spcBef>
                <a:spcPts val="0"/>
              </a:spcBef>
              <a:buNone/>
            </a:pPr>
            <a:r>
              <a:t/>
            </a:r>
            <a:endParaRPr b="1" sz="2400">
              <a:latin typeface="Century Gothic"/>
              <a:ea typeface="Century Gothic"/>
              <a:cs typeface="Century Gothic"/>
              <a:sym typeface="Century Gothic"/>
            </a:endParaRPr>
          </a:p>
          <a:p>
            <a:pPr indent="-381000" lvl="0" marL="457200" marR="0" rtl="0" algn="l">
              <a:spcBef>
                <a:spcPts val="0"/>
              </a:spcBef>
              <a:buSzPct val="100000"/>
              <a:buFont typeface="Century Gothic"/>
              <a:buChar char="●"/>
            </a:pPr>
            <a:r>
              <a:rPr b="1" lang="en-US" sz="2400">
                <a:latin typeface="Century Gothic"/>
                <a:ea typeface="Century Gothic"/>
                <a:cs typeface="Century Gothic"/>
                <a:sym typeface="Century Gothic"/>
              </a:rPr>
              <a:t>Data Set: Crime incidents 2011-2017 in DC</a:t>
            </a:r>
          </a:p>
          <a:p>
            <a:pPr lvl="0" marR="0" rtl="0" algn="l">
              <a:spcBef>
                <a:spcPts val="0"/>
              </a:spcBef>
              <a:buNone/>
            </a:pPr>
            <a:r>
              <a:t/>
            </a:r>
            <a:endParaRPr b="1" sz="2400">
              <a:solidFill>
                <a:srgbClr val="F3C915"/>
              </a:solidFill>
              <a:latin typeface="Century Gothic"/>
              <a:ea typeface="Century Gothic"/>
              <a:cs typeface="Century Gothic"/>
              <a:sym typeface="Century Gothic"/>
            </a:endParaRPr>
          </a:p>
        </p:txBody>
      </p:sp>
      <p:sp>
        <p:nvSpPr>
          <p:cNvPr id="125" name="Shape 125"/>
          <p:cNvSpPr/>
          <p:nvPr/>
        </p:nvSpPr>
        <p:spPr>
          <a:xfrm>
            <a:off x="11249214" y="438577"/>
            <a:ext cx="203100" cy="203100"/>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26" name="Shape 126"/>
          <p:cNvSpPr/>
          <p:nvPr/>
        </p:nvSpPr>
        <p:spPr>
          <a:xfrm>
            <a:off x="10892335" y="438577"/>
            <a:ext cx="203100" cy="203100"/>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27" name="Shape 127"/>
          <p:cNvSpPr/>
          <p:nvPr/>
        </p:nvSpPr>
        <p:spPr>
          <a:xfrm>
            <a:off x="10535453" y="438577"/>
            <a:ext cx="203100" cy="203100"/>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28" name="Shape 128"/>
          <p:cNvSpPr/>
          <p:nvPr/>
        </p:nvSpPr>
        <p:spPr>
          <a:xfrm>
            <a:off x="10178571" y="438577"/>
            <a:ext cx="203100" cy="203100"/>
          </a:xfrm>
          <a:prstGeom prst="ellipse">
            <a:avLst/>
          </a:prstGeom>
          <a:solidFill>
            <a:srgbClr val="40404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p:nvPr/>
        </p:nvSpPr>
        <p:spPr>
          <a:xfrm>
            <a:off x="0" y="0"/>
            <a:ext cx="3327400" cy="68580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35" name="Shape 135"/>
          <p:cNvSpPr txBox="1"/>
          <p:nvPr/>
        </p:nvSpPr>
        <p:spPr>
          <a:xfrm>
            <a:off x="794006" y="3029147"/>
            <a:ext cx="2188315"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rgbClr val="404040"/>
                </a:solidFill>
                <a:latin typeface="Century Gothic"/>
                <a:ea typeface="Century Gothic"/>
                <a:cs typeface="Century Gothic"/>
                <a:sym typeface="Century Gothic"/>
              </a:rPr>
              <a:t>PART ONE</a:t>
            </a:r>
          </a:p>
        </p:txBody>
      </p:sp>
      <p:sp>
        <p:nvSpPr>
          <p:cNvPr id="136" name="Shape 136"/>
          <p:cNvSpPr txBox="1"/>
          <p:nvPr/>
        </p:nvSpPr>
        <p:spPr>
          <a:xfrm>
            <a:off x="1540713" y="3385032"/>
            <a:ext cx="1612899" cy="156966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9600">
                <a:solidFill>
                  <a:srgbClr val="404040"/>
                </a:solidFill>
                <a:latin typeface="Century Gothic"/>
                <a:ea typeface="Century Gothic"/>
                <a:cs typeface="Century Gothic"/>
                <a:sym typeface="Century Gothic"/>
              </a:rPr>
              <a:t>01</a:t>
            </a:r>
          </a:p>
        </p:txBody>
      </p:sp>
      <p:cxnSp>
        <p:nvCxnSpPr>
          <p:cNvPr id="137" name="Shape 137"/>
          <p:cNvCxnSpPr/>
          <p:nvPr/>
        </p:nvCxnSpPr>
        <p:spPr>
          <a:xfrm>
            <a:off x="4484937" y="3210183"/>
            <a:ext cx="566057" cy="0"/>
          </a:xfrm>
          <a:prstGeom prst="straightConnector1">
            <a:avLst/>
          </a:prstGeom>
          <a:noFill/>
          <a:ln cap="flat" cmpd="sng" w="88900">
            <a:solidFill>
              <a:srgbClr val="404040"/>
            </a:solidFill>
            <a:prstDash val="solid"/>
            <a:miter/>
            <a:headEnd len="med" w="med" type="none"/>
            <a:tailEnd len="med" w="med" type="none"/>
          </a:ln>
        </p:spPr>
      </p:cxnSp>
      <p:sp>
        <p:nvSpPr>
          <p:cNvPr id="138" name="Shape 138"/>
          <p:cNvSpPr txBox="1"/>
          <p:nvPr/>
        </p:nvSpPr>
        <p:spPr>
          <a:xfrm>
            <a:off x="4360001" y="3385025"/>
            <a:ext cx="6735600" cy="923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5400">
                <a:solidFill>
                  <a:srgbClr val="F3C915"/>
                </a:solidFill>
                <a:latin typeface="Century Gothic"/>
                <a:ea typeface="Century Gothic"/>
                <a:cs typeface="Century Gothic"/>
                <a:sym typeface="Century Gothic"/>
              </a:rPr>
              <a:t>Time Series Analysis in SparkR</a:t>
            </a:r>
          </a:p>
        </p:txBody>
      </p:sp>
      <p:sp>
        <p:nvSpPr>
          <p:cNvPr id="139" name="Shape 139"/>
          <p:cNvSpPr/>
          <p:nvPr/>
        </p:nvSpPr>
        <p:spPr>
          <a:xfrm>
            <a:off x="4359992" y="4252380"/>
            <a:ext cx="832278"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rgbClr val="595959"/>
                </a:solidFill>
                <a:latin typeface="Century Gothic"/>
                <a:ea typeface="Century Gothic"/>
                <a:cs typeface="Century Gothic"/>
                <a:sym typeface="Century Gothic"/>
              </a:rPr>
              <a:t>  </a:t>
            </a:r>
          </a:p>
        </p:txBody>
      </p:sp>
      <p:sp>
        <p:nvSpPr>
          <p:cNvPr id="140" name="Shape 140"/>
          <p:cNvSpPr/>
          <p:nvPr/>
        </p:nvSpPr>
        <p:spPr>
          <a:xfrm>
            <a:off x="11249214" y="438577"/>
            <a:ext cx="203199" cy="203199"/>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41" name="Shape 141"/>
          <p:cNvSpPr/>
          <p:nvPr/>
        </p:nvSpPr>
        <p:spPr>
          <a:xfrm>
            <a:off x="10892335" y="438577"/>
            <a:ext cx="203199" cy="203199"/>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42" name="Shape 142"/>
          <p:cNvSpPr/>
          <p:nvPr/>
        </p:nvSpPr>
        <p:spPr>
          <a:xfrm>
            <a:off x="10535453" y="438577"/>
            <a:ext cx="203199" cy="203199"/>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43" name="Shape 143"/>
          <p:cNvSpPr/>
          <p:nvPr/>
        </p:nvSpPr>
        <p:spPr>
          <a:xfrm>
            <a:off x="10178571" y="438577"/>
            <a:ext cx="203199" cy="203199"/>
          </a:xfrm>
          <a:prstGeom prst="ellipse">
            <a:avLst/>
          </a:prstGeom>
          <a:solidFill>
            <a:srgbClr val="40404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p:nvPr/>
        </p:nvSpPr>
        <p:spPr>
          <a:xfrm>
            <a:off x="303519" y="4376419"/>
            <a:ext cx="6531599" cy="2263499"/>
          </a:xfrm>
          <a:prstGeom prst="rect">
            <a:avLst/>
          </a:prstGeom>
          <a:solidFill>
            <a:srgbClr val="F3C915">
              <a:alpha val="93730"/>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0" name="Shape 150"/>
          <p:cNvSpPr/>
          <p:nvPr/>
        </p:nvSpPr>
        <p:spPr>
          <a:xfrm>
            <a:off x="0" y="451277"/>
            <a:ext cx="234900" cy="711299"/>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1" name="Shape 151"/>
          <p:cNvSpPr txBox="1"/>
          <p:nvPr/>
        </p:nvSpPr>
        <p:spPr>
          <a:xfrm>
            <a:off x="303519" y="522297"/>
            <a:ext cx="7315800" cy="1077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rgbClr val="FBFBFB"/>
                </a:solidFill>
                <a:latin typeface="Arial"/>
                <a:ea typeface="Arial"/>
                <a:cs typeface="Arial"/>
                <a:sym typeface="Arial"/>
              </a:rPr>
              <a:t>公</a:t>
            </a:r>
            <a:r>
              <a:rPr lang="en-US" sz="3200">
                <a:solidFill>
                  <a:schemeClr val="dk1"/>
                </a:solidFill>
                <a:latin typeface="Calibri"/>
                <a:ea typeface="Calibri"/>
                <a:cs typeface="Calibri"/>
                <a:sym typeface="Calibri"/>
              </a:rPr>
              <a:t>Viable uses and how to proceed: </a:t>
            </a:r>
            <a:r>
              <a:rPr lang="en-US" sz="3200">
                <a:solidFill>
                  <a:srgbClr val="FBFBFB"/>
                </a:solidFill>
                <a:latin typeface="Arial"/>
                <a:ea typeface="Arial"/>
                <a:cs typeface="Arial"/>
                <a:sym typeface="Arial"/>
              </a:rPr>
              <a:t>司文化</a:t>
            </a:r>
          </a:p>
        </p:txBody>
      </p:sp>
      <p:sp>
        <p:nvSpPr>
          <p:cNvPr id="152" name="Shape 152"/>
          <p:cNvSpPr/>
          <p:nvPr/>
        </p:nvSpPr>
        <p:spPr>
          <a:xfrm>
            <a:off x="1225187" y="1457563"/>
            <a:ext cx="5669100" cy="707999"/>
          </a:xfrm>
          <a:prstGeom prst="rect">
            <a:avLst/>
          </a:prstGeom>
          <a:noFill/>
          <a:ln>
            <a:noFill/>
          </a:ln>
        </p:spPr>
        <p:txBody>
          <a:bodyPr anchorCtr="0" anchor="t" bIns="45700" lIns="91425" rIns="91425" tIns="45700">
            <a:noAutofit/>
          </a:bodyPr>
          <a:lstStyle/>
          <a:p>
            <a:pPr indent="-355600" lvl="0" marL="457200" marR="0" rtl="0" algn="l">
              <a:spcBef>
                <a:spcPts val="0"/>
              </a:spcBef>
              <a:buClr>
                <a:srgbClr val="333333"/>
              </a:buClr>
              <a:buSzPct val="100000"/>
              <a:buFont typeface="Calibri"/>
              <a:buChar char="●"/>
            </a:pPr>
            <a:r>
              <a:rPr lang="en-US" sz="2000">
                <a:solidFill>
                  <a:srgbClr val="333333"/>
                </a:solidFill>
                <a:latin typeface="Calibri"/>
                <a:ea typeface="Calibri"/>
                <a:cs typeface="Calibri"/>
                <a:sym typeface="Calibri"/>
              </a:rPr>
              <a:t>Collapse the dates into month format.</a:t>
            </a:r>
          </a:p>
        </p:txBody>
      </p:sp>
      <p:sp>
        <p:nvSpPr>
          <p:cNvPr id="153" name="Shape 153"/>
          <p:cNvSpPr/>
          <p:nvPr/>
        </p:nvSpPr>
        <p:spPr>
          <a:xfrm>
            <a:off x="1225203" y="2460800"/>
            <a:ext cx="4638600" cy="400200"/>
          </a:xfrm>
          <a:prstGeom prst="rect">
            <a:avLst/>
          </a:prstGeom>
          <a:noFill/>
          <a:ln>
            <a:noFill/>
          </a:ln>
        </p:spPr>
        <p:txBody>
          <a:bodyPr anchorCtr="0" anchor="t" bIns="45700" lIns="91425" rIns="91425" tIns="45700">
            <a:noAutofit/>
          </a:bodyPr>
          <a:lstStyle/>
          <a:p>
            <a:pPr indent="-355600" lvl="0" marL="457200" marR="0" rtl="0" algn="l">
              <a:spcBef>
                <a:spcPts val="0"/>
              </a:spcBef>
              <a:buClr>
                <a:srgbClr val="333333"/>
              </a:buClr>
              <a:buSzPct val="100000"/>
              <a:buFont typeface="Calibri"/>
              <a:buChar char="●"/>
            </a:pPr>
            <a:r>
              <a:rPr lang="en-US" sz="2000">
                <a:solidFill>
                  <a:srgbClr val="333333"/>
                </a:solidFill>
                <a:latin typeface="Calibri"/>
                <a:ea typeface="Calibri"/>
                <a:cs typeface="Calibri"/>
                <a:sym typeface="Calibri"/>
              </a:rPr>
              <a:t>Count frequency for each month.</a:t>
            </a:r>
          </a:p>
        </p:txBody>
      </p:sp>
      <p:sp>
        <p:nvSpPr>
          <p:cNvPr id="154" name="Shape 154"/>
          <p:cNvSpPr/>
          <p:nvPr/>
        </p:nvSpPr>
        <p:spPr>
          <a:xfrm>
            <a:off x="1250025" y="3350100"/>
            <a:ext cx="5073000" cy="400200"/>
          </a:xfrm>
          <a:prstGeom prst="rect">
            <a:avLst/>
          </a:prstGeom>
          <a:noFill/>
          <a:ln>
            <a:noFill/>
          </a:ln>
        </p:spPr>
        <p:txBody>
          <a:bodyPr anchorCtr="0" anchor="t" bIns="45700" lIns="91425" rIns="91425" tIns="45700">
            <a:noAutofit/>
          </a:bodyPr>
          <a:lstStyle/>
          <a:p>
            <a:pPr indent="-355600" lvl="0" marL="457200" marR="0" rtl="0" algn="l">
              <a:spcBef>
                <a:spcPts val="0"/>
              </a:spcBef>
              <a:buClr>
                <a:srgbClr val="333333"/>
              </a:buClr>
              <a:buSzPct val="100000"/>
              <a:buFont typeface="Calibri"/>
              <a:buChar char="●"/>
            </a:pPr>
            <a:r>
              <a:rPr lang="en-US" sz="2000">
                <a:solidFill>
                  <a:srgbClr val="333333"/>
                </a:solidFill>
                <a:latin typeface="Calibri"/>
                <a:ea typeface="Calibri"/>
                <a:cs typeface="Calibri"/>
                <a:sym typeface="Calibri"/>
              </a:rPr>
              <a:t>Introduce seasonal and linear component!</a:t>
            </a:r>
          </a:p>
        </p:txBody>
      </p:sp>
      <p:graphicFrame>
        <p:nvGraphicFramePr>
          <p:cNvPr id="155" name="Shape 155"/>
          <p:cNvGraphicFramePr/>
          <p:nvPr/>
        </p:nvGraphicFramePr>
        <p:xfrm>
          <a:off x="710825" y="4660337"/>
          <a:ext cx="3000000" cy="3000000"/>
        </p:xfrm>
        <a:graphic>
          <a:graphicData uri="http://schemas.openxmlformats.org/drawingml/2006/table">
            <a:tbl>
              <a:tblPr>
                <a:noFill/>
                <a:tableStyleId>{B1B391C5-BBB0-4712-A619-88B7EED64D5D}</a:tableStyleId>
              </a:tblPr>
              <a:tblGrid>
                <a:gridCol w="1429250"/>
                <a:gridCol w="1429250"/>
                <a:gridCol w="1429250"/>
                <a:gridCol w="1429250"/>
              </a:tblGrid>
              <a:tr h="565225">
                <a:tc>
                  <a:txBody>
                    <a:bodyPr>
                      <a:noAutofit/>
                    </a:bodyPr>
                    <a:lstStyle/>
                    <a:p>
                      <a:pPr lvl="0">
                        <a:spcBef>
                          <a:spcPts val="0"/>
                        </a:spcBef>
                        <a:buNone/>
                      </a:pPr>
                      <a:r>
                        <a:rPr lang="en-US"/>
                        <a:t>Month</a:t>
                      </a:r>
                    </a:p>
                  </a:txBody>
                  <a:tcPr marT="91425" marB="91425" marR="91425" marL="91425"/>
                </a:tc>
                <a:tc>
                  <a:txBody>
                    <a:bodyPr>
                      <a:noAutofit/>
                    </a:bodyPr>
                    <a:lstStyle/>
                    <a:p>
                      <a:pPr lvl="0">
                        <a:spcBef>
                          <a:spcPts val="0"/>
                        </a:spcBef>
                        <a:buNone/>
                      </a:pPr>
                      <a:r>
                        <a:rPr lang="en-US"/>
                        <a:t>Linear</a:t>
                      </a:r>
                    </a:p>
                  </a:txBody>
                  <a:tcPr marT="91425" marB="91425" marR="91425" marL="91425"/>
                </a:tc>
                <a:tc>
                  <a:txBody>
                    <a:bodyPr>
                      <a:noAutofit/>
                    </a:bodyPr>
                    <a:lstStyle/>
                    <a:p>
                      <a:pPr lvl="0">
                        <a:spcBef>
                          <a:spcPts val="0"/>
                        </a:spcBef>
                        <a:buNone/>
                      </a:pPr>
                      <a:r>
                        <a:rPr lang="en-US"/>
                        <a:t>month = 1</a:t>
                      </a:r>
                    </a:p>
                  </a:txBody>
                  <a:tcPr marT="91425" marB="91425" marR="91425" marL="91425"/>
                </a:tc>
                <a:tc>
                  <a:txBody>
                    <a:bodyPr>
                      <a:noAutofit/>
                    </a:bodyPr>
                    <a:lstStyle/>
                    <a:p>
                      <a:pPr lvl="0">
                        <a:spcBef>
                          <a:spcPts val="0"/>
                        </a:spcBef>
                        <a:buNone/>
                      </a:pPr>
                      <a:r>
                        <a:rPr lang="en-US"/>
                        <a:t>month = 2</a:t>
                      </a:r>
                    </a:p>
                  </a:txBody>
                  <a:tcPr marT="91425" marB="91425" marR="91425" marL="91425"/>
                </a:tc>
              </a:tr>
              <a:tr h="565225">
                <a:tc>
                  <a:txBody>
                    <a:bodyPr>
                      <a:noAutofit/>
                    </a:bodyPr>
                    <a:lstStyle/>
                    <a:p>
                      <a:pPr lvl="0">
                        <a:spcBef>
                          <a:spcPts val="0"/>
                        </a:spcBef>
                        <a:buNone/>
                      </a:pPr>
                      <a:r>
                        <a:rPr lang="en-US"/>
                        <a:t>01/2011</a:t>
                      </a:r>
                    </a:p>
                  </a:txBody>
                  <a:tcPr marT="91425" marB="91425" marR="91425" marL="91425"/>
                </a:tc>
                <a:tc>
                  <a:txBody>
                    <a:bodyPr>
                      <a:noAutofit/>
                    </a:bodyPr>
                    <a:lstStyle/>
                    <a:p>
                      <a:pPr lvl="0">
                        <a:spcBef>
                          <a:spcPts val="0"/>
                        </a:spcBef>
                        <a:buNone/>
                      </a:pPr>
                      <a:r>
                        <a:rPr lang="en-US"/>
                        <a:t>1</a:t>
                      </a:r>
                    </a:p>
                  </a:txBody>
                  <a:tcPr marT="91425" marB="91425" marR="91425" marL="91425"/>
                </a:tc>
                <a:tc>
                  <a:txBody>
                    <a:bodyPr>
                      <a:noAutofit/>
                    </a:bodyPr>
                    <a:lstStyle/>
                    <a:p>
                      <a:pPr lvl="0">
                        <a:spcBef>
                          <a:spcPts val="0"/>
                        </a:spcBef>
                        <a:buNone/>
                      </a:pPr>
                      <a:r>
                        <a:rPr lang="en-US"/>
                        <a:t>1</a:t>
                      </a:r>
                    </a:p>
                  </a:txBody>
                  <a:tcPr marT="91425" marB="91425" marR="91425" marL="91425"/>
                </a:tc>
                <a:tc>
                  <a:txBody>
                    <a:bodyPr>
                      <a:noAutofit/>
                    </a:bodyPr>
                    <a:lstStyle/>
                    <a:p>
                      <a:pPr lvl="0">
                        <a:spcBef>
                          <a:spcPts val="0"/>
                        </a:spcBef>
                        <a:buNone/>
                      </a:pPr>
                      <a:r>
                        <a:rPr lang="en-US"/>
                        <a:t>0</a:t>
                      </a:r>
                    </a:p>
                  </a:txBody>
                  <a:tcPr marT="91425" marB="91425" marR="91425" marL="91425"/>
                </a:tc>
              </a:tr>
              <a:tr h="565225">
                <a:tc>
                  <a:txBody>
                    <a:bodyPr>
                      <a:noAutofit/>
                    </a:bodyPr>
                    <a:lstStyle/>
                    <a:p>
                      <a:pPr lvl="0">
                        <a:spcBef>
                          <a:spcPts val="0"/>
                        </a:spcBef>
                        <a:buNone/>
                      </a:pPr>
                      <a:r>
                        <a:rPr lang="en-US"/>
                        <a:t>02/2011</a:t>
                      </a:r>
                    </a:p>
                  </a:txBody>
                  <a:tcPr marT="91425" marB="91425" marR="91425" marL="91425"/>
                </a:tc>
                <a:tc>
                  <a:txBody>
                    <a:bodyPr>
                      <a:noAutofit/>
                    </a:bodyPr>
                    <a:lstStyle/>
                    <a:p>
                      <a:pPr lvl="0">
                        <a:spcBef>
                          <a:spcPts val="0"/>
                        </a:spcBef>
                        <a:buNone/>
                      </a:pPr>
                      <a:r>
                        <a:rPr lang="en-US"/>
                        <a:t>2</a:t>
                      </a:r>
                    </a:p>
                  </a:txBody>
                  <a:tcPr marT="91425" marB="91425" marR="91425" marL="91425"/>
                </a:tc>
                <a:tc>
                  <a:txBody>
                    <a:bodyPr>
                      <a:noAutofit/>
                    </a:bodyPr>
                    <a:lstStyle/>
                    <a:p>
                      <a:pPr lvl="0">
                        <a:spcBef>
                          <a:spcPts val="0"/>
                        </a:spcBef>
                        <a:buNone/>
                      </a:pPr>
                      <a:r>
                        <a:rPr lang="en-US"/>
                        <a:t>0</a:t>
                      </a:r>
                    </a:p>
                  </a:txBody>
                  <a:tcPr marT="91425" marB="91425" marR="91425" marL="91425"/>
                </a:tc>
                <a:tc>
                  <a:txBody>
                    <a:bodyPr>
                      <a:noAutofit/>
                    </a:bodyPr>
                    <a:lstStyle/>
                    <a:p>
                      <a:pPr lvl="0">
                        <a:spcBef>
                          <a:spcPts val="0"/>
                        </a:spcBef>
                        <a:buNone/>
                      </a:pPr>
                      <a:r>
                        <a:rPr lang="en-US"/>
                        <a:t>1</a:t>
                      </a:r>
                    </a:p>
                  </a:txBody>
                  <a:tcPr marT="91425" marB="91425" marR="91425" marL="91425"/>
                </a:tc>
              </a:tr>
            </a:tbl>
          </a:graphicData>
        </a:graphic>
      </p:graphicFrame>
      <p:sp>
        <p:nvSpPr>
          <p:cNvPr id="156" name="Shape 156"/>
          <p:cNvSpPr txBox="1"/>
          <p:nvPr/>
        </p:nvSpPr>
        <p:spPr>
          <a:xfrm>
            <a:off x="7737525" y="1461925"/>
            <a:ext cx="3565800" cy="3387300"/>
          </a:xfrm>
          <a:prstGeom prst="rect">
            <a:avLst/>
          </a:prstGeom>
          <a:solidFill>
            <a:srgbClr val="CFE2F3"/>
          </a:solidFill>
          <a:ln>
            <a:noFill/>
          </a:ln>
        </p:spPr>
        <p:txBody>
          <a:bodyPr anchorCtr="0" anchor="t" bIns="91425" lIns="91425" rIns="91425" tIns="91425">
            <a:noAutofit/>
          </a:bodyPr>
          <a:lstStyle/>
          <a:p>
            <a:pPr lvl="0">
              <a:spcBef>
                <a:spcPts val="0"/>
              </a:spcBef>
              <a:buNone/>
            </a:pPr>
            <a:r>
              <a:rPr lang="en-US" sz="2400">
                <a:latin typeface="Calibri"/>
                <a:ea typeface="Calibri"/>
                <a:cs typeface="Calibri"/>
                <a:sym typeface="Calibri"/>
              </a:rPr>
              <a:t>But Why?</a:t>
            </a:r>
          </a:p>
          <a:p>
            <a:pPr lvl="0">
              <a:spcBef>
                <a:spcPts val="0"/>
              </a:spcBef>
              <a:buNone/>
            </a:pPr>
            <a:r>
              <a:t/>
            </a:r>
            <a:endParaRPr sz="2400">
              <a:latin typeface="Calibri"/>
              <a:ea typeface="Calibri"/>
              <a:cs typeface="Calibri"/>
              <a:sym typeface="Calibri"/>
            </a:endParaRPr>
          </a:p>
          <a:p>
            <a:pPr indent="-381000" lvl="0" marL="457200" rtl="0">
              <a:spcBef>
                <a:spcPts val="0"/>
              </a:spcBef>
              <a:buSzPct val="100000"/>
              <a:buFont typeface="Calibri"/>
              <a:buAutoNum type="arabicPeriod"/>
            </a:pPr>
            <a:r>
              <a:rPr lang="en-US" sz="2400">
                <a:latin typeface="Calibri"/>
                <a:ea typeface="Calibri"/>
                <a:cs typeface="Calibri"/>
                <a:sym typeface="Calibri"/>
              </a:rPr>
              <a:t>Detect Patterns</a:t>
            </a:r>
          </a:p>
          <a:p>
            <a:pPr lvl="0" rtl="0">
              <a:spcBef>
                <a:spcPts val="0"/>
              </a:spcBef>
              <a:buNone/>
            </a:pPr>
            <a:r>
              <a:t/>
            </a:r>
            <a:endParaRPr sz="2400">
              <a:latin typeface="Calibri"/>
              <a:ea typeface="Calibri"/>
              <a:cs typeface="Calibri"/>
              <a:sym typeface="Calibri"/>
            </a:endParaRPr>
          </a:p>
          <a:p>
            <a:pPr lvl="0" rtl="0">
              <a:spcBef>
                <a:spcPts val="0"/>
              </a:spcBef>
              <a:buNone/>
            </a:pPr>
            <a:r>
              <a:rPr lang="en-US" sz="2400">
                <a:latin typeface="Calibri"/>
                <a:ea typeface="Calibri"/>
                <a:cs typeface="Calibri"/>
                <a:sym typeface="Calibri"/>
              </a:rPr>
              <a:t>2.   Forecast crimes</a:t>
            </a:r>
          </a:p>
          <a:p>
            <a:pPr lvl="0" rtl="0">
              <a:spcBef>
                <a:spcPts val="0"/>
              </a:spcBef>
              <a:buNone/>
            </a:pPr>
            <a:r>
              <a:t/>
            </a:r>
            <a:endParaRPr sz="2400">
              <a:latin typeface="Calibri"/>
              <a:ea typeface="Calibri"/>
              <a:cs typeface="Calibri"/>
              <a:sym typeface="Calibri"/>
            </a:endParaRPr>
          </a:p>
          <a:p>
            <a:pPr indent="0" lvl="0" marL="0">
              <a:spcBef>
                <a:spcPts val="0"/>
              </a:spcBef>
              <a:buNone/>
            </a:pPr>
            <a:r>
              <a:rPr lang="en-US" sz="2400">
                <a:latin typeface="Calibri"/>
                <a:ea typeface="Calibri"/>
                <a:cs typeface="Calibri"/>
                <a:sym typeface="Calibri"/>
              </a:rPr>
              <a:t>3.   Alter Security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p:nvPr/>
        </p:nvSpPr>
        <p:spPr>
          <a:xfrm>
            <a:off x="0" y="451277"/>
            <a:ext cx="234900" cy="711299"/>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63" name="Shape 163"/>
          <p:cNvSpPr txBox="1"/>
          <p:nvPr/>
        </p:nvSpPr>
        <p:spPr>
          <a:xfrm>
            <a:off x="303519" y="522297"/>
            <a:ext cx="7315800" cy="1077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rgbClr val="FBFBFB"/>
                </a:solidFill>
                <a:latin typeface="Arial"/>
                <a:ea typeface="Arial"/>
                <a:cs typeface="Arial"/>
                <a:sym typeface="Arial"/>
              </a:rPr>
              <a:t>公</a:t>
            </a:r>
            <a:r>
              <a:rPr lang="en-US" sz="3200">
                <a:solidFill>
                  <a:schemeClr val="dk1"/>
                </a:solidFill>
                <a:latin typeface="Calibri"/>
                <a:ea typeface="Calibri"/>
                <a:cs typeface="Calibri"/>
                <a:sym typeface="Calibri"/>
              </a:rPr>
              <a:t>Using SparkR inbuilt in Spark folder</a:t>
            </a:r>
            <a:r>
              <a:rPr lang="en-US" sz="3200">
                <a:solidFill>
                  <a:schemeClr val="dk1"/>
                </a:solidFill>
                <a:latin typeface="Calibri"/>
                <a:ea typeface="Calibri"/>
                <a:cs typeface="Calibri"/>
                <a:sym typeface="Calibri"/>
              </a:rPr>
              <a:t>: </a:t>
            </a:r>
            <a:r>
              <a:rPr lang="en-US" sz="3200">
                <a:solidFill>
                  <a:srgbClr val="FBFBFB"/>
                </a:solidFill>
                <a:latin typeface="Arial"/>
                <a:ea typeface="Arial"/>
                <a:cs typeface="Arial"/>
                <a:sym typeface="Arial"/>
              </a:rPr>
              <a:t>司文化</a:t>
            </a:r>
          </a:p>
        </p:txBody>
      </p:sp>
      <p:sp>
        <p:nvSpPr>
          <p:cNvPr id="164" name="Shape 164"/>
          <p:cNvSpPr txBox="1"/>
          <p:nvPr/>
        </p:nvSpPr>
        <p:spPr>
          <a:xfrm>
            <a:off x="234900" y="1830425"/>
            <a:ext cx="2626800" cy="4266900"/>
          </a:xfrm>
          <a:prstGeom prst="rect">
            <a:avLst/>
          </a:prstGeom>
          <a:noFill/>
          <a:ln>
            <a:noFill/>
          </a:ln>
        </p:spPr>
        <p:txBody>
          <a:bodyPr anchorCtr="0" anchor="t" bIns="91425" lIns="91425" rIns="91425" tIns="91425">
            <a:noAutofit/>
          </a:bodyPr>
          <a:lstStyle/>
          <a:p>
            <a:pPr indent="-228600" lvl="0" marL="457200" rtl="0">
              <a:spcBef>
                <a:spcPts val="0"/>
              </a:spcBef>
              <a:buAutoNum type="arabicPeriod"/>
            </a:pPr>
            <a:r>
              <a:rPr lang="en-US"/>
              <a:t>R Studio -&gt; Spark Context (SC)</a:t>
            </a:r>
          </a:p>
          <a:p>
            <a:pPr lvl="0" rtl="0">
              <a:spcBef>
                <a:spcPts val="0"/>
              </a:spcBef>
              <a:buNone/>
            </a:pPr>
            <a:r>
              <a:t/>
            </a:r>
            <a:endParaRPr/>
          </a:p>
          <a:p>
            <a:pPr indent="-228600" lvl="0" marL="457200" rtl="0">
              <a:spcBef>
                <a:spcPts val="0"/>
              </a:spcBef>
              <a:buAutoNum type="arabicPeriod"/>
            </a:pPr>
            <a:r>
              <a:rPr lang="en-US"/>
              <a:t>sqlContext &lt;- sparkRSQL.init(sc)</a:t>
            </a:r>
          </a:p>
          <a:p>
            <a:pPr lvl="0" rtl="0">
              <a:spcBef>
                <a:spcPts val="0"/>
              </a:spcBef>
              <a:buNone/>
            </a:pPr>
            <a:r>
              <a:t/>
            </a:r>
            <a:endParaRPr/>
          </a:p>
          <a:p>
            <a:pPr indent="-228600" lvl="0" marL="457200" rtl="0">
              <a:spcBef>
                <a:spcPts val="0"/>
              </a:spcBef>
              <a:buAutoNum type="arabicPeriod"/>
            </a:pPr>
            <a:r>
              <a:rPr lang="en-US"/>
              <a:t>New Dataset &lt;- sqlContext</a:t>
            </a:r>
          </a:p>
          <a:p>
            <a:pPr lvl="0" rtl="0">
              <a:spcBef>
                <a:spcPts val="0"/>
              </a:spcBef>
              <a:buNone/>
            </a:pPr>
            <a:r>
              <a:t/>
            </a:r>
            <a:endParaRPr/>
          </a:p>
          <a:p>
            <a:pPr indent="-228600" lvl="0" marL="457200" rtl="0">
              <a:spcBef>
                <a:spcPts val="0"/>
              </a:spcBef>
              <a:buAutoNum type="arabicPeriod"/>
            </a:pPr>
            <a:r>
              <a:rPr lang="en-US"/>
              <a:t>Regression</a:t>
            </a:r>
          </a:p>
          <a:p>
            <a:pPr indent="-228600" lvl="0" marL="457200" rtl="0">
              <a:spcBef>
                <a:spcPts val="0"/>
              </a:spcBef>
              <a:buAutoNum type="arabicPeriod"/>
            </a:pPr>
            <a:r>
              <a:rPr lang="en-US"/>
              <a:t>Summary</a:t>
            </a:r>
          </a:p>
          <a:p>
            <a:pPr indent="-228600" lvl="0" marL="457200" rtl="0">
              <a:spcBef>
                <a:spcPts val="0"/>
              </a:spcBef>
              <a:buAutoNum type="arabicPeriod"/>
            </a:pPr>
            <a:r>
              <a:rPr lang="en-US"/>
              <a:t>Predict</a:t>
            </a:r>
          </a:p>
          <a:p>
            <a:pPr lvl="0" rtl="0">
              <a:spcBef>
                <a:spcPts val="0"/>
              </a:spcBef>
              <a:buNone/>
            </a:pPr>
            <a:r>
              <a:t/>
            </a:r>
            <a:endParaRPr/>
          </a:p>
          <a:p>
            <a:pPr indent="-228600" lvl="0" marL="457200" rtl="0">
              <a:spcBef>
                <a:spcPts val="0"/>
              </a:spcBef>
              <a:buAutoNum type="arabicPeriod"/>
            </a:pPr>
            <a:r>
              <a:rPr lang="en-US"/>
              <a:t>Output File (Collect, Write.csv)</a:t>
            </a:r>
          </a:p>
          <a:p>
            <a:pPr lvl="0" rtl="0">
              <a:spcBef>
                <a:spcPts val="0"/>
              </a:spcBef>
              <a:buNone/>
            </a:pPr>
            <a:r>
              <a:t/>
            </a:r>
            <a:endParaRPr/>
          </a:p>
          <a:p>
            <a:pPr indent="-228600" lvl="0" marL="457200">
              <a:spcBef>
                <a:spcPts val="0"/>
              </a:spcBef>
              <a:buAutoNum type="arabicPeriod"/>
            </a:pPr>
            <a:r>
              <a:rPr lang="en-US"/>
              <a:t>Front End (Shiny!)</a:t>
            </a:r>
          </a:p>
          <a:p>
            <a:pPr lvl="0">
              <a:spcBef>
                <a:spcPts val="0"/>
              </a:spcBef>
              <a:buNone/>
            </a:pPr>
            <a:r>
              <a:t/>
            </a:r>
            <a:endParaRPr/>
          </a:p>
        </p:txBody>
      </p:sp>
      <p:pic>
        <p:nvPicPr>
          <p:cNvPr id="165" name="Shape 165"/>
          <p:cNvPicPr preferRelativeResize="0"/>
          <p:nvPr/>
        </p:nvPicPr>
        <p:blipFill>
          <a:blip r:embed="rId3">
            <a:alphaModFix/>
          </a:blip>
          <a:stretch>
            <a:fillRect/>
          </a:stretch>
        </p:blipFill>
        <p:spPr>
          <a:xfrm>
            <a:off x="2784526" y="1074525"/>
            <a:ext cx="9226200" cy="558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p:nvPr/>
        </p:nvSpPr>
        <p:spPr>
          <a:xfrm>
            <a:off x="0" y="451277"/>
            <a:ext cx="234900" cy="711299"/>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72" name="Shape 172"/>
          <p:cNvSpPr txBox="1"/>
          <p:nvPr/>
        </p:nvSpPr>
        <p:spPr>
          <a:xfrm>
            <a:off x="303519" y="522297"/>
            <a:ext cx="7315800" cy="1077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dk1"/>
                </a:solidFill>
                <a:latin typeface="Calibri"/>
                <a:ea typeface="Calibri"/>
                <a:cs typeface="Calibri"/>
                <a:sym typeface="Calibri"/>
              </a:rPr>
              <a:t>Regression Summary:</a:t>
            </a:r>
            <a:r>
              <a:rPr lang="en-US" sz="3200">
                <a:solidFill>
                  <a:schemeClr val="dk1"/>
                </a:solidFill>
                <a:latin typeface="Calibri"/>
                <a:ea typeface="Calibri"/>
                <a:cs typeface="Calibri"/>
                <a:sym typeface="Calibri"/>
              </a:rPr>
              <a:t> </a:t>
            </a:r>
            <a:r>
              <a:rPr lang="en-US" sz="3200">
                <a:solidFill>
                  <a:srgbClr val="FBFBFB"/>
                </a:solidFill>
                <a:latin typeface="Arial"/>
                <a:ea typeface="Arial"/>
                <a:cs typeface="Arial"/>
                <a:sym typeface="Arial"/>
              </a:rPr>
              <a:t>司文化</a:t>
            </a:r>
          </a:p>
        </p:txBody>
      </p:sp>
      <p:pic>
        <p:nvPicPr>
          <p:cNvPr id="173" name="Shape 173"/>
          <p:cNvPicPr preferRelativeResize="0"/>
          <p:nvPr/>
        </p:nvPicPr>
        <p:blipFill>
          <a:blip r:embed="rId3">
            <a:alphaModFix/>
          </a:blip>
          <a:stretch>
            <a:fillRect/>
          </a:stretch>
        </p:blipFill>
        <p:spPr>
          <a:xfrm>
            <a:off x="234900" y="1598125"/>
            <a:ext cx="4699999" cy="3661750"/>
          </a:xfrm>
          <a:prstGeom prst="rect">
            <a:avLst/>
          </a:prstGeom>
          <a:noFill/>
          <a:ln>
            <a:noFill/>
          </a:ln>
        </p:spPr>
      </p:pic>
      <p:pic>
        <p:nvPicPr>
          <p:cNvPr id="174" name="Shape 174"/>
          <p:cNvPicPr preferRelativeResize="0"/>
          <p:nvPr/>
        </p:nvPicPr>
        <p:blipFill>
          <a:blip r:embed="rId4">
            <a:alphaModFix/>
          </a:blip>
          <a:stretch>
            <a:fillRect/>
          </a:stretch>
        </p:blipFill>
        <p:spPr>
          <a:xfrm>
            <a:off x="4818599" y="1599600"/>
            <a:ext cx="7220999" cy="4593875"/>
          </a:xfrm>
          <a:prstGeom prst="rect">
            <a:avLst/>
          </a:prstGeom>
          <a:noFill/>
          <a:ln>
            <a:noFill/>
          </a:ln>
        </p:spPr>
      </p:pic>
      <p:sp>
        <p:nvSpPr>
          <p:cNvPr id="175" name="Shape 175"/>
          <p:cNvSpPr txBox="1"/>
          <p:nvPr/>
        </p:nvSpPr>
        <p:spPr>
          <a:xfrm>
            <a:off x="673400" y="5449175"/>
            <a:ext cx="3553200" cy="824100"/>
          </a:xfrm>
          <a:prstGeom prst="rect">
            <a:avLst/>
          </a:prstGeom>
          <a:noFill/>
          <a:ln>
            <a:noFill/>
          </a:ln>
        </p:spPr>
        <p:txBody>
          <a:bodyPr anchorCtr="0" anchor="t" bIns="91425" lIns="91425" rIns="91425" tIns="91425">
            <a:noAutofit/>
          </a:bodyPr>
          <a:lstStyle/>
          <a:p>
            <a:pPr lvl="0">
              <a:spcBef>
                <a:spcPts val="0"/>
              </a:spcBef>
              <a:buNone/>
            </a:pPr>
            <a:r>
              <a:rPr lang="en-US"/>
              <a:t>Mean Absolute Percentage Error: 4.7%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p:nvPr/>
        </p:nvSpPr>
        <p:spPr>
          <a:xfrm>
            <a:off x="0" y="0"/>
            <a:ext cx="3327300" cy="68580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82" name="Shape 182"/>
          <p:cNvSpPr txBox="1"/>
          <p:nvPr/>
        </p:nvSpPr>
        <p:spPr>
          <a:xfrm>
            <a:off x="794006" y="3029147"/>
            <a:ext cx="2188200" cy="58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rgbClr val="404040"/>
                </a:solidFill>
                <a:latin typeface="Century Gothic"/>
                <a:ea typeface="Century Gothic"/>
                <a:cs typeface="Century Gothic"/>
                <a:sym typeface="Century Gothic"/>
              </a:rPr>
              <a:t>PART Two</a:t>
            </a:r>
          </a:p>
        </p:txBody>
      </p:sp>
      <p:sp>
        <p:nvSpPr>
          <p:cNvPr id="183" name="Shape 183"/>
          <p:cNvSpPr txBox="1"/>
          <p:nvPr/>
        </p:nvSpPr>
        <p:spPr>
          <a:xfrm>
            <a:off x="1540713" y="3385032"/>
            <a:ext cx="1612799" cy="15696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9600">
                <a:solidFill>
                  <a:srgbClr val="404040"/>
                </a:solidFill>
                <a:latin typeface="Century Gothic"/>
                <a:ea typeface="Century Gothic"/>
                <a:cs typeface="Century Gothic"/>
                <a:sym typeface="Century Gothic"/>
              </a:rPr>
              <a:t>02</a:t>
            </a:r>
          </a:p>
        </p:txBody>
      </p:sp>
      <p:cxnSp>
        <p:nvCxnSpPr>
          <p:cNvPr id="184" name="Shape 184"/>
          <p:cNvCxnSpPr/>
          <p:nvPr/>
        </p:nvCxnSpPr>
        <p:spPr>
          <a:xfrm>
            <a:off x="4484937" y="3210183"/>
            <a:ext cx="566100" cy="0"/>
          </a:xfrm>
          <a:prstGeom prst="straightConnector1">
            <a:avLst/>
          </a:prstGeom>
          <a:noFill/>
          <a:ln cap="flat" cmpd="sng" w="88900">
            <a:solidFill>
              <a:srgbClr val="404040"/>
            </a:solidFill>
            <a:prstDash val="solid"/>
            <a:miter/>
            <a:headEnd len="med" w="med" type="none"/>
            <a:tailEnd len="med" w="med" type="none"/>
          </a:ln>
        </p:spPr>
      </p:cxnSp>
      <p:sp>
        <p:nvSpPr>
          <p:cNvPr id="185" name="Shape 185"/>
          <p:cNvSpPr txBox="1"/>
          <p:nvPr/>
        </p:nvSpPr>
        <p:spPr>
          <a:xfrm>
            <a:off x="4359992" y="3385032"/>
            <a:ext cx="7236900" cy="2585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5400">
                <a:solidFill>
                  <a:srgbClr val="F3C915"/>
                </a:solidFill>
                <a:latin typeface="Century Gothic"/>
                <a:ea typeface="Century Gothic"/>
                <a:cs typeface="Century Gothic"/>
                <a:sym typeface="Century Gothic"/>
              </a:rPr>
              <a:t>DBSCAN algorithm for Clustering Crime spots </a:t>
            </a:r>
          </a:p>
        </p:txBody>
      </p:sp>
      <p:sp>
        <p:nvSpPr>
          <p:cNvPr id="186" name="Shape 186"/>
          <p:cNvSpPr/>
          <p:nvPr/>
        </p:nvSpPr>
        <p:spPr>
          <a:xfrm>
            <a:off x="11249214" y="438577"/>
            <a:ext cx="203100" cy="203100"/>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87" name="Shape 187"/>
          <p:cNvSpPr/>
          <p:nvPr/>
        </p:nvSpPr>
        <p:spPr>
          <a:xfrm>
            <a:off x="10892335" y="438577"/>
            <a:ext cx="203100" cy="203100"/>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88" name="Shape 188"/>
          <p:cNvSpPr/>
          <p:nvPr/>
        </p:nvSpPr>
        <p:spPr>
          <a:xfrm>
            <a:off x="10210639" y="438577"/>
            <a:ext cx="203100" cy="203100"/>
          </a:xfrm>
          <a:prstGeom prst="ellipse">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89" name="Shape 189"/>
          <p:cNvSpPr/>
          <p:nvPr/>
        </p:nvSpPr>
        <p:spPr>
          <a:xfrm>
            <a:off x="10551486" y="438577"/>
            <a:ext cx="203100" cy="203100"/>
          </a:xfrm>
          <a:prstGeom prst="ellipse">
            <a:avLst/>
          </a:prstGeom>
          <a:solidFill>
            <a:srgbClr val="40404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p:nvPr/>
        </p:nvSpPr>
        <p:spPr>
          <a:xfrm>
            <a:off x="303519" y="4376419"/>
            <a:ext cx="6531620" cy="2263580"/>
          </a:xfrm>
          <a:prstGeom prst="rect">
            <a:avLst/>
          </a:prstGeom>
          <a:solidFill>
            <a:srgbClr val="F3C915">
              <a:alpha val="93725"/>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6" name="Shape 196"/>
          <p:cNvSpPr/>
          <p:nvPr/>
        </p:nvSpPr>
        <p:spPr>
          <a:xfrm>
            <a:off x="0" y="451277"/>
            <a:ext cx="234951" cy="711200"/>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7" name="Shape 197"/>
          <p:cNvSpPr txBox="1"/>
          <p:nvPr/>
        </p:nvSpPr>
        <p:spPr>
          <a:xfrm>
            <a:off x="303519" y="522297"/>
            <a:ext cx="7315845" cy="10772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rgbClr val="FBFBFB"/>
                </a:solidFill>
                <a:latin typeface="Arial"/>
                <a:ea typeface="Arial"/>
                <a:cs typeface="Arial"/>
                <a:sym typeface="Arial"/>
              </a:rPr>
              <a:t>公</a:t>
            </a:r>
            <a:r>
              <a:rPr lang="en-US" sz="3200">
                <a:solidFill>
                  <a:schemeClr val="dk1"/>
                </a:solidFill>
                <a:latin typeface="Calibri"/>
                <a:ea typeface="Calibri"/>
                <a:cs typeface="Calibri"/>
                <a:sym typeface="Calibri"/>
              </a:rPr>
              <a:t>Why DBSCAN instead of K-Means?</a:t>
            </a:r>
          </a:p>
          <a:p>
            <a:pPr indent="0" lvl="0" marL="0" marR="0" rtl="0" algn="l">
              <a:spcBef>
                <a:spcPts val="0"/>
              </a:spcBef>
              <a:buSzPct val="25000"/>
              <a:buNone/>
            </a:pPr>
            <a:r>
              <a:rPr lang="en-US" sz="3200">
                <a:solidFill>
                  <a:srgbClr val="FBFBFB"/>
                </a:solidFill>
                <a:latin typeface="Arial"/>
                <a:ea typeface="Arial"/>
                <a:cs typeface="Arial"/>
                <a:sym typeface="Arial"/>
              </a:rPr>
              <a:t>司文化</a:t>
            </a:r>
          </a:p>
        </p:txBody>
      </p:sp>
      <p:sp>
        <p:nvSpPr>
          <p:cNvPr id="198" name="Shape 198"/>
          <p:cNvSpPr/>
          <p:nvPr/>
        </p:nvSpPr>
        <p:spPr>
          <a:xfrm>
            <a:off x="433327" y="1457565"/>
            <a:ext cx="670592" cy="670592"/>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SzPct val="25000"/>
              <a:buNone/>
            </a:pPr>
            <a:r>
              <a:rPr lang="en-US" sz="2400">
                <a:solidFill>
                  <a:srgbClr val="404040"/>
                </a:solidFill>
                <a:latin typeface="Century Gothic"/>
                <a:ea typeface="Century Gothic"/>
                <a:cs typeface="Century Gothic"/>
                <a:sym typeface="Century Gothic"/>
              </a:rPr>
              <a:t>1</a:t>
            </a:r>
          </a:p>
        </p:txBody>
      </p:sp>
      <p:sp>
        <p:nvSpPr>
          <p:cNvPr id="199" name="Shape 199"/>
          <p:cNvSpPr/>
          <p:nvPr/>
        </p:nvSpPr>
        <p:spPr>
          <a:xfrm>
            <a:off x="433327" y="2530064"/>
            <a:ext cx="670592" cy="670592"/>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SzPct val="25000"/>
              <a:buNone/>
            </a:pPr>
            <a:r>
              <a:rPr lang="en-US" sz="2400">
                <a:solidFill>
                  <a:srgbClr val="404040"/>
                </a:solidFill>
                <a:latin typeface="Century Gothic"/>
                <a:ea typeface="Century Gothic"/>
                <a:cs typeface="Century Gothic"/>
                <a:sym typeface="Century Gothic"/>
              </a:rPr>
              <a:t>2</a:t>
            </a:r>
          </a:p>
        </p:txBody>
      </p:sp>
      <p:sp>
        <p:nvSpPr>
          <p:cNvPr id="200" name="Shape 200"/>
          <p:cNvSpPr/>
          <p:nvPr/>
        </p:nvSpPr>
        <p:spPr>
          <a:xfrm>
            <a:off x="433327" y="3562337"/>
            <a:ext cx="670592" cy="670592"/>
          </a:xfrm>
          <a:prstGeom prst="rect">
            <a:avLst/>
          </a:prstGeom>
          <a:solidFill>
            <a:srgbClr val="F3C915"/>
          </a:solidFill>
          <a:ln>
            <a:noFill/>
          </a:ln>
        </p:spPr>
        <p:txBody>
          <a:bodyPr anchorCtr="0" anchor="ctr" bIns="45700" lIns="91425" rIns="91425" tIns="45700">
            <a:noAutofit/>
          </a:bodyPr>
          <a:lstStyle/>
          <a:p>
            <a:pPr indent="0" lvl="0" marL="0" marR="0" rtl="0" algn="ctr">
              <a:spcBef>
                <a:spcPts val="0"/>
              </a:spcBef>
              <a:buSzPct val="25000"/>
              <a:buNone/>
            </a:pPr>
            <a:r>
              <a:rPr lang="en-US" sz="2400">
                <a:solidFill>
                  <a:srgbClr val="404040"/>
                </a:solidFill>
                <a:latin typeface="Century Gothic"/>
                <a:ea typeface="Century Gothic"/>
                <a:cs typeface="Century Gothic"/>
                <a:sym typeface="Century Gothic"/>
              </a:rPr>
              <a:t>3</a:t>
            </a:r>
          </a:p>
        </p:txBody>
      </p:sp>
      <p:sp>
        <p:nvSpPr>
          <p:cNvPr id="201" name="Shape 201"/>
          <p:cNvSpPr/>
          <p:nvPr/>
        </p:nvSpPr>
        <p:spPr>
          <a:xfrm>
            <a:off x="1225187" y="1457563"/>
            <a:ext cx="5669098"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rgbClr val="333333"/>
                </a:solidFill>
                <a:latin typeface="Calibri"/>
                <a:ea typeface="Calibri"/>
                <a:cs typeface="Calibri"/>
                <a:sym typeface="Calibri"/>
              </a:rPr>
              <a:t>User doesn’t need to specify number of cluster to be generated</a:t>
            </a:r>
          </a:p>
        </p:txBody>
      </p:sp>
      <p:sp>
        <p:nvSpPr>
          <p:cNvPr id="202" name="Shape 202"/>
          <p:cNvSpPr/>
          <p:nvPr/>
        </p:nvSpPr>
        <p:spPr>
          <a:xfrm>
            <a:off x="1225187" y="2460801"/>
            <a:ext cx="3686629" cy="40010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rgbClr val="333333"/>
                </a:solidFill>
                <a:latin typeface="Calibri"/>
                <a:ea typeface="Calibri"/>
                <a:cs typeface="Calibri"/>
                <a:sym typeface="Calibri"/>
              </a:rPr>
              <a:t>Cluster doesn’t have to be circle</a:t>
            </a:r>
          </a:p>
        </p:txBody>
      </p:sp>
      <p:sp>
        <p:nvSpPr>
          <p:cNvPr id="203" name="Shape 203"/>
          <p:cNvSpPr/>
          <p:nvPr/>
        </p:nvSpPr>
        <p:spPr>
          <a:xfrm>
            <a:off x="1275987" y="3516260"/>
            <a:ext cx="3686629" cy="40010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rgbClr val="333333"/>
                </a:solidFill>
                <a:latin typeface="Calibri"/>
                <a:ea typeface="Calibri"/>
                <a:cs typeface="Calibri"/>
                <a:sym typeface="Calibri"/>
              </a:rPr>
              <a:t>Identify outliers</a:t>
            </a:r>
          </a:p>
        </p:txBody>
      </p:sp>
      <p:sp>
        <p:nvSpPr>
          <p:cNvPr id="204" name="Shape 204"/>
          <p:cNvSpPr/>
          <p:nvPr/>
        </p:nvSpPr>
        <p:spPr>
          <a:xfrm>
            <a:off x="550272" y="4750330"/>
            <a:ext cx="4638584" cy="1015662"/>
          </a:xfrm>
          <a:prstGeom prst="rect">
            <a:avLst/>
          </a:prstGeom>
          <a:noFill/>
          <a:ln>
            <a:noFill/>
          </a:ln>
        </p:spPr>
        <p:txBody>
          <a:bodyPr anchorCtr="0" anchor="t" bIns="45700" lIns="91425" rIns="91425" tIns="45700">
            <a:noAutofit/>
          </a:bodyPr>
          <a:lstStyle/>
          <a:p>
            <a:pPr lvl="0" marR="0" rtl="0" algn="l">
              <a:spcBef>
                <a:spcPts val="0"/>
              </a:spcBef>
              <a:buNone/>
            </a:pPr>
            <a:r>
              <a:rPr b="1" lang="en-US" sz="2000">
                <a:solidFill>
                  <a:srgbClr val="333333"/>
                </a:solidFill>
                <a:latin typeface="Calibri"/>
                <a:ea typeface="Calibri"/>
                <a:cs typeface="Calibri"/>
                <a:sym typeface="Calibri"/>
              </a:rPr>
              <a:t>DBSCAN features:</a:t>
            </a:r>
          </a:p>
          <a:p>
            <a:pPr indent="-342900" lvl="0" marL="342900" marR="0" rtl="0" algn="l">
              <a:spcBef>
                <a:spcPts val="0"/>
              </a:spcBef>
              <a:buClr>
                <a:srgbClr val="333333"/>
              </a:buClr>
              <a:buSzPct val="100000"/>
              <a:buFont typeface="Arial"/>
              <a:buChar char="•"/>
            </a:pPr>
            <a:r>
              <a:rPr lang="en-US" sz="2000">
                <a:solidFill>
                  <a:srgbClr val="333333"/>
                </a:solidFill>
                <a:latin typeface="Calibri"/>
                <a:ea typeface="Calibri"/>
                <a:cs typeface="Calibri"/>
                <a:sym typeface="Calibri"/>
              </a:rPr>
              <a:t>Core Point/Neighbor Point/Noise Point</a:t>
            </a:r>
          </a:p>
          <a:p>
            <a:pPr indent="-342900" lvl="0" marL="342900" marR="0" rtl="0" algn="l">
              <a:spcBef>
                <a:spcPts val="0"/>
              </a:spcBef>
              <a:buClr>
                <a:schemeClr val="dk1"/>
              </a:buClr>
              <a:buSzPct val="100000"/>
              <a:buFont typeface="Arial"/>
              <a:buChar char="•"/>
            </a:pPr>
            <a:r>
              <a:rPr lang="en-US" sz="2000">
                <a:solidFill>
                  <a:schemeClr val="dk1"/>
                </a:solidFill>
                <a:latin typeface="Calibri"/>
                <a:ea typeface="Calibri"/>
                <a:cs typeface="Calibri"/>
                <a:sym typeface="Calibri"/>
              </a:rPr>
              <a:t>Set Radius &amp; minPoints</a:t>
            </a:r>
          </a:p>
          <a:p>
            <a:pPr indent="-342900" lvl="0" marL="342900" marR="0" rtl="0" algn="l">
              <a:spcBef>
                <a:spcPts val="0"/>
              </a:spcBef>
              <a:buClr>
                <a:schemeClr val="dk1"/>
              </a:buClr>
              <a:buFont typeface="Arial"/>
              <a:buNone/>
            </a:pPr>
            <a:r>
              <a:t/>
            </a:r>
            <a:endParaRPr sz="2000">
              <a:solidFill>
                <a:srgbClr val="333333"/>
              </a:solidFill>
              <a:latin typeface="Calibri"/>
              <a:ea typeface="Calibri"/>
              <a:cs typeface="Calibri"/>
              <a:sym typeface="Calibri"/>
            </a:endParaRPr>
          </a:p>
        </p:txBody>
      </p:sp>
      <p:pic>
        <p:nvPicPr>
          <p:cNvPr id="205" name="Shape 205"/>
          <p:cNvPicPr preferRelativeResize="0"/>
          <p:nvPr/>
        </p:nvPicPr>
        <p:blipFill rotWithShape="1">
          <a:blip r:embed="rId3">
            <a:alphaModFix/>
          </a:blip>
          <a:srcRect b="0" l="0" r="0" t="0"/>
          <a:stretch/>
        </p:blipFill>
        <p:spPr>
          <a:xfrm>
            <a:off x="6996811" y="1560132"/>
            <a:ext cx="4061845" cy="3281050"/>
          </a:xfrm>
          <a:prstGeom prst="rect">
            <a:avLst/>
          </a:prstGeom>
          <a:noFill/>
          <a:ln>
            <a:noFill/>
          </a:ln>
        </p:spPr>
      </p:pic>
      <p:sp>
        <p:nvSpPr>
          <p:cNvPr id="206" name="Shape 206"/>
          <p:cNvSpPr/>
          <p:nvPr/>
        </p:nvSpPr>
        <p:spPr>
          <a:xfrm>
            <a:off x="7401057" y="5131205"/>
            <a:ext cx="3934599" cy="25391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50">
                <a:solidFill>
                  <a:schemeClr val="dk1"/>
                </a:solidFill>
                <a:latin typeface="Calibri"/>
                <a:ea typeface="Calibri"/>
                <a:cs typeface="Calibri"/>
                <a:sym typeface="Calibri"/>
              </a:rPr>
              <a:t>Reference:https://www.researchgate.net/publication/260523383 </a:t>
            </a:r>
          </a:p>
        </p:txBody>
      </p:sp>
    </p:spTree>
  </p:cSld>
  <p:clrMapOvr>
    <a:masterClrMapping/>
  </p:clrMapOvr>
</p:sld>
</file>

<file path=ppt/theme/theme1.xml><?xml version="1.0" encoding="utf-8"?>
<a:theme xmlns:a="http://schemas.openxmlformats.org/drawingml/2006/main" xmlns:r="http://schemas.openxmlformats.org/officeDocument/2006/relationships" name="第一PPT，www.1ppt.com">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