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Nixie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91132EC-BBFB-436B-811C-BB1C89E5648F}">
  <a:tblStyle styleId="{691132EC-BBFB-436B-811C-BB1C89E564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ixie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1f2fa6a416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2fa6a41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a:t>
            </a:r>
            <a:endParaRPr/>
          </a:p>
          <a:p>
            <a:pPr indent="0" lvl="0" marL="0" rtl="0" algn="l">
              <a:spcBef>
                <a:spcPts val="0"/>
              </a:spcBef>
              <a:spcAft>
                <a:spcPts val="0"/>
              </a:spcAft>
              <a:buClr>
                <a:schemeClr val="dk1"/>
              </a:buClr>
              <a:buSzPts val="1100"/>
              <a:buFont typeface="Arial"/>
              <a:buNone/>
            </a:pPr>
            <a:r>
              <a:rPr lang="en">
                <a:solidFill>
                  <a:schemeClr val="dk1"/>
                </a:solidFill>
              </a:rPr>
              <a:t>Speaker: Sid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see that the error keeps decreasing as we include more and more variables, so there’s no point of reducing the lower limit of lambda. Still, we see a plateau after best size 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7 predictors are enough to get significant accuracy.</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1f2fcd401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f2fcd40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Sid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Neural Network gives one of the highest accuracies and and also low error rate in both categories. It also uses only 8 independent variables data to determine the loan status. Although a lot of these 8 were ultimately converted to dummy variables so more should be taken into account for the neural network.</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a:t>
            </a:r>
            <a:endParaRPr/>
          </a:p>
          <a:p>
            <a:pPr indent="0" lvl="0" marL="0" rtl="0" algn="l">
              <a:spcBef>
                <a:spcPts val="0"/>
              </a:spcBef>
              <a:spcAft>
                <a:spcPts val="0"/>
              </a:spcAft>
              <a:buClr>
                <a:schemeClr val="dk1"/>
              </a:buClr>
              <a:buSzPts val="1100"/>
              <a:buFont typeface="Arial"/>
              <a:buNone/>
            </a:pPr>
            <a:r>
              <a:rPr lang="en">
                <a:solidFill>
                  <a:schemeClr val="dk1"/>
                </a:solidFill>
              </a:rPr>
              <a:t>Speaker: Sid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KNN clearly seems to be overfitting as seen when it gets more errors in the testing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Naive bayes is also poor, because none of the predictors are completely independant. For example, loan amount is proportional to the monthly payment or loan duration.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1f2fa6a416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2fa6a41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a:t>
            </a:r>
            <a:endParaRPr/>
          </a:p>
          <a:p>
            <a:pPr indent="0" lvl="0" marL="0" rtl="0" algn="l">
              <a:spcBef>
                <a:spcPts val="0"/>
              </a:spcBef>
              <a:spcAft>
                <a:spcPts val="0"/>
              </a:spcAft>
              <a:buNone/>
            </a:pPr>
            <a:r>
              <a:rPr lang="en"/>
              <a:t>Speaker: Sid</a:t>
            </a:r>
            <a:endParaRPr/>
          </a:p>
          <a:p>
            <a:pPr indent="0" lvl="0" marL="0" rtl="0" algn="l">
              <a:spcBef>
                <a:spcPts val="0"/>
              </a:spcBef>
              <a:spcAft>
                <a:spcPts val="0"/>
              </a:spcAft>
              <a:buNone/>
            </a:pPr>
            <a:r>
              <a:rPr lang="en"/>
              <a:t>K-means is valuable at k=6 because we get a cluster (1) with 40% charged off rate. This can be used to view prospective customers more closely for business value.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1f2fa6a416_1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2fa6a41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a:t>
            </a:r>
            <a:endParaRPr/>
          </a:p>
          <a:p>
            <a:pPr indent="0" lvl="0" marL="0" rtl="0" algn="l">
              <a:spcBef>
                <a:spcPts val="0"/>
              </a:spcBef>
              <a:spcAft>
                <a:spcPts val="0"/>
              </a:spcAft>
              <a:buNone/>
            </a:pPr>
            <a:r>
              <a:rPr lang="en"/>
              <a:t>Speaker: April</a:t>
            </a:r>
            <a:endParaRPr/>
          </a:p>
          <a:p>
            <a:pPr indent="0" lvl="0" marL="0" rtl="0" algn="l">
              <a:spcBef>
                <a:spcPts val="0"/>
              </a:spcBef>
              <a:spcAft>
                <a:spcPts val="0"/>
              </a:spcAft>
              <a:buNone/>
            </a:pPr>
            <a:r>
              <a:rPr lang="en"/>
              <a:t>Full tree: 10, High accuracy states clearer boundaries on determining charged off status. A high total payment means less likelihood of being charged off later on, so most of the risk comes at the initial part of loan repayment for lending club.</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f2fa6a416_1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2fa6a41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 Boosting has 96.8% </a:t>
            </a:r>
            <a:r>
              <a:rPr lang="en"/>
              <a:t>accuracy</a:t>
            </a:r>
            <a:r>
              <a:rPr lang="en"/>
              <a:t>, so it is the best predict method.</a:t>
            </a:r>
            <a:endParaRPr/>
          </a:p>
          <a:p>
            <a:pPr indent="0" lvl="0" marL="0" rtl="0" algn="l">
              <a:spcBef>
                <a:spcPts val="0"/>
              </a:spcBef>
              <a:spcAft>
                <a:spcPts val="0"/>
              </a:spcAft>
              <a:buNone/>
            </a:pPr>
            <a:r>
              <a:rPr lang="en"/>
              <a:t>Speaker: April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1f497a0080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f497a0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 We see that these variables lead to a high increase in the accuracy and their removal would mean higher error in determining the outcome.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1f2fa6a416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f2fa6a41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a:t>
            </a:r>
            <a:endParaRPr/>
          </a:p>
          <a:p>
            <a:pPr indent="0" lvl="0" marL="0" rtl="0" algn="l">
              <a:spcBef>
                <a:spcPts val="0"/>
              </a:spcBef>
              <a:spcAft>
                <a:spcPts val="0"/>
              </a:spcAft>
              <a:buClr>
                <a:schemeClr val="dk1"/>
              </a:buClr>
              <a:buSzPts val="1100"/>
              <a:buFont typeface="Arial"/>
              <a:buNone/>
            </a:pPr>
            <a:r>
              <a:rPr lang="en">
                <a:solidFill>
                  <a:schemeClr val="dk1"/>
                </a:solidFill>
              </a:rPr>
              <a:t>Speaker: April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rules state that for almost every loan, a duration of 36 months of returning ensures that they will be fully paid. Additionally, if someone has not mortgaged their home, it becomes a strong classifying input too.</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df5308d15_4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df5308d15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a:t>
            </a:r>
            <a:endParaRPr/>
          </a:p>
          <a:p>
            <a:pPr indent="0" lvl="0" marL="0" rtl="0" algn="l">
              <a:spcBef>
                <a:spcPts val="0"/>
              </a:spcBef>
              <a:spcAft>
                <a:spcPts val="0"/>
              </a:spcAft>
              <a:buClr>
                <a:schemeClr val="dk1"/>
              </a:buClr>
              <a:buSzPts val="1100"/>
              <a:buFont typeface="Arial"/>
              <a:buNone/>
            </a:pPr>
            <a:r>
              <a:rPr lang="en">
                <a:solidFill>
                  <a:schemeClr val="dk1"/>
                </a:solidFill>
              </a:rPr>
              <a:t>Speaker: April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1f3884b844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f3884b8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April</a:t>
            </a:r>
            <a:endParaRPr>
              <a:solidFill>
                <a:schemeClr val="dk1"/>
              </a:solidFill>
            </a:endParaRPr>
          </a:p>
          <a:p>
            <a:pPr indent="0" lvl="0" marL="0" rtl="0" algn="l">
              <a:lnSpc>
                <a:spcPct val="150000"/>
              </a:lnSpc>
              <a:spcBef>
                <a:spcPts val="600"/>
              </a:spcBef>
              <a:spcAft>
                <a:spcPts val="0"/>
              </a:spcAft>
              <a:buNone/>
            </a:pPr>
            <a:r>
              <a:rPr lang="en">
                <a:solidFill>
                  <a:srgbClr val="114454"/>
                </a:solidFill>
              </a:rPr>
              <a:t>Too much time to compute Forward, Backward and Lasso. It keeps picking more variables for lesser error. Boosting does not overfit even with high training accuracy and works well on test data. Reduction in false positives would mean lending club gives lesser loans to people who are less likely to repay it.</a:t>
            </a:r>
            <a:endParaRPr>
              <a:solidFill>
                <a:srgbClr val="114454"/>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a:t>
            </a:r>
            <a:r>
              <a:rPr lang="en"/>
              <a:t>picture</a:t>
            </a:r>
            <a:r>
              <a:rPr lang="en"/>
              <a:t> </a:t>
            </a:r>
            <a:endParaRPr/>
          </a:p>
          <a:p>
            <a:pPr indent="0" lvl="0" marL="0" rtl="0" algn="l">
              <a:spcBef>
                <a:spcPts val="0"/>
              </a:spcBef>
              <a:spcAft>
                <a:spcPts val="0"/>
              </a:spcAft>
              <a:buNone/>
            </a:pPr>
            <a:r>
              <a:rPr lang="en"/>
              <a:t>Hui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f2fa6a416_1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2fa6a41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f2fa6a416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2fa6a41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 picture</a:t>
            </a:r>
            <a:endParaRPr/>
          </a:p>
          <a:p>
            <a:pPr indent="0" lvl="0" marL="0" rtl="0" algn="l">
              <a:spcBef>
                <a:spcPts val="0"/>
              </a:spcBef>
              <a:spcAft>
                <a:spcPts val="0"/>
              </a:spcAft>
              <a:buNone/>
            </a:pPr>
            <a:r>
              <a:rPr lang="en"/>
              <a:t>Hui</a:t>
            </a:r>
            <a:endParaRPr/>
          </a:p>
          <a:p>
            <a:pPr indent="0" lvl="0" marL="0" rtl="0" algn="l">
              <a:spcBef>
                <a:spcPts val="0"/>
              </a:spcBef>
              <a:spcAft>
                <a:spcPts val="0"/>
              </a:spcAft>
              <a:buNone/>
            </a:pPr>
            <a:r>
              <a:rPr lang="en"/>
              <a:t>Kaggle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f2fe25b2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2fe25b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a:t>
            </a:r>
            <a:endParaRPr/>
          </a:p>
          <a:p>
            <a:pPr indent="0" lvl="0" marL="0" rtl="0" algn="l">
              <a:spcBef>
                <a:spcPts val="0"/>
              </a:spcBef>
              <a:spcAft>
                <a:spcPts val="0"/>
              </a:spcAft>
              <a:buNone/>
            </a:pPr>
            <a:r>
              <a:rPr lang="en"/>
              <a:t>Speaker: Hui</a:t>
            </a:r>
            <a:endParaRPr/>
          </a:p>
          <a:p>
            <a:pPr indent="0" lvl="0" marL="0" rtl="0" algn="l">
              <a:spcBef>
                <a:spcPts val="0"/>
              </a:spcBef>
              <a:spcAft>
                <a:spcPts val="0"/>
              </a:spcAft>
              <a:buNone/>
            </a:pPr>
            <a:r>
              <a:rPr lang="en"/>
              <a:t>False negative rate is high, logistic regression is definitely better than linear. It means there is strong evidence of model being dependant on the variables chosen initially.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f499cd6e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499cd6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a:t>
            </a:r>
            <a:endParaRPr/>
          </a:p>
          <a:p>
            <a:pPr indent="0" lvl="0" marL="0" rtl="0" algn="l">
              <a:spcBef>
                <a:spcPts val="0"/>
              </a:spcBef>
              <a:spcAft>
                <a:spcPts val="0"/>
              </a:spcAft>
              <a:buNone/>
            </a:pPr>
            <a:r>
              <a:rPr lang="en"/>
              <a:t>Speaker: Hui</a:t>
            </a:r>
            <a:endParaRPr/>
          </a:p>
          <a:p>
            <a:pPr indent="0" lvl="0" marL="0" rtl="0" algn="l">
              <a:spcBef>
                <a:spcPts val="0"/>
              </a:spcBef>
              <a:spcAft>
                <a:spcPts val="0"/>
              </a:spcAft>
              <a:buNone/>
            </a:pPr>
            <a:r>
              <a:rPr lang="en"/>
              <a:t>False positive rate is high for linear regression, but logistic takes care of it and reduced the errors significantly for positive prediction.</a:t>
            </a:r>
            <a:endParaRPr/>
          </a:p>
          <a:p>
            <a:pPr indent="0" lvl="0" marL="0" rtl="0" algn="l">
              <a:spcBef>
                <a:spcPts val="0"/>
              </a:spcBef>
              <a:spcAft>
                <a:spcPts val="0"/>
              </a:spcAft>
              <a:buNone/>
            </a:pPr>
            <a:r>
              <a:rPr lang="en"/>
              <a:t>This is important as false positives mean the Lending Club losing a lot of money lent to the borrowers and lesser gains.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f2fcd401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f2fcd40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a:t>
            </a:r>
            <a:endParaRPr/>
          </a:p>
          <a:p>
            <a:pPr indent="0" lvl="0" marL="0" rtl="0" algn="l">
              <a:spcBef>
                <a:spcPts val="0"/>
              </a:spcBef>
              <a:spcAft>
                <a:spcPts val="0"/>
              </a:spcAft>
              <a:buClr>
                <a:schemeClr val="dk1"/>
              </a:buClr>
              <a:buSzPts val="1100"/>
              <a:buFont typeface="Arial"/>
              <a:buNone/>
            </a:pPr>
            <a:r>
              <a:rPr lang="en">
                <a:solidFill>
                  <a:schemeClr val="dk1"/>
                </a:solidFill>
              </a:rPr>
              <a:t>Speaker: Sid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encountered an error that we hadn’t seen before. This means that we took one too many variables and best subset selection couldn’t take place.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1f2fa6a416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f2fa6a41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a:t>
            </a:r>
            <a:endParaRPr/>
          </a:p>
          <a:p>
            <a:pPr indent="0" lvl="0" marL="0" rtl="0" algn="l">
              <a:spcBef>
                <a:spcPts val="0"/>
              </a:spcBef>
              <a:spcAft>
                <a:spcPts val="0"/>
              </a:spcAft>
              <a:buClr>
                <a:schemeClr val="dk1"/>
              </a:buClr>
              <a:buSzPts val="1100"/>
              <a:buFont typeface="Arial"/>
              <a:buNone/>
            </a:pPr>
            <a:r>
              <a:rPr lang="en">
                <a:solidFill>
                  <a:schemeClr val="dk1"/>
                </a:solidFill>
              </a:rPr>
              <a:t>Speaker: Sid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Only few basic independent variables identified like loan amount, interest rate and term of 36 months. Mostly inconclusive.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1" name="Google Shape;11;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82" name="Shape 82"/>
        <p:cNvGrpSpPr/>
        <p:nvPr/>
      </p:nvGrpSpPr>
      <p:grpSpPr>
        <a:xfrm>
          <a:off x="0" y="0"/>
          <a:ext cx="0" cy="0"/>
          <a:chOff x="0" y="0"/>
          <a:chExt cx="0" cy="0"/>
        </a:xfrm>
      </p:grpSpPr>
      <p:sp>
        <p:nvSpPr>
          <p:cNvPr id="83" name="Google Shape;83;p1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5" name="Google Shape;85;p1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88" name="Shape 88"/>
        <p:cNvGrpSpPr/>
        <p:nvPr/>
      </p:nvGrpSpPr>
      <p:grpSpPr>
        <a:xfrm>
          <a:off x="0" y="0"/>
          <a:ext cx="0" cy="0"/>
          <a:chOff x="0" y="0"/>
          <a:chExt cx="0" cy="0"/>
        </a:xfrm>
      </p:grpSpPr>
      <p:sp>
        <p:nvSpPr>
          <p:cNvPr id="89" name="Google Shape;89;p12"/>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1" name="Google Shape;91;p1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7" name="Google Shape;17;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8" name="Google Shape;18;p3"/>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0" name="Google Shape;20;p3"/>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6" name="Google Shape;26;p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7" name="Google Shape;27;p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algn="ctr">
              <a:spcBef>
                <a:spcPts val="0"/>
              </a:spcBef>
              <a:spcAft>
                <a:spcPts val="0"/>
              </a:spcAft>
              <a:buClr>
                <a:srgbClr val="FFFFFF"/>
              </a:buClr>
              <a:buSzPts val="2000"/>
              <a:buChar char="■"/>
              <a:defRPr sz="20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3" name="Google Shape;33;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38" name="Google Shape;38;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9" name="Google Shape;39;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0" name="Shape 40"/>
        <p:cNvGrpSpPr/>
        <p:nvPr/>
      </p:nvGrpSpPr>
      <p:grpSpPr>
        <a:xfrm>
          <a:off x="0" y="0"/>
          <a:ext cx="0" cy="0"/>
          <a:chOff x="0" y="0"/>
          <a:chExt cx="0" cy="0"/>
        </a:xfrm>
      </p:grpSpPr>
      <p:sp>
        <p:nvSpPr>
          <p:cNvPr id="41" name="Google Shape;41;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2" name="Google Shape;42;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7" name="Google Shape;47;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8" name="Google Shape;48;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9" name="Google Shape;49;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0" name="Shape 50"/>
        <p:cNvGrpSpPr/>
        <p:nvPr/>
      </p:nvGrpSpPr>
      <p:grpSpPr>
        <a:xfrm>
          <a:off x="0" y="0"/>
          <a:ext cx="0" cy="0"/>
          <a:chOff x="0" y="0"/>
          <a:chExt cx="0" cy="0"/>
        </a:xfrm>
      </p:grpSpPr>
      <p:sp>
        <p:nvSpPr>
          <p:cNvPr id="51" name="Google Shape;51;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2" name="Google Shape;52;p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7" name="Google Shape;57;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58" name="Google Shape;58;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9" name="Google Shape;59;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0" name="Google Shape;60;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3" name="Google Shape;63;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8"/>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8" name="Google Shape;68;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9" name="Shape 69"/>
        <p:cNvGrpSpPr/>
        <p:nvPr/>
      </p:nvGrpSpPr>
      <p:grpSpPr>
        <a:xfrm>
          <a:off x="0" y="0"/>
          <a:ext cx="0" cy="0"/>
          <a:chOff x="0" y="0"/>
          <a:chExt cx="0" cy="0"/>
        </a:xfrm>
      </p:grpSpPr>
      <p:sp>
        <p:nvSpPr>
          <p:cNvPr id="70" name="Google Shape;70;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71" name="Google Shape;71;p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2" name="Google Shape;72;p9"/>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8" name="Google Shape;78;p10"/>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3"/>
          <p:cNvSpPr txBox="1"/>
          <p:nvPr>
            <p:ph type="ctrTitle"/>
          </p:nvPr>
        </p:nvSpPr>
        <p:spPr>
          <a:xfrm>
            <a:off x="1806625" y="879338"/>
            <a:ext cx="7375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Credit Risks</a:t>
            </a:r>
            <a:r>
              <a:rPr lang="en">
                <a:latin typeface="Comic Sans MS"/>
                <a:ea typeface="Comic Sans MS"/>
                <a:cs typeface="Comic Sans MS"/>
                <a:sym typeface="Comic Sans MS"/>
              </a:rPr>
              <a:t> Analysis</a:t>
            </a:r>
            <a:endParaRPr>
              <a:latin typeface="Comic Sans MS"/>
              <a:ea typeface="Comic Sans MS"/>
              <a:cs typeface="Comic Sans MS"/>
              <a:sym typeface="Comic Sans MS"/>
            </a:endParaRPr>
          </a:p>
        </p:txBody>
      </p:sp>
      <p:grpSp>
        <p:nvGrpSpPr>
          <p:cNvPr id="99" name="Google Shape;99;p13"/>
          <p:cNvGrpSpPr/>
          <p:nvPr/>
        </p:nvGrpSpPr>
        <p:grpSpPr>
          <a:xfrm>
            <a:off x="753267" y="1029785"/>
            <a:ext cx="964541" cy="1011307"/>
            <a:chOff x="5961125" y="1623900"/>
            <a:chExt cx="427450" cy="448175"/>
          </a:xfrm>
        </p:grpSpPr>
        <p:sp>
          <p:nvSpPr>
            <p:cNvPr id="100" name="Google Shape;100;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3"/>
          <p:cNvSpPr txBox="1"/>
          <p:nvPr/>
        </p:nvSpPr>
        <p:spPr>
          <a:xfrm>
            <a:off x="7461650" y="3524225"/>
            <a:ext cx="20742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Hui Zhu</a:t>
            </a:r>
            <a:endParaRPr>
              <a:solidFill>
                <a:srgbClr val="CCCCCC"/>
              </a:solidFill>
            </a:endParaRPr>
          </a:p>
          <a:p>
            <a:pPr indent="0" lvl="0" marL="0" rtl="0" algn="l">
              <a:spcBef>
                <a:spcPts val="0"/>
              </a:spcBef>
              <a:spcAft>
                <a:spcPts val="0"/>
              </a:spcAft>
              <a:buNone/>
            </a:pPr>
            <a:r>
              <a:rPr lang="en">
                <a:solidFill>
                  <a:srgbClr val="CCCCCC"/>
                </a:solidFill>
              </a:rPr>
              <a:t>Siddharth Dixit</a:t>
            </a:r>
            <a:endParaRPr>
              <a:solidFill>
                <a:srgbClr val="CCCCCC"/>
              </a:solidFill>
            </a:endParaRPr>
          </a:p>
          <a:p>
            <a:pPr indent="0" lvl="0" marL="0" rtl="0" algn="l">
              <a:spcBef>
                <a:spcPts val="0"/>
              </a:spcBef>
              <a:spcAft>
                <a:spcPts val="0"/>
              </a:spcAft>
              <a:buNone/>
            </a:pPr>
            <a:r>
              <a:rPr lang="en">
                <a:solidFill>
                  <a:srgbClr val="CCCCCC"/>
                </a:solidFill>
              </a:rPr>
              <a:t>Mengyuan Wang</a:t>
            </a:r>
            <a:endParaRPr>
              <a:solidFill>
                <a:srgbClr val="CCCCCC"/>
              </a:solidFill>
            </a:endParaRPr>
          </a:p>
        </p:txBody>
      </p:sp>
      <p:pic>
        <p:nvPicPr>
          <p:cNvPr id="108" name="Google Shape;108;p13"/>
          <p:cNvPicPr preferRelativeResize="0"/>
          <p:nvPr/>
        </p:nvPicPr>
        <p:blipFill>
          <a:blip r:embed="rId3">
            <a:alphaModFix/>
          </a:blip>
          <a:stretch>
            <a:fillRect/>
          </a:stretch>
        </p:blipFill>
        <p:spPr>
          <a:xfrm>
            <a:off x="2428675" y="2259975"/>
            <a:ext cx="4137151" cy="94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Lasso</a:t>
            </a:r>
            <a:endParaRPr sz="3000">
              <a:latin typeface="Arial"/>
              <a:ea typeface="Arial"/>
              <a:cs typeface="Arial"/>
              <a:sym typeface="Arial"/>
            </a:endParaRPr>
          </a:p>
        </p:txBody>
      </p:sp>
      <p:sp>
        <p:nvSpPr>
          <p:cNvPr id="230" name="Google Shape;230;p22"/>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pSp>
        <p:nvGrpSpPr>
          <p:cNvPr id="231" name="Google Shape;231;p22"/>
          <p:cNvGrpSpPr/>
          <p:nvPr/>
        </p:nvGrpSpPr>
        <p:grpSpPr>
          <a:xfrm>
            <a:off x="333623" y="861852"/>
            <a:ext cx="366458" cy="366437"/>
            <a:chOff x="1923675" y="1633650"/>
            <a:chExt cx="436000" cy="435975"/>
          </a:xfrm>
        </p:grpSpPr>
        <p:sp>
          <p:nvSpPr>
            <p:cNvPr id="232" name="Google Shape;232;p2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2"/>
          <p:cNvSpPr txBox="1"/>
          <p:nvPr>
            <p:ph idx="2" type="body"/>
          </p:nvPr>
        </p:nvSpPr>
        <p:spPr>
          <a:xfrm>
            <a:off x="5258600" y="2767975"/>
            <a:ext cx="3861300" cy="494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000000"/>
              </a:buClr>
              <a:buSzPts val="2400"/>
              <a:buFont typeface="Arial"/>
              <a:buChar char="●"/>
            </a:pPr>
            <a:r>
              <a:rPr lang="en" sz="2400">
                <a:solidFill>
                  <a:srgbClr val="000000"/>
                </a:solidFill>
                <a:latin typeface="Arial"/>
                <a:ea typeface="Arial"/>
                <a:cs typeface="Arial"/>
                <a:sym typeface="Arial"/>
              </a:rPr>
              <a:t>Bestlam=0.0002117184</a:t>
            </a:r>
            <a:br>
              <a:rPr lang="en" sz="2400">
                <a:solidFill>
                  <a:srgbClr val="000000"/>
                </a:solidFill>
                <a:latin typeface="Arial"/>
                <a:ea typeface="Arial"/>
                <a:cs typeface="Arial"/>
                <a:sym typeface="Arial"/>
              </a:rPr>
            </a:br>
            <a:endParaRPr sz="2400">
              <a:solidFill>
                <a:srgbClr val="000000"/>
              </a:solidFill>
              <a:latin typeface="Arial"/>
              <a:ea typeface="Arial"/>
              <a:cs typeface="Arial"/>
              <a:sym typeface="Arial"/>
            </a:endParaRPr>
          </a:p>
        </p:txBody>
      </p:sp>
      <p:pic>
        <p:nvPicPr>
          <p:cNvPr id="239" name="Google Shape;239;p22"/>
          <p:cNvPicPr preferRelativeResize="0"/>
          <p:nvPr/>
        </p:nvPicPr>
        <p:blipFill>
          <a:blip r:embed="rId3">
            <a:alphaModFix/>
          </a:blip>
          <a:stretch>
            <a:fillRect/>
          </a:stretch>
        </p:blipFill>
        <p:spPr>
          <a:xfrm>
            <a:off x="333625" y="1675575"/>
            <a:ext cx="5474674" cy="303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Neural </a:t>
            </a:r>
            <a:r>
              <a:rPr lang="en" sz="3000">
                <a:solidFill>
                  <a:schemeClr val="lt1"/>
                </a:solidFill>
                <a:latin typeface="Arial"/>
                <a:ea typeface="Arial"/>
                <a:cs typeface="Arial"/>
                <a:sym typeface="Arial"/>
              </a:rPr>
              <a:t>Network </a:t>
            </a:r>
            <a:endParaRPr sz="3000">
              <a:latin typeface="Arial"/>
              <a:ea typeface="Arial"/>
              <a:cs typeface="Arial"/>
              <a:sym typeface="Arial"/>
            </a:endParaRPr>
          </a:p>
        </p:txBody>
      </p:sp>
      <p:grpSp>
        <p:nvGrpSpPr>
          <p:cNvPr id="245" name="Google Shape;245;p23"/>
          <p:cNvGrpSpPr/>
          <p:nvPr/>
        </p:nvGrpSpPr>
        <p:grpSpPr>
          <a:xfrm>
            <a:off x="333623" y="861852"/>
            <a:ext cx="366458" cy="366437"/>
            <a:chOff x="1923675" y="1633650"/>
            <a:chExt cx="436000" cy="435975"/>
          </a:xfrm>
        </p:grpSpPr>
        <p:sp>
          <p:nvSpPr>
            <p:cNvPr id="246" name="Google Shape;246;p2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52" name="Google Shape;252;p23"/>
          <p:cNvGraphicFramePr/>
          <p:nvPr/>
        </p:nvGraphicFramePr>
        <p:xfrm>
          <a:off x="5119400" y="3750625"/>
          <a:ext cx="3000000" cy="3000000"/>
        </p:xfrm>
        <a:graphic>
          <a:graphicData uri="http://schemas.openxmlformats.org/drawingml/2006/table">
            <a:tbl>
              <a:tblPr>
                <a:noFill/>
                <a:tableStyleId>{691132EC-BBFB-436B-811C-BB1C89E5648F}</a:tableStyleId>
              </a:tblPr>
              <a:tblGrid>
                <a:gridCol w="431175"/>
                <a:gridCol w="983650"/>
                <a:gridCol w="1031125"/>
              </a:tblGrid>
              <a:tr h="2755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1812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462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116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11978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53" name="Google Shape;253;p23"/>
          <p:cNvGraphicFramePr/>
          <p:nvPr/>
        </p:nvGraphicFramePr>
        <p:xfrm>
          <a:off x="5138875" y="1875800"/>
          <a:ext cx="3000000" cy="3000000"/>
        </p:xfrm>
        <a:graphic>
          <a:graphicData uri="http://schemas.openxmlformats.org/drawingml/2006/table">
            <a:tbl>
              <a:tblPr>
                <a:noFill/>
                <a:tableStyleId>{691132EC-BBFB-436B-811C-BB1C89E5648F}</a:tableStyleId>
              </a:tblPr>
              <a:tblGrid>
                <a:gridCol w="431175"/>
                <a:gridCol w="983650"/>
                <a:gridCol w="1031125"/>
              </a:tblGrid>
              <a:tr h="2755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4301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232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28002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4" name="Google Shape;254;p23"/>
          <p:cNvSpPr txBox="1"/>
          <p:nvPr/>
        </p:nvSpPr>
        <p:spPr>
          <a:xfrm>
            <a:off x="7817725" y="2009450"/>
            <a:ext cx="11514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solidFill>
                  <a:schemeClr val="dk1"/>
                </a:solidFill>
              </a:rPr>
              <a:t>96.4%</a:t>
            </a:r>
            <a:endParaRPr/>
          </a:p>
        </p:txBody>
      </p:sp>
      <p:sp>
        <p:nvSpPr>
          <p:cNvPr id="255" name="Google Shape;255;p23"/>
          <p:cNvSpPr txBox="1"/>
          <p:nvPr/>
        </p:nvSpPr>
        <p:spPr>
          <a:xfrm>
            <a:off x="7817725" y="3762675"/>
            <a:ext cx="52437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solidFill>
                  <a:schemeClr val="dk1"/>
                </a:solidFill>
              </a:rPr>
              <a:t>96.0%</a:t>
            </a:r>
            <a:endParaRPr/>
          </a:p>
        </p:txBody>
      </p:sp>
      <p:sp>
        <p:nvSpPr>
          <p:cNvPr id="256" name="Google Shape;256;p23"/>
          <p:cNvSpPr txBox="1"/>
          <p:nvPr/>
        </p:nvSpPr>
        <p:spPr>
          <a:xfrm>
            <a:off x="5271800" y="1125075"/>
            <a:ext cx="23325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Training Data Set</a:t>
            </a:r>
            <a:endParaRPr b="1" sz="1800">
              <a:solidFill>
                <a:schemeClr val="dk1"/>
              </a:solidFill>
            </a:endParaRPr>
          </a:p>
          <a:p>
            <a:pPr indent="0" lvl="0" marL="0" rtl="0" algn="l">
              <a:spcBef>
                <a:spcPts val="0"/>
              </a:spcBef>
              <a:spcAft>
                <a:spcPts val="0"/>
              </a:spcAft>
              <a:buNone/>
            </a:pPr>
            <a:r>
              <a:t/>
            </a:r>
            <a:endParaRPr b="1" sz="1800"/>
          </a:p>
        </p:txBody>
      </p:sp>
      <p:sp>
        <p:nvSpPr>
          <p:cNvPr id="257" name="Google Shape;257;p23"/>
          <p:cNvSpPr txBox="1"/>
          <p:nvPr/>
        </p:nvSpPr>
        <p:spPr>
          <a:xfrm>
            <a:off x="5328525" y="3086613"/>
            <a:ext cx="23325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Testing </a:t>
            </a:r>
            <a:r>
              <a:rPr b="1" lang="en" sz="1800">
                <a:solidFill>
                  <a:schemeClr val="dk1"/>
                </a:solidFill>
              </a:rPr>
              <a:t>Data Set</a:t>
            </a:r>
            <a:endParaRPr b="1" sz="1800">
              <a:solidFill>
                <a:schemeClr val="dk1"/>
              </a:solidFill>
            </a:endParaRPr>
          </a:p>
          <a:p>
            <a:pPr indent="0" lvl="0" marL="0" rtl="0" algn="l">
              <a:spcBef>
                <a:spcPts val="0"/>
              </a:spcBef>
              <a:spcAft>
                <a:spcPts val="0"/>
              </a:spcAft>
              <a:buNone/>
            </a:pPr>
            <a:r>
              <a:t/>
            </a:r>
            <a:endParaRPr b="1" sz="1800"/>
          </a:p>
        </p:txBody>
      </p:sp>
      <p:pic>
        <p:nvPicPr>
          <p:cNvPr descr="Screen Shot 2017-05-11 at 7.03.20 PM.png" id="258" name="Google Shape;258;p23"/>
          <p:cNvPicPr preferRelativeResize="0"/>
          <p:nvPr/>
        </p:nvPicPr>
        <p:blipFill>
          <a:blip r:embed="rId3">
            <a:alphaModFix/>
          </a:blip>
          <a:stretch>
            <a:fillRect/>
          </a:stretch>
        </p:blipFill>
        <p:spPr>
          <a:xfrm>
            <a:off x="592525" y="2009450"/>
            <a:ext cx="4041699" cy="2753200"/>
          </a:xfrm>
          <a:prstGeom prst="rect">
            <a:avLst/>
          </a:prstGeom>
          <a:noFill/>
          <a:ln>
            <a:noFill/>
          </a:ln>
        </p:spPr>
      </p:pic>
      <p:sp>
        <p:nvSpPr>
          <p:cNvPr id="259" name="Google Shape;259;p23"/>
          <p:cNvSpPr txBox="1"/>
          <p:nvPr/>
        </p:nvSpPr>
        <p:spPr>
          <a:xfrm>
            <a:off x="5947450" y="1504075"/>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a:t>
            </a:r>
            <a:endParaRPr b="1"/>
          </a:p>
        </p:txBody>
      </p:sp>
      <p:sp>
        <p:nvSpPr>
          <p:cNvPr id="260" name="Google Shape;260;p23"/>
          <p:cNvSpPr txBox="1"/>
          <p:nvPr/>
        </p:nvSpPr>
        <p:spPr>
          <a:xfrm>
            <a:off x="4483825" y="4162475"/>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
        <p:nvSpPr>
          <p:cNvPr id="261" name="Google Shape;261;p23"/>
          <p:cNvSpPr txBox="1"/>
          <p:nvPr/>
        </p:nvSpPr>
        <p:spPr>
          <a:xfrm>
            <a:off x="4483825" y="2283150"/>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
        <p:nvSpPr>
          <p:cNvPr id="262" name="Google Shape;262;p23"/>
          <p:cNvSpPr txBox="1"/>
          <p:nvPr/>
        </p:nvSpPr>
        <p:spPr>
          <a:xfrm>
            <a:off x="5947450" y="3395400"/>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841225" y="759325"/>
            <a:ext cx="41607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KNN &amp; </a:t>
            </a:r>
            <a:r>
              <a:rPr lang="en" sz="3000">
                <a:solidFill>
                  <a:schemeClr val="lt1"/>
                </a:solidFill>
                <a:latin typeface="Arial"/>
                <a:ea typeface="Arial"/>
                <a:cs typeface="Arial"/>
                <a:sym typeface="Arial"/>
              </a:rPr>
              <a:t>Naive Bayes</a:t>
            </a:r>
            <a:endParaRPr sz="3000">
              <a:solidFill>
                <a:schemeClr val="lt1"/>
              </a:solidFill>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grpSp>
        <p:nvGrpSpPr>
          <p:cNvPr id="268" name="Google Shape;268;p24"/>
          <p:cNvGrpSpPr/>
          <p:nvPr/>
        </p:nvGrpSpPr>
        <p:grpSpPr>
          <a:xfrm>
            <a:off x="333623" y="861852"/>
            <a:ext cx="366458" cy="366437"/>
            <a:chOff x="1923675" y="1633650"/>
            <a:chExt cx="436000" cy="435975"/>
          </a:xfrm>
        </p:grpSpPr>
        <p:sp>
          <p:nvSpPr>
            <p:cNvPr id="269" name="Google Shape;269;p2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75" name="Google Shape;275;p24"/>
          <p:cNvGraphicFramePr/>
          <p:nvPr/>
        </p:nvGraphicFramePr>
        <p:xfrm>
          <a:off x="822250" y="3911750"/>
          <a:ext cx="3000000" cy="3000000"/>
        </p:xfrm>
        <a:graphic>
          <a:graphicData uri="http://schemas.openxmlformats.org/drawingml/2006/table">
            <a:tbl>
              <a:tblPr>
                <a:noFill/>
                <a:tableStyleId>{691132EC-BBFB-436B-811C-BB1C89E5648F}</a:tableStyleId>
              </a:tblPr>
              <a:tblGrid>
                <a:gridCol w="431175"/>
                <a:gridCol w="983650"/>
                <a:gridCol w="1031125"/>
              </a:tblGrid>
              <a:tr h="2755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693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1581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3785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8309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76" name="Google Shape;276;p24"/>
          <p:cNvGraphicFramePr/>
          <p:nvPr/>
        </p:nvGraphicFramePr>
        <p:xfrm>
          <a:off x="822250" y="2245150"/>
          <a:ext cx="3000000" cy="3000000"/>
        </p:xfrm>
        <a:graphic>
          <a:graphicData uri="http://schemas.openxmlformats.org/drawingml/2006/table">
            <a:tbl>
              <a:tblPr>
                <a:noFill/>
                <a:tableStyleId>{691132EC-BBFB-436B-811C-BB1C89E5648F}</a:tableStyleId>
              </a:tblPr>
              <a:tblGrid>
                <a:gridCol w="431175"/>
                <a:gridCol w="983650"/>
                <a:gridCol w="1031125"/>
              </a:tblGrid>
              <a:tr h="2755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3791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1498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28032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7" name="Google Shape;277;p24"/>
          <p:cNvSpPr txBox="1"/>
          <p:nvPr/>
        </p:nvSpPr>
        <p:spPr>
          <a:xfrm>
            <a:off x="3307550" y="2239000"/>
            <a:ext cx="10149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solidFill>
                  <a:schemeClr val="dk1"/>
                </a:solidFill>
              </a:rPr>
              <a:t>94.9</a:t>
            </a:r>
            <a:r>
              <a:rPr lang="en">
                <a:solidFill>
                  <a:schemeClr val="dk1"/>
                </a:solidFill>
              </a:rPr>
              <a:t>%</a:t>
            </a:r>
            <a:endParaRPr/>
          </a:p>
        </p:txBody>
      </p:sp>
      <p:sp>
        <p:nvSpPr>
          <p:cNvPr id="278" name="Google Shape;278;p24"/>
          <p:cNvSpPr txBox="1"/>
          <p:nvPr/>
        </p:nvSpPr>
        <p:spPr>
          <a:xfrm>
            <a:off x="3383750" y="3911750"/>
            <a:ext cx="15513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solidFill>
                  <a:schemeClr val="dk1"/>
                </a:solidFill>
              </a:rPr>
              <a:t>62.7</a:t>
            </a:r>
            <a:r>
              <a:rPr lang="en">
                <a:solidFill>
                  <a:schemeClr val="dk1"/>
                </a:solidFill>
              </a:rPr>
              <a:t>%</a:t>
            </a:r>
            <a:endParaRPr/>
          </a:p>
        </p:txBody>
      </p:sp>
      <p:sp>
        <p:nvSpPr>
          <p:cNvPr id="279" name="Google Shape;279;p24"/>
          <p:cNvSpPr txBox="1"/>
          <p:nvPr/>
        </p:nvSpPr>
        <p:spPr>
          <a:xfrm>
            <a:off x="993625" y="1687150"/>
            <a:ext cx="23325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Training Data Set</a:t>
            </a:r>
            <a:endParaRPr b="1" sz="1600">
              <a:solidFill>
                <a:schemeClr val="dk1"/>
              </a:solidFill>
            </a:endParaRPr>
          </a:p>
          <a:p>
            <a:pPr indent="0" lvl="0" marL="0" rtl="0" algn="l">
              <a:spcBef>
                <a:spcPts val="0"/>
              </a:spcBef>
              <a:spcAft>
                <a:spcPts val="0"/>
              </a:spcAft>
              <a:buNone/>
            </a:pPr>
            <a:r>
              <a:t/>
            </a:r>
            <a:endParaRPr b="1" sz="1600"/>
          </a:p>
        </p:txBody>
      </p:sp>
      <p:sp>
        <p:nvSpPr>
          <p:cNvPr id="280" name="Google Shape;280;p24"/>
          <p:cNvSpPr txBox="1"/>
          <p:nvPr/>
        </p:nvSpPr>
        <p:spPr>
          <a:xfrm>
            <a:off x="975050" y="3382625"/>
            <a:ext cx="23325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Testing</a:t>
            </a:r>
            <a:r>
              <a:rPr b="1" lang="en" sz="1600">
                <a:solidFill>
                  <a:schemeClr val="dk1"/>
                </a:solidFill>
              </a:rPr>
              <a:t> Data Set</a:t>
            </a:r>
            <a:endParaRPr b="1" sz="1600">
              <a:solidFill>
                <a:schemeClr val="dk1"/>
              </a:solidFill>
            </a:endParaRPr>
          </a:p>
          <a:p>
            <a:pPr indent="0" lvl="0" marL="0" rtl="0" algn="l">
              <a:spcBef>
                <a:spcPts val="0"/>
              </a:spcBef>
              <a:spcAft>
                <a:spcPts val="0"/>
              </a:spcAft>
              <a:buNone/>
            </a:pPr>
            <a:r>
              <a:t/>
            </a:r>
            <a:endParaRPr b="1" sz="1800"/>
          </a:p>
        </p:txBody>
      </p:sp>
      <p:sp>
        <p:nvSpPr>
          <p:cNvPr id="281" name="Google Shape;281;p24"/>
          <p:cNvSpPr txBox="1"/>
          <p:nvPr/>
        </p:nvSpPr>
        <p:spPr>
          <a:xfrm>
            <a:off x="6067225" y="1638300"/>
            <a:ext cx="19128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Naive Bayes</a:t>
            </a:r>
            <a:endParaRPr b="1" sz="1800" u="sng"/>
          </a:p>
        </p:txBody>
      </p:sp>
      <p:sp>
        <p:nvSpPr>
          <p:cNvPr id="282" name="Google Shape;282;p24"/>
          <p:cNvSpPr txBox="1"/>
          <p:nvPr/>
        </p:nvSpPr>
        <p:spPr>
          <a:xfrm>
            <a:off x="1622225" y="1452400"/>
            <a:ext cx="783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KNN</a:t>
            </a:r>
            <a:endParaRPr b="1" sz="1800" u="sng"/>
          </a:p>
        </p:txBody>
      </p:sp>
      <p:pic>
        <p:nvPicPr>
          <p:cNvPr descr="ROC.png" id="283" name="Google Shape;283;p24"/>
          <p:cNvPicPr preferRelativeResize="0"/>
          <p:nvPr/>
        </p:nvPicPr>
        <p:blipFill>
          <a:blip r:embed="rId3">
            <a:alphaModFix/>
          </a:blip>
          <a:stretch>
            <a:fillRect/>
          </a:stretch>
        </p:blipFill>
        <p:spPr>
          <a:xfrm>
            <a:off x="4535483" y="2321351"/>
            <a:ext cx="4549416" cy="2484050"/>
          </a:xfrm>
          <a:prstGeom prst="rect">
            <a:avLst/>
          </a:prstGeom>
          <a:noFill/>
          <a:ln>
            <a:noFill/>
          </a:ln>
        </p:spPr>
      </p:pic>
      <p:sp>
        <p:nvSpPr>
          <p:cNvPr id="284" name="Google Shape;284;p24"/>
          <p:cNvSpPr txBox="1"/>
          <p:nvPr/>
        </p:nvSpPr>
        <p:spPr>
          <a:xfrm>
            <a:off x="1462525" y="1891500"/>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a:t>
            </a:r>
            <a:endParaRPr b="1"/>
          </a:p>
        </p:txBody>
      </p:sp>
      <p:sp>
        <p:nvSpPr>
          <p:cNvPr id="285" name="Google Shape;285;p24"/>
          <p:cNvSpPr txBox="1"/>
          <p:nvPr/>
        </p:nvSpPr>
        <p:spPr>
          <a:xfrm>
            <a:off x="1509050" y="3573650"/>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a:t>
            </a:r>
            <a:endParaRPr b="1"/>
          </a:p>
        </p:txBody>
      </p:sp>
      <p:sp>
        <p:nvSpPr>
          <p:cNvPr id="286" name="Google Shape;286;p24"/>
          <p:cNvSpPr txBox="1"/>
          <p:nvPr/>
        </p:nvSpPr>
        <p:spPr>
          <a:xfrm>
            <a:off x="181225" y="2770825"/>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
        <p:nvSpPr>
          <p:cNvPr id="287" name="Google Shape;287;p24"/>
          <p:cNvSpPr txBox="1"/>
          <p:nvPr/>
        </p:nvSpPr>
        <p:spPr>
          <a:xfrm>
            <a:off x="181225" y="4523425"/>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KMeans</a:t>
            </a:r>
            <a:endParaRPr sz="3000">
              <a:latin typeface="Arial"/>
              <a:ea typeface="Arial"/>
              <a:cs typeface="Arial"/>
              <a:sym typeface="Arial"/>
            </a:endParaRPr>
          </a:p>
        </p:txBody>
      </p:sp>
      <p:sp>
        <p:nvSpPr>
          <p:cNvPr id="293" name="Google Shape;293;p25"/>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pSp>
        <p:nvGrpSpPr>
          <p:cNvPr id="294" name="Google Shape;294;p25"/>
          <p:cNvGrpSpPr/>
          <p:nvPr/>
        </p:nvGrpSpPr>
        <p:grpSpPr>
          <a:xfrm>
            <a:off x="333623" y="861852"/>
            <a:ext cx="366458" cy="366437"/>
            <a:chOff x="1923675" y="1633650"/>
            <a:chExt cx="436000" cy="435975"/>
          </a:xfrm>
        </p:grpSpPr>
        <p:sp>
          <p:nvSpPr>
            <p:cNvPr id="295" name="Google Shape;295;p2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k=4.png" id="301" name="Google Shape;301;p25"/>
          <p:cNvPicPr preferRelativeResize="0"/>
          <p:nvPr/>
        </p:nvPicPr>
        <p:blipFill>
          <a:blip r:embed="rId3">
            <a:alphaModFix/>
          </a:blip>
          <a:stretch>
            <a:fillRect/>
          </a:stretch>
        </p:blipFill>
        <p:spPr>
          <a:xfrm>
            <a:off x="2175568" y="1870625"/>
            <a:ext cx="5417571" cy="2958050"/>
          </a:xfrm>
          <a:prstGeom prst="rect">
            <a:avLst/>
          </a:prstGeom>
          <a:noFill/>
          <a:ln>
            <a:noFill/>
          </a:ln>
        </p:spPr>
      </p:pic>
      <p:pic>
        <p:nvPicPr>
          <p:cNvPr descr="K=5.png" id="302" name="Google Shape;302;p25"/>
          <p:cNvPicPr preferRelativeResize="0"/>
          <p:nvPr/>
        </p:nvPicPr>
        <p:blipFill>
          <a:blip r:embed="rId4">
            <a:alphaModFix/>
          </a:blip>
          <a:stretch>
            <a:fillRect/>
          </a:stretch>
        </p:blipFill>
        <p:spPr>
          <a:xfrm>
            <a:off x="-121000" y="3741900"/>
            <a:ext cx="6210300" cy="3390900"/>
          </a:xfrm>
          <a:prstGeom prst="rect">
            <a:avLst/>
          </a:prstGeom>
          <a:noFill/>
          <a:ln>
            <a:noFill/>
          </a:ln>
        </p:spPr>
      </p:pic>
      <p:pic>
        <p:nvPicPr>
          <p:cNvPr descr="k=6.png" id="303" name="Google Shape;303;p25"/>
          <p:cNvPicPr preferRelativeResize="0"/>
          <p:nvPr/>
        </p:nvPicPr>
        <p:blipFill>
          <a:blip r:embed="rId5">
            <a:alphaModFix/>
          </a:blip>
          <a:stretch>
            <a:fillRect/>
          </a:stretch>
        </p:blipFill>
        <p:spPr>
          <a:xfrm>
            <a:off x="3426275" y="2972150"/>
            <a:ext cx="6210300" cy="339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descr="Tree.png" id="308" name="Google Shape;308;p26"/>
          <p:cNvPicPr preferRelativeResize="0"/>
          <p:nvPr/>
        </p:nvPicPr>
        <p:blipFill rotWithShape="1">
          <a:blip r:embed="rId3">
            <a:alphaModFix/>
          </a:blip>
          <a:srcRect b="12671" l="0" r="0" t="0"/>
          <a:stretch/>
        </p:blipFill>
        <p:spPr>
          <a:xfrm>
            <a:off x="1146025" y="1734525"/>
            <a:ext cx="7397875" cy="3230250"/>
          </a:xfrm>
          <a:prstGeom prst="rect">
            <a:avLst/>
          </a:prstGeom>
          <a:noFill/>
          <a:ln>
            <a:noFill/>
          </a:ln>
        </p:spPr>
      </p:pic>
      <p:sp>
        <p:nvSpPr>
          <p:cNvPr id="309" name="Google Shape;309;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Tree</a:t>
            </a:r>
            <a:endParaRPr sz="3000">
              <a:latin typeface="Arial"/>
              <a:ea typeface="Arial"/>
              <a:cs typeface="Arial"/>
              <a:sym typeface="Arial"/>
            </a:endParaRPr>
          </a:p>
        </p:txBody>
      </p:sp>
      <p:grpSp>
        <p:nvGrpSpPr>
          <p:cNvPr id="310" name="Google Shape;310;p26"/>
          <p:cNvGrpSpPr/>
          <p:nvPr/>
        </p:nvGrpSpPr>
        <p:grpSpPr>
          <a:xfrm>
            <a:off x="333623" y="861852"/>
            <a:ext cx="366458" cy="366437"/>
            <a:chOff x="1923675" y="1633650"/>
            <a:chExt cx="436000" cy="435975"/>
          </a:xfrm>
        </p:grpSpPr>
        <p:sp>
          <p:nvSpPr>
            <p:cNvPr id="311" name="Google Shape;311;p2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6"/>
          <p:cNvSpPr txBox="1"/>
          <p:nvPr/>
        </p:nvSpPr>
        <p:spPr>
          <a:xfrm>
            <a:off x="461850" y="1773300"/>
            <a:ext cx="2704500" cy="12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Accuracy:91.78%</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Ensembles</a:t>
            </a:r>
            <a:endParaRPr sz="3000">
              <a:latin typeface="Arial"/>
              <a:ea typeface="Arial"/>
              <a:cs typeface="Arial"/>
              <a:sym typeface="Arial"/>
            </a:endParaRPr>
          </a:p>
        </p:txBody>
      </p:sp>
      <p:grpSp>
        <p:nvGrpSpPr>
          <p:cNvPr id="323" name="Google Shape;323;p27"/>
          <p:cNvGrpSpPr/>
          <p:nvPr/>
        </p:nvGrpSpPr>
        <p:grpSpPr>
          <a:xfrm>
            <a:off x="333623" y="861852"/>
            <a:ext cx="366458" cy="366437"/>
            <a:chOff x="1923675" y="1633650"/>
            <a:chExt cx="436000" cy="435975"/>
          </a:xfrm>
        </p:grpSpPr>
        <p:sp>
          <p:nvSpPr>
            <p:cNvPr id="324" name="Google Shape;324;p2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0" name="Google Shape;330;p27" title="Chart"/>
          <p:cNvPicPr preferRelativeResize="0"/>
          <p:nvPr/>
        </p:nvPicPr>
        <p:blipFill>
          <a:blip r:embed="rId3">
            <a:alphaModFix/>
          </a:blip>
          <a:stretch>
            <a:fillRect/>
          </a:stretch>
        </p:blipFill>
        <p:spPr>
          <a:xfrm>
            <a:off x="1729800" y="1638325"/>
            <a:ext cx="5502776" cy="340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Arial"/>
                <a:ea typeface="Arial"/>
                <a:cs typeface="Arial"/>
                <a:sym typeface="Arial"/>
              </a:rPr>
              <a:t>Predictors (Boosting)</a:t>
            </a:r>
            <a:endParaRPr/>
          </a:p>
        </p:txBody>
      </p:sp>
      <p:grpSp>
        <p:nvGrpSpPr>
          <p:cNvPr id="336" name="Google Shape;336;p28"/>
          <p:cNvGrpSpPr/>
          <p:nvPr/>
        </p:nvGrpSpPr>
        <p:grpSpPr>
          <a:xfrm>
            <a:off x="333623" y="861852"/>
            <a:ext cx="366458" cy="366437"/>
            <a:chOff x="1923675" y="1633650"/>
            <a:chExt cx="436000" cy="435975"/>
          </a:xfrm>
        </p:grpSpPr>
        <p:sp>
          <p:nvSpPr>
            <p:cNvPr id="337" name="Google Shape;337;p2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8"/>
          <p:cNvSpPr txBox="1"/>
          <p:nvPr/>
        </p:nvSpPr>
        <p:spPr>
          <a:xfrm>
            <a:off x="544675" y="1819275"/>
            <a:ext cx="2861100" cy="29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High Impactors:</a:t>
            </a:r>
            <a:endParaRPr b="1" sz="24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Loan Amount</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Total Payment</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Interest</a:t>
            </a:r>
            <a:r>
              <a:rPr b="1" lang="en" sz="1800"/>
              <a:t> Rate</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Late Fee Received</a:t>
            </a:r>
            <a:endParaRPr b="1" sz="1800"/>
          </a:p>
        </p:txBody>
      </p:sp>
      <p:pic>
        <p:nvPicPr>
          <p:cNvPr id="344" name="Google Shape;344;p28"/>
          <p:cNvPicPr preferRelativeResize="0"/>
          <p:nvPr/>
        </p:nvPicPr>
        <p:blipFill rotWithShape="1">
          <a:blip r:embed="rId3">
            <a:alphaModFix/>
          </a:blip>
          <a:srcRect b="0" l="0" r="0" t="1312"/>
          <a:stretch/>
        </p:blipFill>
        <p:spPr>
          <a:xfrm>
            <a:off x="3578225" y="1604550"/>
            <a:ext cx="4845126" cy="338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1146025" y="530725"/>
            <a:ext cx="35193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Association Rule</a:t>
            </a:r>
            <a:endParaRPr sz="3000">
              <a:latin typeface="Arial"/>
              <a:ea typeface="Arial"/>
              <a:cs typeface="Arial"/>
              <a:sym typeface="Arial"/>
            </a:endParaRPr>
          </a:p>
        </p:txBody>
      </p:sp>
      <p:sp>
        <p:nvSpPr>
          <p:cNvPr id="350" name="Google Shape;350;p29"/>
          <p:cNvSpPr txBox="1"/>
          <p:nvPr>
            <p:ph idx="3" type="body"/>
          </p:nvPr>
        </p:nvSpPr>
        <p:spPr>
          <a:xfrm>
            <a:off x="1090200" y="3451125"/>
            <a:ext cx="7428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solidFill>
                  <a:srgbClr val="000000"/>
                </a:solidFill>
                <a:latin typeface="Arial"/>
                <a:ea typeface="Arial"/>
                <a:cs typeface="Arial"/>
                <a:sym typeface="Arial"/>
              </a:rPr>
              <a:t>T</a:t>
            </a:r>
            <a:r>
              <a:rPr lang="en" sz="1400">
                <a:solidFill>
                  <a:srgbClr val="000000"/>
                </a:solidFill>
                <a:latin typeface="Arial"/>
                <a:ea typeface="Arial"/>
                <a:cs typeface="Arial"/>
                <a:sym typeface="Arial"/>
              </a:rPr>
              <a:t>op 5 association rules for Loan Status Description (support = 0.01, confidence = 0.8)</a:t>
            </a:r>
            <a:endParaRPr sz="1400">
              <a:solidFill>
                <a:schemeClr val="dk2"/>
              </a:solidFill>
              <a:latin typeface="Roboto"/>
              <a:ea typeface="Roboto"/>
              <a:cs typeface="Roboto"/>
              <a:sym typeface="Roboto"/>
            </a:endParaRPr>
          </a:p>
          <a:p>
            <a:pPr indent="0" lvl="0" marL="0" rtl="0" algn="l">
              <a:spcBef>
                <a:spcPts val="600"/>
              </a:spcBef>
              <a:spcAft>
                <a:spcPts val="0"/>
              </a:spcAft>
              <a:buNone/>
            </a:pPr>
            <a:r>
              <a:t/>
            </a:r>
            <a:endParaRPr/>
          </a:p>
        </p:txBody>
      </p:sp>
      <p:grpSp>
        <p:nvGrpSpPr>
          <p:cNvPr id="351" name="Google Shape;351;p29"/>
          <p:cNvGrpSpPr/>
          <p:nvPr/>
        </p:nvGrpSpPr>
        <p:grpSpPr>
          <a:xfrm>
            <a:off x="333623" y="861852"/>
            <a:ext cx="366458" cy="366437"/>
            <a:chOff x="1923675" y="1633650"/>
            <a:chExt cx="436000" cy="435975"/>
          </a:xfrm>
        </p:grpSpPr>
        <p:sp>
          <p:nvSpPr>
            <p:cNvPr id="352" name="Google Shape;352;p2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Screen Shot 2017-05-12 at 12.17.01 AM.png" id="358" name="Google Shape;358;p29"/>
          <p:cNvPicPr preferRelativeResize="0"/>
          <p:nvPr/>
        </p:nvPicPr>
        <p:blipFill>
          <a:blip r:embed="rId3">
            <a:alphaModFix/>
          </a:blip>
          <a:stretch>
            <a:fillRect/>
          </a:stretch>
        </p:blipFill>
        <p:spPr>
          <a:xfrm>
            <a:off x="333625" y="1986864"/>
            <a:ext cx="8810376" cy="12158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0"/>
          <p:cNvSpPr txBox="1"/>
          <p:nvPr>
            <p:ph type="title"/>
          </p:nvPr>
        </p:nvSpPr>
        <p:spPr>
          <a:xfrm>
            <a:off x="1146025" y="530725"/>
            <a:ext cx="35193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Association Rule</a:t>
            </a:r>
            <a:endParaRPr sz="3000">
              <a:latin typeface="Arial"/>
              <a:ea typeface="Arial"/>
              <a:cs typeface="Arial"/>
              <a:sym typeface="Arial"/>
            </a:endParaRPr>
          </a:p>
        </p:txBody>
      </p:sp>
      <p:grpSp>
        <p:nvGrpSpPr>
          <p:cNvPr id="364" name="Google Shape;364;p30"/>
          <p:cNvGrpSpPr/>
          <p:nvPr/>
        </p:nvGrpSpPr>
        <p:grpSpPr>
          <a:xfrm>
            <a:off x="333623" y="861852"/>
            <a:ext cx="366458" cy="366437"/>
            <a:chOff x="1923675" y="1633650"/>
            <a:chExt cx="436000" cy="435975"/>
          </a:xfrm>
        </p:grpSpPr>
        <p:sp>
          <p:nvSpPr>
            <p:cNvPr id="365" name="Google Shape;365;p3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Screen Shot 2017-05-12 at 8.10.14 AM.png" id="371" name="Google Shape;371;p30"/>
          <p:cNvPicPr preferRelativeResize="0"/>
          <p:nvPr/>
        </p:nvPicPr>
        <p:blipFill>
          <a:blip r:embed="rId3">
            <a:alphaModFix/>
          </a:blip>
          <a:stretch>
            <a:fillRect/>
          </a:stretch>
        </p:blipFill>
        <p:spPr>
          <a:xfrm>
            <a:off x="1582475" y="1659200"/>
            <a:ext cx="6746450" cy="348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Conclusion</a:t>
            </a:r>
            <a:endParaRPr sz="3000">
              <a:latin typeface="Arial"/>
              <a:ea typeface="Arial"/>
              <a:cs typeface="Arial"/>
              <a:sym typeface="Arial"/>
            </a:endParaRPr>
          </a:p>
        </p:txBody>
      </p:sp>
      <p:sp>
        <p:nvSpPr>
          <p:cNvPr id="377" name="Google Shape;377;p31"/>
          <p:cNvSpPr txBox="1"/>
          <p:nvPr>
            <p:ph idx="1" type="body"/>
          </p:nvPr>
        </p:nvSpPr>
        <p:spPr>
          <a:xfrm>
            <a:off x="574275" y="1507900"/>
            <a:ext cx="6470400" cy="177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latin typeface="Arial"/>
                <a:ea typeface="Arial"/>
                <a:cs typeface="Arial"/>
                <a:sym typeface="Arial"/>
              </a:rPr>
              <a:t>Best Model: </a:t>
            </a:r>
            <a:r>
              <a:rPr b="1" lang="en">
                <a:latin typeface="Arial"/>
                <a:ea typeface="Arial"/>
                <a:cs typeface="Arial"/>
                <a:sym typeface="Arial"/>
              </a:rPr>
              <a:t> </a:t>
            </a:r>
            <a:r>
              <a:rPr lang="en">
                <a:latin typeface="Arial"/>
                <a:ea typeface="Arial"/>
                <a:cs typeface="Arial"/>
                <a:sym typeface="Arial"/>
              </a:rPr>
              <a:t>Boosting (96.8%)</a:t>
            </a:r>
            <a:endParaRPr>
              <a:latin typeface="Arial"/>
              <a:ea typeface="Arial"/>
              <a:cs typeface="Arial"/>
              <a:sym typeface="Arial"/>
            </a:endParaRPr>
          </a:p>
          <a:p>
            <a:pPr indent="0" lvl="0" marL="0" rtl="0" algn="l">
              <a:spcBef>
                <a:spcPts val="600"/>
              </a:spcBef>
              <a:spcAft>
                <a:spcPts val="0"/>
              </a:spcAft>
              <a:buNone/>
            </a:pPr>
            <a:r>
              <a:t/>
            </a:r>
            <a:endParaRPr>
              <a:latin typeface="Arial"/>
              <a:ea typeface="Arial"/>
              <a:cs typeface="Arial"/>
              <a:sym typeface="Arial"/>
            </a:endParaRPr>
          </a:p>
        </p:txBody>
      </p:sp>
      <p:sp>
        <p:nvSpPr>
          <p:cNvPr id="378" name="Google Shape;378;p31"/>
          <p:cNvSpPr txBox="1"/>
          <p:nvPr>
            <p:ph idx="2" type="body"/>
          </p:nvPr>
        </p:nvSpPr>
        <p:spPr>
          <a:xfrm>
            <a:off x="574275" y="1944963"/>
            <a:ext cx="7438800" cy="1028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Font typeface="Arial"/>
              <a:buChar char="●"/>
            </a:pPr>
            <a:r>
              <a:rPr lang="en">
                <a:latin typeface="Arial"/>
                <a:ea typeface="Arial"/>
                <a:cs typeface="Arial"/>
                <a:sym typeface="Arial"/>
              </a:rPr>
              <a:t>False Positives -&gt; Predict Fully paid but Defaults -&gt; Risk!</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False Negatives -&gt; Not given loan but can fully pay -&gt; Potential!</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Less than 2% false negative in most of the models</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Business Point</a:t>
            </a:r>
            <a:r>
              <a:rPr lang="en">
                <a:latin typeface="Arial"/>
                <a:ea typeface="Arial"/>
                <a:cs typeface="Arial"/>
                <a:sym typeface="Arial"/>
              </a:rPr>
              <a:t>-&gt; Reduce False positives</a:t>
            </a:r>
            <a:endParaRPr>
              <a:latin typeface="Arial"/>
              <a:ea typeface="Arial"/>
              <a:cs typeface="Arial"/>
              <a:sym typeface="Arial"/>
            </a:endParaRPr>
          </a:p>
        </p:txBody>
      </p:sp>
      <p:sp>
        <p:nvSpPr>
          <p:cNvPr id="379" name="Google Shape;379;p31"/>
          <p:cNvSpPr txBox="1"/>
          <p:nvPr>
            <p:ph idx="3" type="body"/>
          </p:nvPr>
        </p:nvSpPr>
        <p:spPr>
          <a:xfrm>
            <a:off x="574275" y="3690325"/>
            <a:ext cx="6260400" cy="102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latin typeface="Arial"/>
                <a:ea typeface="Arial"/>
                <a:cs typeface="Arial"/>
                <a:sym typeface="Arial"/>
              </a:rPr>
              <a:t>Difficulties: </a:t>
            </a:r>
            <a:endParaRPr b="1" sz="2400">
              <a:latin typeface="Arial"/>
              <a:ea typeface="Arial"/>
              <a:cs typeface="Arial"/>
              <a:sym typeface="Arial"/>
            </a:endParaRPr>
          </a:p>
          <a:p>
            <a:pPr indent="-342900" lvl="0" marL="457200" rtl="0" algn="l">
              <a:lnSpc>
                <a:spcPct val="150000"/>
              </a:lnSpc>
              <a:spcBef>
                <a:spcPts val="600"/>
              </a:spcBef>
              <a:spcAft>
                <a:spcPts val="0"/>
              </a:spcAft>
              <a:buSzPts val="1800"/>
              <a:buFont typeface="Arial"/>
              <a:buChar char="●"/>
            </a:pPr>
            <a:r>
              <a:rPr lang="en">
                <a:latin typeface="Arial"/>
                <a:ea typeface="Arial"/>
                <a:cs typeface="Arial"/>
                <a:sym typeface="Arial"/>
              </a:rPr>
              <a:t>Reduce the number of Variables</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Forward, Backward and Lasso</a:t>
            </a:r>
            <a:endParaRPr>
              <a:latin typeface="Arial"/>
              <a:ea typeface="Arial"/>
              <a:cs typeface="Arial"/>
              <a:sym typeface="Arial"/>
            </a:endParaRPr>
          </a:p>
        </p:txBody>
      </p:sp>
      <p:grpSp>
        <p:nvGrpSpPr>
          <p:cNvPr id="380" name="Google Shape;380;p31"/>
          <p:cNvGrpSpPr/>
          <p:nvPr/>
        </p:nvGrpSpPr>
        <p:grpSpPr>
          <a:xfrm>
            <a:off x="333623" y="861852"/>
            <a:ext cx="366458" cy="366437"/>
            <a:chOff x="1923675" y="1633650"/>
            <a:chExt cx="436000" cy="435975"/>
          </a:xfrm>
        </p:grpSpPr>
        <p:sp>
          <p:nvSpPr>
            <p:cNvPr id="381" name="Google Shape;381;p3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7" name="Google Shape;387;p31"/>
          <p:cNvPicPr preferRelativeResize="0"/>
          <p:nvPr/>
        </p:nvPicPr>
        <p:blipFill>
          <a:blip r:embed="rId3">
            <a:alphaModFix/>
          </a:blip>
          <a:stretch>
            <a:fillRect/>
          </a:stretch>
        </p:blipFill>
        <p:spPr>
          <a:xfrm>
            <a:off x="6834675" y="3139225"/>
            <a:ext cx="2013850" cy="201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4"/>
          <p:cNvSpPr txBox="1"/>
          <p:nvPr>
            <p:ph idx="4294967295" type="ctrTitle"/>
          </p:nvPr>
        </p:nvSpPr>
        <p:spPr>
          <a:xfrm>
            <a:off x="1109575" y="254500"/>
            <a:ext cx="3769500" cy="9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94BF6E"/>
                </a:solidFill>
              </a:rPr>
              <a:t>Agenda</a:t>
            </a:r>
            <a:endParaRPr sz="6000">
              <a:solidFill>
                <a:srgbClr val="94BF6E"/>
              </a:solidFill>
            </a:endParaRPr>
          </a:p>
        </p:txBody>
      </p:sp>
      <p:sp>
        <p:nvSpPr>
          <p:cNvPr id="114" name="Google Shape;114;p14"/>
          <p:cNvSpPr txBox="1"/>
          <p:nvPr>
            <p:ph idx="4294967295" type="subTitle"/>
          </p:nvPr>
        </p:nvSpPr>
        <p:spPr>
          <a:xfrm>
            <a:off x="919875" y="1432251"/>
            <a:ext cx="4153200" cy="3074700"/>
          </a:xfrm>
          <a:prstGeom prst="rect">
            <a:avLst/>
          </a:prstGeom>
        </p:spPr>
        <p:txBody>
          <a:bodyPr anchorCtr="0" anchor="ctr" bIns="91425" lIns="91425" spcFirstLastPara="1" rIns="91425" wrap="square" tIns="91425">
            <a:noAutofit/>
          </a:bodyPr>
          <a:lstStyle/>
          <a:p>
            <a:pPr indent="-419100" lvl="0" marL="457200" rtl="0" algn="l">
              <a:lnSpc>
                <a:spcPct val="200000"/>
              </a:lnSpc>
              <a:spcBef>
                <a:spcPts val="600"/>
              </a:spcBef>
              <a:spcAft>
                <a:spcPts val="0"/>
              </a:spcAft>
              <a:buSzPts val="3000"/>
              <a:buFont typeface="Arial"/>
              <a:buChar char="●"/>
            </a:pPr>
            <a:r>
              <a:rPr b="1" lang="en">
                <a:latin typeface="Arial"/>
                <a:ea typeface="Arial"/>
                <a:cs typeface="Arial"/>
                <a:sym typeface="Arial"/>
              </a:rPr>
              <a:t>Background</a:t>
            </a:r>
            <a:endParaRPr b="1">
              <a:latin typeface="Arial"/>
              <a:ea typeface="Arial"/>
              <a:cs typeface="Arial"/>
              <a:sym typeface="Arial"/>
            </a:endParaRPr>
          </a:p>
          <a:p>
            <a:pPr indent="-419100" lvl="0" marL="457200" rtl="0" algn="l">
              <a:lnSpc>
                <a:spcPct val="200000"/>
              </a:lnSpc>
              <a:spcBef>
                <a:spcPts val="0"/>
              </a:spcBef>
              <a:spcAft>
                <a:spcPts val="0"/>
              </a:spcAft>
              <a:buSzPts val="3000"/>
              <a:buFont typeface="Arial"/>
              <a:buChar char="●"/>
            </a:pPr>
            <a:r>
              <a:rPr b="1" lang="en">
                <a:latin typeface="Arial"/>
                <a:ea typeface="Arial"/>
                <a:cs typeface="Arial"/>
                <a:sym typeface="Arial"/>
              </a:rPr>
              <a:t>Methodology</a:t>
            </a:r>
            <a:endParaRPr b="1">
              <a:latin typeface="Arial"/>
              <a:ea typeface="Arial"/>
              <a:cs typeface="Arial"/>
              <a:sym typeface="Arial"/>
            </a:endParaRPr>
          </a:p>
          <a:p>
            <a:pPr indent="-419100" lvl="0" marL="457200" rtl="0" algn="l">
              <a:lnSpc>
                <a:spcPct val="200000"/>
              </a:lnSpc>
              <a:spcBef>
                <a:spcPts val="0"/>
              </a:spcBef>
              <a:spcAft>
                <a:spcPts val="0"/>
              </a:spcAft>
              <a:buSzPts val="3000"/>
              <a:buFont typeface="Arial"/>
              <a:buChar char="●"/>
            </a:pPr>
            <a:r>
              <a:rPr b="1" lang="en">
                <a:latin typeface="Arial"/>
                <a:ea typeface="Arial"/>
                <a:cs typeface="Arial"/>
                <a:sym typeface="Arial"/>
              </a:rPr>
              <a:t>Conclusion</a:t>
            </a:r>
            <a:endParaRPr b="1">
              <a:latin typeface="Arial"/>
              <a:ea typeface="Arial"/>
              <a:cs typeface="Arial"/>
              <a:sym typeface="Arial"/>
            </a:endParaRPr>
          </a:p>
        </p:txBody>
      </p:sp>
      <p:pic>
        <p:nvPicPr>
          <p:cNvPr descr="images.png" id="115" name="Google Shape;115;p14"/>
          <p:cNvPicPr preferRelativeResize="0"/>
          <p:nvPr/>
        </p:nvPicPr>
        <p:blipFill>
          <a:blip r:embed="rId3">
            <a:alphaModFix/>
          </a:blip>
          <a:stretch>
            <a:fillRect/>
          </a:stretch>
        </p:blipFill>
        <p:spPr>
          <a:xfrm>
            <a:off x="5666900" y="1700200"/>
            <a:ext cx="2115300" cy="211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2"/>
          <p:cNvSpPr txBox="1"/>
          <p:nvPr>
            <p:ph idx="4294967295" type="subTitle"/>
          </p:nvPr>
        </p:nvSpPr>
        <p:spPr>
          <a:xfrm>
            <a:off x="2472600" y="949400"/>
            <a:ext cx="4455300" cy="31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rgbClr val="FFFFFF"/>
              </a:solidFill>
              <a:latin typeface="Arial"/>
              <a:ea typeface="Arial"/>
              <a:cs typeface="Arial"/>
              <a:sym typeface="Arial"/>
            </a:endParaRPr>
          </a:p>
          <a:p>
            <a:pPr indent="0" lvl="0" marL="0" rtl="0" algn="l">
              <a:spcBef>
                <a:spcPts val="600"/>
              </a:spcBef>
              <a:spcAft>
                <a:spcPts val="0"/>
              </a:spcAft>
              <a:buNone/>
            </a:pPr>
            <a:r>
              <a:rPr b="1" lang="en" sz="6000">
                <a:solidFill>
                  <a:srgbClr val="FFFFFF"/>
                </a:solidFill>
                <a:latin typeface="Arial"/>
                <a:ea typeface="Arial"/>
                <a:cs typeface="Arial"/>
                <a:sym typeface="Arial"/>
              </a:rPr>
              <a:t>Questions?</a:t>
            </a:r>
            <a:endParaRPr b="1" sz="6000">
              <a:solidFill>
                <a:srgbClr val="FFFFFF"/>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b="1">
              <a:solidFill>
                <a:srgbClr val="FFFFFF"/>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b="1">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Background</a:t>
            </a:r>
            <a:endParaRPr sz="4800">
              <a:latin typeface="Calibri"/>
              <a:ea typeface="Calibri"/>
              <a:cs typeface="Calibri"/>
              <a:sym typeface="Calibri"/>
            </a:endParaRPr>
          </a:p>
        </p:txBody>
      </p:sp>
      <p:pic>
        <p:nvPicPr>
          <p:cNvPr id="121" name="Google Shape;121;p15"/>
          <p:cNvPicPr preferRelativeResize="0"/>
          <p:nvPr/>
        </p:nvPicPr>
        <p:blipFill rotWithShape="1">
          <a:blip r:embed="rId3">
            <a:alphaModFix/>
          </a:blip>
          <a:srcRect b="0" l="4290" r="4817" t="0"/>
          <a:stretch/>
        </p:blipFill>
        <p:spPr>
          <a:xfrm>
            <a:off x="5470075" y="1884575"/>
            <a:ext cx="3441850" cy="2618675"/>
          </a:xfrm>
          <a:prstGeom prst="rect">
            <a:avLst/>
          </a:prstGeom>
          <a:noFill/>
          <a:ln>
            <a:noFill/>
          </a:ln>
        </p:spPr>
      </p:pic>
      <p:grpSp>
        <p:nvGrpSpPr>
          <p:cNvPr id="122" name="Google Shape;122;p15"/>
          <p:cNvGrpSpPr/>
          <p:nvPr/>
        </p:nvGrpSpPr>
        <p:grpSpPr>
          <a:xfrm>
            <a:off x="333623" y="861852"/>
            <a:ext cx="366458" cy="366437"/>
            <a:chOff x="1923675" y="1633650"/>
            <a:chExt cx="436000" cy="435975"/>
          </a:xfrm>
        </p:grpSpPr>
        <p:sp>
          <p:nvSpPr>
            <p:cNvPr id="123" name="Google Shape;123;p1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5"/>
          <p:cNvSpPr txBox="1"/>
          <p:nvPr>
            <p:ph idx="1" type="body"/>
          </p:nvPr>
        </p:nvSpPr>
        <p:spPr>
          <a:xfrm>
            <a:off x="244600" y="1790850"/>
            <a:ext cx="5295900" cy="31587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600"/>
              </a:spcBef>
              <a:spcAft>
                <a:spcPts val="0"/>
              </a:spcAft>
              <a:buSzPts val="2400"/>
              <a:buFont typeface="Arial"/>
              <a:buChar char="➢"/>
            </a:pPr>
            <a:r>
              <a:rPr lang="en" sz="2400">
                <a:latin typeface="Arial"/>
                <a:ea typeface="Arial"/>
                <a:cs typeface="Arial"/>
                <a:sym typeface="Arial"/>
              </a:rPr>
              <a:t>Peer to peer lending company</a:t>
            </a:r>
            <a:endParaRPr sz="2400">
              <a:latin typeface="Arial"/>
              <a:ea typeface="Arial"/>
              <a:cs typeface="Arial"/>
              <a:sym typeface="Arial"/>
            </a:endParaRPr>
          </a:p>
          <a:p>
            <a:pPr indent="-381000" lvl="0" marL="457200" rtl="0" algn="l">
              <a:lnSpc>
                <a:spcPct val="200000"/>
              </a:lnSpc>
              <a:spcBef>
                <a:spcPts val="0"/>
              </a:spcBef>
              <a:spcAft>
                <a:spcPts val="0"/>
              </a:spcAft>
              <a:buSzPts val="2400"/>
              <a:buFont typeface="Arial"/>
              <a:buChar char="➢"/>
            </a:pPr>
            <a:r>
              <a:rPr lang="en" sz="2400">
                <a:latin typeface="Arial"/>
                <a:ea typeface="Arial"/>
                <a:cs typeface="Arial"/>
                <a:sym typeface="Arial"/>
              </a:rPr>
              <a:t>Largest online credit marketplace</a:t>
            </a:r>
            <a:endParaRPr sz="2400">
              <a:latin typeface="Arial"/>
              <a:ea typeface="Arial"/>
              <a:cs typeface="Arial"/>
              <a:sym typeface="Arial"/>
            </a:endParaRPr>
          </a:p>
          <a:p>
            <a:pPr indent="-381000" lvl="0" marL="457200" rtl="0" algn="l">
              <a:lnSpc>
                <a:spcPct val="200000"/>
              </a:lnSpc>
              <a:spcBef>
                <a:spcPts val="0"/>
              </a:spcBef>
              <a:spcAft>
                <a:spcPts val="0"/>
              </a:spcAft>
              <a:buSzPts val="2400"/>
              <a:buFont typeface="Arial"/>
              <a:buChar char="➢"/>
            </a:pPr>
            <a:r>
              <a:rPr lang="en" sz="2400">
                <a:latin typeface="Arial"/>
                <a:ea typeface="Arial"/>
                <a:cs typeface="Arial"/>
                <a:sym typeface="Arial"/>
              </a:rPr>
              <a:t>Borrowers obtain a loan</a:t>
            </a:r>
            <a:endParaRPr sz="2400">
              <a:latin typeface="Arial"/>
              <a:ea typeface="Arial"/>
              <a:cs typeface="Arial"/>
              <a:sym typeface="Arial"/>
            </a:endParaRPr>
          </a:p>
          <a:p>
            <a:pPr indent="-381000" lvl="0" marL="457200" rtl="0" algn="l">
              <a:lnSpc>
                <a:spcPct val="200000"/>
              </a:lnSpc>
              <a:spcBef>
                <a:spcPts val="0"/>
              </a:spcBef>
              <a:spcAft>
                <a:spcPts val="0"/>
              </a:spcAft>
              <a:buSzPts val="2400"/>
              <a:buFont typeface="Arial"/>
              <a:buChar char="➢"/>
            </a:pPr>
            <a:r>
              <a:rPr lang="en" sz="2400">
                <a:latin typeface="Arial"/>
                <a:ea typeface="Arial"/>
                <a:cs typeface="Arial"/>
                <a:sym typeface="Arial"/>
              </a:rPr>
              <a:t>Investors purchase loan payments</a:t>
            </a:r>
            <a:endParaRPr sz="2400">
              <a:latin typeface="Arial"/>
              <a:ea typeface="Arial"/>
              <a:cs typeface="Arial"/>
              <a:sym typeface="Arial"/>
            </a:endParaRPr>
          </a:p>
          <a:p>
            <a:pPr indent="0" lvl="0" marL="0" rtl="0" algn="l">
              <a:lnSpc>
                <a:spcPct val="150000"/>
              </a:lnSpc>
              <a:spcBef>
                <a:spcPts val="600"/>
              </a:spcBef>
              <a:spcAft>
                <a:spcPts val="0"/>
              </a:spcAft>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Data Set</a:t>
            </a:r>
            <a:endParaRPr sz="4800">
              <a:latin typeface="Calibri"/>
              <a:ea typeface="Calibri"/>
              <a:cs typeface="Calibri"/>
              <a:sym typeface="Calibri"/>
            </a:endParaRPr>
          </a:p>
        </p:txBody>
      </p:sp>
      <p:pic>
        <p:nvPicPr>
          <p:cNvPr descr="unnamed-chunk-12-1.png" id="135" name="Google Shape;135;p16"/>
          <p:cNvPicPr preferRelativeResize="0"/>
          <p:nvPr/>
        </p:nvPicPr>
        <p:blipFill rotWithShape="1">
          <a:blip r:embed="rId3">
            <a:alphaModFix/>
          </a:blip>
          <a:srcRect b="0" l="6425" r="6738" t="0"/>
          <a:stretch/>
        </p:blipFill>
        <p:spPr>
          <a:xfrm>
            <a:off x="6099875" y="2290300"/>
            <a:ext cx="3044126" cy="2853199"/>
          </a:xfrm>
          <a:prstGeom prst="rect">
            <a:avLst/>
          </a:prstGeom>
          <a:noFill/>
          <a:ln>
            <a:noFill/>
          </a:ln>
        </p:spPr>
      </p:pic>
      <p:sp>
        <p:nvSpPr>
          <p:cNvPr id="136" name="Google Shape;136;p16"/>
          <p:cNvSpPr txBox="1"/>
          <p:nvPr>
            <p:ph idx="1" type="body"/>
          </p:nvPr>
        </p:nvSpPr>
        <p:spPr>
          <a:xfrm>
            <a:off x="441925" y="1926000"/>
            <a:ext cx="5879700" cy="23583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600"/>
              </a:spcBef>
              <a:spcAft>
                <a:spcPts val="0"/>
              </a:spcAft>
              <a:buSzPts val="2800"/>
              <a:buFont typeface="Arial"/>
              <a:buChar char="➢"/>
            </a:pPr>
            <a:r>
              <a:rPr lang="en">
                <a:latin typeface="Arial"/>
                <a:ea typeface="Arial"/>
                <a:cs typeface="Arial"/>
                <a:sym typeface="Arial"/>
              </a:rPr>
              <a:t>About 50,000 observations</a:t>
            </a:r>
            <a:endParaRPr>
              <a:latin typeface="Arial"/>
              <a:ea typeface="Arial"/>
              <a:cs typeface="Arial"/>
              <a:sym typeface="Arial"/>
            </a:endParaRPr>
          </a:p>
          <a:p>
            <a:pPr indent="-406400" lvl="0" marL="457200" rtl="0" algn="l">
              <a:lnSpc>
                <a:spcPct val="150000"/>
              </a:lnSpc>
              <a:spcBef>
                <a:spcPts val="0"/>
              </a:spcBef>
              <a:spcAft>
                <a:spcPts val="0"/>
              </a:spcAft>
              <a:buSzPts val="2800"/>
              <a:buFont typeface="Arial"/>
              <a:buChar char="➢"/>
            </a:pPr>
            <a:r>
              <a:rPr lang="en">
                <a:latin typeface="Arial"/>
                <a:ea typeface="Arial"/>
                <a:cs typeface="Arial"/>
                <a:sym typeface="Arial"/>
              </a:rPr>
              <a:t>Selected 18 out of 75 variables</a:t>
            </a:r>
            <a:endParaRPr>
              <a:latin typeface="Arial"/>
              <a:ea typeface="Arial"/>
              <a:cs typeface="Arial"/>
              <a:sym typeface="Arial"/>
            </a:endParaRPr>
          </a:p>
          <a:p>
            <a:pPr indent="-406400" lvl="0" marL="457200" rtl="0" algn="l">
              <a:lnSpc>
                <a:spcPct val="150000"/>
              </a:lnSpc>
              <a:spcBef>
                <a:spcPts val="0"/>
              </a:spcBef>
              <a:spcAft>
                <a:spcPts val="0"/>
              </a:spcAft>
              <a:buSzPts val="2800"/>
              <a:buFont typeface="Arial"/>
              <a:buChar char="➢"/>
            </a:pPr>
            <a:r>
              <a:rPr lang="en">
                <a:latin typeface="Arial"/>
                <a:ea typeface="Arial"/>
                <a:cs typeface="Arial"/>
                <a:sym typeface="Arial"/>
              </a:rPr>
              <a:t>Loan Status (loan_status)</a:t>
            </a:r>
            <a:endParaRPr>
              <a:latin typeface="Arial"/>
              <a:ea typeface="Arial"/>
              <a:cs typeface="Arial"/>
              <a:sym typeface="Arial"/>
            </a:endParaRPr>
          </a:p>
          <a:p>
            <a:pPr indent="-406400" lvl="0" marL="914400" rtl="0" algn="l">
              <a:lnSpc>
                <a:spcPct val="150000"/>
              </a:lnSpc>
              <a:spcBef>
                <a:spcPts val="0"/>
              </a:spcBef>
              <a:spcAft>
                <a:spcPts val="0"/>
              </a:spcAft>
              <a:buSzPts val="2800"/>
              <a:buFont typeface="Arial"/>
              <a:buChar char="●"/>
            </a:pPr>
            <a:r>
              <a:rPr lang="en">
                <a:latin typeface="Arial"/>
                <a:ea typeface="Arial"/>
                <a:cs typeface="Arial"/>
                <a:sym typeface="Arial"/>
              </a:rPr>
              <a:t>Is it fully paid or charged off?</a:t>
            </a:r>
            <a:endParaRPr>
              <a:latin typeface="Arial"/>
              <a:ea typeface="Arial"/>
              <a:cs typeface="Arial"/>
              <a:sym typeface="Arial"/>
            </a:endParaRPr>
          </a:p>
        </p:txBody>
      </p:sp>
      <p:grpSp>
        <p:nvGrpSpPr>
          <p:cNvPr id="137" name="Google Shape;137;p16"/>
          <p:cNvGrpSpPr/>
          <p:nvPr/>
        </p:nvGrpSpPr>
        <p:grpSpPr>
          <a:xfrm>
            <a:off x="333623" y="861852"/>
            <a:ext cx="366458" cy="366437"/>
            <a:chOff x="1923675" y="1633650"/>
            <a:chExt cx="436000" cy="435975"/>
          </a:xfrm>
        </p:grpSpPr>
        <p:sp>
          <p:nvSpPr>
            <p:cNvPr id="138" name="Google Shape;138;p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7"/>
          <p:cNvSpPr txBox="1"/>
          <p:nvPr>
            <p:ph idx="4294967295" type="ctrTitle"/>
          </p:nvPr>
        </p:nvSpPr>
        <p:spPr>
          <a:xfrm>
            <a:off x="512825" y="135875"/>
            <a:ext cx="6231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94BF6E"/>
                </a:solidFill>
              </a:rPr>
              <a:t>Methodology</a:t>
            </a:r>
            <a:endParaRPr sz="6000">
              <a:solidFill>
                <a:srgbClr val="94BF6E"/>
              </a:solidFill>
            </a:endParaRPr>
          </a:p>
        </p:txBody>
      </p:sp>
      <p:sp>
        <p:nvSpPr>
          <p:cNvPr id="149" name="Google Shape;149;p17"/>
          <p:cNvSpPr txBox="1"/>
          <p:nvPr>
            <p:ph idx="4294967295" type="subTitle"/>
          </p:nvPr>
        </p:nvSpPr>
        <p:spPr>
          <a:xfrm>
            <a:off x="512825" y="1223900"/>
            <a:ext cx="3591900" cy="3525000"/>
          </a:xfrm>
          <a:prstGeom prst="rect">
            <a:avLst/>
          </a:prstGeom>
        </p:spPr>
        <p:txBody>
          <a:bodyPr anchorCtr="0" anchor="ctr" bIns="91425" lIns="91425" spcFirstLastPara="1" rIns="91425" wrap="square" tIns="91425">
            <a:noAutofit/>
          </a:bodyPr>
          <a:lstStyle/>
          <a:p>
            <a:pPr indent="-381000" lvl="0" marL="457200" rtl="0" algn="l">
              <a:lnSpc>
                <a:spcPct val="150000"/>
              </a:lnSpc>
              <a:spcBef>
                <a:spcPts val="600"/>
              </a:spcBef>
              <a:spcAft>
                <a:spcPts val="0"/>
              </a:spcAft>
              <a:buSzPts val="2400"/>
              <a:buFont typeface="Arial"/>
              <a:buChar char="●"/>
            </a:pPr>
            <a:r>
              <a:rPr b="1" lang="en" sz="2400">
                <a:latin typeface="Arial"/>
                <a:ea typeface="Arial"/>
                <a:cs typeface="Arial"/>
                <a:sym typeface="Arial"/>
              </a:rPr>
              <a:t>Linear </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Logistic</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Feature Selection</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Neutral Network</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Knn </a:t>
            </a:r>
            <a:endParaRPr b="1" sz="2400">
              <a:latin typeface="Arial"/>
              <a:ea typeface="Arial"/>
              <a:cs typeface="Arial"/>
              <a:sym typeface="Arial"/>
            </a:endParaRPr>
          </a:p>
        </p:txBody>
      </p:sp>
      <p:sp>
        <p:nvSpPr>
          <p:cNvPr id="150" name="Google Shape;150;p17"/>
          <p:cNvSpPr txBox="1"/>
          <p:nvPr>
            <p:ph idx="4294967295" type="subTitle"/>
          </p:nvPr>
        </p:nvSpPr>
        <p:spPr>
          <a:xfrm>
            <a:off x="5226375" y="1223888"/>
            <a:ext cx="3207600" cy="3525000"/>
          </a:xfrm>
          <a:prstGeom prst="rect">
            <a:avLst/>
          </a:prstGeom>
        </p:spPr>
        <p:txBody>
          <a:bodyPr anchorCtr="0" anchor="ctr" bIns="91425" lIns="91425" spcFirstLastPara="1" rIns="91425" wrap="square" tIns="91425">
            <a:noAutofit/>
          </a:bodyPr>
          <a:lstStyle/>
          <a:p>
            <a:pPr indent="-381000" lvl="0" marL="457200" rtl="0" algn="l">
              <a:lnSpc>
                <a:spcPct val="150000"/>
              </a:lnSpc>
              <a:spcBef>
                <a:spcPts val="600"/>
              </a:spcBef>
              <a:spcAft>
                <a:spcPts val="0"/>
              </a:spcAft>
              <a:buSzPts val="2400"/>
              <a:buFont typeface="Arial"/>
              <a:buChar char="●"/>
            </a:pPr>
            <a:r>
              <a:rPr b="1" lang="en" sz="2400">
                <a:latin typeface="Arial"/>
                <a:ea typeface="Arial"/>
                <a:cs typeface="Arial"/>
                <a:sym typeface="Arial"/>
              </a:rPr>
              <a:t>Naive Bayes</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Tree</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Emsemble</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Kmeans</a:t>
            </a:r>
            <a:endParaRPr b="1" sz="2400">
              <a:latin typeface="Arial"/>
              <a:ea typeface="Arial"/>
              <a:cs typeface="Arial"/>
              <a:sym typeface="Arial"/>
            </a:endParaRPr>
          </a:p>
          <a:p>
            <a:pPr indent="-381000" lvl="0" marL="457200" rtl="0" algn="l">
              <a:lnSpc>
                <a:spcPct val="150000"/>
              </a:lnSpc>
              <a:spcBef>
                <a:spcPts val="0"/>
              </a:spcBef>
              <a:spcAft>
                <a:spcPts val="0"/>
              </a:spcAft>
              <a:buSzPts val="2400"/>
              <a:buFont typeface="Arial"/>
              <a:buChar char="●"/>
            </a:pPr>
            <a:r>
              <a:rPr b="1" lang="en" sz="2400">
                <a:latin typeface="Arial"/>
                <a:ea typeface="Arial"/>
                <a:cs typeface="Arial"/>
                <a:sym typeface="Arial"/>
              </a:rPr>
              <a:t>Association Rule</a:t>
            </a:r>
            <a:endParaRPr b="1"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1146025" y="530725"/>
            <a:ext cx="3869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Linear/</a:t>
            </a:r>
            <a:r>
              <a:rPr lang="en" sz="3000">
                <a:solidFill>
                  <a:schemeClr val="lt1"/>
                </a:solidFill>
                <a:latin typeface="Arial"/>
                <a:ea typeface="Arial"/>
                <a:cs typeface="Arial"/>
                <a:sym typeface="Arial"/>
              </a:rPr>
              <a:t>Logistic </a:t>
            </a:r>
            <a:r>
              <a:rPr lang="en" sz="3000">
                <a:latin typeface="Arial"/>
                <a:ea typeface="Arial"/>
                <a:cs typeface="Arial"/>
                <a:sym typeface="Arial"/>
              </a:rPr>
              <a:t>Regression</a:t>
            </a:r>
            <a:endParaRPr sz="3000">
              <a:latin typeface="Arial"/>
              <a:ea typeface="Arial"/>
              <a:cs typeface="Arial"/>
              <a:sym typeface="Arial"/>
            </a:endParaRPr>
          </a:p>
        </p:txBody>
      </p:sp>
      <p:sp>
        <p:nvSpPr>
          <p:cNvPr id="156" name="Google Shape;156;p18"/>
          <p:cNvSpPr txBox="1"/>
          <p:nvPr>
            <p:ph idx="1" type="body"/>
          </p:nvPr>
        </p:nvSpPr>
        <p:spPr>
          <a:xfrm>
            <a:off x="1146025" y="1664225"/>
            <a:ext cx="75408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  </a:t>
            </a:r>
            <a:endParaRPr/>
          </a:p>
          <a:p>
            <a:pPr indent="0" lvl="0" marL="0" rtl="0" algn="l">
              <a:spcBef>
                <a:spcPts val="600"/>
              </a:spcBef>
              <a:spcAft>
                <a:spcPts val="0"/>
              </a:spcAft>
              <a:buNone/>
            </a:pPr>
            <a:r>
              <a:t/>
            </a:r>
            <a:endParaRPr/>
          </a:p>
        </p:txBody>
      </p:sp>
      <p:grpSp>
        <p:nvGrpSpPr>
          <p:cNvPr id="157" name="Google Shape;157;p18"/>
          <p:cNvGrpSpPr/>
          <p:nvPr/>
        </p:nvGrpSpPr>
        <p:grpSpPr>
          <a:xfrm>
            <a:off x="333623" y="861852"/>
            <a:ext cx="366458" cy="366437"/>
            <a:chOff x="1923675" y="1633650"/>
            <a:chExt cx="436000" cy="435975"/>
          </a:xfrm>
        </p:grpSpPr>
        <p:sp>
          <p:nvSpPr>
            <p:cNvPr id="158" name="Google Shape;158;p1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8"/>
          <p:cNvSpPr/>
          <p:nvPr/>
        </p:nvSpPr>
        <p:spPr>
          <a:xfrm>
            <a:off x="8036419" y="1664215"/>
            <a:ext cx="70008" cy="15695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solidFill>
            <a:srgbClr val="3D85C6"/>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1675050" y="4577275"/>
            <a:ext cx="14937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8"/>
          <p:cNvPicPr preferRelativeResize="0"/>
          <p:nvPr/>
        </p:nvPicPr>
        <p:blipFill>
          <a:blip r:embed="rId3">
            <a:alphaModFix/>
          </a:blip>
          <a:stretch>
            <a:fillRect/>
          </a:stretch>
        </p:blipFill>
        <p:spPr>
          <a:xfrm>
            <a:off x="2339414" y="1695227"/>
            <a:ext cx="5154024" cy="309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146025" y="530725"/>
            <a:ext cx="3869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Linear/</a:t>
            </a:r>
            <a:r>
              <a:rPr lang="en" sz="3000">
                <a:solidFill>
                  <a:schemeClr val="lt1"/>
                </a:solidFill>
                <a:latin typeface="Arial"/>
                <a:ea typeface="Arial"/>
                <a:cs typeface="Arial"/>
                <a:sym typeface="Arial"/>
              </a:rPr>
              <a:t>Logistic </a:t>
            </a:r>
            <a:r>
              <a:rPr lang="en" sz="3000">
                <a:latin typeface="Arial"/>
                <a:ea typeface="Arial"/>
                <a:cs typeface="Arial"/>
                <a:sym typeface="Arial"/>
              </a:rPr>
              <a:t>Regression</a:t>
            </a:r>
            <a:endParaRPr sz="3000">
              <a:latin typeface="Arial"/>
              <a:ea typeface="Arial"/>
              <a:cs typeface="Arial"/>
              <a:sym typeface="Arial"/>
            </a:endParaRPr>
          </a:p>
        </p:txBody>
      </p:sp>
      <p:sp>
        <p:nvSpPr>
          <p:cNvPr id="172" name="Google Shape;172;p19"/>
          <p:cNvSpPr txBox="1"/>
          <p:nvPr>
            <p:ph idx="1" type="body"/>
          </p:nvPr>
        </p:nvSpPr>
        <p:spPr>
          <a:xfrm>
            <a:off x="1146025" y="1664225"/>
            <a:ext cx="75408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  </a:t>
            </a:r>
            <a:endParaRPr/>
          </a:p>
          <a:p>
            <a:pPr indent="0" lvl="0" marL="0" rtl="0" algn="l">
              <a:spcBef>
                <a:spcPts val="600"/>
              </a:spcBef>
              <a:spcAft>
                <a:spcPts val="0"/>
              </a:spcAft>
              <a:buNone/>
            </a:pPr>
            <a:r>
              <a:t/>
            </a:r>
            <a:endParaRPr/>
          </a:p>
        </p:txBody>
      </p:sp>
      <p:grpSp>
        <p:nvGrpSpPr>
          <p:cNvPr id="173" name="Google Shape;173;p19"/>
          <p:cNvGrpSpPr/>
          <p:nvPr/>
        </p:nvGrpSpPr>
        <p:grpSpPr>
          <a:xfrm>
            <a:off x="333623" y="861852"/>
            <a:ext cx="366458" cy="366437"/>
            <a:chOff x="1923675" y="1633650"/>
            <a:chExt cx="436000" cy="435975"/>
          </a:xfrm>
        </p:grpSpPr>
        <p:sp>
          <p:nvSpPr>
            <p:cNvPr id="174" name="Google Shape;174;p1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206488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80" name="Google Shape;180;p19"/>
          <p:cNvGraphicFramePr/>
          <p:nvPr/>
        </p:nvGraphicFramePr>
        <p:xfrm>
          <a:off x="1076700" y="3767625"/>
          <a:ext cx="3000000" cy="3000000"/>
        </p:xfrm>
        <a:graphic>
          <a:graphicData uri="http://schemas.openxmlformats.org/drawingml/2006/table">
            <a:tbl>
              <a:tblPr>
                <a:noFill/>
                <a:tableStyleId>{691132EC-BBFB-436B-811C-BB1C89E5648F}</a:tableStyleId>
              </a:tblPr>
              <a:tblGrid>
                <a:gridCol w="431175"/>
                <a:gridCol w="983650"/>
                <a:gridCol w="1031125"/>
              </a:tblGrid>
              <a:tr h="2755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1168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1106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11993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1" name="Google Shape;181;p19"/>
          <p:cNvSpPr txBox="1"/>
          <p:nvPr/>
        </p:nvSpPr>
        <p:spPr>
          <a:xfrm>
            <a:off x="3579000" y="3771775"/>
            <a:ext cx="14937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Testing</a:t>
            </a:r>
            <a:endParaRPr b="1" u="sng"/>
          </a:p>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t>91.6%</a:t>
            </a:r>
            <a:endParaRPr/>
          </a:p>
        </p:txBody>
      </p:sp>
      <p:graphicFrame>
        <p:nvGraphicFramePr>
          <p:cNvPr id="182" name="Google Shape;182;p19"/>
          <p:cNvGraphicFramePr/>
          <p:nvPr/>
        </p:nvGraphicFramePr>
        <p:xfrm>
          <a:off x="1076700" y="2281825"/>
          <a:ext cx="3000000" cy="3000000"/>
        </p:xfrm>
        <a:graphic>
          <a:graphicData uri="http://schemas.openxmlformats.org/drawingml/2006/table">
            <a:tbl>
              <a:tblPr>
                <a:noFill/>
                <a:tableStyleId>{691132EC-BBFB-436B-811C-BB1C89E5648F}</a:tableStyleId>
              </a:tblPr>
              <a:tblGrid>
                <a:gridCol w="431175"/>
                <a:gridCol w="983650"/>
                <a:gridCol w="1031125"/>
              </a:tblGrid>
              <a:tr h="2755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2601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28039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3" name="Google Shape;183;p19"/>
          <p:cNvSpPr txBox="1"/>
          <p:nvPr/>
        </p:nvSpPr>
        <p:spPr>
          <a:xfrm>
            <a:off x="3530400" y="2265900"/>
            <a:ext cx="11337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Training</a:t>
            </a:r>
            <a:endParaRPr b="1" u="sng"/>
          </a:p>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solidFill>
                  <a:schemeClr val="dk1"/>
                </a:solidFill>
              </a:rPr>
              <a:t>91.7%</a:t>
            </a:r>
            <a:endParaRPr/>
          </a:p>
        </p:txBody>
      </p:sp>
      <p:graphicFrame>
        <p:nvGraphicFramePr>
          <p:cNvPr id="184" name="Google Shape;184;p19"/>
          <p:cNvGraphicFramePr/>
          <p:nvPr/>
        </p:nvGraphicFramePr>
        <p:xfrm>
          <a:off x="5165200" y="3833225"/>
          <a:ext cx="3000000" cy="3000000"/>
        </p:xfrm>
        <a:graphic>
          <a:graphicData uri="http://schemas.openxmlformats.org/drawingml/2006/table">
            <a:tbl>
              <a:tblPr>
                <a:noFill/>
                <a:tableStyleId>{691132EC-BBFB-436B-811C-BB1C89E5648F}</a:tableStyleId>
              </a:tblPr>
              <a:tblGrid>
                <a:gridCol w="431175"/>
                <a:gridCol w="983650"/>
                <a:gridCol w="1031125"/>
              </a:tblGrid>
              <a:tr h="2755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1703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571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55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11893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5" name="Google Shape;185;p19"/>
          <p:cNvSpPr txBox="1"/>
          <p:nvPr/>
        </p:nvSpPr>
        <p:spPr>
          <a:xfrm>
            <a:off x="7611150" y="3782725"/>
            <a:ext cx="52437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Testing</a:t>
            </a:r>
            <a:endParaRPr b="1" u="sng"/>
          </a:p>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solidFill>
                  <a:schemeClr val="dk1"/>
                </a:solidFill>
              </a:rPr>
              <a:t>94.6%</a:t>
            </a:r>
            <a:endParaRPr/>
          </a:p>
        </p:txBody>
      </p:sp>
      <p:graphicFrame>
        <p:nvGraphicFramePr>
          <p:cNvPr id="186" name="Google Shape;186;p19"/>
          <p:cNvGraphicFramePr/>
          <p:nvPr/>
        </p:nvGraphicFramePr>
        <p:xfrm>
          <a:off x="5165200" y="2359925"/>
          <a:ext cx="3000000" cy="3000000"/>
        </p:xfrm>
        <a:graphic>
          <a:graphicData uri="http://schemas.openxmlformats.org/drawingml/2006/table">
            <a:tbl>
              <a:tblPr>
                <a:noFill/>
                <a:tableStyleId>{691132EC-BBFB-436B-811C-BB1C89E5648F}</a:tableStyleId>
              </a:tblPr>
              <a:tblGrid>
                <a:gridCol w="431175"/>
                <a:gridCol w="983650"/>
                <a:gridCol w="1031125"/>
              </a:tblGrid>
              <a:tr h="376975">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69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4038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1251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6975">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27839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7" name="Google Shape;187;p19"/>
          <p:cNvSpPr txBox="1"/>
          <p:nvPr/>
        </p:nvSpPr>
        <p:spPr>
          <a:xfrm>
            <a:off x="7611150" y="2342825"/>
            <a:ext cx="52437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Training</a:t>
            </a:r>
            <a:endParaRPr b="1" u="sng"/>
          </a:p>
          <a:p>
            <a:pPr indent="0" lvl="0" marL="0" rtl="0" algn="l">
              <a:spcBef>
                <a:spcPts val="0"/>
              </a:spcBef>
              <a:spcAft>
                <a:spcPts val="0"/>
              </a:spcAft>
              <a:buNone/>
            </a:pPr>
            <a:r>
              <a:rPr lang="en"/>
              <a:t>Accuracy: </a:t>
            </a:r>
            <a:endParaRPr/>
          </a:p>
          <a:p>
            <a:pPr indent="0" lvl="0" marL="0" rtl="0" algn="l">
              <a:spcBef>
                <a:spcPts val="0"/>
              </a:spcBef>
              <a:spcAft>
                <a:spcPts val="0"/>
              </a:spcAft>
              <a:buNone/>
            </a:pPr>
            <a:r>
              <a:rPr lang="en">
                <a:solidFill>
                  <a:schemeClr val="dk1"/>
                </a:solidFill>
              </a:rPr>
              <a:t> 95.1%</a:t>
            </a:r>
            <a:endParaRPr/>
          </a:p>
        </p:txBody>
      </p:sp>
      <p:sp>
        <p:nvSpPr>
          <p:cNvPr id="188" name="Google Shape;188;p19"/>
          <p:cNvSpPr/>
          <p:nvPr/>
        </p:nvSpPr>
        <p:spPr>
          <a:xfrm>
            <a:off x="8036419" y="1664215"/>
            <a:ext cx="70008" cy="15695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solidFill>
            <a:srgbClr val="3D85C6"/>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nvSpPr>
        <p:spPr>
          <a:xfrm flipH="1">
            <a:off x="1076700" y="1664225"/>
            <a:ext cx="25785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Linear Regression</a:t>
            </a:r>
            <a:endParaRPr b="1" sz="1800"/>
          </a:p>
        </p:txBody>
      </p:sp>
      <p:sp>
        <p:nvSpPr>
          <p:cNvPr id="190" name="Google Shape;190;p19"/>
          <p:cNvSpPr txBox="1"/>
          <p:nvPr/>
        </p:nvSpPr>
        <p:spPr>
          <a:xfrm>
            <a:off x="5229325" y="1664225"/>
            <a:ext cx="25785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Logistic Regression</a:t>
            </a:r>
            <a:endParaRPr b="1" sz="1800"/>
          </a:p>
        </p:txBody>
      </p:sp>
      <p:sp>
        <p:nvSpPr>
          <p:cNvPr id="191" name="Google Shape;191;p19"/>
          <p:cNvSpPr txBox="1"/>
          <p:nvPr/>
        </p:nvSpPr>
        <p:spPr>
          <a:xfrm>
            <a:off x="1968050" y="1971425"/>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t>
            </a:r>
            <a:r>
              <a:rPr b="1" lang="en"/>
              <a:t>rediction</a:t>
            </a:r>
            <a:endParaRPr b="1"/>
          </a:p>
        </p:txBody>
      </p:sp>
      <p:sp>
        <p:nvSpPr>
          <p:cNvPr id="192" name="Google Shape;192;p19"/>
          <p:cNvSpPr txBox="1"/>
          <p:nvPr/>
        </p:nvSpPr>
        <p:spPr>
          <a:xfrm>
            <a:off x="6051650" y="2021650"/>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a:t>
            </a:r>
            <a:endParaRPr b="1"/>
          </a:p>
        </p:txBody>
      </p:sp>
      <p:sp>
        <p:nvSpPr>
          <p:cNvPr id="193" name="Google Shape;193;p19"/>
          <p:cNvSpPr txBox="1"/>
          <p:nvPr/>
        </p:nvSpPr>
        <p:spPr>
          <a:xfrm>
            <a:off x="333625" y="2847025"/>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
        <p:nvSpPr>
          <p:cNvPr id="194" name="Google Shape;194;p19"/>
          <p:cNvSpPr txBox="1"/>
          <p:nvPr/>
        </p:nvSpPr>
        <p:spPr>
          <a:xfrm>
            <a:off x="4452400" y="2895250"/>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
        <p:nvSpPr>
          <p:cNvPr id="195" name="Google Shape;195;p19"/>
          <p:cNvSpPr txBox="1"/>
          <p:nvPr/>
        </p:nvSpPr>
        <p:spPr>
          <a:xfrm>
            <a:off x="327750" y="4324450"/>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
        <p:nvSpPr>
          <p:cNvPr id="196" name="Google Shape;196;p19"/>
          <p:cNvSpPr txBox="1"/>
          <p:nvPr/>
        </p:nvSpPr>
        <p:spPr>
          <a:xfrm>
            <a:off x="4483825" y="4162475"/>
            <a:ext cx="7128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actual</a:t>
            </a:r>
            <a:endParaRPr b="1"/>
          </a:p>
        </p:txBody>
      </p:sp>
      <p:sp>
        <p:nvSpPr>
          <p:cNvPr id="197" name="Google Shape;197;p19"/>
          <p:cNvSpPr txBox="1"/>
          <p:nvPr/>
        </p:nvSpPr>
        <p:spPr>
          <a:xfrm>
            <a:off x="1968050" y="3462825"/>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a:t>
            </a:r>
            <a:endParaRPr b="1"/>
          </a:p>
        </p:txBody>
      </p:sp>
      <p:sp>
        <p:nvSpPr>
          <p:cNvPr id="198" name="Google Shape;198;p19"/>
          <p:cNvSpPr txBox="1"/>
          <p:nvPr/>
        </p:nvSpPr>
        <p:spPr>
          <a:xfrm>
            <a:off x="6117450" y="3462825"/>
            <a:ext cx="14937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prediction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688825" y="530725"/>
            <a:ext cx="46980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Arial"/>
                <a:ea typeface="Arial"/>
                <a:cs typeface="Arial"/>
                <a:sym typeface="Arial"/>
              </a:rPr>
              <a:t>Best </a:t>
            </a:r>
            <a:r>
              <a:rPr lang="en" sz="2800">
                <a:latin typeface="Arial"/>
                <a:ea typeface="Arial"/>
                <a:cs typeface="Arial"/>
                <a:sym typeface="Arial"/>
              </a:rPr>
              <a:t>Subset Selection</a:t>
            </a:r>
            <a:r>
              <a:rPr lang="en" sz="3000">
                <a:latin typeface="Arial"/>
                <a:ea typeface="Arial"/>
                <a:cs typeface="Arial"/>
                <a:sym typeface="Arial"/>
              </a:rPr>
              <a:t> </a:t>
            </a:r>
            <a:endParaRPr sz="3000">
              <a:latin typeface="Arial"/>
              <a:ea typeface="Arial"/>
              <a:cs typeface="Arial"/>
              <a:sym typeface="Arial"/>
            </a:endParaRPr>
          </a:p>
        </p:txBody>
      </p:sp>
      <p:sp>
        <p:nvSpPr>
          <p:cNvPr id="204" name="Google Shape;204;p20"/>
          <p:cNvSpPr txBox="1"/>
          <p:nvPr>
            <p:ph idx="1" type="body"/>
          </p:nvPr>
        </p:nvSpPr>
        <p:spPr>
          <a:xfrm>
            <a:off x="333625" y="1773300"/>
            <a:ext cx="8653200" cy="315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latin typeface="Arial"/>
                <a:ea typeface="Arial"/>
                <a:cs typeface="Arial"/>
                <a:sym typeface="Arial"/>
              </a:rPr>
              <a:t>“</a:t>
            </a:r>
            <a:r>
              <a:rPr b="1" lang="en">
                <a:solidFill>
                  <a:srgbClr val="990000"/>
                </a:solidFill>
                <a:latin typeface="Arial"/>
                <a:ea typeface="Arial"/>
                <a:cs typeface="Arial"/>
                <a:sym typeface="Arial"/>
              </a:rPr>
              <a:t>Error in leaps.exhaustive(a, really.big) : </a:t>
            </a:r>
            <a:endParaRPr b="1">
              <a:solidFill>
                <a:srgbClr val="990000"/>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rPr b="1" lang="en">
                <a:solidFill>
                  <a:srgbClr val="990000"/>
                </a:solidFill>
                <a:latin typeface="Arial"/>
                <a:ea typeface="Arial"/>
                <a:cs typeface="Arial"/>
                <a:sym typeface="Arial"/>
              </a:rPr>
              <a:t>    Exhaustive search will be S L O W, must specify really.big=T</a:t>
            </a:r>
            <a:endParaRPr b="1">
              <a:solidFill>
                <a:srgbClr val="990000"/>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rPr b="1" lang="en">
                <a:solidFill>
                  <a:srgbClr val="990000"/>
                </a:solidFill>
                <a:latin typeface="Arial"/>
                <a:ea typeface="Arial"/>
                <a:cs typeface="Arial"/>
                <a:sym typeface="Arial"/>
              </a:rPr>
              <a:t>In addition: Warning message:</a:t>
            </a:r>
            <a:endParaRPr b="1">
              <a:solidFill>
                <a:srgbClr val="990000"/>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rPr b="1" lang="en">
                <a:solidFill>
                  <a:srgbClr val="990000"/>
                </a:solidFill>
                <a:latin typeface="Arial"/>
                <a:ea typeface="Arial"/>
                <a:cs typeface="Arial"/>
                <a:sym typeface="Arial"/>
              </a:rPr>
              <a:t>    In leaps.setup(x, y, wt = wt, nbest = nbest, nvmax = nvmax, force.in = force.in,  :6  linear dependencies found</a:t>
            </a:r>
            <a:r>
              <a:rPr b="1" lang="en">
                <a:latin typeface="Arial"/>
                <a:ea typeface="Arial"/>
                <a:cs typeface="Arial"/>
                <a:sym typeface="Arial"/>
              </a:rPr>
              <a:t>”</a:t>
            </a:r>
            <a:endParaRPr b="1">
              <a:latin typeface="Arial"/>
              <a:ea typeface="Arial"/>
              <a:cs typeface="Arial"/>
              <a:sym typeface="Arial"/>
            </a:endParaRPr>
          </a:p>
          <a:p>
            <a:pPr indent="0" lvl="0" marL="0" rtl="0" algn="l">
              <a:spcBef>
                <a:spcPts val="600"/>
              </a:spcBef>
              <a:spcAft>
                <a:spcPts val="0"/>
              </a:spcAft>
              <a:buNone/>
            </a:pPr>
            <a:r>
              <a:t/>
            </a:r>
            <a:endParaRPr b="1">
              <a:latin typeface="Arial"/>
              <a:ea typeface="Arial"/>
              <a:cs typeface="Arial"/>
              <a:sym typeface="Arial"/>
            </a:endParaRPr>
          </a:p>
          <a:p>
            <a:pPr indent="0" lvl="0" marL="0" rtl="0" algn="l">
              <a:spcBef>
                <a:spcPts val="600"/>
              </a:spcBef>
              <a:spcAft>
                <a:spcPts val="0"/>
              </a:spcAft>
              <a:buClr>
                <a:schemeClr val="dk1"/>
              </a:buClr>
              <a:buSzPts val="1100"/>
              <a:buFont typeface="Arial"/>
              <a:buNone/>
            </a:pPr>
            <a:r>
              <a:rPr b="1" lang="en">
                <a:latin typeface="Arial"/>
                <a:ea typeface="Arial"/>
                <a:cs typeface="Arial"/>
                <a:sym typeface="Arial"/>
              </a:rPr>
              <a:t>Lesson: Try random forest for so many (55) variables!</a:t>
            </a:r>
            <a:endParaRPr b="1">
              <a:latin typeface="Arial"/>
              <a:ea typeface="Arial"/>
              <a:cs typeface="Arial"/>
              <a:sym typeface="Arial"/>
            </a:endParaRPr>
          </a:p>
          <a:p>
            <a:pPr indent="0" lvl="0" marL="0" rtl="0" algn="l">
              <a:spcBef>
                <a:spcPts val="600"/>
              </a:spcBef>
              <a:spcAft>
                <a:spcPts val="0"/>
              </a:spcAft>
              <a:buNone/>
            </a:pPr>
            <a:r>
              <a:t/>
            </a:r>
            <a:endParaRPr b="1"/>
          </a:p>
        </p:txBody>
      </p:sp>
      <p:grpSp>
        <p:nvGrpSpPr>
          <p:cNvPr id="205" name="Google Shape;205;p20"/>
          <p:cNvGrpSpPr/>
          <p:nvPr/>
        </p:nvGrpSpPr>
        <p:grpSpPr>
          <a:xfrm>
            <a:off x="333623" y="861852"/>
            <a:ext cx="366458" cy="366437"/>
            <a:chOff x="1923675" y="1633650"/>
            <a:chExt cx="436000" cy="435975"/>
          </a:xfrm>
        </p:grpSpPr>
        <p:sp>
          <p:nvSpPr>
            <p:cNvPr id="206" name="Google Shape;206;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993625" y="530725"/>
            <a:ext cx="36603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Forward Selection</a:t>
            </a:r>
            <a:endParaRPr sz="2400">
              <a:latin typeface="Arial"/>
              <a:ea typeface="Arial"/>
              <a:cs typeface="Arial"/>
              <a:sym typeface="Arial"/>
            </a:endParaRPr>
          </a:p>
          <a:p>
            <a:pPr indent="0" lvl="0" marL="0" rtl="0" algn="l">
              <a:spcBef>
                <a:spcPts val="0"/>
              </a:spcBef>
              <a:spcAft>
                <a:spcPts val="0"/>
              </a:spcAft>
              <a:buNone/>
            </a:pPr>
            <a:r>
              <a:rPr lang="en" sz="2400">
                <a:latin typeface="Arial"/>
                <a:ea typeface="Arial"/>
                <a:cs typeface="Arial"/>
                <a:sym typeface="Arial"/>
              </a:rPr>
              <a:t>(Backward is even worse!)</a:t>
            </a:r>
            <a:endParaRPr sz="2400">
              <a:latin typeface="Arial"/>
              <a:ea typeface="Arial"/>
              <a:cs typeface="Arial"/>
              <a:sym typeface="Arial"/>
            </a:endParaRPr>
          </a:p>
        </p:txBody>
      </p:sp>
      <p:grpSp>
        <p:nvGrpSpPr>
          <p:cNvPr id="217" name="Google Shape;217;p21"/>
          <p:cNvGrpSpPr/>
          <p:nvPr/>
        </p:nvGrpSpPr>
        <p:grpSpPr>
          <a:xfrm>
            <a:off x="333623" y="861852"/>
            <a:ext cx="366458" cy="366437"/>
            <a:chOff x="1923675" y="1633650"/>
            <a:chExt cx="436000" cy="435975"/>
          </a:xfrm>
        </p:grpSpPr>
        <p:sp>
          <p:nvSpPr>
            <p:cNvPr id="218" name="Google Shape;218;p2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4" name="Google Shape;224;p21"/>
          <p:cNvPicPr preferRelativeResize="0"/>
          <p:nvPr/>
        </p:nvPicPr>
        <p:blipFill>
          <a:blip r:embed="rId3">
            <a:alphaModFix/>
          </a:blip>
          <a:stretch>
            <a:fillRect/>
          </a:stretch>
        </p:blipFill>
        <p:spPr>
          <a:xfrm>
            <a:off x="1186025" y="1780325"/>
            <a:ext cx="6289535" cy="3054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