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8" r:id="rId1"/>
  </p:sldMasterIdLst>
  <p:notesMasterIdLst>
    <p:notesMasterId r:id="rId14"/>
  </p:notesMasterIdLst>
  <p:sldIdLst>
    <p:sldId id="259" r:id="rId2"/>
    <p:sldId id="256" r:id="rId3"/>
    <p:sldId id="257" r:id="rId4"/>
    <p:sldId id="267" r:id="rId5"/>
    <p:sldId id="268" r:id="rId6"/>
    <p:sldId id="269" r:id="rId7"/>
    <p:sldId id="271" r:id="rId8"/>
    <p:sldId id="276" r:id="rId9"/>
    <p:sldId id="275" r:id="rId10"/>
    <p:sldId id="277" r:id="rId11"/>
    <p:sldId id="278"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zein" initials="T"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94660"/>
  </p:normalViewPr>
  <p:slideViewPr>
    <p:cSldViewPr snapToGrid="0">
      <p:cViewPr varScale="1">
        <p:scale>
          <a:sx n="99" d="100"/>
          <a:sy n="99" d="100"/>
        </p:scale>
        <p:origin x="94"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6067DB-88C3-BA42-8C50-EDA54A5F11D0}" type="datetimeFigureOut">
              <a:rPr lang="en-US" smtClean="0"/>
              <a:t>12/15/2017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B83858-A2F7-5348-9385-CF3CA0DED1C8}" type="slidenum">
              <a:rPr lang="en-US" smtClean="0"/>
              <a:t>‹#›</a:t>
            </a:fld>
            <a:endParaRPr lang="en-US" dirty="0"/>
          </a:p>
        </p:txBody>
      </p:sp>
    </p:spTree>
    <p:extLst>
      <p:ext uri="{BB962C8B-B14F-4D97-AF65-F5344CB8AC3E}">
        <p14:creationId xmlns:p14="http://schemas.microsoft.com/office/powerpoint/2010/main" val="194958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660EC1-A6A6-41AB-B2BB-EE432FD98508}" type="datetimeFigureOut">
              <a:rPr lang="en-US" smtClean="0"/>
              <a:t>12/15/2017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706CADD-DCFB-4B2E-B0BD-FDE71B41C019}"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660EC1-A6A6-41AB-B2BB-EE432FD98508}" type="datetimeFigureOut">
              <a:rPr lang="en-US" smtClean="0"/>
              <a:t>12/15/2017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706CADD-DCFB-4B2E-B0BD-FDE71B41C019}"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660EC1-A6A6-41AB-B2BB-EE432FD98508}" type="datetimeFigureOut">
              <a:rPr lang="en-US" smtClean="0"/>
              <a:t>12/15/2017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706CADD-DCFB-4B2E-B0BD-FDE71B41C019}"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660EC1-A6A6-41AB-B2BB-EE432FD98508}" type="datetimeFigureOut">
              <a:rPr lang="en-US" smtClean="0"/>
              <a:t>12/15/2017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706CADD-DCFB-4B2E-B0BD-FDE71B41C019}"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660EC1-A6A6-41AB-B2BB-EE432FD98508}" type="datetimeFigureOut">
              <a:rPr lang="en-US" smtClean="0"/>
              <a:t>12/15/2017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706CADD-DCFB-4B2E-B0BD-FDE71B41C019}"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660EC1-A6A6-41AB-B2BB-EE432FD98508}" type="datetimeFigureOut">
              <a:rPr lang="en-US" smtClean="0"/>
              <a:t>12/15/2017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706CADD-DCFB-4B2E-B0BD-FDE71B41C019}"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660EC1-A6A6-41AB-B2BB-EE432FD98508}" type="datetimeFigureOut">
              <a:rPr lang="en-US" smtClean="0"/>
              <a:t>12/15/2017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706CADD-DCFB-4B2E-B0BD-FDE71B41C019}"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660EC1-A6A6-41AB-B2BB-EE432FD98508}" type="datetimeFigureOut">
              <a:rPr lang="en-US" smtClean="0"/>
              <a:t>12/15/2017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706CADD-DCFB-4B2E-B0BD-FDE71B41C019}"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E660EC1-A6A6-41AB-B2BB-EE432FD98508}" type="datetimeFigureOut">
              <a:rPr lang="en-US" smtClean="0"/>
              <a:t>12/15/2017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9706CADD-DCFB-4B2E-B0BD-FDE71B41C019}"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E660EC1-A6A6-41AB-B2BB-EE432FD98508}" type="datetimeFigureOut">
              <a:rPr lang="en-US" smtClean="0"/>
              <a:t>12/15/2017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706CADD-DCFB-4B2E-B0BD-FDE71B41C019}"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660EC1-A6A6-41AB-B2BB-EE432FD98508}" type="datetimeFigureOut">
              <a:rPr lang="en-US" smtClean="0"/>
              <a:t>12/15/2017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706CADD-DCFB-4B2E-B0BD-FDE71B41C019}"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E660EC1-A6A6-41AB-B2BB-EE432FD98508}" type="datetimeFigureOut">
              <a:rPr lang="en-US" smtClean="0"/>
              <a:t>12/15/2017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706CADD-DCFB-4B2E-B0BD-FDE71B41C019}"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33958"/>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mammalsrus.com/wordpress/"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www.cypra.com/en/email_services/professional-pricing.php" TargetMode="External"/><Relationship Id="rId2" Type="http://schemas.openxmlformats.org/officeDocument/2006/relationships/hyperlink" Target="https://adespresso.com/blog/facebook-ads-cost/" TargetMode="Externa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hyperlink" Target="http://www.pennapowers.com/how-much-do-ads-on-twitter-cos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95737" y="931478"/>
            <a:ext cx="7674826" cy="1347514"/>
          </a:xfrm>
        </p:spPr>
        <p:txBody>
          <a:bodyPr>
            <a:normAutofit fontScale="90000"/>
          </a:bodyPr>
          <a:lstStyle/>
          <a:p>
            <a:pPr algn="ctr"/>
            <a:r>
              <a:rPr lang="en-US" dirty="0"/>
              <a:t>DIGITAL MARKETING</a:t>
            </a:r>
          </a:p>
        </p:txBody>
      </p:sp>
      <p:sp>
        <p:nvSpPr>
          <p:cNvPr id="4" name="TextBox 3"/>
          <p:cNvSpPr txBox="1"/>
          <p:nvPr/>
        </p:nvSpPr>
        <p:spPr>
          <a:xfrm>
            <a:off x="3761493" y="2278992"/>
            <a:ext cx="4743314" cy="400110"/>
          </a:xfrm>
          <a:prstGeom prst="rect">
            <a:avLst/>
          </a:prstGeom>
          <a:noFill/>
        </p:spPr>
        <p:txBody>
          <a:bodyPr wrap="square" rtlCol="0">
            <a:spAutoFit/>
          </a:bodyPr>
          <a:lstStyle/>
          <a:p>
            <a:pPr algn="ctr"/>
            <a:r>
              <a:rPr lang="en-US" sz="2000" dirty="0"/>
              <a:t>Media-Mix optimization to maximize traffic </a:t>
            </a:r>
          </a:p>
        </p:txBody>
      </p:sp>
      <p:sp>
        <p:nvSpPr>
          <p:cNvPr id="7" name="TextBox 6"/>
          <p:cNvSpPr txBox="1"/>
          <p:nvPr/>
        </p:nvSpPr>
        <p:spPr>
          <a:xfrm>
            <a:off x="1075952" y="4539464"/>
            <a:ext cx="2439570" cy="1015663"/>
          </a:xfrm>
          <a:prstGeom prst="rect">
            <a:avLst/>
          </a:prstGeom>
          <a:noFill/>
        </p:spPr>
        <p:txBody>
          <a:bodyPr wrap="square" rtlCol="0">
            <a:spAutoFit/>
          </a:bodyPr>
          <a:lstStyle/>
          <a:p>
            <a:r>
              <a:rPr lang="en-US" sz="2000" dirty="0"/>
              <a:t>Siddharth Jain</a:t>
            </a:r>
          </a:p>
          <a:p>
            <a:r>
              <a:rPr lang="en-US" sz="2000" dirty="0"/>
              <a:t>Tazein Fatma</a:t>
            </a:r>
          </a:p>
          <a:p>
            <a:r>
              <a:rPr lang="en-US" sz="2000" dirty="0"/>
              <a:t>Ankur Joshi</a:t>
            </a:r>
          </a:p>
        </p:txBody>
      </p:sp>
      <p:sp>
        <p:nvSpPr>
          <p:cNvPr id="5" name="TextBox 4"/>
          <p:cNvSpPr txBox="1"/>
          <p:nvPr/>
        </p:nvSpPr>
        <p:spPr>
          <a:xfrm>
            <a:off x="1455822" y="3765006"/>
            <a:ext cx="9350272" cy="523220"/>
          </a:xfrm>
          <a:prstGeom prst="rect">
            <a:avLst/>
          </a:prstGeom>
          <a:noFill/>
        </p:spPr>
        <p:txBody>
          <a:bodyPr wrap="square" rtlCol="0">
            <a:spAutoFit/>
          </a:bodyPr>
          <a:lstStyle/>
          <a:p>
            <a:pPr algn="ctr"/>
            <a:r>
              <a:rPr lang="en-US" sz="2800" dirty="0"/>
              <a:t>MGMT 6460 - Advanced Quantitative Methods For Business</a:t>
            </a:r>
          </a:p>
        </p:txBody>
      </p:sp>
    </p:spTree>
    <p:extLst>
      <p:ext uri="{BB962C8B-B14F-4D97-AF65-F5344CB8AC3E}">
        <p14:creationId xmlns:p14="http://schemas.microsoft.com/office/powerpoint/2010/main" val="108266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14C93B9-B190-43D6-8B88-49603FDE965A}"/>
              </a:ext>
            </a:extLst>
          </p:cNvPr>
          <p:cNvSpPr txBox="1">
            <a:spLocks/>
          </p:cNvSpPr>
          <p:nvPr/>
        </p:nvSpPr>
        <p:spPr>
          <a:xfrm>
            <a:off x="1327914" y="1152846"/>
            <a:ext cx="3941805" cy="681724"/>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u="sng" dirty="0">
                <a:solidFill>
                  <a:schemeClr val="tx1"/>
                </a:solidFill>
              </a:rPr>
              <a:t>Problem Formulation</a:t>
            </a:r>
            <a:br>
              <a:rPr lang="en-US" sz="3200" u="sng" dirty="0">
                <a:solidFill>
                  <a:srgbClr val="00B050"/>
                </a:solidFill>
                <a:latin typeface="+mn-lt"/>
              </a:rPr>
            </a:br>
            <a:endParaRPr lang="en-US" sz="1400" dirty="0">
              <a:solidFill>
                <a:srgbClr val="0070C0"/>
              </a:solidFill>
              <a:latin typeface="+mn-lt"/>
            </a:endParaRPr>
          </a:p>
        </p:txBody>
      </p:sp>
      <p:pic>
        <p:nvPicPr>
          <p:cNvPr id="7" name="Picture 6">
            <a:extLst>
              <a:ext uri="{FF2B5EF4-FFF2-40B4-BE49-F238E27FC236}">
                <a16:creationId xmlns:a16="http://schemas.microsoft.com/office/drawing/2014/main" id="{A3E187CC-B0F8-47E6-9EE8-508E9EE4516B}"/>
              </a:ext>
            </a:extLst>
          </p:cNvPr>
          <p:cNvPicPr>
            <a:picLocks noChangeAspect="1"/>
          </p:cNvPicPr>
          <p:nvPr/>
        </p:nvPicPr>
        <p:blipFill>
          <a:blip r:embed="rId2">
            <a:alphaModFix amt="50000"/>
          </a:blip>
          <a:stretch>
            <a:fillRect/>
          </a:stretch>
        </p:blipFill>
        <p:spPr>
          <a:xfrm>
            <a:off x="9967160" y="995"/>
            <a:ext cx="2237987" cy="1154545"/>
          </a:xfrm>
          <a:prstGeom prst="rect">
            <a:avLst/>
          </a:prstGeom>
        </p:spPr>
      </p:pic>
      <p:sp>
        <p:nvSpPr>
          <p:cNvPr id="5" name="TextBox 4">
            <a:extLst>
              <a:ext uri="{FF2B5EF4-FFF2-40B4-BE49-F238E27FC236}">
                <a16:creationId xmlns:a16="http://schemas.microsoft.com/office/drawing/2014/main" id="{3A7C50AC-D457-4037-890A-4D15ABFC076B}"/>
              </a:ext>
            </a:extLst>
          </p:cNvPr>
          <p:cNvSpPr txBox="1"/>
          <p:nvPr/>
        </p:nvSpPr>
        <p:spPr>
          <a:xfrm>
            <a:off x="1794076" y="1936831"/>
            <a:ext cx="473206" cy="646331"/>
          </a:xfrm>
          <a:prstGeom prst="rect">
            <a:avLst/>
          </a:prstGeom>
          <a:noFill/>
        </p:spPr>
        <p:txBody>
          <a:bodyPr wrap="none" rtlCol="0">
            <a:spAutoFit/>
          </a:bodyPr>
          <a:lstStyle/>
          <a:p>
            <a:endParaRPr lang="en-US" dirty="0"/>
          </a:p>
          <a:p>
            <a:pPr marL="285750" indent="-285750">
              <a:buFont typeface="Wingdings" panose="05000000000000000000" pitchFamily="2" charset="2"/>
              <a:buChar char="§"/>
            </a:pPr>
            <a:endParaRPr lang="en-US" dirty="0"/>
          </a:p>
        </p:txBody>
      </p:sp>
      <p:sp>
        <p:nvSpPr>
          <p:cNvPr id="13" name="TextBox 12">
            <a:extLst>
              <a:ext uri="{FF2B5EF4-FFF2-40B4-BE49-F238E27FC236}">
                <a16:creationId xmlns:a16="http://schemas.microsoft.com/office/drawing/2014/main" id="{080D04C8-0CA6-4F62-9982-0BC946DEE32C}"/>
              </a:ext>
            </a:extLst>
          </p:cNvPr>
          <p:cNvSpPr txBox="1"/>
          <p:nvPr/>
        </p:nvSpPr>
        <p:spPr>
          <a:xfrm>
            <a:off x="1192491" y="2259996"/>
            <a:ext cx="4845377"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Email(consultation) and Facebook(Social Media Marketer) have fixed costs</a:t>
            </a:r>
          </a:p>
          <a:p>
            <a:pPr marL="285750" indent="-285750">
              <a:buFont typeface="Arial" panose="020B0604020202020204" pitchFamily="34" charset="0"/>
              <a:buChar char="•"/>
            </a:pPr>
            <a:r>
              <a:rPr lang="en-US" sz="1600" dirty="0"/>
              <a:t>Binary variables used for first selecting a channel and then invest in it (Big-M Method)</a:t>
            </a:r>
          </a:p>
          <a:p>
            <a:pPr marL="285750" indent="-285750">
              <a:buFont typeface="Arial" panose="020B0604020202020204" pitchFamily="34" charset="0"/>
              <a:buChar char="•"/>
            </a:pPr>
            <a:r>
              <a:rPr lang="en-US" sz="1600" dirty="0"/>
              <a:t>Cost per click are assumed after research through secondary sources</a:t>
            </a:r>
          </a:p>
        </p:txBody>
      </p:sp>
      <p:pic>
        <p:nvPicPr>
          <p:cNvPr id="15" name="Picture 14">
            <a:extLst>
              <a:ext uri="{FF2B5EF4-FFF2-40B4-BE49-F238E27FC236}">
                <a16:creationId xmlns:a16="http://schemas.microsoft.com/office/drawing/2014/main" id="{1A0EFA31-B6AD-4A93-84A0-E4279F64515A}"/>
              </a:ext>
            </a:extLst>
          </p:cNvPr>
          <p:cNvPicPr>
            <a:picLocks noChangeAspect="1"/>
          </p:cNvPicPr>
          <p:nvPr/>
        </p:nvPicPr>
        <p:blipFill>
          <a:blip r:embed="rId3"/>
          <a:stretch>
            <a:fillRect/>
          </a:stretch>
        </p:blipFill>
        <p:spPr>
          <a:xfrm>
            <a:off x="6096000" y="1834570"/>
            <a:ext cx="4461902" cy="3154119"/>
          </a:xfrm>
          <a:prstGeom prst="rect">
            <a:avLst/>
          </a:prstGeom>
        </p:spPr>
      </p:pic>
    </p:spTree>
    <p:extLst>
      <p:ext uri="{BB962C8B-B14F-4D97-AF65-F5344CB8AC3E}">
        <p14:creationId xmlns:p14="http://schemas.microsoft.com/office/powerpoint/2010/main" val="1639709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14C93B9-B190-43D6-8B88-49603FDE965A}"/>
              </a:ext>
            </a:extLst>
          </p:cNvPr>
          <p:cNvSpPr txBox="1">
            <a:spLocks/>
          </p:cNvSpPr>
          <p:nvPr/>
        </p:nvSpPr>
        <p:spPr>
          <a:xfrm>
            <a:off x="1327914" y="1152846"/>
            <a:ext cx="3941805" cy="681724"/>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u="sng" dirty="0">
                <a:solidFill>
                  <a:schemeClr val="tx1"/>
                </a:solidFill>
                <a:latin typeface="+mn-lt"/>
              </a:rPr>
              <a:t>Results/Recommendations</a:t>
            </a:r>
            <a:br>
              <a:rPr lang="en-US" sz="3200" u="sng" dirty="0">
                <a:solidFill>
                  <a:srgbClr val="00B050"/>
                </a:solidFill>
                <a:latin typeface="+mn-lt"/>
              </a:rPr>
            </a:br>
            <a:endParaRPr lang="en-US" sz="1400" dirty="0">
              <a:solidFill>
                <a:srgbClr val="0070C0"/>
              </a:solidFill>
              <a:latin typeface="+mn-lt"/>
            </a:endParaRPr>
          </a:p>
        </p:txBody>
      </p:sp>
      <p:pic>
        <p:nvPicPr>
          <p:cNvPr id="7" name="Picture 6">
            <a:extLst>
              <a:ext uri="{FF2B5EF4-FFF2-40B4-BE49-F238E27FC236}">
                <a16:creationId xmlns:a16="http://schemas.microsoft.com/office/drawing/2014/main" id="{A3E187CC-B0F8-47E6-9EE8-508E9EE4516B}"/>
              </a:ext>
            </a:extLst>
          </p:cNvPr>
          <p:cNvPicPr>
            <a:picLocks noChangeAspect="1"/>
          </p:cNvPicPr>
          <p:nvPr/>
        </p:nvPicPr>
        <p:blipFill>
          <a:blip r:embed="rId2">
            <a:alphaModFix amt="50000"/>
          </a:blip>
          <a:stretch>
            <a:fillRect/>
          </a:stretch>
        </p:blipFill>
        <p:spPr>
          <a:xfrm>
            <a:off x="9967160" y="995"/>
            <a:ext cx="2237987" cy="1154545"/>
          </a:xfrm>
          <a:prstGeom prst="rect">
            <a:avLst/>
          </a:prstGeom>
        </p:spPr>
      </p:pic>
      <p:sp>
        <p:nvSpPr>
          <p:cNvPr id="5" name="TextBox 4">
            <a:extLst>
              <a:ext uri="{FF2B5EF4-FFF2-40B4-BE49-F238E27FC236}">
                <a16:creationId xmlns:a16="http://schemas.microsoft.com/office/drawing/2014/main" id="{3A7C50AC-D457-4037-890A-4D15ABFC076B}"/>
              </a:ext>
            </a:extLst>
          </p:cNvPr>
          <p:cNvSpPr txBox="1"/>
          <p:nvPr/>
        </p:nvSpPr>
        <p:spPr>
          <a:xfrm>
            <a:off x="1794076" y="1936831"/>
            <a:ext cx="8542116" cy="1754326"/>
          </a:xfrm>
          <a:prstGeom prst="rect">
            <a:avLst/>
          </a:prstGeom>
          <a:noFill/>
        </p:spPr>
        <p:txBody>
          <a:bodyPr wrap="square" rtlCol="0">
            <a:spAutoFit/>
          </a:bodyPr>
          <a:lstStyle/>
          <a:p>
            <a:pPr marL="285750" indent="-285750">
              <a:buFont typeface="Arial" panose="020B0604020202020204" pitchFamily="34" charset="0"/>
              <a:buChar char="•"/>
            </a:pPr>
            <a:r>
              <a:rPr lang="en-US" dirty="0"/>
              <a:t>Website should focus on Facebook Advertising at the current budget constraints</a:t>
            </a:r>
          </a:p>
          <a:p>
            <a:pPr marL="285750" indent="-285750">
              <a:buFont typeface="Arial" panose="020B0604020202020204" pitchFamily="34" charset="0"/>
              <a:buChar char="•"/>
            </a:pPr>
            <a:r>
              <a:rPr lang="en-US" dirty="0"/>
              <a:t>Assuming a 2.5% lead conversion from lead generation advertising, we can say that atleast 16 leads could be generated</a:t>
            </a:r>
          </a:p>
          <a:p>
            <a:pPr marL="285750" indent="-285750">
              <a:buFont typeface="Arial" panose="020B0604020202020204" pitchFamily="34" charset="0"/>
              <a:buChar char="•"/>
            </a:pPr>
            <a:r>
              <a:rPr lang="en-US" dirty="0"/>
              <a:t>Any later cost for conversion of leads into partnerships is not considered for any formulation</a:t>
            </a:r>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1755505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0021" y="2607275"/>
            <a:ext cx="4287795" cy="1631216"/>
          </a:xfrm>
          <a:prstGeom prst="rect">
            <a:avLst/>
          </a:prstGeom>
          <a:noFill/>
        </p:spPr>
        <p:txBody>
          <a:bodyPr wrap="square" rtlCol="0">
            <a:spAutoFit/>
          </a:bodyPr>
          <a:lstStyle/>
          <a:p>
            <a:pPr algn="ctr"/>
            <a:r>
              <a:rPr lang="en-US" sz="6000" dirty="0"/>
              <a:t>THANK YOU</a:t>
            </a:r>
          </a:p>
          <a:p>
            <a:pPr algn="ctr"/>
            <a:r>
              <a:rPr lang="en-US" sz="4000" dirty="0"/>
              <a:t>QUESTIONS?</a:t>
            </a:r>
          </a:p>
        </p:txBody>
      </p:sp>
    </p:spTree>
    <p:extLst>
      <p:ext uri="{BB962C8B-B14F-4D97-AF65-F5344CB8AC3E}">
        <p14:creationId xmlns:p14="http://schemas.microsoft.com/office/powerpoint/2010/main" val="1904475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55A7E90-E3D3-4674-8649-C467CD88B300}"/>
              </a:ext>
            </a:extLst>
          </p:cNvPr>
          <p:cNvSpPr>
            <a:spLocks noGrp="1"/>
          </p:cNvSpPr>
          <p:nvPr>
            <p:ph type="subTitle" idx="4294967295"/>
          </p:nvPr>
        </p:nvSpPr>
        <p:spPr>
          <a:xfrm>
            <a:off x="1315452" y="2222165"/>
            <a:ext cx="9916839" cy="3916275"/>
          </a:xfrm>
        </p:spPr>
        <p:txBody>
          <a:bodyPr>
            <a:normAutofit fontScale="25000" lnSpcReduction="20000"/>
          </a:bodyPr>
          <a:lstStyle/>
          <a:p>
            <a:pPr algn="l"/>
            <a:r>
              <a:rPr lang="en-US" sz="8000" b="1" u="sng" dirty="0">
                <a:solidFill>
                  <a:schemeClr val="tx1"/>
                </a:solidFill>
                <a:latin typeface="Calibri" charset="0"/>
                <a:ea typeface="Calibri" charset="0"/>
                <a:cs typeface="Calibri" charset="0"/>
              </a:rPr>
              <a:t>Industry</a:t>
            </a:r>
            <a:r>
              <a:rPr lang="en-US" sz="8000" dirty="0">
                <a:solidFill>
                  <a:schemeClr val="tx1"/>
                </a:solidFill>
              </a:rPr>
              <a:t>  </a:t>
            </a:r>
            <a:r>
              <a:rPr lang="en-US" sz="7200" dirty="0">
                <a:solidFill>
                  <a:schemeClr val="tx1"/>
                </a:solidFill>
              </a:rPr>
              <a:t>             </a:t>
            </a:r>
            <a:r>
              <a:rPr lang="en-US" sz="7200" dirty="0">
                <a:solidFill>
                  <a:schemeClr val="tx1"/>
                </a:solidFill>
                <a:sym typeface="Wingdings" panose="05000000000000000000" pitchFamily="2" charset="2"/>
              </a:rPr>
              <a:t></a:t>
            </a:r>
            <a:r>
              <a:rPr lang="en-US" sz="7200" dirty="0">
                <a:solidFill>
                  <a:schemeClr val="tx1"/>
                </a:solidFill>
              </a:rPr>
              <a:t>   Online Advertising</a:t>
            </a:r>
            <a:br>
              <a:rPr lang="en-US" sz="7200" dirty="0">
                <a:solidFill>
                  <a:schemeClr val="tx1"/>
                </a:solidFill>
              </a:rPr>
            </a:br>
            <a:br>
              <a:rPr lang="en-US" sz="7200" dirty="0">
                <a:solidFill>
                  <a:schemeClr val="tx1"/>
                </a:solidFill>
              </a:rPr>
            </a:br>
            <a:r>
              <a:rPr lang="en-US" sz="8000" b="1" u="sng" dirty="0">
                <a:solidFill>
                  <a:schemeClr val="tx1"/>
                </a:solidFill>
                <a:latin typeface="Calibri" charset="0"/>
                <a:ea typeface="Calibri" charset="0"/>
                <a:cs typeface="Calibri" charset="0"/>
              </a:rPr>
              <a:t>Objective 1</a:t>
            </a:r>
            <a:r>
              <a:rPr lang="en-US" sz="8000" dirty="0">
                <a:solidFill>
                  <a:schemeClr val="tx1"/>
                </a:solidFill>
              </a:rPr>
              <a:t> </a:t>
            </a:r>
            <a:r>
              <a:rPr lang="en-US" sz="7200" dirty="0">
                <a:solidFill>
                  <a:schemeClr val="tx1"/>
                </a:solidFill>
              </a:rPr>
              <a:t>        </a:t>
            </a:r>
            <a:r>
              <a:rPr lang="en-US" sz="7200" dirty="0">
                <a:solidFill>
                  <a:schemeClr val="tx1"/>
                </a:solidFill>
                <a:sym typeface="Wingdings" panose="05000000000000000000" pitchFamily="2" charset="2"/>
              </a:rPr>
              <a:t>   </a:t>
            </a:r>
            <a:r>
              <a:rPr lang="en-US" sz="7200" dirty="0">
                <a:solidFill>
                  <a:schemeClr val="tx1"/>
                </a:solidFill>
              </a:rPr>
              <a:t>To increase traffic on an educational website/blog</a:t>
            </a:r>
          </a:p>
          <a:p>
            <a:r>
              <a:rPr lang="en-US" sz="8000" b="1" u="sng" dirty="0">
                <a:solidFill>
                  <a:schemeClr val="tx1"/>
                </a:solidFill>
                <a:latin typeface="Calibri" charset="0"/>
                <a:ea typeface="Calibri" charset="0"/>
                <a:cs typeface="Calibri" charset="0"/>
              </a:rPr>
              <a:t>Objective 2</a:t>
            </a:r>
            <a:r>
              <a:rPr lang="en-US" sz="8000" dirty="0">
                <a:solidFill>
                  <a:schemeClr val="tx1"/>
                </a:solidFill>
              </a:rPr>
              <a:t> </a:t>
            </a:r>
            <a:r>
              <a:rPr lang="en-US" sz="7200" dirty="0">
                <a:solidFill>
                  <a:schemeClr val="tx1"/>
                </a:solidFill>
              </a:rPr>
              <a:t>        </a:t>
            </a:r>
            <a:r>
              <a:rPr lang="en-US" sz="7200" dirty="0">
                <a:solidFill>
                  <a:schemeClr val="tx1"/>
                </a:solidFill>
                <a:sym typeface="Wingdings" panose="05000000000000000000" pitchFamily="2" charset="2"/>
              </a:rPr>
              <a:t>   </a:t>
            </a:r>
            <a:r>
              <a:rPr lang="en-US" sz="7200" dirty="0">
                <a:solidFill>
                  <a:schemeClr val="tx1"/>
                </a:solidFill>
              </a:rPr>
              <a:t>To advertise for possible future partners</a:t>
            </a:r>
          </a:p>
          <a:p>
            <a:pPr marL="0" indent="0" algn="l">
              <a:buNone/>
            </a:pPr>
            <a:endParaRPr lang="en-US" sz="4400" dirty="0">
              <a:solidFill>
                <a:schemeClr val="tx1"/>
              </a:solidFill>
            </a:endParaRPr>
          </a:p>
          <a:p>
            <a:pPr>
              <a:spcAft>
                <a:spcPts val="500"/>
              </a:spcAft>
            </a:pPr>
            <a:r>
              <a:rPr lang="en-US" sz="7200" b="1" u="sng" dirty="0">
                <a:solidFill>
                  <a:schemeClr val="tx1"/>
                </a:solidFill>
                <a:latin typeface="+mj-lt"/>
              </a:rPr>
              <a:t>Mammalsrus.com – </a:t>
            </a:r>
            <a:r>
              <a:rPr lang="en-US" sz="6400" b="1" u="sng" dirty="0">
                <a:solidFill>
                  <a:schemeClr val="tx1"/>
                </a:solidFill>
                <a:latin typeface="+mj-lt"/>
              </a:rPr>
              <a:t>( </a:t>
            </a:r>
            <a:r>
              <a:rPr lang="en-US" sz="6400" dirty="0">
                <a:solidFill>
                  <a:schemeClr val="tx1"/>
                </a:solidFill>
                <a:hlinkClick r:id="rId2"/>
              </a:rPr>
              <a:t>http://mammalsrus.com/wordpress/</a:t>
            </a:r>
            <a:r>
              <a:rPr lang="en-US" sz="6400" dirty="0">
                <a:solidFill>
                  <a:schemeClr val="tx1"/>
                </a:solidFill>
              </a:rPr>
              <a:t> )</a:t>
            </a:r>
            <a:br>
              <a:rPr lang="en-US" sz="7200" dirty="0">
                <a:solidFill>
                  <a:srgbClr val="0070C0"/>
                </a:solidFill>
              </a:rPr>
            </a:br>
            <a:br>
              <a:rPr lang="en-US" sz="7200" b="1" dirty="0">
                <a:solidFill>
                  <a:schemeClr val="tx1"/>
                </a:solidFill>
                <a:latin typeface="+mj-lt"/>
              </a:rPr>
            </a:br>
            <a:r>
              <a:rPr lang="en-US" sz="6000" dirty="0">
                <a:solidFill>
                  <a:schemeClr val="tx1"/>
                </a:solidFill>
              </a:rPr>
              <a:t>Our website aims  to educate and entertain all those who are interested in mammals with lots of trivia on all the 5000 odd species that presently exist. Our mission is to promote knowledge of all these species so that conservation efforts are highlighted and can be funded by us and sister organizations. </a:t>
            </a:r>
            <a:br>
              <a:rPr lang="en-US" sz="6000" dirty="0">
                <a:solidFill>
                  <a:schemeClr val="tx1"/>
                </a:solidFill>
              </a:rPr>
            </a:br>
            <a:endParaRPr lang="en-US" sz="6000" dirty="0">
              <a:solidFill>
                <a:schemeClr val="tx1"/>
              </a:solidFill>
            </a:endParaRPr>
          </a:p>
          <a:p>
            <a:pPr lvl="3">
              <a:buFont typeface="Wingdings" charset="2"/>
              <a:buChar char="§"/>
            </a:pPr>
            <a:r>
              <a:rPr lang="en-US" sz="6000" dirty="0">
                <a:solidFill>
                  <a:schemeClr val="tx1"/>
                </a:solidFill>
              </a:rPr>
              <a:t>Segregated into 3 sub category of mammals along with a blog</a:t>
            </a:r>
          </a:p>
          <a:p>
            <a:pPr lvl="3">
              <a:buFont typeface="Wingdings" charset="2"/>
              <a:buChar char="§"/>
            </a:pPr>
            <a:r>
              <a:rPr lang="en-US" sz="6000" dirty="0">
                <a:solidFill>
                  <a:schemeClr val="tx1"/>
                </a:solidFill>
              </a:rPr>
              <a:t>Maximize traffic corresponding to each of those Categories (Budget allocation)</a:t>
            </a:r>
          </a:p>
          <a:p>
            <a:pPr lvl="3">
              <a:buFont typeface="Wingdings" charset="2"/>
              <a:buChar char="§"/>
            </a:pPr>
            <a:r>
              <a:rPr lang="en-US" sz="6000" dirty="0">
                <a:solidFill>
                  <a:schemeClr val="tx1"/>
                </a:solidFill>
              </a:rPr>
              <a:t>We have separate Paid-Search campaigns running for each categories</a:t>
            </a:r>
          </a:p>
          <a:p>
            <a:pPr lvl="3">
              <a:buFont typeface="Wingdings" charset="2"/>
              <a:buChar char="§"/>
            </a:pPr>
            <a:r>
              <a:rPr lang="en-US" sz="6000" dirty="0">
                <a:solidFill>
                  <a:schemeClr val="tx1"/>
                </a:solidFill>
              </a:rPr>
              <a:t>Future Plans:</a:t>
            </a:r>
          </a:p>
          <a:p>
            <a:pPr lvl="4">
              <a:buFont typeface="Wingdings" charset="2"/>
              <a:buChar char="§"/>
            </a:pPr>
            <a:r>
              <a:rPr lang="en-US" sz="6000" dirty="0">
                <a:solidFill>
                  <a:schemeClr val="tx1"/>
                </a:solidFill>
              </a:rPr>
              <a:t>Merchandise Sales through online avenues</a:t>
            </a:r>
          </a:p>
          <a:p>
            <a:pPr marL="566928" lvl="3" indent="0">
              <a:buNone/>
            </a:pPr>
            <a:endParaRPr lang="en-US" sz="6000" dirty="0">
              <a:solidFill>
                <a:schemeClr val="tx1"/>
              </a:solidFill>
            </a:endParaRPr>
          </a:p>
          <a:p>
            <a:pPr marL="342900" indent="-342900" algn="l">
              <a:buFont typeface="Wingdings" panose="05000000000000000000" pitchFamily="2" charset="2"/>
              <a:buChar char="Ø"/>
            </a:pPr>
            <a:endParaRPr lang="en-US" sz="2000" dirty="0">
              <a:solidFill>
                <a:schemeClr val="tx1"/>
              </a:solidFill>
            </a:endParaRPr>
          </a:p>
          <a:p>
            <a:pPr marL="342900" indent="-342900" algn="l">
              <a:buFont typeface="Wingdings" panose="05000000000000000000" pitchFamily="2" charset="2"/>
              <a:buChar char="Ø"/>
            </a:pPr>
            <a:endParaRPr lang="en-US" sz="2000" dirty="0">
              <a:solidFill>
                <a:schemeClr val="tx1"/>
              </a:solidFill>
            </a:endParaRPr>
          </a:p>
          <a:p>
            <a:pPr marL="342900" indent="-342900" algn="l">
              <a:buFont typeface="Wingdings" panose="05000000000000000000" pitchFamily="2" charset="2"/>
              <a:buChar char="Ø"/>
            </a:pPr>
            <a:endParaRPr lang="en-US" sz="2000" dirty="0">
              <a:solidFill>
                <a:schemeClr val="tx1"/>
              </a:solidFill>
            </a:endParaRPr>
          </a:p>
          <a:p>
            <a:pPr algn="l"/>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br>
              <a:rPr lang="en-US" dirty="0">
                <a:solidFill>
                  <a:schemeClr val="tx1"/>
                </a:solidFill>
              </a:rPr>
            </a:br>
            <a:endParaRPr lang="en-US" dirty="0">
              <a:solidFill>
                <a:schemeClr val="tx1"/>
              </a:solidFill>
            </a:endParaRPr>
          </a:p>
        </p:txBody>
      </p:sp>
      <p:sp>
        <p:nvSpPr>
          <p:cNvPr id="2" name="Title 1">
            <a:extLst>
              <a:ext uri="{FF2B5EF4-FFF2-40B4-BE49-F238E27FC236}">
                <a16:creationId xmlns:a16="http://schemas.microsoft.com/office/drawing/2014/main" id="{814C93B9-B190-43D6-8B88-49603FDE965A}"/>
              </a:ext>
            </a:extLst>
          </p:cNvPr>
          <p:cNvSpPr>
            <a:spLocks noGrp="1"/>
          </p:cNvSpPr>
          <p:nvPr>
            <p:ph type="ctrTitle" idx="4294967295"/>
          </p:nvPr>
        </p:nvSpPr>
        <p:spPr>
          <a:xfrm>
            <a:off x="1315452" y="817395"/>
            <a:ext cx="7214937" cy="1284455"/>
          </a:xfrm>
        </p:spPr>
        <p:txBody>
          <a:bodyPr>
            <a:normAutofit/>
          </a:bodyPr>
          <a:lstStyle/>
          <a:p>
            <a:r>
              <a:rPr lang="en-US" sz="3200" u="sng" dirty="0">
                <a:solidFill>
                  <a:schemeClr val="tx1"/>
                </a:solidFill>
                <a:latin typeface="+mn-lt"/>
              </a:rPr>
              <a:t>Problem: Online Advertising Optimization</a:t>
            </a:r>
            <a:br>
              <a:rPr lang="en-US" sz="3200" u="sng" dirty="0">
                <a:solidFill>
                  <a:srgbClr val="00B050"/>
                </a:solidFill>
                <a:latin typeface="+mn-lt"/>
              </a:rPr>
            </a:br>
            <a:endParaRPr lang="en-US" sz="1400" dirty="0">
              <a:solidFill>
                <a:srgbClr val="0070C0"/>
              </a:solidFill>
              <a:latin typeface="+mn-lt"/>
            </a:endParaRPr>
          </a:p>
        </p:txBody>
      </p:sp>
      <p:pic>
        <p:nvPicPr>
          <p:cNvPr id="7" name="Picture 6">
            <a:extLst>
              <a:ext uri="{FF2B5EF4-FFF2-40B4-BE49-F238E27FC236}">
                <a16:creationId xmlns:a16="http://schemas.microsoft.com/office/drawing/2014/main" id="{A3E187CC-B0F8-47E6-9EE8-508E9EE4516B}"/>
              </a:ext>
            </a:extLst>
          </p:cNvPr>
          <p:cNvPicPr>
            <a:picLocks noChangeAspect="1"/>
          </p:cNvPicPr>
          <p:nvPr/>
        </p:nvPicPr>
        <p:blipFill>
          <a:blip r:embed="rId3">
            <a:alphaModFix amt="50000"/>
          </a:blip>
          <a:stretch>
            <a:fillRect/>
          </a:stretch>
        </p:blipFill>
        <p:spPr>
          <a:xfrm>
            <a:off x="9938330" y="9236"/>
            <a:ext cx="2237987" cy="1154545"/>
          </a:xfrm>
          <a:prstGeom prst="rect">
            <a:avLst/>
          </a:prstGeom>
        </p:spPr>
      </p:pic>
    </p:spTree>
    <p:extLst>
      <p:ext uri="{BB962C8B-B14F-4D97-AF65-F5344CB8AC3E}">
        <p14:creationId xmlns:p14="http://schemas.microsoft.com/office/powerpoint/2010/main" val="3528990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E187CC-B0F8-47E6-9EE8-508E9EE4516B}"/>
              </a:ext>
            </a:extLst>
          </p:cNvPr>
          <p:cNvPicPr>
            <a:picLocks noChangeAspect="1"/>
          </p:cNvPicPr>
          <p:nvPr/>
        </p:nvPicPr>
        <p:blipFill>
          <a:blip r:embed="rId2">
            <a:alphaModFix amt="50000"/>
          </a:blip>
          <a:stretch>
            <a:fillRect/>
          </a:stretch>
        </p:blipFill>
        <p:spPr>
          <a:xfrm>
            <a:off x="9967160" y="995"/>
            <a:ext cx="2237987" cy="1154545"/>
          </a:xfrm>
          <a:prstGeom prst="rect">
            <a:avLst/>
          </a:prstGeom>
        </p:spPr>
      </p:pic>
      <p:sp>
        <p:nvSpPr>
          <p:cNvPr id="6" name="Title 1">
            <a:extLst>
              <a:ext uri="{FF2B5EF4-FFF2-40B4-BE49-F238E27FC236}">
                <a16:creationId xmlns:a16="http://schemas.microsoft.com/office/drawing/2014/main" id="{814C93B9-B190-43D6-8B88-49603FDE965A}"/>
              </a:ext>
            </a:extLst>
          </p:cNvPr>
          <p:cNvSpPr txBox="1">
            <a:spLocks/>
          </p:cNvSpPr>
          <p:nvPr/>
        </p:nvSpPr>
        <p:spPr>
          <a:xfrm>
            <a:off x="1327914" y="1152846"/>
            <a:ext cx="5478000" cy="681724"/>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u="sng" dirty="0">
                <a:solidFill>
                  <a:schemeClr val="tx1"/>
                </a:solidFill>
                <a:latin typeface="+mn-lt"/>
              </a:rPr>
              <a:t>Optimization Techniques and Concepts:</a:t>
            </a:r>
            <a:endParaRPr lang="en-US" sz="1400" dirty="0">
              <a:solidFill>
                <a:srgbClr val="0070C0"/>
              </a:solidFill>
              <a:latin typeface="+mn-lt"/>
            </a:endParaRPr>
          </a:p>
        </p:txBody>
      </p:sp>
      <p:sp>
        <p:nvSpPr>
          <p:cNvPr id="7" name="TextBox 6"/>
          <p:cNvSpPr txBox="1"/>
          <p:nvPr/>
        </p:nvSpPr>
        <p:spPr>
          <a:xfrm>
            <a:off x="1327914" y="2080284"/>
            <a:ext cx="10353964" cy="2730748"/>
          </a:xfrm>
          <a:prstGeom prst="rect">
            <a:avLst/>
          </a:prstGeom>
          <a:noFill/>
        </p:spPr>
        <p:txBody>
          <a:bodyPr wrap="square" rtlCol="0">
            <a:spAutoFit/>
          </a:bodyPr>
          <a:lstStyle/>
          <a:p>
            <a:pPr defTabSz="914400">
              <a:lnSpc>
                <a:spcPct val="90000"/>
              </a:lnSpc>
              <a:buClr>
                <a:schemeClr val="accent1"/>
              </a:buClr>
            </a:pPr>
            <a:endParaRPr lang="en-US" dirty="0"/>
          </a:p>
          <a:p>
            <a:pPr defTabSz="914400">
              <a:lnSpc>
                <a:spcPct val="90000"/>
              </a:lnSpc>
              <a:buClr>
                <a:schemeClr val="accent1"/>
              </a:buClr>
            </a:pPr>
            <a:r>
              <a:rPr lang="en-US" dirty="0"/>
              <a:t> Paid-Search campaign optimization utilizes:</a:t>
            </a:r>
            <a:br>
              <a:rPr lang="en-US" dirty="0"/>
            </a:br>
            <a:endParaRPr lang="en-US" dirty="0"/>
          </a:p>
          <a:p>
            <a:pPr marL="285750" indent="-342900" defTabSz="914400">
              <a:lnSpc>
                <a:spcPct val="90000"/>
              </a:lnSpc>
              <a:buClr>
                <a:schemeClr val="accent1"/>
              </a:buClr>
              <a:buFont typeface="Wingdings" charset="2"/>
              <a:buChar char="§"/>
            </a:pPr>
            <a:r>
              <a:rPr lang="en-US" dirty="0"/>
              <a:t>Set Covering </a:t>
            </a:r>
          </a:p>
          <a:p>
            <a:pPr marL="285750" indent="-342900" defTabSz="914400">
              <a:lnSpc>
                <a:spcPct val="90000"/>
              </a:lnSpc>
              <a:buClr>
                <a:schemeClr val="accent1"/>
              </a:buClr>
              <a:buFont typeface="Wingdings" charset="2"/>
              <a:buChar char="§"/>
            </a:pPr>
            <a:r>
              <a:rPr lang="en-US" dirty="0"/>
              <a:t>Non-Linear Programming</a:t>
            </a:r>
          </a:p>
          <a:p>
            <a:pPr defTabSz="914400">
              <a:lnSpc>
                <a:spcPct val="90000"/>
              </a:lnSpc>
              <a:buClr>
                <a:schemeClr val="accent1"/>
              </a:buClr>
            </a:pPr>
            <a:r>
              <a:rPr lang="en-US" sz="1050" dirty="0">
                <a:solidFill>
                  <a:srgbClr val="000000"/>
                </a:solidFill>
              </a:rPr>
              <a:t>           (This optimization fully allocates the budget in the marketing channel)</a:t>
            </a:r>
          </a:p>
          <a:p>
            <a:pPr defTabSz="914400">
              <a:lnSpc>
                <a:spcPct val="90000"/>
              </a:lnSpc>
              <a:buClr>
                <a:schemeClr val="accent1"/>
              </a:buClr>
            </a:pPr>
            <a:endParaRPr lang="en-US" dirty="0"/>
          </a:p>
          <a:p>
            <a:pPr defTabSz="914400">
              <a:lnSpc>
                <a:spcPct val="90000"/>
              </a:lnSpc>
              <a:buClr>
                <a:schemeClr val="accent1"/>
              </a:buClr>
            </a:pPr>
            <a:r>
              <a:rPr lang="en-US" dirty="0"/>
              <a:t>Budget Allocation to Advertising Channels(Facebook, Email Marketing, Twitter) utilizes:</a:t>
            </a:r>
            <a:br>
              <a:rPr lang="en-US" dirty="0"/>
            </a:br>
            <a:endParaRPr lang="en-US" dirty="0"/>
          </a:p>
          <a:p>
            <a:pPr marL="285750" indent="-342900" defTabSz="914400">
              <a:lnSpc>
                <a:spcPct val="90000"/>
              </a:lnSpc>
              <a:buClr>
                <a:schemeClr val="accent1"/>
              </a:buClr>
              <a:buFont typeface="Wingdings" charset="2"/>
              <a:buChar char="§"/>
            </a:pPr>
            <a:r>
              <a:rPr lang="en-US" dirty="0"/>
              <a:t>Mixed Integer Programming </a:t>
            </a:r>
          </a:p>
          <a:p>
            <a:pPr defTabSz="914400">
              <a:lnSpc>
                <a:spcPct val="90000"/>
              </a:lnSpc>
              <a:buClr>
                <a:schemeClr val="accent1"/>
              </a:buClr>
            </a:pPr>
            <a:r>
              <a:rPr lang="en-US" dirty="0"/>
              <a:t>       </a:t>
            </a:r>
            <a:r>
              <a:rPr lang="en-US" sz="1050" dirty="0"/>
              <a:t>(This optimization helps minimize weekly spend with maximum lead generation)</a:t>
            </a:r>
            <a:endParaRPr lang="en-US" dirty="0"/>
          </a:p>
        </p:txBody>
      </p:sp>
    </p:spTree>
    <p:extLst>
      <p:ext uri="{BB962C8B-B14F-4D97-AF65-F5344CB8AC3E}">
        <p14:creationId xmlns:p14="http://schemas.microsoft.com/office/powerpoint/2010/main" val="2500621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55A7E90-E3D3-4674-8649-C467CD88B300}"/>
              </a:ext>
            </a:extLst>
          </p:cNvPr>
          <p:cNvSpPr>
            <a:spLocks noGrp="1"/>
          </p:cNvSpPr>
          <p:nvPr>
            <p:ph type="subTitle" idx="4294967295"/>
          </p:nvPr>
        </p:nvSpPr>
        <p:spPr>
          <a:xfrm>
            <a:off x="1346887" y="1917871"/>
            <a:ext cx="10339388" cy="3718999"/>
          </a:xfrm>
        </p:spPr>
        <p:txBody>
          <a:bodyPr>
            <a:normAutofit/>
          </a:bodyPr>
          <a:lstStyle/>
          <a:p>
            <a:pPr marL="342900" indent="-342900" algn="l">
              <a:buFont typeface="Wingdings" charset="2"/>
              <a:buChar char="§"/>
            </a:pPr>
            <a:r>
              <a:rPr lang="en-US" b="1" u="sng" dirty="0">
                <a:solidFill>
                  <a:schemeClr val="tx1"/>
                </a:solidFill>
                <a:latin typeface="Calibri" charset="0"/>
                <a:ea typeface="Calibri" charset="0"/>
                <a:cs typeface="Calibri" charset="0"/>
              </a:rPr>
              <a:t>Google Analytics</a:t>
            </a:r>
          </a:p>
          <a:p>
            <a:pPr marL="800100" lvl="1" indent="-342900" algn="l">
              <a:buFont typeface="Arial" charset="0"/>
              <a:buChar char="•"/>
            </a:pPr>
            <a:r>
              <a:rPr lang="en-US" sz="1800" dirty="0">
                <a:solidFill>
                  <a:schemeClr val="tx1"/>
                </a:solidFill>
              </a:rPr>
              <a:t>Historical advertising performance data from paid search campaigns  (1</a:t>
            </a:r>
            <a:r>
              <a:rPr lang="en-US" sz="1800" baseline="30000" dirty="0">
                <a:solidFill>
                  <a:schemeClr val="tx1"/>
                </a:solidFill>
              </a:rPr>
              <a:t>st</a:t>
            </a:r>
            <a:r>
              <a:rPr lang="en-US" sz="1800" dirty="0">
                <a:solidFill>
                  <a:schemeClr val="tx1"/>
                </a:solidFill>
              </a:rPr>
              <a:t> Apr 2017 to 26</a:t>
            </a:r>
            <a:r>
              <a:rPr lang="en-US" sz="1800" baseline="30000" dirty="0">
                <a:solidFill>
                  <a:schemeClr val="tx1"/>
                </a:solidFill>
              </a:rPr>
              <a:t>th</a:t>
            </a:r>
            <a:r>
              <a:rPr lang="en-US" sz="1800" dirty="0">
                <a:solidFill>
                  <a:schemeClr val="tx1"/>
                </a:solidFill>
              </a:rPr>
              <a:t> Nov 2017)</a:t>
            </a:r>
          </a:p>
          <a:p>
            <a:pPr marL="800100" lvl="1" indent="-342900" algn="l">
              <a:buFont typeface="Arial" charset="0"/>
              <a:buChar char="•"/>
            </a:pPr>
            <a:r>
              <a:rPr lang="en-US" sz="1800" dirty="0">
                <a:solidFill>
                  <a:schemeClr val="tx1"/>
                </a:solidFill>
              </a:rPr>
              <a:t>Metric included:</a:t>
            </a:r>
          </a:p>
          <a:p>
            <a:pPr marL="1257300" lvl="2" indent="-342900" algn="l">
              <a:buFont typeface="Courier New" charset="0"/>
              <a:buChar char="o"/>
            </a:pPr>
            <a:r>
              <a:rPr lang="en-US" sz="1600" dirty="0">
                <a:solidFill>
                  <a:schemeClr val="tx1"/>
                </a:solidFill>
              </a:rPr>
              <a:t>Total Cost</a:t>
            </a:r>
          </a:p>
          <a:p>
            <a:pPr marL="1257300" lvl="2" indent="-342900" algn="l">
              <a:buFont typeface="Courier New" charset="0"/>
              <a:buChar char="o"/>
            </a:pPr>
            <a:r>
              <a:rPr lang="en-US" sz="1600" dirty="0">
                <a:solidFill>
                  <a:schemeClr val="tx1"/>
                </a:solidFill>
              </a:rPr>
              <a:t>Visits</a:t>
            </a:r>
          </a:p>
          <a:p>
            <a:pPr marL="1257300" lvl="2" indent="-342900" algn="l">
              <a:buFont typeface="Courier New" charset="0"/>
              <a:buChar char="o"/>
            </a:pPr>
            <a:r>
              <a:rPr lang="en-US" sz="1600" dirty="0">
                <a:solidFill>
                  <a:schemeClr val="tx1"/>
                </a:solidFill>
              </a:rPr>
              <a:t>Day of the week</a:t>
            </a:r>
          </a:p>
          <a:p>
            <a:pPr marL="800100" lvl="1" indent="-342900" algn="l">
              <a:buFont typeface="Wingdings" charset="2"/>
              <a:buChar char="§"/>
            </a:pPr>
            <a:endParaRPr lang="en-US" dirty="0">
              <a:solidFill>
                <a:schemeClr val="tx1"/>
              </a:solidFill>
            </a:endParaRPr>
          </a:p>
          <a:p>
            <a:pPr marL="342900" indent="-342900" algn="l">
              <a:buFont typeface="Wingdings" charset="2"/>
              <a:buChar char="§"/>
            </a:pPr>
            <a:r>
              <a:rPr lang="en-US" b="1" u="sng" dirty="0">
                <a:solidFill>
                  <a:schemeClr val="tx1"/>
                </a:solidFill>
                <a:latin typeface="Calibri" charset="0"/>
                <a:ea typeface="Calibri" charset="0"/>
                <a:cs typeface="Calibri" charset="0"/>
              </a:rPr>
              <a:t>Other secondary Sources</a:t>
            </a:r>
            <a:endParaRPr lang="en-US" sz="1800" dirty="0">
              <a:solidFill>
                <a:schemeClr val="tx1"/>
              </a:solidFill>
            </a:endParaRPr>
          </a:p>
          <a:p>
            <a:pPr marL="800100" lvl="1" indent="-342900">
              <a:buFont typeface="Arial" charset="0"/>
              <a:buChar char="•"/>
            </a:pPr>
            <a:r>
              <a:rPr lang="en-US" dirty="0">
                <a:solidFill>
                  <a:schemeClr val="tx1"/>
                </a:solidFill>
                <a:hlinkClick r:id="rId2"/>
              </a:rPr>
              <a:t>https://adespresso.com/blog/facebook-ads-cost/</a:t>
            </a:r>
            <a:endParaRPr lang="en-US" dirty="0">
              <a:solidFill>
                <a:schemeClr val="tx1"/>
              </a:solidFill>
            </a:endParaRPr>
          </a:p>
          <a:p>
            <a:pPr marL="800100" lvl="1" indent="-342900">
              <a:buFont typeface="Arial" charset="0"/>
              <a:buChar char="•"/>
            </a:pPr>
            <a:r>
              <a:rPr lang="en-US" dirty="0">
                <a:solidFill>
                  <a:schemeClr val="tx1"/>
                </a:solidFill>
                <a:hlinkClick r:id="rId3"/>
              </a:rPr>
              <a:t>http://www.cypra.com/en/email_services/professional-pricing.php#</a:t>
            </a:r>
            <a:endParaRPr lang="en-US" dirty="0">
              <a:solidFill>
                <a:schemeClr val="tx1"/>
              </a:solidFill>
            </a:endParaRPr>
          </a:p>
          <a:p>
            <a:pPr marL="800100" lvl="1" indent="-342900">
              <a:buFont typeface="Arial" charset="0"/>
              <a:buChar char="•"/>
            </a:pPr>
            <a:r>
              <a:rPr lang="en-US" dirty="0">
                <a:solidFill>
                  <a:schemeClr val="tx1"/>
                </a:solidFill>
                <a:hlinkClick r:id="rId4"/>
              </a:rPr>
              <a:t>http://www.pennapowers.com/how-much-do-ads-on-twitter-cost/</a:t>
            </a:r>
            <a:endParaRPr lang="en-US" sz="1800" dirty="0">
              <a:solidFill>
                <a:schemeClr val="tx1"/>
              </a:solidFill>
            </a:endParaRPr>
          </a:p>
          <a:p>
            <a:pPr marL="800100" lvl="1" indent="-342900" algn="l">
              <a:buFont typeface="Wingdings" panose="05000000000000000000" pitchFamily="2" charset="2"/>
              <a:buChar char="Ø"/>
            </a:pPr>
            <a:endParaRPr lang="en-US" dirty="0">
              <a:solidFill>
                <a:schemeClr val="tx1"/>
              </a:solidFill>
            </a:endParaRPr>
          </a:p>
        </p:txBody>
      </p:sp>
      <p:sp>
        <p:nvSpPr>
          <p:cNvPr id="2" name="Title 1">
            <a:extLst>
              <a:ext uri="{FF2B5EF4-FFF2-40B4-BE49-F238E27FC236}">
                <a16:creationId xmlns:a16="http://schemas.microsoft.com/office/drawing/2014/main" id="{814C93B9-B190-43D6-8B88-49603FDE965A}"/>
              </a:ext>
            </a:extLst>
          </p:cNvPr>
          <p:cNvSpPr>
            <a:spLocks noGrp="1"/>
          </p:cNvSpPr>
          <p:nvPr>
            <p:ph type="ctrTitle" idx="4294967295"/>
          </p:nvPr>
        </p:nvSpPr>
        <p:spPr>
          <a:xfrm>
            <a:off x="1346887" y="1163781"/>
            <a:ext cx="2829697" cy="654362"/>
          </a:xfrm>
        </p:spPr>
        <p:txBody>
          <a:bodyPr vert="horz" lIns="91440" tIns="45720" rIns="91440" bIns="45720" rtlCol="0" anchor="b">
            <a:normAutofit/>
          </a:bodyPr>
          <a:lstStyle/>
          <a:p>
            <a:r>
              <a:rPr lang="en-US" sz="3200" u="sng" dirty="0">
                <a:solidFill>
                  <a:schemeClr val="tx1"/>
                </a:solidFill>
                <a:latin typeface="+mn-lt"/>
              </a:rPr>
              <a:t>Data Collection</a:t>
            </a:r>
          </a:p>
        </p:txBody>
      </p:sp>
      <p:pic>
        <p:nvPicPr>
          <p:cNvPr id="5" name="Picture 4">
            <a:extLst>
              <a:ext uri="{FF2B5EF4-FFF2-40B4-BE49-F238E27FC236}">
                <a16:creationId xmlns:a16="http://schemas.microsoft.com/office/drawing/2014/main" id="{A3E187CC-B0F8-47E6-9EE8-508E9EE4516B}"/>
              </a:ext>
            </a:extLst>
          </p:cNvPr>
          <p:cNvPicPr>
            <a:picLocks noChangeAspect="1"/>
          </p:cNvPicPr>
          <p:nvPr/>
        </p:nvPicPr>
        <p:blipFill>
          <a:blip r:embed="rId5">
            <a:alphaModFix amt="50000"/>
          </a:blip>
          <a:stretch>
            <a:fillRect/>
          </a:stretch>
        </p:blipFill>
        <p:spPr>
          <a:xfrm>
            <a:off x="9938330" y="9236"/>
            <a:ext cx="2237987" cy="1154545"/>
          </a:xfrm>
          <a:prstGeom prst="rect">
            <a:avLst/>
          </a:prstGeom>
        </p:spPr>
      </p:pic>
    </p:spTree>
    <p:extLst>
      <p:ext uri="{BB962C8B-B14F-4D97-AF65-F5344CB8AC3E}">
        <p14:creationId xmlns:p14="http://schemas.microsoft.com/office/powerpoint/2010/main" val="2568841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C93B9-B190-43D6-8B88-49603FDE965A}"/>
              </a:ext>
            </a:extLst>
          </p:cNvPr>
          <p:cNvSpPr>
            <a:spLocks noGrp="1"/>
          </p:cNvSpPr>
          <p:nvPr>
            <p:ph type="ctrTitle" idx="4294967295"/>
          </p:nvPr>
        </p:nvSpPr>
        <p:spPr>
          <a:xfrm>
            <a:off x="1070954" y="1155540"/>
            <a:ext cx="6927152" cy="485861"/>
          </a:xfrm>
        </p:spPr>
        <p:txBody>
          <a:bodyPr vert="horz" lIns="91440" tIns="45720" rIns="91440" bIns="45720" rtlCol="0" anchor="b">
            <a:noAutofit/>
          </a:bodyPr>
          <a:lstStyle/>
          <a:p>
            <a:r>
              <a:rPr lang="en-US" sz="3200" u="sng" dirty="0">
                <a:solidFill>
                  <a:schemeClr val="tx1"/>
                </a:solidFill>
                <a:latin typeface="+mn-lt"/>
              </a:rPr>
              <a:t>Data Snapshots – Paid Search Campaigns</a:t>
            </a:r>
          </a:p>
        </p:txBody>
      </p:sp>
      <p:pic>
        <p:nvPicPr>
          <p:cNvPr id="4" name="Picture 3"/>
          <p:cNvPicPr>
            <a:picLocks noChangeAspect="1"/>
          </p:cNvPicPr>
          <p:nvPr/>
        </p:nvPicPr>
        <p:blipFill>
          <a:blip r:embed="rId2"/>
          <a:stretch>
            <a:fillRect/>
          </a:stretch>
        </p:blipFill>
        <p:spPr>
          <a:xfrm>
            <a:off x="1711688" y="1779900"/>
            <a:ext cx="2776671" cy="2568583"/>
          </a:xfrm>
          <a:prstGeom prst="rect">
            <a:avLst/>
          </a:prstGeom>
        </p:spPr>
      </p:pic>
      <p:pic>
        <p:nvPicPr>
          <p:cNvPr id="9" name="Picture 8"/>
          <p:cNvPicPr>
            <a:picLocks noChangeAspect="1"/>
          </p:cNvPicPr>
          <p:nvPr/>
        </p:nvPicPr>
        <p:blipFill>
          <a:blip r:embed="rId3"/>
          <a:stretch>
            <a:fillRect/>
          </a:stretch>
        </p:blipFill>
        <p:spPr>
          <a:xfrm>
            <a:off x="3662254" y="4348483"/>
            <a:ext cx="7078789" cy="1152008"/>
          </a:xfrm>
          <a:prstGeom prst="rect">
            <a:avLst/>
          </a:prstGeom>
        </p:spPr>
      </p:pic>
      <p:pic>
        <p:nvPicPr>
          <p:cNvPr id="8" name="Picture 7">
            <a:extLst>
              <a:ext uri="{FF2B5EF4-FFF2-40B4-BE49-F238E27FC236}">
                <a16:creationId xmlns:a16="http://schemas.microsoft.com/office/drawing/2014/main" id="{A3E187CC-B0F8-47E6-9EE8-508E9EE4516B}"/>
              </a:ext>
            </a:extLst>
          </p:cNvPr>
          <p:cNvPicPr>
            <a:picLocks noChangeAspect="1"/>
          </p:cNvPicPr>
          <p:nvPr/>
        </p:nvPicPr>
        <p:blipFill>
          <a:blip r:embed="rId4">
            <a:alphaModFix amt="50000"/>
          </a:blip>
          <a:stretch>
            <a:fillRect/>
          </a:stretch>
        </p:blipFill>
        <p:spPr>
          <a:xfrm>
            <a:off x="9967160" y="995"/>
            <a:ext cx="2237987" cy="1154545"/>
          </a:xfrm>
          <a:prstGeom prst="rect">
            <a:avLst/>
          </a:prstGeom>
        </p:spPr>
      </p:pic>
      <p:cxnSp>
        <p:nvCxnSpPr>
          <p:cNvPr id="14" name="Elbow Connector 13"/>
          <p:cNvCxnSpPr>
            <a:stCxn id="4" idx="3"/>
            <a:endCxn id="19" idx="0"/>
          </p:cNvCxnSpPr>
          <p:nvPr/>
        </p:nvCxnSpPr>
        <p:spPr>
          <a:xfrm>
            <a:off x="4488359" y="3064192"/>
            <a:ext cx="2711237" cy="10072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055878" y="1563308"/>
            <a:ext cx="2211859" cy="276999"/>
          </a:xfrm>
          <a:prstGeom prst="rect">
            <a:avLst/>
          </a:prstGeom>
          <a:noFill/>
        </p:spPr>
        <p:txBody>
          <a:bodyPr wrap="square" rtlCol="0">
            <a:spAutoFit/>
          </a:bodyPr>
          <a:lstStyle/>
          <a:p>
            <a:r>
              <a:rPr lang="en-US" sz="1200" dirty="0"/>
              <a:t>Data Extracted from Campaigns</a:t>
            </a:r>
          </a:p>
        </p:txBody>
      </p:sp>
      <p:sp>
        <p:nvSpPr>
          <p:cNvPr id="19" name="TextBox 18"/>
          <p:cNvSpPr txBox="1"/>
          <p:nvPr/>
        </p:nvSpPr>
        <p:spPr>
          <a:xfrm>
            <a:off x="6219020" y="4071484"/>
            <a:ext cx="1961152" cy="276999"/>
          </a:xfrm>
          <a:prstGeom prst="rect">
            <a:avLst/>
          </a:prstGeom>
          <a:noFill/>
        </p:spPr>
        <p:txBody>
          <a:bodyPr wrap="square" rtlCol="0">
            <a:spAutoFit/>
          </a:bodyPr>
          <a:lstStyle/>
          <a:p>
            <a:r>
              <a:rPr lang="en-US" sz="1200" dirty="0"/>
              <a:t>Visits for each dollar spent</a:t>
            </a:r>
          </a:p>
        </p:txBody>
      </p:sp>
      <p:sp>
        <p:nvSpPr>
          <p:cNvPr id="28" name="TextBox 27"/>
          <p:cNvSpPr txBox="1"/>
          <p:nvPr/>
        </p:nvSpPr>
        <p:spPr>
          <a:xfrm>
            <a:off x="5238444" y="2632730"/>
            <a:ext cx="1961152" cy="369332"/>
          </a:xfrm>
          <a:prstGeom prst="rect">
            <a:avLst/>
          </a:prstGeom>
          <a:noFill/>
        </p:spPr>
        <p:txBody>
          <a:bodyPr wrap="square" rtlCol="0">
            <a:spAutoFit/>
          </a:bodyPr>
          <a:lstStyle/>
          <a:p>
            <a:r>
              <a:rPr lang="en-US" dirty="0"/>
              <a:t>Data Manipulation</a:t>
            </a:r>
          </a:p>
        </p:txBody>
      </p:sp>
      <p:sp>
        <p:nvSpPr>
          <p:cNvPr id="3" name="TextBox 2"/>
          <p:cNvSpPr txBox="1"/>
          <p:nvPr/>
        </p:nvSpPr>
        <p:spPr>
          <a:xfrm>
            <a:off x="7265030" y="2963488"/>
            <a:ext cx="4049515" cy="646331"/>
          </a:xfrm>
          <a:prstGeom prst="rect">
            <a:avLst/>
          </a:prstGeom>
          <a:noFill/>
        </p:spPr>
        <p:txBody>
          <a:bodyPr wrap="square" rtlCol="0">
            <a:spAutoFit/>
          </a:bodyPr>
          <a:lstStyle/>
          <a:p>
            <a:r>
              <a:rPr lang="en-US" dirty="0"/>
              <a:t>We derived daily visits for each dollar spent on individual campaigns</a:t>
            </a:r>
          </a:p>
        </p:txBody>
      </p:sp>
    </p:spTree>
    <p:extLst>
      <p:ext uri="{BB962C8B-B14F-4D97-AF65-F5344CB8AC3E}">
        <p14:creationId xmlns:p14="http://schemas.microsoft.com/office/powerpoint/2010/main" val="372347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C93B9-B190-43D6-8B88-49603FDE965A}"/>
              </a:ext>
            </a:extLst>
          </p:cNvPr>
          <p:cNvSpPr>
            <a:spLocks noGrp="1"/>
          </p:cNvSpPr>
          <p:nvPr>
            <p:ph type="ctrTitle" idx="4294967295"/>
          </p:nvPr>
        </p:nvSpPr>
        <p:spPr>
          <a:xfrm>
            <a:off x="1043709" y="1163781"/>
            <a:ext cx="5052291" cy="681724"/>
          </a:xfrm>
        </p:spPr>
        <p:txBody>
          <a:bodyPr>
            <a:normAutofit fontScale="90000"/>
          </a:bodyPr>
          <a:lstStyle/>
          <a:p>
            <a:r>
              <a:rPr lang="en-US" sz="3600" u="sng" dirty="0">
                <a:solidFill>
                  <a:schemeClr val="tx1"/>
                </a:solidFill>
                <a:latin typeface="+mn-lt"/>
              </a:rPr>
              <a:t>Problem Formulation – Part1</a:t>
            </a:r>
            <a:br>
              <a:rPr lang="en-US" sz="3200" u="sng" dirty="0">
                <a:solidFill>
                  <a:srgbClr val="00B050"/>
                </a:solidFill>
                <a:latin typeface="+mn-lt"/>
              </a:rPr>
            </a:br>
            <a:endParaRPr lang="en-US" sz="1400" dirty="0">
              <a:solidFill>
                <a:srgbClr val="0070C0"/>
              </a:solidFill>
              <a:latin typeface="+mn-lt"/>
            </a:endParaRPr>
          </a:p>
        </p:txBody>
      </p:sp>
      <p:sp>
        <p:nvSpPr>
          <p:cNvPr id="3" name="TextBox 2"/>
          <p:cNvSpPr txBox="1"/>
          <p:nvPr/>
        </p:nvSpPr>
        <p:spPr>
          <a:xfrm>
            <a:off x="1043709" y="1845505"/>
            <a:ext cx="10353964" cy="3416320"/>
          </a:xfrm>
          <a:prstGeom prst="rect">
            <a:avLst/>
          </a:prstGeom>
          <a:noFill/>
        </p:spPr>
        <p:txBody>
          <a:bodyPr wrap="square" rtlCol="0">
            <a:spAutoFit/>
          </a:bodyPr>
          <a:lstStyle/>
          <a:p>
            <a:pPr marL="285750" indent="-342900" defTabSz="914400">
              <a:lnSpc>
                <a:spcPct val="90000"/>
              </a:lnSpc>
              <a:buClr>
                <a:schemeClr val="accent1"/>
              </a:buClr>
              <a:buFont typeface="Wingdings" charset="2"/>
              <a:buChar char="§"/>
            </a:pPr>
            <a:r>
              <a:rPr lang="en-US" dirty="0"/>
              <a:t>Optimize weekly budget distribution to increase overall visits to the website while ensuring relatively  </a:t>
            </a:r>
          </a:p>
          <a:p>
            <a:pPr defTabSz="914400">
              <a:lnSpc>
                <a:spcPct val="90000"/>
              </a:lnSpc>
              <a:buClr>
                <a:schemeClr val="accent1"/>
              </a:buClr>
            </a:pPr>
            <a:r>
              <a:rPr lang="en-US" dirty="0"/>
              <a:t>       uniform spread of visitors across campaigns</a:t>
            </a:r>
          </a:p>
          <a:p>
            <a:pPr defTabSz="914400">
              <a:lnSpc>
                <a:spcPct val="90000"/>
              </a:lnSpc>
              <a:buClr>
                <a:schemeClr val="accent1"/>
              </a:buClr>
            </a:pPr>
            <a:endParaRPr lang="en-US" dirty="0"/>
          </a:p>
          <a:p>
            <a:pPr marL="285750" indent="-342900" defTabSz="914400">
              <a:lnSpc>
                <a:spcPct val="90000"/>
              </a:lnSpc>
              <a:buClr>
                <a:schemeClr val="accent1"/>
              </a:buClr>
              <a:buFont typeface="Wingdings" charset="2"/>
              <a:buChar char="§"/>
            </a:pPr>
            <a:r>
              <a:rPr lang="en-US" b="1" u="sng" dirty="0"/>
              <a:t>Decision Variables </a:t>
            </a:r>
            <a:r>
              <a:rPr lang="en-US" dirty="0"/>
              <a:t>– </a:t>
            </a:r>
            <a:r>
              <a:rPr lang="en-US" sz="1600" dirty="0"/>
              <a:t>Daily budget spent on each campaign (formulated as matrix)</a:t>
            </a:r>
          </a:p>
          <a:p>
            <a:pPr marL="742950" lvl="1" indent="-342900" defTabSz="914400">
              <a:lnSpc>
                <a:spcPct val="90000"/>
              </a:lnSpc>
              <a:buClr>
                <a:schemeClr val="accent1"/>
              </a:buClr>
              <a:buFont typeface="Arial" charset="0"/>
              <a:buChar char="•"/>
            </a:pPr>
            <a:r>
              <a:rPr lang="en-US" sz="1600" dirty="0"/>
              <a:t>Xij – budget allocated to campaign i</a:t>
            </a:r>
            <a:r>
              <a:rPr lang="en-US" sz="1600" baseline="30000" dirty="0"/>
              <a:t>th</a:t>
            </a:r>
            <a:r>
              <a:rPr lang="en-US" sz="1600" dirty="0"/>
              <a:t> on j</a:t>
            </a:r>
            <a:r>
              <a:rPr lang="en-US" sz="1600" baseline="30000" dirty="0"/>
              <a:t>th</a:t>
            </a:r>
            <a:r>
              <a:rPr lang="en-US" sz="1600" dirty="0"/>
              <a:t> day of the week</a:t>
            </a:r>
          </a:p>
          <a:p>
            <a:pPr marL="742950" lvl="1" indent="-342900" defTabSz="914400">
              <a:lnSpc>
                <a:spcPct val="90000"/>
              </a:lnSpc>
              <a:buClr>
                <a:schemeClr val="accent1"/>
              </a:buClr>
              <a:buFont typeface="Arial" charset="0"/>
              <a:buChar char="•"/>
            </a:pPr>
            <a:endParaRPr lang="en-US" dirty="0"/>
          </a:p>
          <a:p>
            <a:pPr marL="285750" indent="-342900" defTabSz="914400">
              <a:lnSpc>
                <a:spcPct val="90000"/>
              </a:lnSpc>
              <a:buClr>
                <a:schemeClr val="accent1"/>
              </a:buClr>
              <a:buFont typeface="Wingdings" charset="2"/>
              <a:buChar char="§"/>
            </a:pPr>
            <a:r>
              <a:rPr lang="en-US" b="1" u="sng" dirty="0"/>
              <a:t>Objective </a:t>
            </a:r>
            <a:r>
              <a:rPr lang="en-US" dirty="0"/>
              <a:t>– </a:t>
            </a:r>
            <a:r>
              <a:rPr lang="en-US" sz="1600" dirty="0"/>
              <a:t>To maximize total visitors to the website within a week for a given budget</a:t>
            </a:r>
          </a:p>
          <a:p>
            <a:pPr marL="742950" lvl="1" indent="-342900" defTabSz="914400">
              <a:lnSpc>
                <a:spcPct val="90000"/>
              </a:lnSpc>
              <a:buClr>
                <a:schemeClr val="accent1"/>
              </a:buClr>
              <a:buFont typeface="Arial" charset="0"/>
              <a:buChar char="•"/>
            </a:pPr>
            <a:endParaRPr lang="en-US" dirty="0"/>
          </a:p>
          <a:p>
            <a:pPr marL="285750" indent="-342900" defTabSz="914400">
              <a:lnSpc>
                <a:spcPct val="90000"/>
              </a:lnSpc>
              <a:buClr>
                <a:schemeClr val="accent1"/>
              </a:buClr>
              <a:buFont typeface="Wingdings" charset="2"/>
              <a:buChar char="§"/>
            </a:pPr>
            <a:r>
              <a:rPr lang="en-US" b="1" u="sng" dirty="0"/>
              <a:t>Constraints</a:t>
            </a:r>
            <a:r>
              <a:rPr lang="en-US" dirty="0"/>
              <a:t> – </a:t>
            </a:r>
          </a:p>
          <a:p>
            <a:pPr marL="742950" lvl="1" indent="-342900" defTabSz="914400">
              <a:lnSpc>
                <a:spcPct val="90000"/>
              </a:lnSpc>
              <a:buClr>
                <a:schemeClr val="accent1"/>
              </a:buClr>
              <a:buFont typeface="Arial" charset="0"/>
              <a:buChar char="•"/>
            </a:pPr>
            <a:r>
              <a:rPr lang="en-US" sz="1600" dirty="0"/>
              <a:t>Total weekly budget</a:t>
            </a:r>
          </a:p>
          <a:p>
            <a:pPr marL="742950" lvl="1" indent="-342900" defTabSz="914400">
              <a:lnSpc>
                <a:spcPct val="90000"/>
              </a:lnSpc>
              <a:buClr>
                <a:schemeClr val="accent1"/>
              </a:buClr>
              <a:buFont typeface="Arial" charset="0"/>
              <a:buChar char="•"/>
            </a:pPr>
            <a:r>
              <a:rPr lang="en-US" sz="1600" dirty="0"/>
              <a:t>Maximum allowed budget on each campaign (30%,30%,20%,20% of total weekly spend)</a:t>
            </a:r>
          </a:p>
          <a:p>
            <a:pPr marL="742950" lvl="1" indent="-342900" defTabSz="914400">
              <a:lnSpc>
                <a:spcPct val="90000"/>
              </a:lnSpc>
              <a:buClr>
                <a:schemeClr val="accent1"/>
              </a:buClr>
              <a:buFont typeface="Arial" charset="0"/>
              <a:buChar char="•"/>
            </a:pPr>
            <a:r>
              <a:rPr lang="en-US" sz="1600" dirty="0"/>
              <a:t>Each campaign should get at least 10% of its weekly budget everyday </a:t>
            </a:r>
          </a:p>
          <a:p>
            <a:pPr marL="742950" lvl="1" indent="-342900" defTabSz="914400">
              <a:lnSpc>
                <a:spcPct val="90000"/>
              </a:lnSpc>
              <a:buClr>
                <a:schemeClr val="accent1"/>
              </a:buClr>
              <a:buFont typeface="Arial" charset="0"/>
              <a:buChar char="•"/>
            </a:pPr>
            <a:r>
              <a:rPr lang="en-US" sz="1600" dirty="0"/>
              <a:t>Variation in daily campaign budgets should be relatively low </a:t>
            </a:r>
          </a:p>
          <a:p>
            <a:pPr marL="742950" lvl="1" indent="-342900" defTabSz="914400">
              <a:lnSpc>
                <a:spcPct val="90000"/>
              </a:lnSpc>
              <a:buClr>
                <a:schemeClr val="accent1"/>
              </a:buClr>
              <a:buFont typeface="Arial" charset="0"/>
              <a:buChar char="•"/>
            </a:pPr>
            <a:r>
              <a:rPr lang="en-US" sz="1600" dirty="0"/>
              <a:t>Each campaign should attain at least 500 visitors each day</a:t>
            </a:r>
          </a:p>
        </p:txBody>
      </p:sp>
      <p:pic>
        <p:nvPicPr>
          <p:cNvPr id="5" name="Picture 4">
            <a:extLst>
              <a:ext uri="{FF2B5EF4-FFF2-40B4-BE49-F238E27FC236}">
                <a16:creationId xmlns:a16="http://schemas.microsoft.com/office/drawing/2014/main" id="{A3E187CC-B0F8-47E6-9EE8-508E9EE4516B}"/>
              </a:ext>
            </a:extLst>
          </p:cNvPr>
          <p:cNvPicPr>
            <a:picLocks noChangeAspect="1"/>
          </p:cNvPicPr>
          <p:nvPr/>
        </p:nvPicPr>
        <p:blipFill>
          <a:blip r:embed="rId2">
            <a:alphaModFix amt="50000"/>
          </a:blip>
          <a:stretch>
            <a:fillRect/>
          </a:stretch>
        </p:blipFill>
        <p:spPr>
          <a:xfrm>
            <a:off x="9967160" y="995"/>
            <a:ext cx="2237987" cy="1154545"/>
          </a:xfrm>
          <a:prstGeom prst="rect">
            <a:avLst/>
          </a:prstGeom>
        </p:spPr>
      </p:pic>
    </p:spTree>
    <p:extLst>
      <p:ext uri="{BB962C8B-B14F-4D97-AF65-F5344CB8AC3E}">
        <p14:creationId xmlns:p14="http://schemas.microsoft.com/office/powerpoint/2010/main" val="476348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231097" y="3022418"/>
            <a:ext cx="7066133" cy="1330803"/>
          </a:xfrm>
          <a:prstGeom prst="rect">
            <a:avLst/>
          </a:prstGeom>
        </p:spPr>
      </p:pic>
      <p:pic>
        <p:nvPicPr>
          <p:cNvPr id="3" name="Picture 2"/>
          <p:cNvPicPr>
            <a:picLocks noChangeAspect="1"/>
          </p:cNvPicPr>
          <p:nvPr/>
        </p:nvPicPr>
        <p:blipFill>
          <a:blip r:embed="rId3"/>
          <a:stretch>
            <a:fillRect/>
          </a:stretch>
        </p:blipFill>
        <p:spPr>
          <a:xfrm>
            <a:off x="1302762" y="4447186"/>
            <a:ext cx="7132807" cy="1529686"/>
          </a:xfrm>
          <a:prstGeom prst="rect">
            <a:avLst/>
          </a:prstGeom>
        </p:spPr>
      </p:pic>
      <p:pic>
        <p:nvPicPr>
          <p:cNvPr id="4" name="Picture 3"/>
          <p:cNvPicPr>
            <a:picLocks noChangeAspect="1"/>
          </p:cNvPicPr>
          <p:nvPr/>
        </p:nvPicPr>
        <p:blipFill>
          <a:blip r:embed="rId4"/>
          <a:stretch>
            <a:fillRect/>
          </a:stretch>
        </p:blipFill>
        <p:spPr>
          <a:xfrm>
            <a:off x="1327914" y="1886185"/>
            <a:ext cx="6981851" cy="1136233"/>
          </a:xfrm>
          <a:prstGeom prst="rect">
            <a:avLst/>
          </a:prstGeom>
        </p:spPr>
      </p:pic>
      <p:sp>
        <p:nvSpPr>
          <p:cNvPr id="6" name="Title 1">
            <a:extLst>
              <a:ext uri="{FF2B5EF4-FFF2-40B4-BE49-F238E27FC236}">
                <a16:creationId xmlns:a16="http://schemas.microsoft.com/office/drawing/2014/main" id="{814C93B9-B190-43D6-8B88-49603FDE965A}"/>
              </a:ext>
            </a:extLst>
          </p:cNvPr>
          <p:cNvSpPr txBox="1">
            <a:spLocks/>
          </p:cNvSpPr>
          <p:nvPr/>
        </p:nvSpPr>
        <p:spPr>
          <a:xfrm>
            <a:off x="1327914" y="1152846"/>
            <a:ext cx="3941805" cy="681724"/>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u="sng" dirty="0">
                <a:solidFill>
                  <a:schemeClr val="tx1"/>
                </a:solidFill>
                <a:latin typeface="+mn-lt"/>
              </a:rPr>
              <a:t>Problem Formulation</a:t>
            </a:r>
            <a:br>
              <a:rPr lang="en-US" sz="3200" u="sng" dirty="0">
                <a:solidFill>
                  <a:srgbClr val="00B050"/>
                </a:solidFill>
                <a:latin typeface="+mn-lt"/>
              </a:rPr>
            </a:br>
            <a:endParaRPr lang="en-US" sz="1400" dirty="0">
              <a:solidFill>
                <a:srgbClr val="0070C0"/>
              </a:solidFill>
              <a:latin typeface="+mn-lt"/>
            </a:endParaRPr>
          </a:p>
        </p:txBody>
      </p:sp>
      <p:pic>
        <p:nvPicPr>
          <p:cNvPr id="7" name="Picture 6">
            <a:extLst>
              <a:ext uri="{FF2B5EF4-FFF2-40B4-BE49-F238E27FC236}">
                <a16:creationId xmlns:a16="http://schemas.microsoft.com/office/drawing/2014/main" id="{A3E187CC-B0F8-47E6-9EE8-508E9EE4516B}"/>
              </a:ext>
            </a:extLst>
          </p:cNvPr>
          <p:cNvPicPr>
            <a:picLocks noChangeAspect="1"/>
          </p:cNvPicPr>
          <p:nvPr/>
        </p:nvPicPr>
        <p:blipFill>
          <a:blip r:embed="rId5">
            <a:alphaModFix amt="50000"/>
          </a:blip>
          <a:stretch>
            <a:fillRect/>
          </a:stretch>
        </p:blipFill>
        <p:spPr>
          <a:xfrm>
            <a:off x="9967160" y="995"/>
            <a:ext cx="2237987" cy="1154545"/>
          </a:xfrm>
          <a:prstGeom prst="rect">
            <a:avLst/>
          </a:prstGeom>
        </p:spPr>
      </p:pic>
      <p:sp>
        <p:nvSpPr>
          <p:cNvPr id="8" name="TextBox 7"/>
          <p:cNvSpPr txBox="1"/>
          <p:nvPr/>
        </p:nvSpPr>
        <p:spPr>
          <a:xfrm>
            <a:off x="8309765" y="2192691"/>
            <a:ext cx="2873100" cy="523220"/>
          </a:xfrm>
          <a:prstGeom prst="rect">
            <a:avLst/>
          </a:prstGeom>
          <a:noFill/>
        </p:spPr>
        <p:txBody>
          <a:bodyPr wrap="square" rtlCol="0">
            <a:spAutoFit/>
          </a:bodyPr>
          <a:lstStyle/>
          <a:p>
            <a:r>
              <a:rPr lang="en-US" sz="1400" dirty="0"/>
              <a:t>Visits for each dollar spent daily for each campaign</a:t>
            </a:r>
          </a:p>
        </p:txBody>
      </p:sp>
      <p:sp>
        <p:nvSpPr>
          <p:cNvPr id="9" name="TextBox 8"/>
          <p:cNvSpPr txBox="1"/>
          <p:nvPr/>
        </p:nvSpPr>
        <p:spPr>
          <a:xfrm>
            <a:off x="1554738" y="3473192"/>
            <a:ext cx="2873100" cy="523220"/>
          </a:xfrm>
          <a:prstGeom prst="rect">
            <a:avLst/>
          </a:prstGeom>
          <a:noFill/>
        </p:spPr>
        <p:txBody>
          <a:bodyPr wrap="square" rtlCol="0">
            <a:spAutoFit/>
          </a:bodyPr>
          <a:lstStyle/>
          <a:p>
            <a:r>
              <a:rPr lang="en-US" sz="1400" dirty="0"/>
              <a:t>Decision Variables </a:t>
            </a:r>
            <a:r>
              <a:rPr lang="mr-IN" sz="1400" dirty="0"/>
              <a:t>–</a:t>
            </a:r>
            <a:r>
              <a:rPr lang="en-US" sz="1400" dirty="0"/>
              <a:t> Daily Budget for each campaign</a:t>
            </a:r>
          </a:p>
        </p:txBody>
      </p:sp>
      <p:sp>
        <p:nvSpPr>
          <p:cNvPr id="10" name="TextBox 9"/>
          <p:cNvSpPr txBox="1"/>
          <p:nvPr/>
        </p:nvSpPr>
        <p:spPr>
          <a:xfrm>
            <a:off x="8435569" y="4950419"/>
            <a:ext cx="2873100" cy="307777"/>
          </a:xfrm>
          <a:prstGeom prst="rect">
            <a:avLst/>
          </a:prstGeom>
          <a:noFill/>
        </p:spPr>
        <p:txBody>
          <a:bodyPr wrap="square" rtlCol="0">
            <a:spAutoFit/>
          </a:bodyPr>
          <a:lstStyle/>
          <a:p>
            <a:r>
              <a:rPr lang="en-US" sz="1400" dirty="0"/>
              <a:t>Daily Visits for each campaign</a:t>
            </a:r>
          </a:p>
        </p:txBody>
      </p:sp>
    </p:spTree>
    <p:extLst>
      <p:ext uri="{BB962C8B-B14F-4D97-AF65-F5344CB8AC3E}">
        <p14:creationId xmlns:p14="http://schemas.microsoft.com/office/powerpoint/2010/main" val="917410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07289" y="3793418"/>
            <a:ext cx="5232945" cy="985549"/>
          </a:xfrm>
          <a:prstGeom prst="rect">
            <a:avLst/>
          </a:prstGeom>
        </p:spPr>
      </p:pic>
      <p:pic>
        <p:nvPicPr>
          <p:cNvPr id="3" name="Picture 2"/>
          <p:cNvPicPr>
            <a:picLocks noChangeAspect="1"/>
          </p:cNvPicPr>
          <p:nvPr/>
        </p:nvPicPr>
        <p:blipFill>
          <a:blip r:embed="rId3"/>
          <a:stretch>
            <a:fillRect/>
          </a:stretch>
        </p:blipFill>
        <p:spPr>
          <a:xfrm>
            <a:off x="4892234" y="4778967"/>
            <a:ext cx="5292477" cy="1135014"/>
          </a:xfrm>
          <a:prstGeom prst="rect">
            <a:avLst/>
          </a:prstGeom>
        </p:spPr>
      </p:pic>
      <p:sp>
        <p:nvSpPr>
          <p:cNvPr id="6" name="Title 1">
            <a:extLst>
              <a:ext uri="{FF2B5EF4-FFF2-40B4-BE49-F238E27FC236}">
                <a16:creationId xmlns:a16="http://schemas.microsoft.com/office/drawing/2014/main" id="{814C93B9-B190-43D6-8B88-49603FDE965A}"/>
              </a:ext>
            </a:extLst>
          </p:cNvPr>
          <p:cNvSpPr txBox="1">
            <a:spLocks/>
          </p:cNvSpPr>
          <p:nvPr/>
        </p:nvSpPr>
        <p:spPr>
          <a:xfrm>
            <a:off x="1327914" y="1152846"/>
            <a:ext cx="3941805" cy="681724"/>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u="sng" dirty="0">
                <a:solidFill>
                  <a:schemeClr val="tx1"/>
                </a:solidFill>
                <a:latin typeface="+mn-lt"/>
              </a:rPr>
              <a:t>Results/Recommendations</a:t>
            </a:r>
            <a:br>
              <a:rPr lang="en-US" sz="3200" u="sng" dirty="0">
                <a:solidFill>
                  <a:srgbClr val="00B050"/>
                </a:solidFill>
                <a:latin typeface="+mn-lt"/>
              </a:rPr>
            </a:br>
            <a:endParaRPr lang="en-US" sz="1400" dirty="0">
              <a:solidFill>
                <a:srgbClr val="0070C0"/>
              </a:solidFill>
              <a:latin typeface="+mn-lt"/>
            </a:endParaRPr>
          </a:p>
        </p:txBody>
      </p:sp>
      <p:pic>
        <p:nvPicPr>
          <p:cNvPr id="7" name="Picture 6">
            <a:extLst>
              <a:ext uri="{FF2B5EF4-FFF2-40B4-BE49-F238E27FC236}">
                <a16:creationId xmlns:a16="http://schemas.microsoft.com/office/drawing/2014/main" id="{A3E187CC-B0F8-47E6-9EE8-508E9EE4516B}"/>
              </a:ext>
            </a:extLst>
          </p:cNvPr>
          <p:cNvPicPr>
            <a:picLocks noChangeAspect="1"/>
          </p:cNvPicPr>
          <p:nvPr/>
        </p:nvPicPr>
        <p:blipFill>
          <a:blip r:embed="rId4">
            <a:alphaModFix amt="50000"/>
          </a:blip>
          <a:stretch>
            <a:fillRect/>
          </a:stretch>
        </p:blipFill>
        <p:spPr>
          <a:xfrm>
            <a:off x="9967160" y="995"/>
            <a:ext cx="2237987" cy="1154545"/>
          </a:xfrm>
          <a:prstGeom prst="rect">
            <a:avLst/>
          </a:prstGeom>
        </p:spPr>
      </p:pic>
      <p:sp>
        <p:nvSpPr>
          <p:cNvPr id="5" name="TextBox 4">
            <a:extLst>
              <a:ext uri="{FF2B5EF4-FFF2-40B4-BE49-F238E27FC236}">
                <a16:creationId xmlns:a16="http://schemas.microsoft.com/office/drawing/2014/main" id="{3A7C50AC-D457-4037-890A-4D15ABFC076B}"/>
              </a:ext>
            </a:extLst>
          </p:cNvPr>
          <p:cNvSpPr txBox="1"/>
          <p:nvPr/>
        </p:nvSpPr>
        <p:spPr>
          <a:xfrm>
            <a:off x="1794076" y="1936831"/>
            <a:ext cx="8426089" cy="1754326"/>
          </a:xfrm>
          <a:prstGeom prst="rect">
            <a:avLst/>
          </a:prstGeom>
          <a:noFill/>
        </p:spPr>
        <p:txBody>
          <a:bodyPr wrap="none" rtlCol="0">
            <a:spAutoFit/>
          </a:bodyPr>
          <a:lstStyle/>
          <a:p>
            <a:r>
              <a:rPr lang="en-US" dirty="0"/>
              <a:t>Website should allocate daily budget using our results which indicate highest visits for:</a:t>
            </a:r>
          </a:p>
          <a:p>
            <a:pPr marL="285750" indent="-285750">
              <a:buFont typeface="Wingdings" panose="05000000000000000000" pitchFamily="2" charset="2"/>
              <a:buChar char="§"/>
            </a:pPr>
            <a:r>
              <a:rPr lang="en-US" dirty="0"/>
              <a:t>Blog-Campaign are on Wednesday</a:t>
            </a:r>
          </a:p>
          <a:p>
            <a:pPr marL="285750" indent="-285750">
              <a:buFont typeface="Wingdings" panose="05000000000000000000" pitchFamily="2" charset="2"/>
              <a:buChar char="§"/>
            </a:pPr>
            <a:r>
              <a:rPr lang="en-US" dirty="0"/>
              <a:t>Marsupials-Campaign are on Thursday</a:t>
            </a:r>
          </a:p>
          <a:p>
            <a:pPr marL="285750" indent="-285750">
              <a:buFont typeface="Wingdings" panose="05000000000000000000" pitchFamily="2" charset="2"/>
              <a:buChar char="§"/>
            </a:pPr>
            <a:r>
              <a:rPr lang="en-US" dirty="0" err="1"/>
              <a:t>Monotremata</a:t>
            </a:r>
            <a:r>
              <a:rPr lang="en-US" dirty="0"/>
              <a:t>-Campaign are on Tuesday</a:t>
            </a:r>
          </a:p>
          <a:p>
            <a:pPr marL="285750" indent="-285750">
              <a:buFont typeface="Wingdings" panose="05000000000000000000" pitchFamily="2" charset="2"/>
              <a:buChar char="§"/>
            </a:pPr>
            <a:r>
              <a:rPr lang="en-US" dirty="0"/>
              <a:t>Eutherians-Campaign are on Sunday</a:t>
            </a:r>
          </a:p>
          <a:p>
            <a:pPr marL="285750" indent="-285750">
              <a:buFont typeface="Wingdings" panose="05000000000000000000" pitchFamily="2" charset="2"/>
              <a:buChar char="§"/>
            </a:pPr>
            <a:r>
              <a:rPr lang="en-US" dirty="0"/>
              <a:t>Optimization results in overall 4341.17 visits in a week with a weekly budget of $180.</a:t>
            </a:r>
          </a:p>
        </p:txBody>
      </p:sp>
      <p:sp>
        <p:nvSpPr>
          <p:cNvPr id="11" name="TextBox 10">
            <a:extLst>
              <a:ext uri="{FF2B5EF4-FFF2-40B4-BE49-F238E27FC236}">
                <a16:creationId xmlns:a16="http://schemas.microsoft.com/office/drawing/2014/main" id="{4AF79C92-F5EA-4885-BE09-21B61767A8E8}"/>
              </a:ext>
            </a:extLst>
          </p:cNvPr>
          <p:cNvSpPr txBox="1"/>
          <p:nvPr/>
        </p:nvSpPr>
        <p:spPr>
          <a:xfrm>
            <a:off x="7288064" y="4081173"/>
            <a:ext cx="2465536" cy="307777"/>
          </a:xfrm>
          <a:prstGeom prst="rect">
            <a:avLst/>
          </a:prstGeom>
          <a:noFill/>
        </p:spPr>
        <p:txBody>
          <a:bodyPr wrap="square" rtlCol="0">
            <a:spAutoFit/>
          </a:bodyPr>
          <a:lstStyle/>
          <a:p>
            <a:r>
              <a:rPr lang="en-US" sz="1400" dirty="0"/>
              <a:t>Daily Budget for each campaign</a:t>
            </a:r>
          </a:p>
        </p:txBody>
      </p:sp>
      <p:sp>
        <p:nvSpPr>
          <p:cNvPr id="12" name="TextBox 11">
            <a:extLst>
              <a:ext uri="{FF2B5EF4-FFF2-40B4-BE49-F238E27FC236}">
                <a16:creationId xmlns:a16="http://schemas.microsoft.com/office/drawing/2014/main" id="{3689A3A7-E7B8-4646-9EEB-632E4FDE2AF6}"/>
              </a:ext>
            </a:extLst>
          </p:cNvPr>
          <p:cNvSpPr txBox="1"/>
          <p:nvPr/>
        </p:nvSpPr>
        <p:spPr>
          <a:xfrm>
            <a:off x="2459713" y="5166036"/>
            <a:ext cx="2359213" cy="307777"/>
          </a:xfrm>
          <a:prstGeom prst="rect">
            <a:avLst/>
          </a:prstGeom>
          <a:noFill/>
        </p:spPr>
        <p:txBody>
          <a:bodyPr wrap="square" rtlCol="0">
            <a:spAutoFit/>
          </a:bodyPr>
          <a:lstStyle/>
          <a:p>
            <a:r>
              <a:rPr lang="en-US" sz="1400" dirty="0"/>
              <a:t>Daily Visits for each campaign</a:t>
            </a:r>
          </a:p>
        </p:txBody>
      </p:sp>
    </p:spTree>
    <p:extLst>
      <p:ext uri="{BB962C8B-B14F-4D97-AF65-F5344CB8AC3E}">
        <p14:creationId xmlns:p14="http://schemas.microsoft.com/office/powerpoint/2010/main" val="1292902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C93B9-B190-43D6-8B88-49603FDE965A}"/>
              </a:ext>
            </a:extLst>
          </p:cNvPr>
          <p:cNvSpPr>
            <a:spLocks noGrp="1"/>
          </p:cNvSpPr>
          <p:nvPr>
            <p:ph type="ctrTitle" idx="4294967295"/>
          </p:nvPr>
        </p:nvSpPr>
        <p:spPr>
          <a:xfrm>
            <a:off x="1043709" y="1163781"/>
            <a:ext cx="4515997" cy="681724"/>
          </a:xfrm>
        </p:spPr>
        <p:txBody>
          <a:bodyPr>
            <a:normAutofit fontScale="90000"/>
          </a:bodyPr>
          <a:lstStyle/>
          <a:p>
            <a:r>
              <a:rPr lang="en-US" sz="3100" u="sng" dirty="0">
                <a:solidFill>
                  <a:schemeClr val="tx1"/>
                </a:solidFill>
                <a:latin typeface="+mn-lt"/>
              </a:rPr>
              <a:t>Problem Formulation – Part 2</a:t>
            </a:r>
            <a:br>
              <a:rPr lang="en-US" sz="3200" u="sng" dirty="0">
                <a:solidFill>
                  <a:srgbClr val="00B050"/>
                </a:solidFill>
                <a:latin typeface="+mn-lt"/>
              </a:rPr>
            </a:br>
            <a:endParaRPr lang="en-US" sz="1400" dirty="0">
              <a:solidFill>
                <a:srgbClr val="0070C0"/>
              </a:solidFill>
              <a:latin typeface="+mn-lt"/>
            </a:endParaRPr>
          </a:p>
        </p:txBody>
      </p:sp>
      <p:sp>
        <p:nvSpPr>
          <p:cNvPr id="3" name="TextBox 2"/>
          <p:cNvSpPr txBox="1"/>
          <p:nvPr/>
        </p:nvSpPr>
        <p:spPr>
          <a:xfrm>
            <a:off x="1043709" y="1845505"/>
            <a:ext cx="10353964" cy="4053417"/>
          </a:xfrm>
          <a:prstGeom prst="rect">
            <a:avLst/>
          </a:prstGeom>
          <a:noFill/>
        </p:spPr>
        <p:txBody>
          <a:bodyPr wrap="square" rtlCol="0">
            <a:spAutoFit/>
          </a:bodyPr>
          <a:lstStyle/>
          <a:p>
            <a:pPr marL="285750" indent="-342900" defTabSz="914400">
              <a:lnSpc>
                <a:spcPct val="90000"/>
              </a:lnSpc>
              <a:buClr>
                <a:schemeClr val="accent1"/>
              </a:buClr>
              <a:buFont typeface="Wingdings" charset="2"/>
              <a:buChar char="§"/>
            </a:pPr>
            <a:r>
              <a:rPr lang="en-US" dirty="0"/>
              <a:t>Budget Allocation to Advertising Channels( Facebook, Email Marketing, Twitter)</a:t>
            </a:r>
            <a:br>
              <a:rPr lang="en-US" dirty="0"/>
            </a:br>
            <a:endParaRPr lang="en-US" dirty="0"/>
          </a:p>
          <a:p>
            <a:pPr marL="285750" indent="-342900" defTabSz="914400">
              <a:lnSpc>
                <a:spcPct val="90000"/>
              </a:lnSpc>
              <a:buClr>
                <a:schemeClr val="accent1"/>
              </a:buClr>
              <a:buFont typeface="Wingdings" charset="2"/>
              <a:buChar char="§"/>
            </a:pPr>
            <a:r>
              <a:rPr lang="en-US" b="1" u="sng" dirty="0"/>
              <a:t>Decision Variables :</a:t>
            </a:r>
            <a:endParaRPr lang="en-US" sz="1600" dirty="0"/>
          </a:p>
          <a:p>
            <a:pPr marL="742950" lvl="1" indent="-342900" defTabSz="914400">
              <a:lnSpc>
                <a:spcPct val="90000"/>
              </a:lnSpc>
              <a:buClr>
                <a:schemeClr val="accent1"/>
              </a:buClr>
              <a:buFont typeface="Arial" charset="0"/>
              <a:buChar char="•"/>
            </a:pPr>
            <a:r>
              <a:rPr lang="en-US" sz="1600" dirty="0"/>
              <a:t>X1, X2, X3 – Weekly spend($) on Facebook, Email &amp; Twitter respectively.</a:t>
            </a:r>
          </a:p>
          <a:p>
            <a:pPr marL="742950" lvl="1" indent="-342900" defTabSz="914400">
              <a:lnSpc>
                <a:spcPct val="90000"/>
              </a:lnSpc>
              <a:buClr>
                <a:schemeClr val="accent1"/>
              </a:buClr>
              <a:buFont typeface="Arial" charset="0"/>
              <a:buChar char="•"/>
            </a:pPr>
            <a:r>
              <a:rPr lang="en-US" sz="1600" dirty="0"/>
              <a:t>Y1, Y2, Y3 – Selection variable { 1- if channel is selected, 0- otherwise}</a:t>
            </a:r>
          </a:p>
          <a:p>
            <a:pPr marL="742950" lvl="1" indent="-342900" defTabSz="914400">
              <a:lnSpc>
                <a:spcPct val="90000"/>
              </a:lnSpc>
              <a:buClr>
                <a:schemeClr val="accent1"/>
              </a:buClr>
              <a:buFont typeface="Arial" charset="0"/>
              <a:buChar char="•"/>
            </a:pPr>
            <a:r>
              <a:rPr lang="en-US" sz="1600" dirty="0"/>
              <a:t>Y1, Y2 &amp; Y3  are Binary Variables</a:t>
            </a:r>
          </a:p>
          <a:p>
            <a:pPr marL="742950" lvl="1" indent="-342900" defTabSz="914400">
              <a:lnSpc>
                <a:spcPct val="90000"/>
              </a:lnSpc>
              <a:buClr>
                <a:schemeClr val="accent1"/>
              </a:buClr>
              <a:buFont typeface="Arial" charset="0"/>
              <a:buChar char="•"/>
            </a:pPr>
            <a:endParaRPr lang="en-US" dirty="0"/>
          </a:p>
          <a:p>
            <a:pPr marL="285750" indent="-342900" defTabSz="914400">
              <a:lnSpc>
                <a:spcPct val="90000"/>
              </a:lnSpc>
              <a:buClr>
                <a:schemeClr val="accent1"/>
              </a:buClr>
              <a:buFont typeface="Wingdings" charset="2"/>
              <a:buChar char="§"/>
            </a:pPr>
            <a:r>
              <a:rPr lang="en-US" b="1" u="sng" dirty="0"/>
              <a:t>Objective </a:t>
            </a:r>
            <a:r>
              <a:rPr lang="en-US" dirty="0"/>
              <a:t>– </a:t>
            </a:r>
            <a:r>
              <a:rPr lang="en-US" sz="1600" dirty="0"/>
              <a:t>To minimize the ad-spend allocated to the channels within a week.</a:t>
            </a:r>
            <a:br>
              <a:rPr lang="en-US" sz="1600" dirty="0"/>
            </a:br>
            <a:r>
              <a:rPr lang="en-US" sz="1600" dirty="0"/>
              <a:t> Min Cost = 250*Y1 + X1 + 150*Y2 +X2 +X3+0*Y3</a:t>
            </a:r>
          </a:p>
          <a:p>
            <a:pPr marL="742950" lvl="1" indent="-342900" defTabSz="914400">
              <a:lnSpc>
                <a:spcPct val="90000"/>
              </a:lnSpc>
              <a:buClr>
                <a:schemeClr val="accent1"/>
              </a:buClr>
              <a:buFont typeface="Arial" charset="0"/>
              <a:buChar char="•"/>
            </a:pPr>
            <a:endParaRPr lang="en-US" dirty="0"/>
          </a:p>
          <a:p>
            <a:pPr marL="285750" indent="-342900" defTabSz="914400">
              <a:lnSpc>
                <a:spcPct val="90000"/>
              </a:lnSpc>
              <a:buClr>
                <a:schemeClr val="accent1"/>
              </a:buClr>
              <a:buFont typeface="Wingdings" charset="2"/>
              <a:buChar char="§"/>
            </a:pPr>
            <a:r>
              <a:rPr lang="en-US" b="1" u="sng" dirty="0"/>
              <a:t>Constraints</a:t>
            </a:r>
            <a:r>
              <a:rPr lang="en-US" dirty="0"/>
              <a:t> – </a:t>
            </a:r>
          </a:p>
          <a:p>
            <a:pPr marL="742950" lvl="1" indent="-342900" defTabSz="914400">
              <a:lnSpc>
                <a:spcPct val="90000"/>
              </a:lnSpc>
              <a:buClr>
                <a:schemeClr val="accent1"/>
              </a:buClr>
              <a:buFont typeface="Arial" charset="0"/>
              <a:buChar char="•"/>
            </a:pPr>
            <a:r>
              <a:rPr lang="en-US" sz="1600" dirty="0"/>
              <a:t>X1 + X2 + X3 = 180                                          -- Total weekly operational budget</a:t>
            </a:r>
          </a:p>
          <a:p>
            <a:pPr marL="742950" lvl="1" indent="-342900" defTabSz="914400">
              <a:lnSpc>
                <a:spcPct val="90000"/>
              </a:lnSpc>
              <a:buClr>
                <a:schemeClr val="accent1"/>
              </a:buClr>
              <a:buFont typeface="Arial" charset="0"/>
              <a:buChar char="•"/>
            </a:pPr>
            <a:r>
              <a:rPr lang="en-US" sz="1600" dirty="0"/>
              <a:t>Total clicks obtained should be &gt;= 500     -- Total clicks generated per week</a:t>
            </a:r>
          </a:p>
          <a:p>
            <a:pPr marL="742950" lvl="1" indent="-342900" defTabSz="914400">
              <a:lnSpc>
                <a:spcPct val="90000"/>
              </a:lnSpc>
              <a:buClr>
                <a:schemeClr val="accent1"/>
              </a:buClr>
              <a:buFont typeface="Arial" charset="0"/>
              <a:buChar char="•"/>
            </a:pPr>
            <a:r>
              <a:rPr lang="en-US" sz="1600" dirty="0"/>
              <a:t>X1 &lt;= M *Y1                                                     -- Fixed cost constraint for Facebook</a:t>
            </a:r>
          </a:p>
          <a:p>
            <a:pPr marL="742950" lvl="1" indent="-342900" defTabSz="914400">
              <a:lnSpc>
                <a:spcPct val="90000"/>
              </a:lnSpc>
              <a:buClr>
                <a:schemeClr val="accent1"/>
              </a:buClr>
              <a:buFont typeface="Arial" charset="0"/>
              <a:buChar char="•"/>
            </a:pPr>
            <a:r>
              <a:rPr lang="en-US" sz="1600" dirty="0"/>
              <a:t>X2 &lt;= M*Y2                                                      -- Fixed cost constraint for Email</a:t>
            </a:r>
          </a:p>
          <a:p>
            <a:pPr marL="742950" lvl="1" indent="-342900" defTabSz="914400">
              <a:lnSpc>
                <a:spcPct val="90000"/>
              </a:lnSpc>
              <a:buClr>
                <a:schemeClr val="accent1"/>
              </a:buClr>
              <a:buFont typeface="Arial" charset="0"/>
              <a:buChar char="•"/>
            </a:pPr>
            <a:r>
              <a:rPr lang="en-US" sz="1600" dirty="0"/>
              <a:t>X3 &lt;= M*Y3                                                      -- Fixed cost constraint for Twitter</a:t>
            </a:r>
          </a:p>
          <a:p>
            <a:pPr marL="742950" lvl="1" indent="-342900" defTabSz="914400">
              <a:lnSpc>
                <a:spcPct val="90000"/>
              </a:lnSpc>
              <a:buClr>
                <a:schemeClr val="accent1"/>
              </a:buClr>
              <a:buFont typeface="Arial" charset="0"/>
              <a:buChar char="•"/>
            </a:pPr>
            <a:r>
              <a:rPr lang="en-US" sz="1600" dirty="0"/>
              <a:t>Each campaign should attain at least 1000 visitors each day</a:t>
            </a:r>
          </a:p>
        </p:txBody>
      </p:sp>
      <p:pic>
        <p:nvPicPr>
          <p:cNvPr id="5" name="Picture 4">
            <a:extLst>
              <a:ext uri="{FF2B5EF4-FFF2-40B4-BE49-F238E27FC236}">
                <a16:creationId xmlns:a16="http://schemas.microsoft.com/office/drawing/2014/main" id="{A3E187CC-B0F8-47E6-9EE8-508E9EE4516B}"/>
              </a:ext>
            </a:extLst>
          </p:cNvPr>
          <p:cNvPicPr>
            <a:picLocks noChangeAspect="1"/>
          </p:cNvPicPr>
          <p:nvPr/>
        </p:nvPicPr>
        <p:blipFill>
          <a:blip r:embed="rId2">
            <a:alphaModFix amt="50000"/>
          </a:blip>
          <a:stretch>
            <a:fillRect/>
          </a:stretch>
        </p:blipFill>
        <p:spPr>
          <a:xfrm>
            <a:off x="9967160" y="995"/>
            <a:ext cx="2237987" cy="1154545"/>
          </a:xfrm>
          <a:prstGeom prst="rect">
            <a:avLst/>
          </a:prstGeom>
        </p:spPr>
      </p:pic>
    </p:spTree>
    <p:extLst>
      <p:ext uri="{BB962C8B-B14F-4D97-AF65-F5344CB8AC3E}">
        <p14:creationId xmlns:p14="http://schemas.microsoft.com/office/powerpoint/2010/main" val="183322195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4043</TotalTime>
  <Words>465</Words>
  <Application>Microsoft Office PowerPoint</Application>
  <PresentationFormat>Widescreen</PresentationFormat>
  <Paragraphs>102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Courier New</vt:lpstr>
      <vt:lpstr>Mangal</vt:lpstr>
      <vt:lpstr>Wingdings</vt:lpstr>
      <vt:lpstr>Retrospect</vt:lpstr>
      <vt:lpstr>DIGITAL MARKETING</vt:lpstr>
      <vt:lpstr>Problem: Online Advertising Optimization </vt:lpstr>
      <vt:lpstr>PowerPoint Presentation</vt:lpstr>
      <vt:lpstr>Data Collection</vt:lpstr>
      <vt:lpstr>Data Snapshots – Paid Search Campaigns</vt:lpstr>
      <vt:lpstr>Problem Formulation – Part1 </vt:lpstr>
      <vt:lpstr>PowerPoint Presentation</vt:lpstr>
      <vt:lpstr>PowerPoint Presentation</vt:lpstr>
      <vt:lpstr>Problem Formulation – Part 2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House Prices: Advanced Regression Techniques</dc:title>
  <dc:creator>Tazein</dc:creator>
  <cp:lastModifiedBy>Ateeq Ahmad</cp:lastModifiedBy>
  <cp:revision>84</cp:revision>
  <dcterms:created xsi:type="dcterms:W3CDTF">2017-10-16T19:05:38Z</dcterms:created>
  <dcterms:modified xsi:type="dcterms:W3CDTF">2017-12-15T20:49:59Z</dcterms:modified>
</cp:coreProperties>
</file>