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8229600" cx="14630400"/>
  <p:notesSz cx="8229600" cy="14630400"/>
  <p:embeddedFontLst>
    <p:embeddedFont>
      <p:font typeface="DM Sans Medium"/>
      <p:regular r:id="rId14"/>
      <p:bold r:id="rId15"/>
      <p:italic r:id="rId16"/>
      <p:boldItalic r:id="rId17"/>
    </p:embeddedFont>
    <p:embeddedFont>
      <p:font typeface="Inter"/>
      <p:regular r:id="rId18"/>
      <p:bold r:id="rId19"/>
      <p:italic r:id="rId20"/>
      <p:boldItalic r:id="rId21"/>
    </p:embeddedFont>
    <p:embeddedFont>
      <p:font typeface="DM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55E10E-4B3B-4D28-90F2-D8E7EA9F8BBD}">
  <a:tblStyle styleId="{DA55E10E-4B3B-4D28-90F2-D8E7EA9F8BB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Inter-italic.fntdata"/><Relationship Id="rId22" Type="http://schemas.openxmlformats.org/officeDocument/2006/relationships/font" Target="fonts/DMSans-regular.fntdata"/><Relationship Id="rId21" Type="http://schemas.openxmlformats.org/officeDocument/2006/relationships/font" Target="fonts/Inter-boldItalic.fntdata"/><Relationship Id="rId24" Type="http://schemas.openxmlformats.org/officeDocument/2006/relationships/font" Target="fonts/DMSans-italic.fntdata"/><Relationship Id="rId23" Type="http://schemas.openxmlformats.org/officeDocument/2006/relationships/font" Target="fonts/DM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DM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DMSansMedium-bold.fntdata"/><Relationship Id="rId14" Type="http://schemas.openxmlformats.org/officeDocument/2006/relationships/font" Target="fonts/DMSansMedium-regular.fntdata"/><Relationship Id="rId17" Type="http://schemas.openxmlformats.org/officeDocument/2006/relationships/font" Target="fonts/DMSansMedium-boldItalic.fntdata"/><Relationship Id="rId16" Type="http://schemas.openxmlformats.org/officeDocument/2006/relationships/font" Target="fonts/DMSansMedium-italic.fntdata"/><Relationship Id="rId19" Type="http://schemas.openxmlformats.org/officeDocument/2006/relationships/font" Target="fonts/Inter-bold.fntdata"/><Relationship Id="rId18" Type="http://schemas.openxmlformats.org/officeDocument/2006/relationships/font" Target="fonts/Int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8117143d2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8117143d2_2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318117143d2_2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8117143d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318117143d2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18117143d2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4630400" cy="8229600"/>
          </a:xfrm>
          <a:prstGeom prst="rect">
            <a:avLst/>
          </a:prstGeom>
          <a:solidFill>
            <a:srgbClr val="2D31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0" y="0"/>
            <a:ext cx="14630400" cy="8229600"/>
          </a:xfrm>
          <a:prstGeom prst="rect">
            <a:avLst/>
          </a:prstGeom>
          <a:solidFill>
            <a:srgbClr val="2D31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0"/>
            <a:ext cx="14630400" cy="8229600"/>
          </a:xfrm>
          <a:prstGeom prst="rect">
            <a:avLst/>
          </a:prstGeom>
          <a:solidFill>
            <a:srgbClr val="2D31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0" y="0"/>
            <a:ext cx="14630400" cy="8229600"/>
          </a:xfrm>
          <a:prstGeom prst="rect">
            <a:avLst/>
          </a:prstGeom>
          <a:solidFill>
            <a:srgbClr val="2D31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0" y="0"/>
            <a:ext cx="14630400" cy="8229600"/>
          </a:xfrm>
          <a:prstGeom prst="rect">
            <a:avLst/>
          </a:prstGeom>
          <a:solidFill>
            <a:srgbClr val="2D31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0" y="0"/>
            <a:ext cx="14630400" cy="8229600"/>
          </a:xfrm>
          <a:prstGeom prst="rect">
            <a:avLst/>
          </a:prstGeom>
          <a:solidFill>
            <a:srgbClr val="2D31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0" y="0"/>
            <a:ext cx="14630400" cy="8229600"/>
          </a:xfrm>
          <a:prstGeom prst="rect">
            <a:avLst/>
          </a:prstGeom>
          <a:solidFill>
            <a:srgbClr val="2D31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38" name="Shape 3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0"/>
          <p:cNvSpPr/>
          <p:nvPr/>
        </p:nvSpPr>
        <p:spPr>
          <a:xfrm>
            <a:off x="1416425" y="1541925"/>
            <a:ext cx="12012600" cy="2869500"/>
          </a:xfrm>
          <a:prstGeom prst="rect">
            <a:avLst/>
          </a:prstGeom>
          <a:noFill/>
          <a:ln>
            <a:noFill/>
          </a:ln>
        </p:spPr>
        <p:txBody>
          <a:bodyPr anchorCtr="0" anchor="t" bIns="0" lIns="0" spcFirstLastPara="1" rIns="0" wrap="square" tIns="0">
            <a:noAutofit/>
          </a:bodyPr>
          <a:lstStyle/>
          <a:p>
            <a:pPr indent="0" lvl="0" marL="0" marR="0" rtl="0" algn="ctr">
              <a:lnSpc>
                <a:spcPct val="124719"/>
              </a:lnSpc>
              <a:spcBef>
                <a:spcPts val="0"/>
              </a:spcBef>
              <a:spcAft>
                <a:spcPts val="0"/>
              </a:spcAft>
              <a:buClr>
                <a:srgbClr val="F7F7F8"/>
              </a:buClr>
              <a:buSzPts val="4450"/>
              <a:buFont typeface="DM Sans Medium"/>
              <a:buNone/>
            </a:pPr>
            <a:r>
              <a:rPr b="1" i="0" lang="en-US" sz="5750" u="none" cap="none" strike="noStrike">
                <a:solidFill>
                  <a:srgbClr val="F7F7F8"/>
                </a:solidFill>
                <a:latin typeface="DM Sans"/>
                <a:ea typeface="DM Sans"/>
                <a:cs typeface="DM Sans"/>
                <a:sym typeface="DM Sans"/>
              </a:rPr>
              <a:t>Conditioning LLMs with Emotion in Neural Machine Translation</a:t>
            </a:r>
            <a:endParaRPr b="1" i="0" sz="5750" u="none" cap="none" strike="noStrike"/>
          </a:p>
        </p:txBody>
      </p:sp>
      <p:sp>
        <p:nvSpPr>
          <p:cNvPr id="45" name="Google Shape;45;p10"/>
          <p:cNvSpPr txBox="1"/>
          <p:nvPr/>
        </p:nvSpPr>
        <p:spPr>
          <a:xfrm>
            <a:off x="12855400" y="7763425"/>
            <a:ext cx="17751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highlight>
                  <a:srgbClr val="4C5052"/>
                </a:highlight>
              </a:rPr>
              <a:t>vvvvvvvvvvvvvvvvv</a:t>
            </a:r>
            <a:endParaRPr>
              <a:highlight>
                <a:srgbClr val="4C5052"/>
              </a:highlight>
            </a:endParaRPr>
          </a:p>
        </p:txBody>
      </p:sp>
      <p:sp>
        <p:nvSpPr>
          <p:cNvPr id="46" name="Google Shape;46;p10"/>
          <p:cNvSpPr txBox="1"/>
          <p:nvPr/>
        </p:nvSpPr>
        <p:spPr>
          <a:xfrm>
            <a:off x="4262350" y="5254800"/>
            <a:ext cx="6526200" cy="14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800">
                <a:solidFill>
                  <a:schemeClr val="lt1"/>
                </a:solidFill>
              </a:rPr>
              <a:t>Group: Human Intelligence</a:t>
            </a:r>
            <a:endParaRPr b="1" sz="3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1"/>
          <p:cNvSpPr/>
          <p:nvPr/>
        </p:nvSpPr>
        <p:spPr>
          <a:xfrm>
            <a:off x="793790" y="1632704"/>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7F7F8"/>
              </a:buClr>
              <a:buSzPts val="4450"/>
              <a:buFont typeface="DM Sans Medium"/>
              <a:buNone/>
            </a:pPr>
            <a:r>
              <a:rPr b="0" i="0" lang="en-US" sz="4450" u="none" cap="none" strike="noStrike">
                <a:solidFill>
                  <a:srgbClr val="F7F7F8"/>
                </a:solidFill>
                <a:latin typeface="DM Sans Medium"/>
                <a:ea typeface="DM Sans Medium"/>
                <a:cs typeface="DM Sans Medium"/>
                <a:sym typeface="DM Sans Medium"/>
              </a:rPr>
              <a:t>Problem Statement</a:t>
            </a:r>
            <a:endParaRPr b="0" i="0" sz="4450" u="none" cap="none" strike="noStrike"/>
          </a:p>
        </p:txBody>
      </p:sp>
      <p:sp>
        <p:nvSpPr>
          <p:cNvPr id="53" name="Google Shape;53;p11"/>
          <p:cNvSpPr/>
          <p:nvPr/>
        </p:nvSpPr>
        <p:spPr>
          <a:xfrm>
            <a:off x="793790" y="2908459"/>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7F7F8"/>
              </a:buClr>
              <a:buSzPts val="2200"/>
              <a:buFont typeface="DM Sans Medium"/>
              <a:buNone/>
            </a:pPr>
            <a:r>
              <a:rPr b="0" i="0" lang="en-US" sz="2200" u="none" cap="none" strike="noStrike">
                <a:solidFill>
                  <a:srgbClr val="F7F7F8"/>
                </a:solidFill>
                <a:latin typeface="DM Sans Medium"/>
                <a:ea typeface="DM Sans Medium"/>
                <a:cs typeface="DM Sans Medium"/>
                <a:sym typeface="DM Sans Medium"/>
              </a:rPr>
              <a:t>Current Limitations</a:t>
            </a:r>
            <a:endParaRPr b="0" i="0" sz="2200" u="none" cap="none" strike="noStrike"/>
          </a:p>
        </p:txBody>
      </p:sp>
      <p:sp>
        <p:nvSpPr>
          <p:cNvPr id="54" name="Google Shape;54;p11"/>
          <p:cNvSpPr/>
          <p:nvPr/>
        </p:nvSpPr>
        <p:spPr>
          <a:xfrm>
            <a:off x="793790" y="3489603"/>
            <a:ext cx="6244709" cy="290322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Existing Neural Machine Translation (NMT) models have shown potential for integrating additional information, such as gender or politeness. However, there's a significant gap in incorporating emotional cues. While previous research suggests that adding emotion information, like arousal, can enhance translation performance, a publicly available code implementation remains elusive.</a:t>
            </a:r>
            <a:endParaRPr b="0" i="0" sz="1750" u="none" cap="none" strike="noStrike"/>
          </a:p>
        </p:txBody>
      </p:sp>
      <p:sp>
        <p:nvSpPr>
          <p:cNvPr id="55" name="Google Shape;55;p11"/>
          <p:cNvSpPr/>
          <p:nvPr/>
        </p:nvSpPr>
        <p:spPr>
          <a:xfrm>
            <a:off x="7599521" y="2908459"/>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7F7F8"/>
              </a:buClr>
              <a:buSzPts val="2200"/>
              <a:buFont typeface="DM Sans Medium"/>
              <a:buNone/>
            </a:pPr>
            <a:r>
              <a:rPr b="0" i="0" lang="en-US" sz="2200" u="none" cap="none" strike="noStrike">
                <a:solidFill>
                  <a:srgbClr val="F7F7F8"/>
                </a:solidFill>
                <a:latin typeface="DM Sans Medium"/>
                <a:ea typeface="DM Sans Medium"/>
                <a:cs typeface="DM Sans Medium"/>
                <a:sym typeface="DM Sans Medium"/>
              </a:rPr>
              <a:t>Bridging the Gap</a:t>
            </a:r>
            <a:endParaRPr b="0" i="0" sz="2200" u="none" cap="none" strike="noStrike"/>
          </a:p>
        </p:txBody>
      </p:sp>
      <p:sp>
        <p:nvSpPr>
          <p:cNvPr id="56" name="Google Shape;56;p11"/>
          <p:cNvSpPr/>
          <p:nvPr/>
        </p:nvSpPr>
        <p:spPr>
          <a:xfrm>
            <a:off x="7599521" y="3489603"/>
            <a:ext cx="6244709" cy="217741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This project aims to address this gap by introducing a new MT pipeline that integrates emotion information extracted from a Speech Emotion Recognition (SER) model into Large Language Models (LLMs). By leveraging SER data, we aim to improve translation quality and contribute to advancements in this domain.</a:t>
            </a:r>
            <a:endParaRPr b="0" i="0" sz="1750" u="none" cap="none" strike="noStrike"/>
          </a:p>
        </p:txBody>
      </p:sp>
      <p:sp>
        <p:nvSpPr>
          <p:cNvPr id="57" name="Google Shape;57;p11"/>
          <p:cNvSpPr txBox="1"/>
          <p:nvPr/>
        </p:nvSpPr>
        <p:spPr>
          <a:xfrm>
            <a:off x="12729875" y="7799300"/>
            <a:ext cx="18288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highlight>
                  <a:srgbClr val="4C5052"/>
                </a:highlight>
              </a:rPr>
              <a:t>vvvvvvvvvvvvvvvvvv</a:t>
            </a:r>
            <a:endParaRPr>
              <a:highlight>
                <a:srgbClr val="4C5052"/>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p:nvPr/>
        </p:nvSpPr>
        <p:spPr>
          <a:xfrm>
            <a:off x="793790" y="624721"/>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7F7F8"/>
              </a:buClr>
              <a:buSzPts val="4450"/>
              <a:buFont typeface="DM Sans Medium"/>
              <a:buNone/>
            </a:pPr>
            <a:r>
              <a:rPr b="0" i="0" lang="en-US" sz="4450" u="none" cap="none" strike="noStrike">
                <a:solidFill>
                  <a:srgbClr val="F7F7F8"/>
                </a:solidFill>
                <a:latin typeface="DM Sans Medium"/>
                <a:ea typeface="DM Sans Medium"/>
                <a:cs typeface="DM Sans Medium"/>
                <a:sym typeface="DM Sans Medium"/>
              </a:rPr>
              <a:t>Previous Work</a:t>
            </a:r>
            <a:endParaRPr b="0" i="0" sz="4450" u="none" cap="none" strike="noStrike"/>
          </a:p>
        </p:txBody>
      </p:sp>
      <p:sp>
        <p:nvSpPr>
          <p:cNvPr id="64" name="Google Shape;64;p12"/>
          <p:cNvSpPr/>
          <p:nvPr/>
        </p:nvSpPr>
        <p:spPr>
          <a:xfrm>
            <a:off x="793790" y="2042279"/>
            <a:ext cx="396835" cy="396835"/>
          </a:xfrm>
          <a:prstGeom prst="roundRect">
            <a:avLst>
              <a:gd fmla="val 8574" name="adj"/>
            </a:avLst>
          </a:prstGeom>
          <a:solidFill>
            <a:srgbClr val="4C5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2"/>
          <p:cNvSpPr/>
          <p:nvPr/>
        </p:nvSpPr>
        <p:spPr>
          <a:xfrm>
            <a:off x="1417439" y="2042279"/>
            <a:ext cx="3572708"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6D9D7"/>
              </a:buClr>
              <a:buSzPts val="2200"/>
              <a:buFont typeface="DM Sans Medium"/>
              <a:buNone/>
            </a:pPr>
            <a:r>
              <a:rPr b="0" i="0" lang="en-US" sz="2200" u="none" cap="none" strike="noStrike">
                <a:solidFill>
                  <a:srgbClr val="D6D9D7"/>
                </a:solidFill>
                <a:latin typeface="DM Sans Medium"/>
                <a:ea typeface="DM Sans Medium"/>
                <a:cs typeface="DM Sans Medium"/>
                <a:sym typeface="DM Sans Medium"/>
              </a:rPr>
              <a:t>Prompt Engineering and In-context Learning</a:t>
            </a:r>
            <a:endParaRPr b="0" i="0" sz="2200" u="none" cap="none" strike="noStrike"/>
          </a:p>
        </p:txBody>
      </p:sp>
      <p:sp>
        <p:nvSpPr>
          <p:cNvPr id="66" name="Google Shape;66;p12"/>
          <p:cNvSpPr/>
          <p:nvPr/>
        </p:nvSpPr>
        <p:spPr>
          <a:xfrm>
            <a:off x="1417439" y="2887028"/>
            <a:ext cx="3572708" cy="326612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Research has explored techniques like optimized prompting and in-context learning to improve translation quality over time. These methods aim to enhance LLM performance by providing tailored prompts and learning from past translations.</a:t>
            </a:r>
            <a:endParaRPr b="0" i="0" sz="1750" u="none" cap="none" strike="noStrike"/>
          </a:p>
        </p:txBody>
      </p:sp>
      <p:sp>
        <p:nvSpPr>
          <p:cNvPr id="67" name="Google Shape;67;p12"/>
          <p:cNvSpPr/>
          <p:nvPr/>
        </p:nvSpPr>
        <p:spPr>
          <a:xfrm>
            <a:off x="9640133" y="2042279"/>
            <a:ext cx="396835" cy="396835"/>
          </a:xfrm>
          <a:prstGeom prst="roundRect">
            <a:avLst>
              <a:gd fmla="val 8574" name="adj"/>
            </a:avLst>
          </a:prstGeom>
          <a:solidFill>
            <a:srgbClr val="4C5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2"/>
          <p:cNvSpPr/>
          <p:nvPr/>
        </p:nvSpPr>
        <p:spPr>
          <a:xfrm>
            <a:off x="10263783" y="2042279"/>
            <a:ext cx="3572708"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6D9D7"/>
              </a:buClr>
              <a:buSzPts val="2200"/>
              <a:buFont typeface="DM Sans Medium"/>
              <a:buNone/>
            </a:pPr>
            <a:r>
              <a:rPr b="0" i="0" lang="en-US" sz="2200" u="none" cap="none" strike="noStrike">
                <a:solidFill>
                  <a:srgbClr val="D6D9D7"/>
                </a:solidFill>
                <a:latin typeface="DM Sans Medium"/>
                <a:ea typeface="DM Sans Medium"/>
                <a:cs typeface="DM Sans Medium"/>
                <a:sym typeface="DM Sans Medium"/>
              </a:rPr>
              <a:t>Controlling Translation with Extra Information</a:t>
            </a:r>
            <a:endParaRPr b="0" i="0" sz="2200" u="none" cap="none" strike="noStrike"/>
          </a:p>
        </p:txBody>
      </p:sp>
      <p:sp>
        <p:nvSpPr>
          <p:cNvPr id="69" name="Google Shape;69;p12"/>
          <p:cNvSpPr/>
          <p:nvPr/>
        </p:nvSpPr>
        <p:spPr>
          <a:xfrm>
            <a:off x="10263783" y="2887028"/>
            <a:ext cx="3572708" cy="471773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Previous works have demonstrated the possibility of controlling the translation by adding extra information, such as politeness, gender, or emotion, to the model. This approach leverages the notion that words can be categorized into emotion categories (affective word lists), allowing the model to select appropriate vocabulary for the target translation.</a:t>
            </a:r>
            <a:endParaRPr b="0" i="0" sz="1750" u="none" cap="none" strike="noStrike"/>
          </a:p>
        </p:txBody>
      </p:sp>
      <p:sp>
        <p:nvSpPr>
          <p:cNvPr id="70" name="Google Shape;70;p12"/>
          <p:cNvSpPr txBox="1"/>
          <p:nvPr/>
        </p:nvSpPr>
        <p:spPr>
          <a:xfrm>
            <a:off x="12729875" y="7749775"/>
            <a:ext cx="17931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highlight>
                  <a:srgbClr val="2D3133"/>
                </a:highlight>
              </a:rPr>
              <a:t>vvvvvvvvvvvvvvvvvv</a:t>
            </a:r>
            <a:endParaRPr>
              <a:highlight>
                <a:srgbClr val="2D3133"/>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p:nvPr/>
        </p:nvSpPr>
        <p:spPr>
          <a:xfrm>
            <a:off x="582225" y="627377"/>
            <a:ext cx="4967100" cy="621000"/>
          </a:xfrm>
          <a:prstGeom prst="rect">
            <a:avLst/>
          </a:prstGeom>
          <a:noFill/>
          <a:ln>
            <a:noFill/>
          </a:ln>
        </p:spPr>
        <p:txBody>
          <a:bodyPr anchorCtr="0" anchor="t" bIns="0" lIns="0" spcFirstLastPara="1" rIns="0" wrap="square" tIns="0">
            <a:noAutofit/>
          </a:bodyPr>
          <a:lstStyle/>
          <a:p>
            <a:pPr indent="0" lvl="0" marL="0" marR="0" rtl="0" algn="l">
              <a:lnSpc>
                <a:spcPct val="124358"/>
              </a:lnSpc>
              <a:spcBef>
                <a:spcPts val="0"/>
              </a:spcBef>
              <a:spcAft>
                <a:spcPts val="0"/>
              </a:spcAft>
              <a:buClr>
                <a:srgbClr val="F7F7F8"/>
              </a:buClr>
              <a:buSzPts val="3900"/>
              <a:buFont typeface="DM Sans Medium"/>
              <a:buNone/>
            </a:pPr>
            <a:r>
              <a:rPr b="0" i="0" lang="en-US" sz="3900" u="none" cap="none" strike="noStrike">
                <a:solidFill>
                  <a:srgbClr val="F7F7F8"/>
                </a:solidFill>
                <a:latin typeface="DM Sans Medium"/>
                <a:ea typeface="DM Sans Medium"/>
                <a:cs typeface="DM Sans Medium"/>
                <a:sym typeface="DM Sans Medium"/>
              </a:rPr>
              <a:t>Methodology</a:t>
            </a:r>
            <a:endParaRPr b="0" i="0" sz="3900" u="none" cap="none" strike="noStrike"/>
          </a:p>
        </p:txBody>
      </p:sp>
      <p:sp>
        <p:nvSpPr>
          <p:cNvPr id="77" name="Google Shape;77;p13"/>
          <p:cNvSpPr/>
          <p:nvPr/>
        </p:nvSpPr>
        <p:spPr>
          <a:xfrm>
            <a:off x="529625" y="1467975"/>
            <a:ext cx="13258200" cy="38100"/>
          </a:xfrm>
          <a:prstGeom prst="roundRect">
            <a:avLst>
              <a:gd fmla="val 130371" name="adj"/>
            </a:avLst>
          </a:prstGeom>
          <a:solidFill>
            <a:srgbClr val="656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2726164" y="1780820"/>
            <a:ext cx="30600" cy="855000"/>
          </a:xfrm>
          <a:prstGeom prst="roundRect">
            <a:avLst>
              <a:gd fmla="val 130371" name="adj"/>
            </a:avLst>
          </a:prstGeom>
          <a:solidFill>
            <a:srgbClr val="656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442652" y="1506075"/>
            <a:ext cx="597600" cy="549600"/>
          </a:xfrm>
          <a:prstGeom prst="roundRect">
            <a:avLst>
              <a:gd fmla="val 6668" name="adj"/>
            </a:avLst>
          </a:prstGeom>
          <a:solidFill>
            <a:srgbClr val="4C5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676020" y="1597559"/>
            <a:ext cx="130800" cy="366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D6D9D7"/>
              </a:buClr>
              <a:buSzPts val="2300"/>
              <a:buFont typeface="DM Sans Medium"/>
              <a:buNone/>
            </a:pPr>
            <a:r>
              <a:rPr b="0" i="0" lang="en-US" sz="2300" u="none" cap="none" strike="noStrike">
                <a:solidFill>
                  <a:srgbClr val="D6D9D7"/>
                </a:solidFill>
                <a:latin typeface="DM Sans Medium"/>
                <a:ea typeface="DM Sans Medium"/>
                <a:cs typeface="DM Sans Medium"/>
                <a:sym typeface="DM Sans Medium"/>
              </a:rPr>
              <a:t>1</a:t>
            </a:r>
            <a:endParaRPr b="0" i="0" sz="2300" u="none" cap="none" strike="noStrike"/>
          </a:p>
        </p:txBody>
      </p:sp>
      <p:sp>
        <p:nvSpPr>
          <p:cNvPr id="81" name="Google Shape;81;p13"/>
          <p:cNvSpPr/>
          <p:nvPr/>
        </p:nvSpPr>
        <p:spPr>
          <a:xfrm>
            <a:off x="893775" y="2754774"/>
            <a:ext cx="3695400" cy="1953900"/>
          </a:xfrm>
          <a:prstGeom prst="rect">
            <a:avLst/>
          </a:prstGeom>
          <a:noFill/>
          <a:ln>
            <a:noFill/>
          </a:ln>
        </p:spPr>
        <p:txBody>
          <a:bodyPr anchorCtr="0" anchor="t" bIns="0" lIns="0" spcFirstLastPara="1" rIns="0" wrap="square" tIns="0">
            <a:noAutofit/>
          </a:bodyPr>
          <a:lstStyle/>
          <a:p>
            <a:pPr indent="0" lvl="0" marL="0" marR="0" rtl="0" algn="ctr">
              <a:lnSpc>
                <a:spcPct val="161290"/>
              </a:lnSpc>
              <a:spcBef>
                <a:spcPts val="0"/>
              </a:spcBef>
              <a:spcAft>
                <a:spcPts val="0"/>
              </a:spcAft>
              <a:buClr>
                <a:srgbClr val="D6D9D7"/>
              </a:buClr>
              <a:buSzPts val="1550"/>
              <a:buFont typeface="Inter"/>
              <a:buNone/>
            </a:pPr>
            <a:r>
              <a:rPr b="1" lang="en-US" sz="2200" u="sng">
                <a:solidFill>
                  <a:srgbClr val="D6D9D7"/>
                </a:solidFill>
                <a:latin typeface="Inter"/>
                <a:ea typeface="Inter"/>
                <a:cs typeface="Inter"/>
                <a:sym typeface="Inter"/>
              </a:rPr>
              <a:t>Metrics</a:t>
            </a:r>
            <a:endParaRPr b="1" sz="2200" u="sng">
              <a:solidFill>
                <a:srgbClr val="D6D9D7"/>
              </a:solidFill>
              <a:latin typeface="Inter"/>
              <a:ea typeface="Inter"/>
              <a:cs typeface="Inter"/>
              <a:sym typeface="Inter"/>
            </a:endParaRPr>
          </a:p>
          <a:p>
            <a:pPr indent="0" lvl="0" marL="0" marR="0" rtl="0" algn="ctr">
              <a:lnSpc>
                <a:spcPct val="161290"/>
              </a:lnSpc>
              <a:spcBef>
                <a:spcPts val="0"/>
              </a:spcBef>
              <a:spcAft>
                <a:spcPts val="0"/>
              </a:spcAft>
              <a:buClr>
                <a:srgbClr val="D6D9D7"/>
              </a:buClr>
              <a:buSzPts val="1550"/>
              <a:buFont typeface="Inter"/>
              <a:buNone/>
            </a:pPr>
            <a:r>
              <a:rPr b="0" i="0" lang="en-US" sz="2000" u="none" cap="none" strike="noStrike">
                <a:solidFill>
                  <a:srgbClr val="D6D9D7"/>
                </a:solidFill>
                <a:latin typeface="Inter"/>
                <a:ea typeface="Inter"/>
                <a:cs typeface="Inter"/>
                <a:sym typeface="Inter"/>
              </a:rPr>
              <a:t>We start by evaluating BLEU and COMET scores for various LLMs on the Libri-trans dataset for English-to-French text-to-text translation.</a:t>
            </a:r>
            <a:endParaRPr b="0" i="0" sz="2000" u="none" cap="none" strike="noStrike"/>
          </a:p>
        </p:txBody>
      </p:sp>
      <p:sp>
        <p:nvSpPr>
          <p:cNvPr id="82" name="Google Shape;82;p13"/>
          <p:cNvSpPr/>
          <p:nvPr/>
        </p:nvSpPr>
        <p:spPr>
          <a:xfrm>
            <a:off x="7217933" y="1780820"/>
            <a:ext cx="30600" cy="855000"/>
          </a:xfrm>
          <a:prstGeom prst="roundRect">
            <a:avLst>
              <a:gd fmla="val 130371" name="adj"/>
            </a:avLst>
          </a:prstGeom>
          <a:solidFill>
            <a:srgbClr val="656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934422" y="1506075"/>
            <a:ext cx="597600" cy="549600"/>
          </a:xfrm>
          <a:prstGeom prst="roundRect">
            <a:avLst>
              <a:gd fmla="val 6668" name="adj"/>
            </a:avLst>
          </a:prstGeom>
          <a:solidFill>
            <a:srgbClr val="4C5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118124" y="1597559"/>
            <a:ext cx="229800" cy="366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D6D9D7"/>
              </a:buClr>
              <a:buSzPts val="2300"/>
              <a:buFont typeface="DM Sans Medium"/>
              <a:buNone/>
            </a:pPr>
            <a:r>
              <a:rPr b="0" i="0" lang="en-US" sz="2300" u="none" cap="none" strike="noStrike">
                <a:solidFill>
                  <a:srgbClr val="D6D9D7"/>
                </a:solidFill>
                <a:latin typeface="DM Sans Medium"/>
                <a:ea typeface="DM Sans Medium"/>
                <a:cs typeface="DM Sans Medium"/>
                <a:sym typeface="DM Sans Medium"/>
              </a:rPr>
              <a:t>2</a:t>
            </a:r>
            <a:endParaRPr b="0" i="0" sz="2300" u="none" cap="none" strike="noStrike"/>
          </a:p>
        </p:txBody>
      </p:sp>
      <p:sp>
        <p:nvSpPr>
          <p:cNvPr id="85" name="Google Shape;85;p13"/>
          <p:cNvSpPr/>
          <p:nvPr/>
        </p:nvSpPr>
        <p:spPr>
          <a:xfrm>
            <a:off x="11709704" y="1780820"/>
            <a:ext cx="30600" cy="855000"/>
          </a:xfrm>
          <a:prstGeom prst="roundRect">
            <a:avLst>
              <a:gd fmla="val 130371" name="adj"/>
            </a:avLst>
          </a:prstGeom>
          <a:solidFill>
            <a:srgbClr val="6569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1426191" y="1506075"/>
            <a:ext cx="597600" cy="549600"/>
          </a:xfrm>
          <a:prstGeom prst="roundRect">
            <a:avLst>
              <a:gd fmla="val 6668" name="adj"/>
            </a:avLst>
          </a:prstGeom>
          <a:solidFill>
            <a:srgbClr val="4C5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11606550" y="1597559"/>
            <a:ext cx="236700" cy="3663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D6D9D7"/>
              </a:buClr>
              <a:buSzPts val="2300"/>
              <a:buFont typeface="DM Sans Medium"/>
              <a:buNone/>
            </a:pPr>
            <a:r>
              <a:rPr b="0" i="0" lang="en-US" sz="2300" u="none" cap="none" strike="noStrike">
                <a:solidFill>
                  <a:srgbClr val="D6D9D7"/>
                </a:solidFill>
                <a:latin typeface="DM Sans Medium"/>
                <a:ea typeface="DM Sans Medium"/>
                <a:cs typeface="DM Sans Medium"/>
                <a:sym typeface="DM Sans Medium"/>
              </a:rPr>
              <a:t>3</a:t>
            </a:r>
            <a:endParaRPr b="0" i="0" sz="2300" u="none" cap="none" strike="noStrike"/>
          </a:p>
        </p:txBody>
      </p:sp>
      <p:sp>
        <p:nvSpPr>
          <p:cNvPr id="88" name="Google Shape;88;p13"/>
          <p:cNvSpPr/>
          <p:nvPr/>
        </p:nvSpPr>
        <p:spPr>
          <a:xfrm>
            <a:off x="4857300" y="2754775"/>
            <a:ext cx="4915800" cy="4895100"/>
          </a:xfrm>
          <a:prstGeom prst="rect">
            <a:avLst/>
          </a:prstGeom>
          <a:noFill/>
          <a:ln>
            <a:noFill/>
          </a:ln>
        </p:spPr>
        <p:txBody>
          <a:bodyPr anchorCtr="0" anchor="t" bIns="0" lIns="0" spcFirstLastPara="1" rIns="0" wrap="square" tIns="0">
            <a:noAutofit/>
          </a:bodyPr>
          <a:lstStyle/>
          <a:p>
            <a:pPr indent="0" lvl="0" marL="0" marR="0" rtl="0" algn="ctr">
              <a:lnSpc>
                <a:spcPct val="161290"/>
              </a:lnSpc>
              <a:spcBef>
                <a:spcPts val="0"/>
              </a:spcBef>
              <a:spcAft>
                <a:spcPts val="0"/>
              </a:spcAft>
              <a:buClr>
                <a:srgbClr val="D6D9D7"/>
              </a:buClr>
              <a:buSzPts val="1550"/>
              <a:buFont typeface="Inter"/>
              <a:buNone/>
            </a:pPr>
            <a:r>
              <a:rPr b="1" lang="en-US" sz="2200" u="sng">
                <a:solidFill>
                  <a:srgbClr val="D6D9D7"/>
                </a:solidFill>
                <a:latin typeface="Inter"/>
                <a:ea typeface="Inter"/>
                <a:cs typeface="Inter"/>
                <a:sym typeface="Inter"/>
              </a:rPr>
              <a:t>Speech Emotion Recognition</a:t>
            </a:r>
            <a:endParaRPr b="1" sz="2200" u="sng">
              <a:solidFill>
                <a:srgbClr val="D6D9D7"/>
              </a:solidFill>
              <a:latin typeface="Inter"/>
              <a:ea typeface="Inter"/>
              <a:cs typeface="Inter"/>
              <a:sym typeface="Inter"/>
            </a:endParaRPr>
          </a:p>
          <a:p>
            <a:pPr indent="-355600" lvl="0" marL="457200" marR="0" rtl="0" algn="l">
              <a:lnSpc>
                <a:spcPct val="161290"/>
              </a:lnSpc>
              <a:spcBef>
                <a:spcPts val="0"/>
              </a:spcBef>
              <a:spcAft>
                <a:spcPts val="0"/>
              </a:spcAft>
              <a:buClr>
                <a:srgbClr val="D6D9D7"/>
              </a:buClr>
              <a:buSzPts val="2000"/>
              <a:buFont typeface="Inter"/>
              <a:buChar char="●"/>
            </a:pPr>
            <a:r>
              <a:rPr lang="en-US" sz="2000">
                <a:solidFill>
                  <a:srgbClr val="D6D9D7"/>
                </a:solidFill>
                <a:latin typeface="Inter"/>
                <a:ea typeface="Inter"/>
                <a:cs typeface="Inter"/>
                <a:sym typeface="Inter"/>
              </a:rPr>
              <a:t>We convert the .wav files of our dataset to Audio Arrays</a:t>
            </a:r>
            <a:endParaRPr sz="2000">
              <a:solidFill>
                <a:srgbClr val="D6D9D7"/>
              </a:solidFill>
              <a:latin typeface="Inter"/>
              <a:ea typeface="Inter"/>
              <a:cs typeface="Inter"/>
              <a:sym typeface="Inter"/>
            </a:endParaRPr>
          </a:p>
          <a:p>
            <a:pPr indent="-355600" lvl="0" marL="457200" marR="0" rtl="0" algn="l">
              <a:lnSpc>
                <a:spcPct val="161290"/>
              </a:lnSpc>
              <a:spcBef>
                <a:spcPts val="0"/>
              </a:spcBef>
              <a:spcAft>
                <a:spcPts val="0"/>
              </a:spcAft>
              <a:buClr>
                <a:srgbClr val="D6D9D7"/>
              </a:buClr>
              <a:buSzPts val="2000"/>
              <a:buFont typeface="Inter"/>
              <a:buChar char="●"/>
            </a:pPr>
            <a:r>
              <a:rPr b="0" i="0" lang="en-US" sz="2000" u="none" cap="none" strike="noStrike">
                <a:solidFill>
                  <a:srgbClr val="D6D9D7"/>
                </a:solidFill>
                <a:latin typeface="Inter"/>
                <a:ea typeface="Inter"/>
                <a:cs typeface="Inter"/>
                <a:sym typeface="Inter"/>
              </a:rPr>
              <a:t>We then use </a:t>
            </a:r>
            <a:r>
              <a:rPr lang="en-US" sz="2000">
                <a:solidFill>
                  <a:srgbClr val="D6D9D7"/>
                </a:solidFill>
                <a:latin typeface="Inter"/>
                <a:ea typeface="Inter"/>
                <a:cs typeface="Inter"/>
                <a:sym typeface="Inter"/>
              </a:rPr>
              <a:t>HuBert Model to</a:t>
            </a:r>
            <a:r>
              <a:rPr b="0" i="0" lang="en-US" sz="2000" u="none" cap="none" strike="noStrike">
                <a:solidFill>
                  <a:srgbClr val="D6D9D7"/>
                </a:solidFill>
                <a:latin typeface="Inter"/>
                <a:ea typeface="Inter"/>
                <a:cs typeface="Inter"/>
                <a:sym typeface="Inter"/>
              </a:rPr>
              <a:t> extract emotion</a:t>
            </a:r>
            <a:r>
              <a:rPr lang="en-US" sz="2000">
                <a:solidFill>
                  <a:srgbClr val="D6D9D7"/>
                </a:solidFill>
                <a:latin typeface="Inter"/>
                <a:ea typeface="Inter"/>
                <a:cs typeface="Inter"/>
                <a:sym typeface="Inter"/>
              </a:rPr>
              <a:t>s</a:t>
            </a:r>
            <a:r>
              <a:rPr b="0" i="0" lang="en-US" sz="2000" u="none" cap="none" strike="noStrike">
                <a:solidFill>
                  <a:srgbClr val="D6D9D7"/>
                </a:solidFill>
                <a:latin typeface="Inter"/>
                <a:ea typeface="Inter"/>
                <a:cs typeface="Inter"/>
                <a:sym typeface="Inter"/>
              </a:rPr>
              <a:t> from audio </a:t>
            </a:r>
            <a:r>
              <a:rPr lang="en-US" sz="2000">
                <a:solidFill>
                  <a:srgbClr val="D6D9D7"/>
                </a:solidFill>
                <a:latin typeface="Inter"/>
                <a:ea typeface="Inter"/>
                <a:cs typeface="Inter"/>
                <a:sym typeface="Inter"/>
              </a:rPr>
              <a:t>arrays.</a:t>
            </a:r>
            <a:endParaRPr sz="2000">
              <a:solidFill>
                <a:srgbClr val="D6D9D7"/>
              </a:solidFill>
              <a:latin typeface="Inter"/>
              <a:ea typeface="Inter"/>
              <a:cs typeface="Inter"/>
              <a:sym typeface="Inter"/>
            </a:endParaRPr>
          </a:p>
          <a:p>
            <a:pPr indent="0" lvl="0" marL="0" marR="0" rtl="0" algn="ctr">
              <a:lnSpc>
                <a:spcPct val="161290"/>
              </a:lnSpc>
              <a:spcBef>
                <a:spcPts val="0"/>
              </a:spcBef>
              <a:spcAft>
                <a:spcPts val="0"/>
              </a:spcAft>
              <a:buClr>
                <a:srgbClr val="D6D9D7"/>
              </a:buClr>
              <a:buSzPts val="1550"/>
              <a:buFont typeface="Inter"/>
              <a:buNone/>
            </a:pPr>
            <a:r>
              <a:rPr lang="en-US" sz="2000">
                <a:solidFill>
                  <a:srgbClr val="D6D9D7"/>
                </a:solidFill>
                <a:latin typeface="Inter"/>
                <a:ea typeface="Inter"/>
                <a:cs typeface="Inter"/>
                <a:sym typeface="Inter"/>
              </a:rPr>
              <a:t>The output given by the model is of the form - (emotion, confidence)</a:t>
            </a:r>
            <a:endParaRPr sz="2000">
              <a:solidFill>
                <a:srgbClr val="D6D9D7"/>
              </a:solidFill>
              <a:latin typeface="Inter"/>
              <a:ea typeface="Inter"/>
              <a:cs typeface="Inter"/>
              <a:sym typeface="Inter"/>
            </a:endParaRPr>
          </a:p>
          <a:p>
            <a:pPr indent="0" lvl="0" marL="0" marR="0" rtl="0" algn="ctr">
              <a:lnSpc>
                <a:spcPct val="161290"/>
              </a:lnSpc>
              <a:spcBef>
                <a:spcPts val="0"/>
              </a:spcBef>
              <a:spcAft>
                <a:spcPts val="0"/>
              </a:spcAft>
              <a:buClr>
                <a:srgbClr val="D6D9D7"/>
              </a:buClr>
              <a:buSzPts val="1550"/>
              <a:buFont typeface="Inter"/>
              <a:buNone/>
            </a:pPr>
            <a:r>
              <a:t/>
            </a:r>
            <a:endParaRPr sz="2000">
              <a:solidFill>
                <a:srgbClr val="D6D9D7"/>
              </a:solidFill>
              <a:latin typeface="Inter"/>
              <a:ea typeface="Inter"/>
              <a:cs typeface="Inter"/>
              <a:sym typeface="Inter"/>
            </a:endParaRPr>
          </a:p>
          <a:p>
            <a:pPr indent="0" lvl="0" marL="0" marR="0" rtl="0" algn="ctr">
              <a:lnSpc>
                <a:spcPct val="161290"/>
              </a:lnSpc>
              <a:spcBef>
                <a:spcPts val="0"/>
              </a:spcBef>
              <a:spcAft>
                <a:spcPts val="0"/>
              </a:spcAft>
              <a:buClr>
                <a:srgbClr val="D6D9D7"/>
              </a:buClr>
              <a:buSzPts val="1550"/>
              <a:buFont typeface="Inter"/>
              <a:buNone/>
            </a:pPr>
            <a:r>
              <a:rPr lang="en-US" sz="2000">
                <a:solidFill>
                  <a:srgbClr val="D6D9D7"/>
                </a:solidFill>
                <a:latin typeface="Inter"/>
                <a:ea typeface="Inter"/>
                <a:cs typeface="Inter"/>
                <a:sym typeface="Inter"/>
              </a:rPr>
              <a:t>The emotions detected are - Anger,Fear,Happy,Neutral,Sad,Surprise</a:t>
            </a:r>
            <a:endParaRPr sz="1050">
              <a:solidFill>
                <a:srgbClr val="D4D4D4"/>
              </a:solidFill>
              <a:highlight>
                <a:srgbClr val="1E1E1E"/>
              </a:highlight>
              <a:latin typeface="Courier New"/>
              <a:ea typeface="Courier New"/>
              <a:cs typeface="Courier New"/>
              <a:sym typeface="Courier New"/>
            </a:endParaRPr>
          </a:p>
          <a:p>
            <a:pPr indent="0" lvl="0" marL="0" marR="0" rtl="0" algn="ctr">
              <a:lnSpc>
                <a:spcPct val="161290"/>
              </a:lnSpc>
              <a:spcBef>
                <a:spcPts val="0"/>
              </a:spcBef>
              <a:spcAft>
                <a:spcPts val="0"/>
              </a:spcAft>
              <a:buClr>
                <a:srgbClr val="D6D9D7"/>
              </a:buClr>
              <a:buSzPts val="1550"/>
              <a:buFont typeface="Inter"/>
              <a:buNone/>
            </a:pPr>
            <a:r>
              <a:t/>
            </a:r>
            <a:endParaRPr sz="1050">
              <a:solidFill>
                <a:srgbClr val="D4D4D4"/>
              </a:solidFill>
              <a:highlight>
                <a:srgbClr val="1E1E1E"/>
              </a:highlight>
              <a:latin typeface="Courier New"/>
              <a:ea typeface="Courier New"/>
              <a:cs typeface="Courier New"/>
              <a:sym typeface="Courier New"/>
            </a:endParaRPr>
          </a:p>
          <a:p>
            <a:pPr indent="0" lvl="0" marL="0" marR="0" rtl="0" algn="ctr">
              <a:lnSpc>
                <a:spcPct val="161290"/>
              </a:lnSpc>
              <a:spcBef>
                <a:spcPts val="0"/>
              </a:spcBef>
              <a:spcAft>
                <a:spcPts val="0"/>
              </a:spcAft>
              <a:buClr>
                <a:srgbClr val="D6D9D7"/>
              </a:buClr>
              <a:buSzPts val="1550"/>
              <a:buFont typeface="Inter"/>
              <a:buNone/>
            </a:pPr>
            <a:r>
              <a:t/>
            </a:r>
            <a:endParaRPr sz="2000">
              <a:solidFill>
                <a:srgbClr val="D6D9D7"/>
              </a:solidFill>
              <a:latin typeface="Inter"/>
              <a:ea typeface="Inter"/>
              <a:cs typeface="Inter"/>
              <a:sym typeface="Inter"/>
            </a:endParaRPr>
          </a:p>
        </p:txBody>
      </p:sp>
      <p:sp>
        <p:nvSpPr>
          <p:cNvPr id="89" name="Google Shape;89;p13"/>
          <p:cNvSpPr/>
          <p:nvPr/>
        </p:nvSpPr>
        <p:spPr>
          <a:xfrm>
            <a:off x="9877247" y="2879949"/>
            <a:ext cx="3695400" cy="2344800"/>
          </a:xfrm>
          <a:prstGeom prst="rect">
            <a:avLst/>
          </a:prstGeom>
          <a:noFill/>
          <a:ln>
            <a:noFill/>
          </a:ln>
        </p:spPr>
        <p:txBody>
          <a:bodyPr anchorCtr="0" anchor="t" bIns="0" lIns="0" spcFirstLastPara="1" rIns="0" wrap="square" tIns="0">
            <a:noAutofit/>
          </a:bodyPr>
          <a:lstStyle/>
          <a:p>
            <a:pPr indent="0" lvl="0" marL="0" marR="0" rtl="0" algn="ctr">
              <a:lnSpc>
                <a:spcPct val="161290"/>
              </a:lnSpc>
              <a:spcBef>
                <a:spcPts val="0"/>
              </a:spcBef>
              <a:spcAft>
                <a:spcPts val="0"/>
              </a:spcAft>
              <a:buClr>
                <a:srgbClr val="D6D9D7"/>
              </a:buClr>
              <a:buSzPts val="1550"/>
              <a:buFont typeface="Inter"/>
              <a:buNone/>
            </a:pPr>
            <a:r>
              <a:rPr b="0" i="0" lang="en-US" sz="2000" u="none" cap="none" strike="noStrike">
                <a:solidFill>
                  <a:srgbClr val="D6D9D7"/>
                </a:solidFill>
                <a:latin typeface="Inter"/>
                <a:ea typeface="Inter"/>
                <a:cs typeface="Inter"/>
                <a:sym typeface="Inter"/>
              </a:rPr>
              <a:t>Finally, we compare translation performance with and without adding each emotional dimension as extra information to the input prompt.</a:t>
            </a:r>
            <a:endParaRPr b="0" i="0" sz="2000" u="none" cap="none" strike="noStrike"/>
          </a:p>
        </p:txBody>
      </p:sp>
      <p:sp>
        <p:nvSpPr>
          <p:cNvPr id="90" name="Google Shape;90;p13"/>
          <p:cNvSpPr txBox="1"/>
          <p:nvPr/>
        </p:nvSpPr>
        <p:spPr>
          <a:xfrm>
            <a:off x="12819600" y="7824050"/>
            <a:ext cx="18108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highlight>
                  <a:srgbClr val="2D3133"/>
                </a:highlight>
              </a:rPr>
              <a:t>vvvvvvvvvvvvvvvvv</a:t>
            </a:r>
            <a:endParaRPr>
              <a:highlight>
                <a:srgbClr val="2D3133"/>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p:nvPr/>
        </p:nvSpPr>
        <p:spPr>
          <a:xfrm>
            <a:off x="632340" y="1156132"/>
            <a:ext cx="91647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7F7F8"/>
              </a:buClr>
              <a:buSzPts val="4450"/>
              <a:buFont typeface="DM Sans Medium"/>
              <a:buNone/>
            </a:pPr>
            <a:r>
              <a:rPr b="0" i="0" lang="en-US" sz="4450" u="none" cap="none" strike="noStrike">
                <a:solidFill>
                  <a:srgbClr val="F7F7F8"/>
                </a:solidFill>
                <a:latin typeface="DM Sans Medium"/>
                <a:ea typeface="DM Sans Medium"/>
                <a:cs typeface="DM Sans Medium"/>
                <a:sym typeface="DM Sans Medium"/>
              </a:rPr>
              <a:t>Experimental Settings And Results</a:t>
            </a:r>
            <a:endParaRPr b="0" i="0" sz="4450" u="none" cap="none" strike="noStrike"/>
          </a:p>
        </p:txBody>
      </p:sp>
      <p:sp>
        <p:nvSpPr>
          <p:cNvPr id="97" name="Google Shape;97;p14"/>
          <p:cNvSpPr/>
          <p:nvPr/>
        </p:nvSpPr>
        <p:spPr>
          <a:xfrm>
            <a:off x="793790" y="3271361"/>
            <a:ext cx="3873103"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7F7F8"/>
              </a:buClr>
              <a:buSzPts val="2200"/>
              <a:buFont typeface="DM Sans Medium"/>
              <a:buNone/>
            </a:pPr>
            <a:r>
              <a:rPr b="0" i="0" lang="en-US" sz="2200" u="none" cap="none" strike="noStrike">
                <a:solidFill>
                  <a:srgbClr val="F7F7F8"/>
                </a:solidFill>
                <a:latin typeface="DM Sans Medium"/>
                <a:ea typeface="DM Sans Medium"/>
                <a:cs typeface="DM Sans Medium"/>
                <a:sym typeface="DM Sans Medium"/>
              </a:rPr>
              <a:t>1. Testing LLMs on Libri-Trans</a:t>
            </a:r>
            <a:endParaRPr b="0" i="0" sz="2200" u="none" cap="none" strike="noStrike"/>
          </a:p>
        </p:txBody>
      </p:sp>
      <p:sp>
        <p:nvSpPr>
          <p:cNvPr id="98" name="Google Shape;98;p14"/>
          <p:cNvSpPr/>
          <p:nvPr/>
        </p:nvSpPr>
        <p:spPr>
          <a:xfrm>
            <a:off x="793790" y="3852505"/>
            <a:ext cx="6244709" cy="217741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To perform MT with LLMs, the task is converted into a language modeling problem using prompts. In this work, we perform zero-shot prompting with the template </a:t>
            </a:r>
            <a:endParaRPr b="0" i="0" sz="1750" u="none" cap="none" strike="noStrike">
              <a:solidFill>
                <a:srgbClr val="D6D9D7"/>
              </a:solidFill>
              <a:latin typeface="Inter"/>
              <a:ea typeface="Inter"/>
              <a:cs typeface="Inter"/>
              <a:sym typeface="Inter"/>
            </a:endParaRPr>
          </a:p>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a:t>
            </a:r>
            <a:r>
              <a:rPr lang="en-US" sz="1500">
                <a:solidFill>
                  <a:schemeClr val="dk1"/>
                </a:solidFill>
                <a:highlight>
                  <a:srgbClr val="F5F5F5"/>
                </a:highlight>
              </a:rPr>
              <a:t>English: &lt;src txt&gt; \n French: &lt;tgt txt&gt;</a:t>
            </a:r>
            <a:r>
              <a:rPr b="0" i="0" lang="en-US" sz="1750" u="none" cap="none" strike="noStrike">
                <a:solidFill>
                  <a:srgbClr val="D6D9D7"/>
                </a:solidFill>
                <a:latin typeface="Inter"/>
                <a:ea typeface="Inter"/>
                <a:cs typeface="Inter"/>
                <a:sym typeface="Inter"/>
              </a:rPr>
              <a:t>" </a:t>
            </a:r>
            <a:endParaRPr b="0" i="0" sz="1750" u="none" cap="none" strike="noStrike">
              <a:solidFill>
                <a:srgbClr val="D6D9D7"/>
              </a:solidFill>
              <a:latin typeface="Inter"/>
              <a:ea typeface="Inter"/>
              <a:cs typeface="Inter"/>
              <a:sym typeface="Inter"/>
            </a:endParaRPr>
          </a:p>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where and refer to the English source sentence and the French target sentence, respectively.</a:t>
            </a:r>
            <a:endParaRPr b="0" i="0" sz="1750" u="none" cap="none" strike="noStrike"/>
          </a:p>
        </p:txBody>
      </p:sp>
      <p:sp>
        <p:nvSpPr>
          <p:cNvPr id="99" name="Google Shape;99;p14"/>
          <p:cNvSpPr txBox="1"/>
          <p:nvPr/>
        </p:nvSpPr>
        <p:spPr>
          <a:xfrm>
            <a:off x="12783675" y="7817225"/>
            <a:ext cx="18468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highlight>
                  <a:srgbClr val="2D3133"/>
                </a:highlight>
              </a:rPr>
              <a:t>vvvvvvvvvvvvvvvvv</a:t>
            </a:r>
            <a:endParaRPr>
              <a:highlight>
                <a:srgbClr val="2D3133"/>
              </a:highlight>
            </a:endParaRPr>
          </a:p>
        </p:txBody>
      </p:sp>
      <p:pic>
        <p:nvPicPr>
          <p:cNvPr id="100" name="Google Shape;100;p14"/>
          <p:cNvPicPr preferRelativeResize="0"/>
          <p:nvPr/>
        </p:nvPicPr>
        <p:blipFill>
          <a:blip r:embed="rId3">
            <a:alphaModFix/>
          </a:blip>
          <a:stretch>
            <a:fillRect/>
          </a:stretch>
        </p:blipFill>
        <p:spPr>
          <a:xfrm>
            <a:off x="7190899" y="2856786"/>
            <a:ext cx="7287100" cy="40989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p:nvPr/>
        </p:nvSpPr>
        <p:spPr>
          <a:xfrm>
            <a:off x="793790" y="1632704"/>
            <a:ext cx="9164598"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7F7F8"/>
              </a:buClr>
              <a:buSzPts val="4450"/>
              <a:buFont typeface="DM Sans Medium"/>
              <a:buNone/>
            </a:pPr>
            <a:r>
              <a:rPr b="0" i="0" lang="en-US" sz="4450" u="none" cap="none" strike="noStrike">
                <a:solidFill>
                  <a:srgbClr val="F7F7F8"/>
                </a:solidFill>
                <a:latin typeface="DM Sans Medium"/>
                <a:ea typeface="DM Sans Medium"/>
                <a:cs typeface="DM Sans Medium"/>
                <a:sym typeface="DM Sans Medium"/>
              </a:rPr>
              <a:t>Experimental Settings And Results</a:t>
            </a:r>
            <a:endParaRPr b="0" i="0" sz="4450" u="none" cap="none" strike="noStrike"/>
          </a:p>
        </p:txBody>
      </p:sp>
      <p:sp>
        <p:nvSpPr>
          <p:cNvPr id="107" name="Google Shape;107;p15"/>
          <p:cNvSpPr/>
          <p:nvPr/>
        </p:nvSpPr>
        <p:spPr>
          <a:xfrm>
            <a:off x="793790" y="2908459"/>
            <a:ext cx="4460558"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7F7F8"/>
              </a:buClr>
              <a:buSzPts val="2200"/>
              <a:buFont typeface="DM Sans Medium"/>
              <a:buNone/>
            </a:pPr>
            <a:r>
              <a:rPr b="0" i="0" lang="en-US" sz="2200" u="none" cap="none" strike="noStrike">
                <a:solidFill>
                  <a:srgbClr val="F7F7F8"/>
                </a:solidFill>
                <a:latin typeface="DM Sans Medium"/>
                <a:ea typeface="DM Sans Medium"/>
                <a:cs typeface="DM Sans Medium"/>
                <a:sym typeface="DM Sans Medium"/>
              </a:rPr>
              <a:t>2. Fine-Tuning LLMs with Emotion</a:t>
            </a:r>
            <a:endParaRPr b="0" i="0" sz="2200" u="none" cap="none" strike="noStrike"/>
          </a:p>
        </p:txBody>
      </p:sp>
      <p:sp>
        <p:nvSpPr>
          <p:cNvPr id="108" name="Google Shape;108;p15"/>
          <p:cNvSpPr/>
          <p:nvPr/>
        </p:nvSpPr>
        <p:spPr>
          <a:xfrm>
            <a:off x="793800" y="3489599"/>
            <a:ext cx="6244800" cy="34491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The experiment aimed to observe the behavior of the</a:t>
            </a:r>
            <a:r>
              <a:rPr lang="en-US" sz="1750">
                <a:solidFill>
                  <a:srgbClr val="D6D9D7"/>
                </a:solidFill>
                <a:latin typeface="Inter"/>
                <a:ea typeface="Inter"/>
                <a:cs typeface="Inter"/>
                <a:sym typeface="Inter"/>
              </a:rPr>
              <a:t> </a:t>
            </a:r>
            <a:r>
              <a:rPr b="0" i="0" lang="en-US" sz="1750" u="none" cap="none" strike="noStrike">
                <a:solidFill>
                  <a:srgbClr val="D6D9D7"/>
                </a:solidFill>
                <a:latin typeface="Inter"/>
                <a:ea typeface="Inter"/>
                <a:cs typeface="Inter"/>
                <a:sym typeface="Inter"/>
              </a:rPr>
              <a:t>model on English-to-French translation when emotion information is added to the prompt. We first estimated the emotion of each English recording in the Libri-trans dataset, computing dimensional emotion values for arousal, dominance, and valence using a trained SER model. Emotion values ranged between 0 and 1 and were balanced.</a:t>
            </a:r>
            <a:endParaRPr b="0" i="0" sz="1750" u="none" cap="none" strike="noStrike"/>
          </a:p>
        </p:txBody>
      </p:sp>
      <p:sp>
        <p:nvSpPr>
          <p:cNvPr id="109" name="Google Shape;109;p15"/>
          <p:cNvSpPr/>
          <p:nvPr/>
        </p:nvSpPr>
        <p:spPr>
          <a:xfrm>
            <a:off x="7599521" y="2908459"/>
            <a:ext cx="4822388"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7F7F8"/>
              </a:buClr>
              <a:buSzPts val="2200"/>
              <a:buFont typeface="DM Sans Medium"/>
              <a:buNone/>
            </a:pPr>
            <a:r>
              <a:rPr b="0" i="0" lang="en-US" sz="2200" u="none" cap="none" strike="noStrike">
                <a:solidFill>
                  <a:srgbClr val="F7F7F8"/>
                </a:solidFill>
                <a:latin typeface="DM Sans Medium"/>
                <a:ea typeface="DM Sans Medium"/>
                <a:cs typeface="DM Sans Medium"/>
                <a:sym typeface="DM Sans Medium"/>
              </a:rPr>
              <a:t>Prompting with Emotion Information</a:t>
            </a:r>
            <a:endParaRPr b="0" i="0" sz="2200" u="none" cap="none" strike="noStrike"/>
          </a:p>
        </p:txBody>
      </p:sp>
      <p:sp>
        <p:nvSpPr>
          <p:cNvPr id="110" name="Google Shape;110;p15"/>
          <p:cNvSpPr/>
          <p:nvPr/>
        </p:nvSpPr>
        <p:spPr>
          <a:xfrm>
            <a:off x="7599525" y="3489599"/>
            <a:ext cx="6244800" cy="34491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Specific prompts were created that included emotion information before the source sentence, using the template </a:t>
            </a:r>
            <a:r>
              <a:rPr lang="en-US" sz="1500">
                <a:solidFill>
                  <a:schemeClr val="dk1"/>
                </a:solidFill>
                <a:highlight>
                  <a:srgbClr val="F5F5F5"/>
                </a:highlight>
              </a:rPr>
              <a:t>English &lt;status&gt; &lt;emotion&gt;: &lt;src txt&gt; \n French: &lt;tgt txt&gt;</a:t>
            </a:r>
            <a:r>
              <a:rPr b="0" i="0" lang="en-US" sz="1750" u="none" cap="none" strike="noStrike">
                <a:solidFill>
                  <a:srgbClr val="D6D9D7"/>
                </a:solidFill>
                <a:latin typeface="Inter"/>
                <a:ea typeface="Inter"/>
                <a:cs typeface="Inter"/>
                <a:sym typeface="Inter"/>
              </a:rPr>
              <a:t> </a:t>
            </a:r>
            <a:endParaRPr b="0" i="0" sz="1750" u="none" cap="none" strike="noStrike">
              <a:solidFill>
                <a:srgbClr val="D6D9D7"/>
              </a:solidFill>
              <a:latin typeface="Inter"/>
              <a:ea typeface="Inter"/>
              <a:cs typeface="Inter"/>
              <a:sym typeface="Inter"/>
            </a:endParaRPr>
          </a:p>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where status is replaced by either "with" or "without" depending on whether the emotion value is higher or lower than 0.5, emotion is replaced by arousal, dominance, or valence, src txt represents the English source sentence, and tgt txt represents the French target translation.</a:t>
            </a:r>
            <a:endParaRPr b="0" i="0" sz="1750" u="none" cap="none" strike="noStrike"/>
          </a:p>
        </p:txBody>
      </p:sp>
      <p:sp>
        <p:nvSpPr>
          <p:cNvPr id="111" name="Google Shape;111;p15"/>
          <p:cNvSpPr txBox="1"/>
          <p:nvPr/>
        </p:nvSpPr>
        <p:spPr>
          <a:xfrm>
            <a:off x="12783675" y="7767675"/>
            <a:ext cx="18468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highlight>
                  <a:srgbClr val="2D3133"/>
                </a:highlight>
              </a:rPr>
              <a:t>vvvvvvvvvvvvvvvvv</a:t>
            </a:r>
            <a:endParaRPr>
              <a:highlight>
                <a:srgbClr val="2D3133"/>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nvSpPr>
        <p:spPr>
          <a:xfrm>
            <a:off x="896475" y="573750"/>
            <a:ext cx="4966500" cy="9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100">
                <a:solidFill>
                  <a:srgbClr val="F7F7F8"/>
                </a:solidFill>
              </a:rPr>
              <a:t>RESULTS</a:t>
            </a:r>
            <a:endParaRPr b="1" sz="4100">
              <a:solidFill>
                <a:srgbClr val="F7F7F8"/>
              </a:solidFill>
            </a:endParaRPr>
          </a:p>
        </p:txBody>
      </p:sp>
      <p:graphicFrame>
        <p:nvGraphicFramePr>
          <p:cNvPr id="118" name="Google Shape;118;p16"/>
          <p:cNvGraphicFramePr/>
          <p:nvPr/>
        </p:nvGraphicFramePr>
        <p:xfrm>
          <a:off x="896463" y="2241175"/>
          <a:ext cx="3000000" cy="3000000"/>
        </p:xfrm>
        <a:graphic>
          <a:graphicData uri="http://schemas.openxmlformats.org/drawingml/2006/table">
            <a:tbl>
              <a:tblPr>
                <a:noFill/>
                <a:tableStyleId>{DA55E10E-4B3B-4D28-90F2-D8E7EA9F8BBD}</a:tableStyleId>
              </a:tblPr>
              <a:tblGrid>
                <a:gridCol w="1817925"/>
                <a:gridCol w="1817925"/>
                <a:gridCol w="1817925"/>
                <a:gridCol w="1817925"/>
                <a:gridCol w="1817925"/>
                <a:gridCol w="1817925"/>
                <a:gridCol w="2086850"/>
              </a:tblGrid>
              <a:tr h="1119100">
                <a:tc>
                  <a:txBody>
                    <a:bodyPr/>
                    <a:lstStyle/>
                    <a:p>
                      <a:pPr indent="0" lvl="0" marL="0" rtl="0" algn="l">
                        <a:spcBef>
                          <a:spcPts val="0"/>
                        </a:spcBef>
                        <a:spcAft>
                          <a:spcPts val="0"/>
                        </a:spcAft>
                        <a:buNone/>
                      </a:pPr>
                      <a:r>
                        <a:t/>
                      </a:r>
                      <a:endParaRPr b="1" sz="2500">
                        <a:solidFill>
                          <a:srgbClr val="F7F7F8"/>
                        </a:solidFill>
                      </a:endParaRPr>
                    </a:p>
                  </a:txBody>
                  <a:tcPr marT="91425" marB="91425" marR="91425" marL="91425"/>
                </a:tc>
                <a:tc gridSpan="2">
                  <a:txBody>
                    <a:bodyPr/>
                    <a:lstStyle/>
                    <a:p>
                      <a:pPr indent="0" lvl="0" marL="0" rtl="0" algn="l">
                        <a:spcBef>
                          <a:spcPts val="0"/>
                        </a:spcBef>
                        <a:spcAft>
                          <a:spcPts val="0"/>
                        </a:spcAft>
                        <a:buNone/>
                      </a:pPr>
                      <a:r>
                        <a:rPr b="1" lang="en-US" sz="2500">
                          <a:solidFill>
                            <a:srgbClr val="F7F7F8"/>
                          </a:solidFill>
                        </a:rPr>
                        <a:t>Phi-3-mini-4k-instruct</a:t>
                      </a:r>
                      <a:endParaRPr b="1" sz="2500">
                        <a:solidFill>
                          <a:srgbClr val="F7F7F8"/>
                        </a:solidFill>
                      </a:endParaRPr>
                    </a:p>
                  </a:txBody>
                  <a:tcPr marT="91425" marB="91425" marR="91425" marL="91425"/>
                </a:tc>
                <a:tc hMerge="1"/>
                <a:tc gridSpan="2">
                  <a:txBody>
                    <a:bodyPr/>
                    <a:lstStyle/>
                    <a:p>
                      <a:pPr indent="0" lvl="0" marL="0" rtl="0" algn="l">
                        <a:spcBef>
                          <a:spcPts val="0"/>
                        </a:spcBef>
                        <a:spcAft>
                          <a:spcPts val="0"/>
                        </a:spcAft>
                        <a:buNone/>
                      </a:pPr>
                      <a:r>
                        <a:rPr b="1" lang="en-US" sz="2500">
                          <a:solidFill>
                            <a:srgbClr val="F7F7F8"/>
                          </a:solidFill>
                        </a:rPr>
                        <a:t>Qwen2.5-1.5B-Instruct</a:t>
                      </a:r>
                      <a:endParaRPr b="1" sz="2500">
                        <a:solidFill>
                          <a:srgbClr val="F7F7F8"/>
                        </a:solidFill>
                      </a:endParaRPr>
                    </a:p>
                  </a:txBody>
                  <a:tcPr marT="91425" marB="91425" marR="91425" marL="91425"/>
                </a:tc>
                <a:tc hMerge="1"/>
                <a:tc gridSpan="2">
                  <a:txBody>
                    <a:bodyPr/>
                    <a:lstStyle/>
                    <a:p>
                      <a:pPr indent="0" lvl="0" marL="0" rtl="0" algn="l">
                        <a:spcBef>
                          <a:spcPts val="0"/>
                        </a:spcBef>
                        <a:spcAft>
                          <a:spcPts val="0"/>
                        </a:spcAft>
                        <a:buNone/>
                      </a:pPr>
                      <a:r>
                        <a:rPr b="1" lang="en-US" sz="2500">
                          <a:solidFill>
                            <a:srgbClr val="F7F7F8"/>
                          </a:solidFill>
                        </a:rPr>
                        <a:t>Mistral-7B-Instruct-v0.3</a:t>
                      </a:r>
                      <a:endParaRPr b="1" sz="2500">
                        <a:solidFill>
                          <a:srgbClr val="F7F7F8"/>
                        </a:solidFill>
                      </a:endParaRPr>
                    </a:p>
                  </a:txBody>
                  <a:tcPr marT="91425" marB="91425" marR="91425" marL="91425"/>
                </a:tc>
                <a:tc hMerge="1"/>
              </a:tr>
              <a:tr h="415650">
                <a:tc>
                  <a:txBody>
                    <a:bodyPr/>
                    <a:lstStyle/>
                    <a:p>
                      <a:pPr indent="0" lvl="0" marL="0" rtl="0" algn="l">
                        <a:spcBef>
                          <a:spcPts val="0"/>
                        </a:spcBef>
                        <a:spcAft>
                          <a:spcPts val="0"/>
                        </a:spcAft>
                        <a:buNone/>
                      </a:pPr>
                      <a:r>
                        <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BLEU</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COMET</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BLEU</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COMET</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BLEU</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COMET</a:t>
                      </a:r>
                      <a:endParaRPr b="1" sz="2500">
                        <a:solidFill>
                          <a:srgbClr val="F7F7F8"/>
                        </a:solidFill>
                      </a:endParaRPr>
                    </a:p>
                  </a:txBody>
                  <a:tcPr marT="91425" marB="91425" marR="91425" marL="91425"/>
                </a:tc>
              </a:tr>
              <a:tr h="696500">
                <a:tc>
                  <a:txBody>
                    <a:bodyPr/>
                    <a:lstStyle/>
                    <a:p>
                      <a:pPr indent="0" lvl="0" marL="0" rtl="0" algn="l">
                        <a:spcBef>
                          <a:spcPts val="0"/>
                        </a:spcBef>
                        <a:spcAft>
                          <a:spcPts val="0"/>
                        </a:spcAft>
                        <a:buNone/>
                      </a:pPr>
                      <a:r>
                        <a:rPr b="1" lang="en-US" sz="2500">
                          <a:solidFill>
                            <a:srgbClr val="F7F7F8"/>
                          </a:solidFill>
                        </a:rPr>
                        <a:t>Without</a:t>
                      </a:r>
                      <a:r>
                        <a:rPr b="1" lang="en-US" sz="2500">
                          <a:solidFill>
                            <a:srgbClr val="F7F7F8"/>
                          </a:solidFill>
                        </a:rPr>
                        <a:t> Emotions</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0.024</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-1.017</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0.039</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-0.87</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0.040</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-1.22</a:t>
                      </a:r>
                      <a:endParaRPr b="1" sz="2500">
                        <a:solidFill>
                          <a:srgbClr val="F7F7F8"/>
                        </a:solidFill>
                      </a:endParaRPr>
                    </a:p>
                  </a:txBody>
                  <a:tcPr marT="91425" marB="91425" marR="91425" marL="91425"/>
                </a:tc>
              </a:tr>
              <a:tr h="696500">
                <a:tc>
                  <a:txBody>
                    <a:bodyPr/>
                    <a:lstStyle/>
                    <a:p>
                      <a:pPr indent="0" lvl="0" marL="0" rtl="0" algn="l">
                        <a:spcBef>
                          <a:spcPts val="0"/>
                        </a:spcBef>
                        <a:spcAft>
                          <a:spcPts val="0"/>
                        </a:spcAft>
                        <a:buNone/>
                      </a:pPr>
                      <a:r>
                        <a:rPr b="1" lang="en-US" sz="2500">
                          <a:solidFill>
                            <a:srgbClr val="F7F7F8"/>
                          </a:solidFill>
                        </a:rPr>
                        <a:t>With Emotions</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0.04</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-0.98</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0.034</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-1.06</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0.057</a:t>
                      </a:r>
                      <a:endParaRPr b="1" sz="2500">
                        <a:solidFill>
                          <a:srgbClr val="F7F7F8"/>
                        </a:solidFill>
                      </a:endParaRPr>
                    </a:p>
                  </a:txBody>
                  <a:tcPr marT="91425" marB="91425" marR="91425" marL="91425"/>
                </a:tc>
                <a:tc>
                  <a:txBody>
                    <a:bodyPr/>
                    <a:lstStyle/>
                    <a:p>
                      <a:pPr indent="0" lvl="0" marL="0" rtl="0" algn="l">
                        <a:spcBef>
                          <a:spcPts val="0"/>
                        </a:spcBef>
                        <a:spcAft>
                          <a:spcPts val="0"/>
                        </a:spcAft>
                        <a:buNone/>
                      </a:pPr>
                      <a:r>
                        <a:rPr b="1" lang="en-US" sz="2500">
                          <a:solidFill>
                            <a:srgbClr val="F7F7F8"/>
                          </a:solidFill>
                        </a:rPr>
                        <a:t>-1.15</a:t>
                      </a:r>
                      <a:endParaRPr b="1" sz="2500">
                        <a:solidFill>
                          <a:srgbClr val="F7F7F8"/>
                        </a:solidFill>
                      </a:endParaRPr>
                    </a:p>
                  </a:txBody>
                  <a:tcPr marT="91425" marB="91425" marR="91425" marL="91425"/>
                </a:tc>
              </a:tr>
            </a:tbl>
          </a:graphicData>
        </a:graphic>
      </p:graphicFrame>
      <p:sp>
        <p:nvSpPr>
          <p:cNvPr id="119" name="Google Shape;119;p16"/>
          <p:cNvSpPr txBox="1"/>
          <p:nvPr/>
        </p:nvSpPr>
        <p:spPr>
          <a:xfrm>
            <a:off x="1113950" y="6548850"/>
            <a:ext cx="63123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F7F7F8"/>
                </a:solidFill>
              </a:rPr>
              <a:t>Model used for COMET evaluation is Unlabel/wmt20-comet-da</a:t>
            </a:r>
            <a:endParaRPr sz="1200">
              <a:solidFill>
                <a:srgbClr val="F7F7F8"/>
              </a:solidFill>
            </a:endParaRPr>
          </a:p>
        </p:txBody>
      </p:sp>
      <p:sp>
        <p:nvSpPr>
          <p:cNvPr id="120" name="Google Shape;120;p16"/>
          <p:cNvSpPr txBox="1"/>
          <p:nvPr/>
        </p:nvSpPr>
        <p:spPr>
          <a:xfrm>
            <a:off x="12640800" y="7797575"/>
            <a:ext cx="19896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highlight>
                  <a:srgbClr val="2D3133"/>
                </a:highlight>
              </a:rPr>
              <a:t>vvvvvvvvvvvvvvvvvvv</a:t>
            </a:r>
            <a:endParaRPr>
              <a:highlight>
                <a:srgbClr val="2D3133"/>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p:nvPr/>
        </p:nvSpPr>
        <p:spPr>
          <a:xfrm>
            <a:off x="793790" y="1750338"/>
            <a:ext cx="64080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F7F7F8"/>
              </a:buClr>
              <a:buSzPts val="4450"/>
              <a:buFont typeface="DM Sans Medium"/>
              <a:buNone/>
            </a:pPr>
            <a:r>
              <a:rPr b="0" i="0" lang="en-US" sz="4450" u="none" cap="none" strike="noStrike">
                <a:solidFill>
                  <a:srgbClr val="F7F7F8"/>
                </a:solidFill>
                <a:latin typeface="DM Sans Medium"/>
                <a:ea typeface="DM Sans Medium"/>
                <a:cs typeface="DM Sans Medium"/>
                <a:sym typeface="DM Sans Medium"/>
              </a:rPr>
              <a:t>Individual Contributions</a:t>
            </a:r>
            <a:endParaRPr b="0" i="0" sz="4450" u="none" cap="none" strike="noStrike"/>
          </a:p>
        </p:txBody>
      </p:sp>
      <p:sp>
        <p:nvSpPr>
          <p:cNvPr id="127" name="Google Shape;127;p17"/>
          <p:cNvSpPr/>
          <p:nvPr/>
        </p:nvSpPr>
        <p:spPr>
          <a:xfrm>
            <a:off x="793790" y="2912745"/>
            <a:ext cx="4196400" cy="2032800"/>
          </a:xfrm>
          <a:prstGeom prst="roundRect">
            <a:avLst>
              <a:gd fmla="val 1674" name="adj"/>
            </a:avLst>
          </a:prstGeom>
          <a:solidFill>
            <a:srgbClr val="4C5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7"/>
          <p:cNvSpPr/>
          <p:nvPr/>
        </p:nvSpPr>
        <p:spPr>
          <a:xfrm>
            <a:off x="1020604" y="3139559"/>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6D9D7"/>
              </a:buClr>
              <a:buSzPts val="2200"/>
              <a:buFont typeface="DM Sans Medium"/>
              <a:buNone/>
            </a:pPr>
            <a:r>
              <a:rPr b="0" i="0" lang="en-US" sz="2200" u="none" cap="none" strike="noStrike">
                <a:solidFill>
                  <a:srgbClr val="D6D9D7"/>
                </a:solidFill>
                <a:latin typeface="DM Sans Medium"/>
                <a:ea typeface="DM Sans Medium"/>
                <a:cs typeface="DM Sans Medium"/>
                <a:sym typeface="DM Sans Medium"/>
              </a:rPr>
              <a:t>Vedansh Sharma</a:t>
            </a:r>
            <a:endParaRPr b="0" i="0" sz="2200" u="none" cap="none" strike="noStrike"/>
          </a:p>
        </p:txBody>
      </p:sp>
      <p:sp>
        <p:nvSpPr>
          <p:cNvPr id="129" name="Google Shape;129;p17"/>
          <p:cNvSpPr/>
          <p:nvPr/>
        </p:nvSpPr>
        <p:spPr>
          <a:xfrm>
            <a:off x="1020604" y="3629978"/>
            <a:ext cx="37428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Pipelining</a:t>
            </a:r>
            <a:r>
              <a:rPr lang="en-US" sz="1750">
                <a:solidFill>
                  <a:srgbClr val="D6D9D7"/>
                </a:solidFill>
                <a:latin typeface="Inter"/>
                <a:ea typeface="Inter"/>
                <a:cs typeface="Inter"/>
                <a:sym typeface="Inter"/>
              </a:rPr>
              <a:t>, </a:t>
            </a:r>
            <a:r>
              <a:rPr b="0" i="0" lang="en-US" sz="1750" u="none" cap="none" strike="noStrike">
                <a:solidFill>
                  <a:srgbClr val="D6D9D7"/>
                </a:solidFill>
                <a:latin typeface="Inter"/>
                <a:ea typeface="Inter"/>
                <a:cs typeface="Inter"/>
                <a:sym typeface="Inter"/>
              </a:rPr>
              <a:t>translation tasks</a:t>
            </a:r>
            <a:r>
              <a:rPr lang="en-US" sz="1750">
                <a:solidFill>
                  <a:srgbClr val="D6D9D7"/>
                </a:solidFill>
                <a:latin typeface="Inter"/>
                <a:ea typeface="Inter"/>
                <a:cs typeface="Inter"/>
                <a:sym typeface="Inter"/>
              </a:rPr>
              <a:t>, research and documentation, Mistral Model evaluation</a:t>
            </a:r>
            <a:endParaRPr b="0" i="0" sz="1750" u="none" cap="none" strike="noStrike"/>
          </a:p>
        </p:txBody>
      </p:sp>
      <p:sp>
        <p:nvSpPr>
          <p:cNvPr id="130" name="Google Shape;130;p17"/>
          <p:cNvSpPr/>
          <p:nvPr/>
        </p:nvSpPr>
        <p:spPr>
          <a:xfrm>
            <a:off x="5216962" y="2912745"/>
            <a:ext cx="4196400" cy="2032800"/>
          </a:xfrm>
          <a:prstGeom prst="roundRect">
            <a:avLst>
              <a:gd fmla="val 1674" name="adj"/>
            </a:avLst>
          </a:prstGeom>
          <a:solidFill>
            <a:srgbClr val="4C5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p:nvPr/>
        </p:nvSpPr>
        <p:spPr>
          <a:xfrm>
            <a:off x="5443776" y="3139559"/>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6D9D7"/>
              </a:buClr>
              <a:buSzPts val="2200"/>
              <a:buFont typeface="DM Sans Medium"/>
              <a:buNone/>
            </a:pPr>
            <a:r>
              <a:rPr b="0" i="0" lang="en-US" sz="2200" u="none" cap="none" strike="noStrike">
                <a:solidFill>
                  <a:srgbClr val="D6D9D7"/>
                </a:solidFill>
                <a:latin typeface="DM Sans Medium"/>
                <a:ea typeface="DM Sans Medium"/>
                <a:cs typeface="DM Sans Medium"/>
                <a:sym typeface="DM Sans Medium"/>
              </a:rPr>
              <a:t>Utkarsh Kumar</a:t>
            </a:r>
            <a:endParaRPr b="0" i="0" sz="2200" u="none" cap="none" strike="noStrike"/>
          </a:p>
        </p:txBody>
      </p:sp>
      <p:sp>
        <p:nvSpPr>
          <p:cNvPr id="132" name="Google Shape;132;p17"/>
          <p:cNvSpPr/>
          <p:nvPr/>
        </p:nvSpPr>
        <p:spPr>
          <a:xfrm>
            <a:off x="5443776" y="3629978"/>
            <a:ext cx="37428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Research on COMET and BLEU metrics, </a:t>
            </a:r>
            <a:r>
              <a:rPr lang="en-US" sz="1750">
                <a:solidFill>
                  <a:srgbClr val="D6D9D7"/>
                </a:solidFill>
                <a:latin typeface="Inter"/>
                <a:ea typeface="Inter"/>
                <a:cs typeface="Inter"/>
                <a:sym typeface="Inter"/>
              </a:rPr>
              <a:t>evaluation</a:t>
            </a:r>
            <a:r>
              <a:rPr b="0" i="0" lang="en-US" sz="1750" u="none" cap="none" strike="noStrike">
                <a:solidFill>
                  <a:srgbClr val="D6D9D7"/>
                </a:solidFill>
                <a:latin typeface="Inter"/>
                <a:ea typeface="Inter"/>
                <a:cs typeface="Inter"/>
                <a:sym typeface="Inter"/>
              </a:rPr>
              <a:t> code, experimentation</a:t>
            </a:r>
            <a:r>
              <a:rPr lang="en-US" sz="1750">
                <a:solidFill>
                  <a:srgbClr val="D6D9D7"/>
                </a:solidFill>
                <a:latin typeface="Inter"/>
                <a:ea typeface="Inter"/>
                <a:cs typeface="Inter"/>
                <a:sym typeface="Inter"/>
              </a:rPr>
              <a:t>. </a:t>
            </a:r>
            <a:endParaRPr b="0" i="0" sz="1750" u="none" cap="none" strike="noStrike"/>
          </a:p>
        </p:txBody>
      </p:sp>
      <p:sp>
        <p:nvSpPr>
          <p:cNvPr id="133" name="Google Shape;133;p17"/>
          <p:cNvSpPr/>
          <p:nvPr/>
        </p:nvSpPr>
        <p:spPr>
          <a:xfrm>
            <a:off x="9640133" y="2912745"/>
            <a:ext cx="4196400" cy="2032800"/>
          </a:xfrm>
          <a:prstGeom prst="roundRect">
            <a:avLst>
              <a:gd fmla="val 1674" name="adj"/>
            </a:avLst>
          </a:prstGeom>
          <a:solidFill>
            <a:srgbClr val="4C5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9866948" y="3139559"/>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6D9D7"/>
              </a:buClr>
              <a:buSzPts val="2200"/>
              <a:buFont typeface="DM Sans Medium"/>
              <a:buNone/>
            </a:pPr>
            <a:r>
              <a:rPr b="0" i="0" lang="en-US" sz="2200" u="none" cap="none" strike="noStrike">
                <a:solidFill>
                  <a:srgbClr val="D6D9D7"/>
                </a:solidFill>
                <a:latin typeface="DM Sans Medium"/>
                <a:ea typeface="DM Sans Medium"/>
                <a:cs typeface="DM Sans Medium"/>
                <a:sym typeface="DM Sans Medium"/>
              </a:rPr>
              <a:t>Siddharth Jain</a:t>
            </a:r>
            <a:endParaRPr b="0" i="0" sz="2200" u="none" cap="none" strike="noStrike"/>
          </a:p>
        </p:txBody>
      </p:sp>
      <p:sp>
        <p:nvSpPr>
          <p:cNvPr id="135" name="Google Shape;135;p17"/>
          <p:cNvSpPr/>
          <p:nvPr/>
        </p:nvSpPr>
        <p:spPr>
          <a:xfrm>
            <a:off x="9866948" y="3629978"/>
            <a:ext cx="3742800" cy="1088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6D9D7"/>
              </a:buClr>
              <a:buSzPts val="1750"/>
              <a:buFont typeface="Inter"/>
              <a:buNone/>
            </a:pPr>
            <a:r>
              <a:rPr lang="en-US" sz="1750">
                <a:solidFill>
                  <a:srgbClr val="D6D9D7"/>
                </a:solidFill>
                <a:latin typeface="Inter"/>
                <a:ea typeface="Inter"/>
                <a:cs typeface="Inter"/>
                <a:sym typeface="Inter"/>
              </a:rPr>
              <a:t>B</a:t>
            </a:r>
            <a:r>
              <a:rPr b="0" i="0" lang="en-US" sz="1750" u="none" cap="none" strike="noStrike">
                <a:solidFill>
                  <a:srgbClr val="D6D9D7"/>
                </a:solidFill>
                <a:latin typeface="Inter"/>
                <a:ea typeface="Inter"/>
                <a:cs typeface="Inter"/>
                <a:sym typeface="Inter"/>
              </a:rPr>
              <a:t>ase models research, dataset research and extraction, </a:t>
            </a:r>
            <a:r>
              <a:rPr lang="en-US" sz="1750">
                <a:solidFill>
                  <a:srgbClr val="D6D9D7"/>
                </a:solidFill>
                <a:latin typeface="Inter"/>
                <a:ea typeface="Inter"/>
                <a:cs typeface="Inter"/>
                <a:sym typeface="Inter"/>
              </a:rPr>
              <a:t>QWEN Model evaluation, presentation </a:t>
            </a:r>
            <a:endParaRPr b="0" i="0" sz="1750" u="none" cap="none" strike="noStrike"/>
          </a:p>
        </p:txBody>
      </p:sp>
      <p:sp>
        <p:nvSpPr>
          <p:cNvPr id="136" name="Google Shape;136;p17"/>
          <p:cNvSpPr/>
          <p:nvPr/>
        </p:nvSpPr>
        <p:spPr>
          <a:xfrm>
            <a:off x="793800" y="5172326"/>
            <a:ext cx="6408000" cy="1430700"/>
          </a:xfrm>
          <a:prstGeom prst="roundRect">
            <a:avLst>
              <a:gd fmla="val 2603" name="adj"/>
            </a:avLst>
          </a:prstGeom>
          <a:solidFill>
            <a:srgbClr val="4C5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1020604" y="5399127"/>
            <a:ext cx="34644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6D9D7"/>
              </a:buClr>
              <a:buSzPts val="2200"/>
              <a:buFont typeface="DM Sans Medium"/>
              <a:buNone/>
            </a:pPr>
            <a:r>
              <a:rPr b="0" i="0" lang="en-US" sz="2200" u="none" cap="none" strike="noStrike">
                <a:solidFill>
                  <a:srgbClr val="D6D9D7"/>
                </a:solidFill>
                <a:latin typeface="DM Sans Medium"/>
                <a:ea typeface="DM Sans Medium"/>
                <a:cs typeface="DM Sans Medium"/>
                <a:sym typeface="DM Sans Medium"/>
              </a:rPr>
              <a:t>Shubham Yogesh Mahajan</a:t>
            </a:r>
            <a:endParaRPr b="0" i="0" sz="2200" u="none" cap="none" strike="noStrike"/>
          </a:p>
        </p:txBody>
      </p:sp>
      <p:sp>
        <p:nvSpPr>
          <p:cNvPr id="138" name="Google Shape;138;p17"/>
          <p:cNvSpPr/>
          <p:nvPr/>
        </p:nvSpPr>
        <p:spPr>
          <a:xfrm>
            <a:off x="1020604" y="5889546"/>
            <a:ext cx="59544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Speech Emotion Recognition model, research, </a:t>
            </a:r>
            <a:r>
              <a:rPr lang="en-US" sz="1750">
                <a:solidFill>
                  <a:srgbClr val="D6D9D7"/>
                </a:solidFill>
                <a:latin typeface="Inter"/>
                <a:ea typeface="Inter"/>
                <a:cs typeface="Inter"/>
                <a:sym typeface="Inter"/>
              </a:rPr>
              <a:t>presentation</a:t>
            </a:r>
            <a:endParaRPr b="0" i="0" sz="1750" u="none" cap="none" strike="noStrike"/>
          </a:p>
        </p:txBody>
      </p:sp>
      <p:sp>
        <p:nvSpPr>
          <p:cNvPr id="139" name="Google Shape;139;p17"/>
          <p:cNvSpPr/>
          <p:nvPr/>
        </p:nvSpPr>
        <p:spPr>
          <a:xfrm>
            <a:off x="7428675" y="5172326"/>
            <a:ext cx="6408000" cy="1430700"/>
          </a:xfrm>
          <a:prstGeom prst="roundRect">
            <a:avLst>
              <a:gd fmla="val 2603" name="adj"/>
            </a:avLst>
          </a:prstGeom>
          <a:solidFill>
            <a:srgbClr val="4C50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7655481" y="5399127"/>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6D9D7"/>
              </a:buClr>
              <a:buSzPts val="2200"/>
              <a:buFont typeface="DM Sans Medium"/>
              <a:buNone/>
            </a:pPr>
            <a:r>
              <a:rPr b="0" i="0" lang="en-US" sz="2200" u="none" cap="none" strike="noStrike">
                <a:solidFill>
                  <a:srgbClr val="D6D9D7"/>
                </a:solidFill>
                <a:latin typeface="DM Sans Medium"/>
                <a:ea typeface="DM Sans Medium"/>
                <a:cs typeface="DM Sans Medium"/>
                <a:sym typeface="DM Sans Medium"/>
              </a:rPr>
              <a:t>Rishabh Sahu</a:t>
            </a:r>
            <a:endParaRPr b="0" i="0" sz="2200" u="none" cap="none" strike="noStrike"/>
          </a:p>
        </p:txBody>
      </p:sp>
      <p:sp>
        <p:nvSpPr>
          <p:cNvPr id="141" name="Google Shape;141;p17"/>
          <p:cNvSpPr/>
          <p:nvPr/>
        </p:nvSpPr>
        <p:spPr>
          <a:xfrm>
            <a:off x="7655481" y="5889546"/>
            <a:ext cx="59544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D6D9D7"/>
              </a:buClr>
              <a:buSzPts val="1750"/>
              <a:buFont typeface="Inter"/>
              <a:buNone/>
            </a:pPr>
            <a:r>
              <a:rPr b="0" i="0" lang="en-US" sz="1750" u="none" cap="none" strike="noStrike">
                <a:solidFill>
                  <a:srgbClr val="D6D9D7"/>
                </a:solidFill>
                <a:latin typeface="Inter"/>
                <a:ea typeface="Inter"/>
                <a:cs typeface="Inter"/>
                <a:sym typeface="Inter"/>
              </a:rPr>
              <a:t>Translation tasks, Phi model, research</a:t>
            </a:r>
            <a:r>
              <a:rPr lang="en-US" sz="1750">
                <a:solidFill>
                  <a:srgbClr val="D6D9D7"/>
                </a:solidFill>
                <a:latin typeface="Inter"/>
                <a:ea typeface="Inter"/>
                <a:cs typeface="Inter"/>
                <a:sym typeface="Inter"/>
              </a:rPr>
              <a:t>, documentation</a:t>
            </a:r>
            <a:endParaRPr b="0" i="0" sz="1750" u="none" cap="none" strike="noStrike"/>
          </a:p>
        </p:txBody>
      </p:sp>
      <p:sp>
        <p:nvSpPr>
          <p:cNvPr id="142" name="Google Shape;142;p17"/>
          <p:cNvSpPr txBox="1"/>
          <p:nvPr/>
        </p:nvSpPr>
        <p:spPr>
          <a:xfrm>
            <a:off x="12543950" y="7765300"/>
            <a:ext cx="2086500" cy="3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highlight>
                  <a:srgbClr val="2D3133"/>
                </a:highlight>
              </a:rPr>
              <a:t>vvvvvvvvvvvvvvvvvvvv</a:t>
            </a:r>
            <a:endParaRPr>
              <a:highlight>
                <a:srgbClr val="2D3133"/>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