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4" r:id="rId9"/>
    <p:sldId id="258" r:id="rId10"/>
  </p:sldIdLst>
  <p:sldSz cx="9144000" cy="5143500" type="screen16x9"/>
  <p:notesSz cx="6858000" cy="9144000"/>
  <p:embeddedFontLst>
    <p:embeddedFont>
      <p:font typeface="Proxima Nova" panose="020B0604020202020204" charset="0"/>
      <p:regular r:id="rId12"/>
      <p:bold r:id="rId13"/>
      <p:italic r:id="rId14"/>
      <p:boldItalic r:id="rId15"/>
    </p:embeddedFont>
    <p:embeddedFont>
      <p:font typeface="Proxima Nova Semibold" panose="020B0604020202020204" charset="0"/>
      <p:regular r:id="rId16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0" roundtripDataSignature="AMtx7mhhb6szbdjIwbHNzi5OfAyovyZ2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6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6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Hi, thank you for being here! …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[We recommend you give the workshop attendees a link to this presentation as there will be useful links included in the slides and notes]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 this slide to introduce yourself, your background, what brought you to do this talk, etc.</a:t>
            </a:r>
            <a:endParaRPr sz="1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Contact info can be included here as well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 this slide to introduce yourself, your background, what brought you to do this talk, etc.</a:t>
            </a:r>
            <a:endParaRPr sz="1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Contact info can be included here as well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700633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 this slide to introduce yourself, your background, what brought you to do this talk, etc.</a:t>
            </a:r>
            <a:endParaRPr sz="1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Contact info can be included here as well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170607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 this slide to introduce yourself, your background, what brought you to do this talk, etc.</a:t>
            </a:r>
            <a:endParaRPr sz="1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Contact info can be included here as well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128323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 this slide to introduce yourself, your background, what brought you to do this talk, etc.</a:t>
            </a:r>
            <a:endParaRPr sz="1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Contact info can be included here as well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054003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 this slide to introduce yourself, your background, what brought you to do this talk, etc.</a:t>
            </a:r>
            <a:endParaRPr sz="1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Contact info can be included here as well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730861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 this slide to introduce yourself, your background, what brought you to do this talk, etc.</a:t>
            </a:r>
            <a:endParaRPr sz="1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Contact info can be included here as well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36790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 Title Slide Blue">
  <p:cSld name="TITLE_1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>
            <a:spLocks noGrp="1"/>
          </p:cNvSpPr>
          <p:nvPr>
            <p:ph type="title"/>
          </p:nvPr>
        </p:nvSpPr>
        <p:spPr>
          <a:xfrm>
            <a:off x="962550" y="969000"/>
            <a:ext cx="72189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40"/>
          <p:cNvSpPr txBox="1">
            <a:spLocks noGrp="1"/>
          </p:cNvSpPr>
          <p:nvPr>
            <p:ph type="subTitle" idx="1"/>
          </p:nvPr>
        </p:nvSpPr>
        <p:spPr>
          <a:xfrm>
            <a:off x="987425" y="2545625"/>
            <a:ext cx="71940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40"/>
          <p:cNvSpPr txBox="1"/>
          <p:nvPr/>
        </p:nvSpPr>
        <p:spPr>
          <a:xfrm>
            <a:off x="7656700" y="4653250"/>
            <a:ext cx="12261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 sz="11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" name="Google Shape;13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145" y="214170"/>
            <a:ext cx="420050" cy="4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 Blank">
  <p:cSld name="CUSTOM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 Blank Slide">
  <p:cSld name="TITLE_1_1_1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150" y="214175"/>
            <a:ext cx="420050" cy="42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41"/>
          <p:cNvSpPr txBox="1"/>
          <p:nvPr/>
        </p:nvSpPr>
        <p:spPr>
          <a:xfrm>
            <a:off x="7656700" y="4653250"/>
            <a:ext cx="12261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80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 sz="1100" b="0" i="0" u="none" strike="noStrike" cap="none">
              <a:solidFill>
                <a:srgbClr val="008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 Logo slid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5" descr="DO_Logo_horizon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0625" y="2257222"/>
            <a:ext cx="3682750" cy="629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Logo slide">
  <p:cSld name="TITLE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46" descr="DO_Logo_horizontal_blu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0625" y="2257230"/>
            <a:ext cx="3682750" cy="629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Blank Slide Confidential">
  <p:cSld name="TITLE_1_1_1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150" y="214175"/>
            <a:ext cx="420050" cy="42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7"/>
          <p:cNvSpPr txBox="1"/>
          <p:nvPr/>
        </p:nvSpPr>
        <p:spPr>
          <a:xfrm>
            <a:off x="7656700" y="4653250"/>
            <a:ext cx="12261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80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 sz="1100" b="0" i="0" u="none" strike="noStrike" cap="none">
              <a:solidFill>
                <a:srgbClr val="008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" name="Google Shape;38;p47"/>
          <p:cNvSpPr txBox="1"/>
          <p:nvPr/>
        </p:nvSpPr>
        <p:spPr>
          <a:xfrm>
            <a:off x="3423300" y="4708150"/>
            <a:ext cx="22974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Proprietary + Confidential: Not for Distribution or Reproduction</a:t>
            </a:r>
            <a:endParaRPr sz="600" b="0" i="0" u="none" strike="noStrike" cap="non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Blank Slide Blue Confidential">
  <p:cSld name="TITLE_1_1_1_1_1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8"/>
          <p:cNvSpPr txBox="1"/>
          <p:nvPr/>
        </p:nvSpPr>
        <p:spPr>
          <a:xfrm>
            <a:off x="7656700" y="4653250"/>
            <a:ext cx="12261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 sz="11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1" name="Google Shape;41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145" y="214170"/>
            <a:ext cx="420050" cy="42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48"/>
          <p:cNvSpPr txBox="1"/>
          <p:nvPr/>
        </p:nvSpPr>
        <p:spPr>
          <a:xfrm>
            <a:off x="3423300" y="4708150"/>
            <a:ext cx="22974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Proprietary + Confidential: Not for Distribution or Reproduction</a:t>
            </a:r>
            <a:endParaRPr sz="6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Horizontal Layout ">
  <p:cSld name="TITLE_1_1_1_1_1_1_1_1_1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150" y="214175"/>
            <a:ext cx="420050" cy="42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9"/>
          <p:cNvSpPr txBox="1"/>
          <p:nvPr/>
        </p:nvSpPr>
        <p:spPr>
          <a:xfrm>
            <a:off x="7656700" y="4653250"/>
            <a:ext cx="12261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80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 sz="1100" b="0" i="0" u="none" strike="noStrike" cap="none">
              <a:solidFill>
                <a:srgbClr val="008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" name="Google Shape;47;p49"/>
          <p:cNvSpPr txBox="1">
            <a:spLocks noGrp="1"/>
          </p:cNvSpPr>
          <p:nvPr>
            <p:ph type="title"/>
          </p:nvPr>
        </p:nvSpPr>
        <p:spPr>
          <a:xfrm>
            <a:off x="493825" y="1618050"/>
            <a:ext cx="38199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9"/>
          <p:cNvSpPr txBox="1">
            <a:spLocks noGrp="1"/>
          </p:cNvSpPr>
          <p:nvPr>
            <p:ph type="body" idx="1"/>
          </p:nvPr>
        </p:nvSpPr>
        <p:spPr>
          <a:xfrm>
            <a:off x="4942450" y="390000"/>
            <a:ext cx="3819900" cy="43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49"/>
          <p:cNvSpPr txBox="1">
            <a:spLocks noGrp="1"/>
          </p:cNvSpPr>
          <p:nvPr>
            <p:ph type="subTitle" idx="2"/>
          </p:nvPr>
        </p:nvSpPr>
        <p:spPr>
          <a:xfrm>
            <a:off x="493825" y="2680150"/>
            <a:ext cx="38199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Centred title and short body copy/ bullets">
  <p:cSld name="TITLE_1_1_1_1_1_1_1_1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150" y="214175"/>
            <a:ext cx="420050" cy="4200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50"/>
          <p:cNvSpPr txBox="1"/>
          <p:nvPr/>
        </p:nvSpPr>
        <p:spPr>
          <a:xfrm>
            <a:off x="7656700" y="4653250"/>
            <a:ext cx="12261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80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digitalocean.com</a:t>
            </a:r>
            <a:endParaRPr sz="1100" b="0" i="0" u="none" strike="noStrike" cap="none">
              <a:solidFill>
                <a:srgbClr val="008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" name="Google Shape;53;p50"/>
          <p:cNvSpPr txBox="1">
            <a:spLocks noGrp="1"/>
          </p:cNvSpPr>
          <p:nvPr>
            <p:ph type="title"/>
          </p:nvPr>
        </p:nvSpPr>
        <p:spPr>
          <a:xfrm>
            <a:off x="1925100" y="788300"/>
            <a:ext cx="52938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0"/>
          <p:cNvSpPr txBox="1">
            <a:spLocks noGrp="1"/>
          </p:cNvSpPr>
          <p:nvPr>
            <p:ph type="body" idx="1"/>
          </p:nvPr>
        </p:nvSpPr>
        <p:spPr>
          <a:xfrm>
            <a:off x="1925100" y="2182150"/>
            <a:ext cx="5293800" cy="24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End Slide">
  <p:cSld name="CUSTOM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487" y="4489470"/>
            <a:ext cx="1627025" cy="2742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51"/>
          <p:cNvSpPr txBox="1">
            <a:spLocks noGrp="1"/>
          </p:cNvSpPr>
          <p:nvPr>
            <p:ph type="subTitle" idx="1"/>
          </p:nvPr>
        </p:nvSpPr>
        <p:spPr>
          <a:xfrm>
            <a:off x="2397450" y="1702325"/>
            <a:ext cx="43491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None/>
              <a:defRPr sz="3000" b="0" i="0" u="none" strike="noStrike" cap="none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djmishra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siddhant-mishra-02172618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>
            <a:spLocks noGrp="1"/>
          </p:cNvSpPr>
          <p:nvPr>
            <p:ph type="title"/>
          </p:nvPr>
        </p:nvSpPr>
        <p:spPr>
          <a:xfrm>
            <a:off x="251742" y="1789850"/>
            <a:ext cx="8640515" cy="15637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 </a:t>
            </a:r>
            <a:b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b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 and JDBC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EED4EF-9526-E533-AD36-0A127CC41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6" y="146490"/>
            <a:ext cx="977950" cy="5397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8B21E9-7951-24D5-47FF-94FC34584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100" y="4603722"/>
            <a:ext cx="1234157" cy="5397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>
            <a:spLocks noGrp="1"/>
          </p:cNvSpPr>
          <p:nvPr>
            <p:ph type="title" idx="4294967295"/>
          </p:nvPr>
        </p:nvSpPr>
        <p:spPr>
          <a:xfrm>
            <a:off x="1925100" y="929350"/>
            <a:ext cx="52938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Hi! I’m...</a:t>
            </a:r>
            <a:endParaRPr dirty="0"/>
          </a:p>
        </p:txBody>
      </p:sp>
      <p:sp>
        <p:nvSpPr>
          <p:cNvPr id="83" name="Google Shape;83;p2"/>
          <p:cNvSpPr txBox="1">
            <a:spLocks noGrp="1"/>
          </p:cNvSpPr>
          <p:nvPr>
            <p:ph type="body" idx="4294967295"/>
          </p:nvPr>
        </p:nvSpPr>
        <p:spPr>
          <a:xfrm>
            <a:off x="2903143" y="1785018"/>
            <a:ext cx="52938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Siddhant Mishra</a:t>
            </a: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Senior Software Engineer</a:t>
            </a:r>
            <a:br>
              <a:rPr lang="en" dirty="0"/>
            </a:br>
            <a:r>
              <a:rPr lang="en" dirty="0"/>
              <a:t>Capgemini Technology Services India Limited</a:t>
            </a:r>
          </a:p>
        </p:txBody>
      </p:sp>
      <p:sp>
        <p:nvSpPr>
          <p:cNvPr id="85" name="Google Shape;85;p2" descr="https://web.whatsapp.com/pp?e=https%3A%2F%2Fpps.whatsapp.net%2Fv%2Ft61.24694-24%2F119025099_322627489048816_6278568197386556727_n.jpg%3Foh%3D865a1c5b48e69e3582dc3c847a2cd298%26oe%3D5F7C7B92&amp;t=l&amp;u=917045186958-1599824915%40g.us&amp;i=1599824916&amp;n=1NnacwZN%2B4YcwFO%2FjhCUDMFl1PRSOXxdq%2BC%2F868TsJ8%3D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 descr="https://web.whatsapp.com/pp?e=https%3A%2F%2Fpps.whatsapp.net%2Fv%2Ft61.24694-24%2F119025099_322627489048816_6278568197386556727_n.jpg%3Foh%3D865a1c5b48e69e3582dc3c847a2cd298%26oe%3D5F7C7B92&amp;t=l&amp;u=917045186958-1599824915%40g.us&amp;i=1599824916&amp;n=1NnacwZN%2B4YcwFO%2FjhCUDMFl1PRSOXxdq%2BC%2F868TsJ8%3D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 descr="https://web.whatsapp.com/pp?e=https%3A%2F%2Fpps.whatsapp.net%2Fv%2Ft61.24694-24%2F119025099_322627489048816_6278568197386556727_n.jpg%3Foh%3D865a1c5b48e69e3582dc3c847a2cd298%26oe%3D5F7C7B92&amp;t=l&amp;u=917045186958-1599824915%40g.us&amp;i=1599824916&amp;n=1NnacwZN%2B4YcwFO%2FjhCUDMFl1PRSOXxdq%2BC%2F868TsJ8%3D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2" descr="https://avatars2.githubusercontent.com/u/37289521?s=460&amp;u=0c780425e984a6be24509c1460fce54daa63ec2e&amp;v=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890" y="1717221"/>
            <a:ext cx="2209800" cy="2133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49D46C-818C-95F5-52F2-8D5050DAA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5" y="146308"/>
            <a:ext cx="2121009" cy="501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57BD77-1FAD-B1D8-1B1E-D673A641F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991" y="4594057"/>
            <a:ext cx="2121009" cy="4876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body" idx="4294967295"/>
          </p:nvPr>
        </p:nvSpPr>
        <p:spPr>
          <a:xfrm>
            <a:off x="309109" y="397145"/>
            <a:ext cx="8525782" cy="4436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CRUD Operations in SQL</a:t>
            </a:r>
          </a:p>
          <a:p>
            <a:pPr indent="0" algn="ctr">
              <a:lnSpc>
                <a:spcPct val="150000"/>
              </a:lnSpc>
              <a:buNone/>
            </a:pPr>
            <a:endParaRPr lang="en" b="0" i="0" dirty="0">
              <a:solidFill>
                <a:srgbClr val="610B38"/>
              </a:solidFill>
              <a:effectLst/>
              <a:latin typeface="erdana"/>
            </a:endParaRPr>
          </a:p>
          <a:p>
            <a:pPr indent="0">
              <a:lnSpc>
                <a:spcPct val="150000"/>
              </a:lnSpc>
              <a:buNone/>
            </a:pPr>
            <a:endParaRPr lang="en-IN" b="0" i="0" dirty="0">
              <a:solidFill>
                <a:srgbClr val="610B38"/>
              </a:solidFill>
              <a:effectLst/>
              <a:latin typeface="erdana"/>
            </a:endParaRPr>
          </a:p>
        </p:txBody>
      </p:sp>
      <p:sp>
        <p:nvSpPr>
          <p:cNvPr id="85" name="Google Shape;85;p2" descr="https://web.whatsapp.com/pp?e=https%3A%2F%2Fpps.whatsapp.net%2Fv%2Ft61.24694-24%2F119025099_322627489048816_6278568197386556727_n.jpg%3Foh%3D865a1c5b48e69e3582dc3c847a2cd298%26oe%3D5F7C7B92&amp;t=l&amp;u=917045186958-1599824915%40g.us&amp;i=1599824916&amp;n=1NnacwZN%2B4YcwFO%2FjhCUDMFl1PRSOXxdq%2BC%2F868TsJ8%3D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 descr="https://web.whatsapp.com/pp?e=https%3A%2F%2Fpps.whatsapp.net%2Fv%2Ft61.24694-24%2F119025099_322627489048816_6278568197386556727_n.jpg%3Foh%3D865a1c5b48e69e3582dc3c847a2cd298%26oe%3D5F7C7B92&amp;t=l&amp;u=917045186958-1599824915%40g.us&amp;i=1599824916&amp;n=1NnacwZN%2B4YcwFO%2FjhCUDMFl1PRSOXxdq%2BC%2F868TsJ8%3D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 descr="https://web.whatsapp.com/pp?e=https%3A%2F%2Fpps.whatsapp.net%2Fv%2Ft61.24694-24%2F119025099_322627489048816_6278568197386556727_n.jpg%3Foh%3D865a1c5b48e69e3582dc3c847a2cd298%26oe%3D5F7C7B92&amp;t=l&amp;u=917045186958-1599824915%40g.us&amp;i=1599824916&amp;n=1NnacwZN%2B4YcwFO%2FjhCUDMFl1PRSOXxdq%2BC%2F868TsJ8%3D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49D46C-818C-95F5-52F2-8D5050DAA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46308"/>
            <a:ext cx="2121009" cy="501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57BD77-1FAD-B1D8-1B1E-D673A641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991" y="4594057"/>
            <a:ext cx="2121009" cy="487602"/>
          </a:xfrm>
          <a:prstGeom prst="rect">
            <a:avLst/>
          </a:prstGeom>
        </p:spPr>
      </p:pic>
      <p:pic>
        <p:nvPicPr>
          <p:cNvPr id="1026" name="Picture 2" descr="CRUD Operations in SQL">
            <a:extLst>
              <a:ext uri="{FF2B5EF4-FFF2-40B4-BE49-F238E27FC236}">
                <a16:creationId xmlns:a16="http://schemas.microsoft.com/office/drawing/2014/main" id="{DACEB1C8-C20A-CBC9-061C-D091E0AFE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238250"/>
            <a:ext cx="4762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02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body" idx="4294967295"/>
          </p:nvPr>
        </p:nvSpPr>
        <p:spPr>
          <a:xfrm>
            <a:off x="309109" y="397145"/>
            <a:ext cx="8525782" cy="4436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sz="2400" b="0" i="0" dirty="0">
                <a:solidFill>
                  <a:srgbClr val="610B38"/>
                </a:solidFill>
                <a:effectLst/>
                <a:latin typeface="erdana"/>
              </a:rPr>
              <a:t>CREATE</a:t>
            </a:r>
            <a:endParaRPr lang="en" sz="2400" b="0" i="0" dirty="0">
              <a:solidFill>
                <a:srgbClr val="610B38"/>
              </a:solidFill>
              <a:effectLst/>
              <a:latin typeface="erdana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Syntax: </a:t>
            </a:r>
          </a:p>
          <a:p>
            <a:pPr indent="0">
              <a:lnSpc>
                <a:spcPct val="150000"/>
              </a:lnSpc>
              <a:buNone/>
            </a:pP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CREATE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TABLE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0" i="0" dirty="0" err="1">
                <a:solidFill>
                  <a:schemeClr val="tx1"/>
                </a:solidFill>
                <a:effectLst/>
                <a:latin typeface="erdana"/>
              </a:rPr>
              <a:t>Table_Name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erdana"/>
              </a:rPr>
              <a:t> (ColumnName1 </a:t>
            </a:r>
            <a:r>
              <a:rPr lang="en-IN" sz="1600" b="1" dirty="0">
                <a:solidFill>
                  <a:srgbClr val="006699"/>
                </a:solidFill>
                <a:latin typeface="inter-regular"/>
              </a:rPr>
              <a:t>Datatype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erdana"/>
              </a:rPr>
              <a:t>, ColumnName2 </a:t>
            </a:r>
            <a:r>
              <a:rPr lang="en-IN" sz="1600" b="1" dirty="0">
                <a:solidFill>
                  <a:srgbClr val="006699"/>
                </a:solidFill>
                <a:latin typeface="inter-regular"/>
              </a:rPr>
              <a:t>Datatype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erdana"/>
              </a:rPr>
              <a:t>,..., </a:t>
            </a:r>
            <a:r>
              <a:rPr lang="en-IN" sz="1600" b="0" i="0" dirty="0" err="1">
                <a:solidFill>
                  <a:schemeClr val="tx1"/>
                </a:solidFill>
                <a:effectLst/>
                <a:latin typeface="erdana"/>
              </a:rPr>
              <a:t>ColumnNameN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erdana"/>
              </a:rPr>
              <a:t> </a:t>
            </a:r>
            <a:r>
              <a:rPr lang="en-IN" sz="1600" b="1" dirty="0">
                <a:solidFill>
                  <a:srgbClr val="006699"/>
                </a:solidFill>
                <a:latin typeface="inter-regular"/>
              </a:rPr>
              <a:t>Datatype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erdana"/>
              </a:rPr>
              <a:t>); </a:t>
            </a:r>
          </a:p>
          <a:p>
            <a:pPr indent="0">
              <a:lnSpc>
                <a:spcPct val="150000"/>
              </a:lnSpc>
              <a:buNone/>
            </a:pPr>
            <a:endParaRPr lang="en-IN" sz="1600" b="0" i="0" dirty="0">
              <a:solidFill>
                <a:schemeClr val="tx1"/>
              </a:solidFill>
              <a:effectLst/>
              <a:latin typeface="erdana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IN" dirty="0">
                <a:solidFill>
                  <a:srgbClr val="610B38"/>
                </a:solidFill>
                <a:latin typeface="erdana"/>
              </a:rPr>
              <a:t>Example: </a:t>
            </a:r>
          </a:p>
          <a:p>
            <a:pPr indent="0">
              <a:lnSpc>
                <a:spcPct val="150000"/>
              </a:lnSpc>
              <a:buNone/>
            </a:pP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CREATE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TABLE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600" dirty="0">
                <a:solidFill>
                  <a:schemeClr val="tx1"/>
                </a:solidFill>
                <a:latin typeface="erdana"/>
              </a:rPr>
              <a:t>employee(ID 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PRIMARY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KEY</a:t>
            </a:r>
            <a:r>
              <a:rPr lang="en-US" sz="1600" dirty="0">
                <a:solidFill>
                  <a:schemeClr val="tx1"/>
                </a:solidFill>
                <a:latin typeface="erdana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erdana"/>
              </a:rPr>
              <a:t>First_Name</a:t>
            </a:r>
            <a:r>
              <a:rPr lang="en-US" sz="1600" dirty="0">
                <a:solidFill>
                  <a:schemeClr val="tx1"/>
                </a:solidFill>
                <a:latin typeface="erdana"/>
              </a:rPr>
              <a:t> </a:t>
            </a:r>
            <a:r>
              <a:rPr lang="en-US" sz="1600" b="1" dirty="0">
                <a:solidFill>
                  <a:srgbClr val="006699"/>
                </a:solidFill>
                <a:latin typeface="inter-regular"/>
              </a:rPr>
              <a:t>VARCHAR(20)</a:t>
            </a:r>
            <a:r>
              <a:rPr lang="en-US" sz="1600" dirty="0">
                <a:solidFill>
                  <a:schemeClr val="tx1"/>
                </a:solidFill>
                <a:latin typeface="erdana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erdana"/>
              </a:rPr>
              <a:t>Last_Name</a:t>
            </a:r>
            <a:r>
              <a:rPr lang="en-US" sz="1600" dirty="0">
                <a:solidFill>
                  <a:schemeClr val="tx1"/>
                </a:solidFill>
                <a:latin typeface="erdana"/>
              </a:rPr>
              <a:t> </a:t>
            </a:r>
            <a:r>
              <a:rPr lang="en-US" sz="1600" b="1" dirty="0">
                <a:solidFill>
                  <a:srgbClr val="006699"/>
                </a:solidFill>
                <a:latin typeface="inter-regular"/>
              </a:rPr>
              <a:t>VARCHAR(20)</a:t>
            </a:r>
            <a:r>
              <a:rPr lang="en-US" sz="1600" dirty="0">
                <a:solidFill>
                  <a:schemeClr val="tx1"/>
                </a:solidFill>
                <a:latin typeface="erdana"/>
              </a:rPr>
              <a:t>, Salary </a:t>
            </a:r>
            <a:r>
              <a:rPr lang="en-US" sz="1600" b="1" dirty="0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erdana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erdana"/>
              </a:rPr>
              <a:t>Email_Id</a:t>
            </a:r>
            <a:r>
              <a:rPr lang="en-US" sz="1600" dirty="0">
                <a:solidFill>
                  <a:schemeClr val="tx1"/>
                </a:solidFill>
                <a:latin typeface="erdana"/>
              </a:rPr>
              <a:t> </a:t>
            </a:r>
            <a:r>
              <a:rPr lang="en-US" sz="1600" b="1" dirty="0">
                <a:solidFill>
                  <a:srgbClr val="006699"/>
                </a:solidFill>
                <a:latin typeface="inter-regular"/>
              </a:rPr>
              <a:t>VARCHAR(40)</a:t>
            </a:r>
            <a:r>
              <a:rPr lang="en-US" sz="1600" dirty="0">
                <a:solidFill>
                  <a:schemeClr val="tx1"/>
                </a:solidFill>
                <a:latin typeface="erdana"/>
              </a:rPr>
              <a:t>); </a:t>
            </a:r>
            <a:endParaRPr lang="en-IN" b="0" i="0" dirty="0">
              <a:solidFill>
                <a:schemeClr val="tx1"/>
              </a:solidFill>
              <a:effectLst/>
              <a:latin typeface="erdana"/>
            </a:endParaRPr>
          </a:p>
          <a:p>
            <a:pPr indent="0">
              <a:lnSpc>
                <a:spcPct val="150000"/>
              </a:lnSpc>
              <a:buNone/>
            </a:pPr>
            <a:endParaRPr lang="en-US" sz="1600" dirty="0">
              <a:solidFill>
                <a:schemeClr val="tx1"/>
              </a:solidFill>
              <a:latin typeface="erdana"/>
            </a:endParaRPr>
          </a:p>
          <a:p>
            <a:pPr indent="0">
              <a:lnSpc>
                <a:spcPct val="150000"/>
              </a:lnSpc>
              <a:buNone/>
            </a:pPr>
            <a:endParaRPr lang="en-US" sz="1600" dirty="0">
              <a:solidFill>
                <a:schemeClr val="tx1"/>
              </a:solidFill>
              <a:latin typeface="erdana"/>
            </a:endParaRPr>
          </a:p>
        </p:txBody>
      </p:sp>
      <p:sp>
        <p:nvSpPr>
          <p:cNvPr id="85" name="Google Shape;85;p2" descr="https://web.whatsapp.com/pp?e=https%3A%2F%2Fpps.whatsapp.net%2Fv%2Ft61.24694-24%2F119025099_322627489048816_6278568197386556727_n.jpg%3Foh%3D865a1c5b48e69e3582dc3c847a2cd298%26oe%3D5F7C7B92&amp;t=l&amp;u=917045186958-1599824915%40g.us&amp;i=1599824916&amp;n=1NnacwZN%2B4YcwFO%2FjhCUDMFl1PRSOXxdq%2BC%2F868TsJ8%3D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 descr="https://web.whatsapp.com/pp?e=https%3A%2F%2Fpps.whatsapp.net%2Fv%2Ft61.24694-24%2F119025099_322627489048816_6278568197386556727_n.jpg%3Foh%3D865a1c5b48e69e3582dc3c847a2cd298%26oe%3D5F7C7B92&amp;t=l&amp;u=917045186958-1599824915%40g.us&amp;i=1599824916&amp;n=1NnacwZN%2B4YcwFO%2FjhCUDMFl1PRSOXxdq%2BC%2F868TsJ8%3D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 descr="https://web.whatsapp.com/pp?e=https%3A%2F%2Fpps.whatsapp.net%2Fv%2Ft61.24694-24%2F119025099_322627489048816_6278568197386556727_n.jpg%3Foh%3D865a1c5b48e69e3582dc3c847a2cd298%26oe%3D5F7C7B92&amp;t=l&amp;u=917045186958-1599824915%40g.us&amp;i=1599824916&amp;n=1NnacwZN%2B4YcwFO%2FjhCUDMFl1PRSOXxdq%2BC%2F868TsJ8%3D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49D46C-818C-95F5-52F2-8D5050DAA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46308"/>
            <a:ext cx="2121009" cy="501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57BD77-1FAD-B1D8-1B1E-D673A641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991" y="4594057"/>
            <a:ext cx="2121009" cy="48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body" idx="4294967295"/>
          </p:nvPr>
        </p:nvSpPr>
        <p:spPr>
          <a:xfrm>
            <a:off x="309109" y="397145"/>
            <a:ext cx="8525782" cy="4436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sz="2400" b="0" i="0" dirty="0">
                <a:solidFill>
                  <a:srgbClr val="610B38"/>
                </a:solidFill>
                <a:effectLst/>
                <a:latin typeface="erdana"/>
              </a:rPr>
              <a:t>INSERT</a:t>
            </a:r>
            <a:endParaRPr lang="en" sz="2400" b="0" i="0" dirty="0">
              <a:solidFill>
                <a:srgbClr val="610B38"/>
              </a:solidFill>
              <a:effectLst/>
              <a:latin typeface="erdana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Syntax: </a:t>
            </a:r>
          </a:p>
          <a:p>
            <a:pPr indent="0">
              <a:lnSpc>
                <a:spcPct val="150000"/>
              </a:lnSpc>
              <a:buNone/>
            </a:pP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INSERT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INTO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erdana"/>
              </a:rPr>
              <a:t>Table_Name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erdana"/>
              </a:rPr>
              <a:t> (ColumnName1,....,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erdana"/>
              </a:rPr>
              <a:t>ColumnNameN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erdana"/>
              </a:rPr>
              <a:t>) 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VALUES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erdana"/>
              </a:rPr>
              <a:t> (Value 1,....,Value N),....., (Value 1,....,Value N); </a:t>
            </a:r>
          </a:p>
          <a:p>
            <a:pPr indent="0">
              <a:lnSpc>
                <a:spcPct val="150000"/>
              </a:lnSpc>
              <a:buNone/>
            </a:pPr>
            <a:endParaRPr lang="en-US" sz="1600" b="0" i="0" dirty="0">
              <a:solidFill>
                <a:schemeClr val="tx1"/>
              </a:solidFill>
              <a:effectLst/>
              <a:latin typeface="erdana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IN" dirty="0">
                <a:solidFill>
                  <a:srgbClr val="610B38"/>
                </a:solidFill>
                <a:latin typeface="erdana"/>
              </a:rPr>
              <a:t>Example: </a:t>
            </a:r>
          </a:p>
          <a:p>
            <a:pPr indent="0">
              <a:lnSpc>
                <a:spcPct val="150000"/>
              </a:lnSpc>
              <a:buNone/>
            </a:pP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INSERT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INTO </a:t>
            </a:r>
            <a:r>
              <a:rPr lang="en-IN" sz="1600" dirty="0">
                <a:solidFill>
                  <a:schemeClr val="tx1"/>
                </a:solidFill>
                <a:latin typeface="erdana"/>
              </a:rPr>
              <a:t>employee(ID, </a:t>
            </a:r>
            <a:r>
              <a:rPr lang="en-IN" sz="1600" dirty="0" err="1">
                <a:solidFill>
                  <a:schemeClr val="tx1"/>
                </a:solidFill>
                <a:latin typeface="erdana"/>
              </a:rPr>
              <a:t>First_Name</a:t>
            </a:r>
            <a:r>
              <a:rPr lang="en-IN" sz="1600" dirty="0">
                <a:solidFill>
                  <a:schemeClr val="tx1"/>
                </a:solidFill>
                <a:latin typeface="erdana"/>
              </a:rPr>
              <a:t>, </a:t>
            </a:r>
            <a:r>
              <a:rPr lang="en-IN" sz="1600" dirty="0" err="1">
                <a:solidFill>
                  <a:schemeClr val="tx1"/>
                </a:solidFill>
                <a:latin typeface="erdana"/>
              </a:rPr>
              <a:t>Last_Name</a:t>
            </a:r>
            <a:r>
              <a:rPr lang="en-IN" sz="1600" dirty="0">
                <a:solidFill>
                  <a:schemeClr val="tx1"/>
                </a:solidFill>
                <a:latin typeface="erdana"/>
              </a:rPr>
              <a:t>, Salary, </a:t>
            </a:r>
            <a:r>
              <a:rPr lang="en-IN" sz="1600" dirty="0" err="1">
                <a:solidFill>
                  <a:schemeClr val="tx1"/>
                </a:solidFill>
                <a:latin typeface="erdana"/>
              </a:rPr>
              <a:t>Email_Id</a:t>
            </a:r>
            <a:r>
              <a:rPr lang="en-IN" sz="1600" dirty="0">
                <a:solidFill>
                  <a:schemeClr val="tx1"/>
                </a:solidFill>
                <a:latin typeface="erdana"/>
              </a:rPr>
              <a:t>) 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VALUES </a:t>
            </a:r>
            <a:r>
              <a:rPr lang="en-IN" sz="1600" dirty="0">
                <a:solidFill>
                  <a:schemeClr val="tx1"/>
                </a:solidFill>
                <a:latin typeface="erdana"/>
              </a:rPr>
              <a:t>(1, "Neeta", "</a:t>
            </a:r>
            <a:r>
              <a:rPr lang="en-IN" sz="1600" dirty="0" err="1">
                <a:solidFill>
                  <a:schemeClr val="tx1"/>
                </a:solidFill>
                <a:latin typeface="erdana"/>
              </a:rPr>
              <a:t>Korade</a:t>
            </a:r>
            <a:r>
              <a:rPr lang="en-IN" sz="1600" dirty="0">
                <a:solidFill>
                  <a:schemeClr val="tx1"/>
                </a:solidFill>
                <a:latin typeface="erdana"/>
              </a:rPr>
              <a:t>", 59000, "neetak12@gmail.com"), (2, "Sushma", "Singh", 62000, "sushsingh67@gmail.com"), (3, "Kavita", "Rathod", 27000, "kavitar09@gmail.com; </a:t>
            </a:r>
          </a:p>
          <a:p>
            <a:pPr indent="0">
              <a:lnSpc>
                <a:spcPct val="150000"/>
              </a:lnSpc>
              <a:buNone/>
            </a:pPr>
            <a:endParaRPr lang="en-US" sz="1600" dirty="0">
              <a:solidFill>
                <a:schemeClr val="tx1"/>
              </a:solidFill>
              <a:latin typeface="erdana"/>
            </a:endParaRPr>
          </a:p>
          <a:p>
            <a:pPr indent="0">
              <a:lnSpc>
                <a:spcPct val="150000"/>
              </a:lnSpc>
              <a:buNone/>
            </a:pPr>
            <a:endParaRPr lang="en-US" sz="1600" dirty="0">
              <a:solidFill>
                <a:schemeClr val="tx1"/>
              </a:solidFill>
              <a:latin typeface="erdana"/>
            </a:endParaRPr>
          </a:p>
        </p:txBody>
      </p:sp>
      <p:sp>
        <p:nvSpPr>
          <p:cNvPr id="85" name="Google Shape;85;p2" descr="https://web.whatsapp.com/pp?e=https%3A%2F%2Fpps.whatsapp.net%2Fv%2Ft61.24694-24%2F119025099_322627489048816_6278568197386556727_n.jpg%3Foh%3D865a1c5b48e69e3582dc3c847a2cd298%26oe%3D5F7C7B92&amp;t=l&amp;u=917045186958-1599824915%40g.us&amp;i=1599824916&amp;n=1NnacwZN%2B4YcwFO%2FjhCUDMFl1PRSOXxdq%2BC%2F868TsJ8%3D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 descr="https://web.whatsapp.com/pp?e=https%3A%2F%2Fpps.whatsapp.net%2Fv%2Ft61.24694-24%2F119025099_322627489048816_6278568197386556727_n.jpg%3Foh%3D865a1c5b48e69e3582dc3c847a2cd298%26oe%3D5F7C7B92&amp;t=l&amp;u=917045186958-1599824915%40g.us&amp;i=1599824916&amp;n=1NnacwZN%2B4YcwFO%2FjhCUDMFl1PRSOXxdq%2BC%2F868TsJ8%3D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 descr="https://web.whatsapp.com/pp?e=https%3A%2F%2Fpps.whatsapp.net%2Fv%2Ft61.24694-24%2F119025099_322627489048816_6278568197386556727_n.jpg%3Foh%3D865a1c5b48e69e3582dc3c847a2cd298%26oe%3D5F7C7B92&amp;t=l&amp;u=917045186958-1599824915%40g.us&amp;i=1599824916&amp;n=1NnacwZN%2B4YcwFO%2FjhCUDMFl1PRSOXxdq%2BC%2F868TsJ8%3D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49D46C-818C-95F5-52F2-8D5050DAA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46308"/>
            <a:ext cx="2121009" cy="501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57BD77-1FAD-B1D8-1B1E-D673A641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991" y="4594057"/>
            <a:ext cx="2121009" cy="48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1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body" idx="4294967295"/>
          </p:nvPr>
        </p:nvSpPr>
        <p:spPr>
          <a:xfrm>
            <a:off x="309109" y="397145"/>
            <a:ext cx="8525782" cy="4436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sz="2400" b="0" i="0" dirty="0">
                <a:solidFill>
                  <a:srgbClr val="610B38"/>
                </a:solidFill>
                <a:effectLst/>
                <a:latin typeface="erdana"/>
              </a:rPr>
              <a:t>READ</a:t>
            </a:r>
            <a:endParaRPr lang="en" sz="2400" b="0" i="0" dirty="0">
              <a:solidFill>
                <a:srgbClr val="610B38"/>
              </a:solidFill>
              <a:effectLst/>
              <a:latin typeface="erdana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Syntax: </a:t>
            </a:r>
          </a:p>
          <a:p>
            <a:pPr indent="0">
              <a:lnSpc>
                <a:spcPct val="150000"/>
              </a:lnSpc>
              <a:buNone/>
            </a:pP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SELECT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erdana"/>
              </a:rPr>
              <a:t> * 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FROM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erdana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erdana"/>
              </a:rPr>
              <a:t>TableName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erdana"/>
              </a:rPr>
              <a:t>; </a:t>
            </a:r>
          </a:p>
          <a:p>
            <a:pPr indent="0">
              <a:lnSpc>
                <a:spcPct val="150000"/>
              </a:lnSpc>
              <a:buNone/>
            </a:pP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SELECT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erdana"/>
              </a:rPr>
              <a:t> * 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FROM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erdana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erdana"/>
              </a:rPr>
              <a:t>TableName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erdana"/>
              </a:rPr>
              <a:t> 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WHERE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erdana"/>
              </a:rPr>
              <a:t> CONDITION; </a:t>
            </a:r>
          </a:p>
          <a:p>
            <a:pPr indent="0">
              <a:lnSpc>
                <a:spcPct val="150000"/>
              </a:lnSpc>
              <a:buNone/>
            </a:pPr>
            <a:endParaRPr lang="en-US" sz="1600" b="0" i="0" dirty="0">
              <a:solidFill>
                <a:schemeClr val="tx1"/>
              </a:solidFill>
              <a:effectLst/>
              <a:latin typeface="erdana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IN" dirty="0">
                <a:solidFill>
                  <a:srgbClr val="610B38"/>
                </a:solidFill>
                <a:latin typeface="erdana"/>
              </a:rPr>
              <a:t>Example: </a:t>
            </a:r>
          </a:p>
          <a:p>
            <a:pPr indent="0">
              <a:lnSpc>
                <a:spcPct val="150000"/>
              </a:lnSpc>
              <a:buNone/>
            </a:pP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SELECT</a:t>
            </a:r>
            <a:r>
              <a:rPr lang="en-IN" sz="1600" dirty="0">
                <a:solidFill>
                  <a:schemeClr val="tx1"/>
                </a:solidFill>
                <a:latin typeface="erdana"/>
              </a:rPr>
              <a:t> * 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FROM</a:t>
            </a:r>
            <a:r>
              <a:rPr lang="en-IN" sz="1600" dirty="0">
                <a:solidFill>
                  <a:schemeClr val="tx1"/>
                </a:solidFill>
                <a:latin typeface="erdana"/>
              </a:rPr>
              <a:t> employee; </a:t>
            </a:r>
          </a:p>
          <a:p>
            <a:pPr indent="0">
              <a:lnSpc>
                <a:spcPct val="150000"/>
              </a:lnSpc>
              <a:buNone/>
            </a:pP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SELECT</a:t>
            </a:r>
            <a:r>
              <a:rPr lang="en-US" sz="1600" dirty="0">
                <a:solidFill>
                  <a:schemeClr val="tx1"/>
                </a:solidFill>
                <a:latin typeface="erdana"/>
              </a:rPr>
              <a:t> * 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FROM</a:t>
            </a:r>
            <a:r>
              <a:rPr lang="en-US" sz="1600" dirty="0">
                <a:solidFill>
                  <a:schemeClr val="tx1"/>
                </a:solidFill>
                <a:latin typeface="erdana"/>
              </a:rPr>
              <a:t> employee 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WHERE</a:t>
            </a:r>
            <a:r>
              <a:rPr lang="en-US" sz="1600" dirty="0">
                <a:solidFill>
                  <a:schemeClr val="tx1"/>
                </a:solidFill>
                <a:latin typeface="erdana"/>
              </a:rPr>
              <a:t> Salary &gt; 35000;</a:t>
            </a:r>
          </a:p>
          <a:p>
            <a:pPr indent="0">
              <a:lnSpc>
                <a:spcPct val="150000"/>
              </a:lnSpc>
              <a:buNone/>
            </a:pPr>
            <a:endParaRPr lang="en-US" sz="1600" dirty="0">
              <a:solidFill>
                <a:schemeClr val="tx1"/>
              </a:solidFill>
              <a:latin typeface="erdana"/>
            </a:endParaRPr>
          </a:p>
        </p:txBody>
      </p:sp>
      <p:sp>
        <p:nvSpPr>
          <p:cNvPr id="85" name="Google Shape;85;p2" descr="https://web.whatsapp.com/pp?e=https%3A%2F%2Fpps.whatsapp.net%2Fv%2Ft61.24694-24%2F119025099_322627489048816_6278568197386556727_n.jpg%3Foh%3D865a1c5b48e69e3582dc3c847a2cd298%26oe%3D5F7C7B92&amp;t=l&amp;u=917045186958-1599824915%40g.us&amp;i=1599824916&amp;n=1NnacwZN%2B4YcwFO%2FjhCUDMFl1PRSOXxdq%2BC%2F868TsJ8%3D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 descr="https://web.whatsapp.com/pp?e=https%3A%2F%2Fpps.whatsapp.net%2Fv%2Ft61.24694-24%2F119025099_322627489048816_6278568197386556727_n.jpg%3Foh%3D865a1c5b48e69e3582dc3c847a2cd298%26oe%3D5F7C7B92&amp;t=l&amp;u=917045186958-1599824915%40g.us&amp;i=1599824916&amp;n=1NnacwZN%2B4YcwFO%2FjhCUDMFl1PRSOXxdq%2BC%2F868TsJ8%3D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 descr="https://web.whatsapp.com/pp?e=https%3A%2F%2Fpps.whatsapp.net%2Fv%2Ft61.24694-24%2F119025099_322627489048816_6278568197386556727_n.jpg%3Foh%3D865a1c5b48e69e3582dc3c847a2cd298%26oe%3D5F7C7B92&amp;t=l&amp;u=917045186958-1599824915%40g.us&amp;i=1599824916&amp;n=1NnacwZN%2B4YcwFO%2FjhCUDMFl1PRSOXxdq%2BC%2F868TsJ8%3D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49D46C-818C-95F5-52F2-8D5050DAA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46308"/>
            <a:ext cx="2121009" cy="501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57BD77-1FAD-B1D8-1B1E-D673A641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991" y="4594057"/>
            <a:ext cx="2121009" cy="48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9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body" idx="4294967295"/>
          </p:nvPr>
        </p:nvSpPr>
        <p:spPr>
          <a:xfrm>
            <a:off x="309109" y="397145"/>
            <a:ext cx="8525782" cy="4436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sz="2400" b="0" i="0" dirty="0">
                <a:solidFill>
                  <a:srgbClr val="610B38"/>
                </a:solidFill>
                <a:effectLst/>
                <a:latin typeface="erdana"/>
              </a:rPr>
              <a:t>UPDATE</a:t>
            </a:r>
            <a:endParaRPr lang="en" sz="2400" b="0" i="0" dirty="0">
              <a:solidFill>
                <a:srgbClr val="610B38"/>
              </a:solidFill>
              <a:effectLst/>
              <a:latin typeface="erdana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Syntax: </a:t>
            </a:r>
          </a:p>
          <a:p>
            <a:pPr indent="0">
              <a:lnSpc>
                <a:spcPct val="150000"/>
              </a:lnSpc>
              <a:buNone/>
            </a:pP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UPDATE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erdana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erdana"/>
              </a:rPr>
              <a:t>Table_Name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erdana"/>
              </a:rPr>
              <a:t> 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SET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erdana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erdana"/>
              </a:rPr>
              <a:t>ColumnName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erdana"/>
              </a:rPr>
              <a:t> = Value 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WHERE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erdana"/>
              </a:rPr>
              <a:t> CONDITION; </a:t>
            </a:r>
          </a:p>
          <a:p>
            <a:pPr indent="0">
              <a:lnSpc>
                <a:spcPct val="150000"/>
              </a:lnSpc>
              <a:buNone/>
            </a:pPr>
            <a:endParaRPr lang="en-US" sz="1600" b="0" i="0" dirty="0">
              <a:solidFill>
                <a:schemeClr val="tx1"/>
              </a:solidFill>
              <a:effectLst/>
              <a:latin typeface="erdana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IN" dirty="0">
                <a:solidFill>
                  <a:srgbClr val="610B38"/>
                </a:solidFill>
                <a:latin typeface="erdana"/>
              </a:rPr>
              <a:t>Example: </a:t>
            </a:r>
          </a:p>
          <a:p>
            <a:pPr indent="0">
              <a:lnSpc>
                <a:spcPct val="150000"/>
              </a:lnSpc>
              <a:buNone/>
            </a:pP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UPDATE</a:t>
            </a:r>
            <a:r>
              <a:rPr lang="en-US" sz="1600" dirty="0">
                <a:solidFill>
                  <a:schemeClr val="tx1"/>
                </a:solidFill>
                <a:latin typeface="erdana"/>
              </a:rPr>
              <a:t> employee 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SET</a:t>
            </a:r>
            <a:r>
              <a:rPr lang="en-US" sz="1600" dirty="0">
                <a:solidFill>
                  <a:schemeClr val="tx1"/>
                </a:solidFill>
                <a:latin typeface="erdana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erdana"/>
              </a:rPr>
              <a:t>Last_Name</a:t>
            </a:r>
            <a:r>
              <a:rPr lang="en-US" sz="1600" dirty="0">
                <a:solidFill>
                  <a:schemeClr val="tx1"/>
                </a:solidFill>
                <a:latin typeface="erdana"/>
              </a:rPr>
              <a:t> = "Bose" 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WHERE</a:t>
            </a:r>
            <a:r>
              <a:rPr lang="en-US" sz="1600" dirty="0">
                <a:solidFill>
                  <a:schemeClr val="tx1"/>
                </a:solidFill>
                <a:latin typeface="erdana"/>
              </a:rPr>
              <a:t> ID = 6; </a:t>
            </a:r>
          </a:p>
          <a:p>
            <a:pPr indent="0">
              <a:lnSpc>
                <a:spcPct val="150000"/>
              </a:lnSpc>
              <a:buNone/>
            </a:pP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UPDATE</a:t>
            </a:r>
            <a:r>
              <a:rPr lang="en-US" sz="1600" dirty="0">
                <a:solidFill>
                  <a:schemeClr val="tx1"/>
                </a:solidFill>
                <a:latin typeface="erdana"/>
              </a:rPr>
              <a:t> employee 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SET</a:t>
            </a:r>
            <a:r>
              <a:rPr lang="en-US" sz="1600" dirty="0">
                <a:solidFill>
                  <a:schemeClr val="tx1"/>
                </a:solidFill>
                <a:latin typeface="erdana"/>
              </a:rPr>
              <a:t> Salary = "35000", </a:t>
            </a:r>
            <a:r>
              <a:rPr lang="en-US" sz="1600" dirty="0" err="1">
                <a:solidFill>
                  <a:schemeClr val="tx1"/>
                </a:solidFill>
                <a:latin typeface="erdana"/>
              </a:rPr>
              <a:t>Email_Id</a:t>
            </a:r>
            <a:r>
              <a:rPr lang="en-US" sz="1600" dirty="0">
                <a:solidFill>
                  <a:schemeClr val="tx1"/>
                </a:solidFill>
                <a:latin typeface="erdana"/>
              </a:rPr>
              <a:t>= "shwetawagh03@gmail.com" 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WHERE</a:t>
            </a:r>
            <a:r>
              <a:rPr lang="en-US" sz="1600" dirty="0">
                <a:solidFill>
                  <a:schemeClr val="tx1"/>
                </a:solidFill>
                <a:latin typeface="erdana"/>
              </a:rPr>
              <a:t> ID = 10; </a:t>
            </a:r>
          </a:p>
        </p:txBody>
      </p:sp>
      <p:sp>
        <p:nvSpPr>
          <p:cNvPr id="85" name="Google Shape;85;p2" descr="https://web.whatsapp.com/pp?e=https%3A%2F%2Fpps.whatsapp.net%2Fv%2Ft61.24694-24%2F119025099_322627489048816_6278568197386556727_n.jpg%3Foh%3D865a1c5b48e69e3582dc3c847a2cd298%26oe%3D5F7C7B92&amp;t=l&amp;u=917045186958-1599824915%40g.us&amp;i=1599824916&amp;n=1NnacwZN%2B4YcwFO%2FjhCUDMFl1PRSOXxdq%2BC%2F868TsJ8%3D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 descr="https://web.whatsapp.com/pp?e=https%3A%2F%2Fpps.whatsapp.net%2Fv%2Ft61.24694-24%2F119025099_322627489048816_6278568197386556727_n.jpg%3Foh%3D865a1c5b48e69e3582dc3c847a2cd298%26oe%3D5F7C7B92&amp;t=l&amp;u=917045186958-1599824915%40g.us&amp;i=1599824916&amp;n=1NnacwZN%2B4YcwFO%2FjhCUDMFl1PRSOXxdq%2BC%2F868TsJ8%3D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 descr="https://web.whatsapp.com/pp?e=https%3A%2F%2Fpps.whatsapp.net%2Fv%2Ft61.24694-24%2F119025099_322627489048816_6278568197386556727_n.jpg%3Foh%3D865a1c5b48e69e3582dc3c847a2cd298%26oe%3D5F7C7B92&amp;t=l&amp;u=917045186958-1599824915%40g.us&amp;i=1599824916&amp;n=1NnacwZN%2B4YcwFO%2FjhCUDMFl1PRSOXxdq%2BC%2F868TsJ8%3D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49D46C-818C-95F5-52F2-8D5050DAA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46308"/>
            <a:ext cx="2121009" cy="501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57BD77-1FAD-B1D8-1B1E-D673A641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991" y="4594057"/>
            <a:ext cx="2121009" cy="48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7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body" idx="4294967295"/>
          </p:nvPr>
        </p:nvSpPr>
        <p:spPr>
          <a:xfrm>
            <a:off x="309109" y="397145"/>
            <a:ext cx="8525782" cy="4436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sz="2400" b="0" i="0" dirty="0">
                <a:solidFill>
                  <a:srgbClr val="610B38"/>
                </a:solidFill>
                <a:effectLst/>
                <a:latin typeface="erdana"/>
              </a:rPr>
              <a:t>DELETE</a:t>
            </a:r>
            <a:endParaRPr lang="en" sz="2400" b="0" i="0" dirty="0">
              <a:solidFill>
                <a:srgbClr val="610B38"/>
              </a:solidFill>
              <a:effectLst/>
              <a:latin typeface="erdana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Syntax: 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1600" b="1" i="0" dirty="0">
                <a:solidFill>
                  <a:srgbClr val="006699"/>
                </a:solidFill>
                <a:effectLst/>
                <a:latin typeface="inter-regular"/>
              </a:rPr>
              <a:t>DELETE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600" b="1" i="0" dirty="0">
                <a:solidFill>
                  <a:srgbClr val="006699"/>
                </a:solidFill>
                <a:effectLst/>
                <a:latin typeface="inter-regular"/>
              </a:rPr>
              <a:t>FROM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erdana"/>
              </a:rPr>
              <a:t>TableName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erdana"/>
              </a:rPr>
              <a:t>;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1600" b="1" i="0" dirty="0">
                <a:solidFill>
                  <a:srgbClr val="006699"/>
                </a:solidFill>
                <a:effectLst/>
                <a:latin typeface="inter-regular"/>
              </a:rPr>
              <a:t>DELETE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600" b="1" i="0" dirty="0">
                <a:solidFill>
                  <a:srgbClr val="006699"/>
                </a:solidFill>
                <a:effectLst/>
                <a:latin typeface="inter-regular"/>
              </a:rPr>
              <a:t>FROM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inter-regular"/>
              </a:rPr>
              <a:t>TableName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600" b="1" i="0" dirty="0">
                <a:solidFill>
                  <a:srgbClr val="006699"/>
                </a:solidFill>
                <a:effectLst/>
                <a:latin typeface="inter-regular"/>
              </a:rPr>
              <a:t>WHERE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CONDITION;  </a:t>
            </a:r>
          </a:p>
          <a:p>
            <a:pPr indent="0">
              <a:lnSpc>
                <a:spcPct val="150000"/>
              </a:lnSpc>
              <a:buNone/>
            </a:pPr>
            <a:endParaRPr lang="en-US" sz="1600" b="0" i="0" dirty="0">
              <a:solidFill>
                <a:schemeClr val="tx1"/>
              </a:solidFill>
              <a:effectLst/>
              <a:latin typeface="erdana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IN" dirty="0">
                <a:solidFill>
                  <a:srgbClr val="610B38"/>
                </a:solidFill>
                <a:latin typeface="erdana"/>
              </a:rPr>
              <a:t>Example: 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1600" b="1" i="0" dirty="0">
                <a:solidFill>
                  <a:srgbClr val="006699"/>
                </a:solidFill>
                <a:effectLst/>
                <a:latin typeface="inter-regular"/>
              </a:rPr>
              <a:t>DELETE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600" b="1" i="0" dirty="0">
                <a:solidFill>
                  <a:srgbClr val="006699"/>
                </a:solidFill>
                <a:effectLst/>
                <a:latin typeface="inter-regular"/>
              </a:rPr>
              <a:t>FROM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employee </a:t>
            </a:r>
            <a:r>
              <a:rPr lang="en-US" sz="1600" b="1" i="0" dirty="0">
                <a:solidFill>
                  <a:srgbClr val="006699"/>
                </a:solidFill>
                <a:effectLst/>
                <a:latin typeface="inter-regular"/>
              </a:rPr>
              <a:t>WHERE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Salary = 34000;  </a:t>
            </a:r>
            <a:endParaRPr lang="en-IN" sz="1600" dirty="0">
              <a:solidFill>
                <a:srgbClr val="610B38"/>
              </a:solidFill>
              <a:latin typeface="erdana"/>
            </a:endParaRPr>
          </a:p>
        </p:txBody>
      </p:sp>
      <p:sp>
        <p:nvSpPr>
          <p:cNvPr id="85" name="Google Shape;85;p2" descr="https://web.whatsapp.com/pp?e=https%3A%2F%2Fpps.whatsapp.net%2Fv%2Ft61.24694-24%2F119025099_322627489048816_6278568197386556727_n.jpg%3Foh%3D865a1c5b48e69e3582dc3c847a2cd298%26oe%3D5F7C7B92&amp;t=l&amp;u=917045186958-1599824915%40g.us&amp;i=1599824916&amp;n=1NnacwZN%2B4YcwFO%2FjhCUDMFl1PRSOXxdq%2BC%2F868TsJ8%3D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 descr="https://web.whatsapp.com/pp?e=https%3A%2F%2Fpps.whatsapp.net%2Fv%2Ft61.24694-24%2F119025099_322627489048816_6278568197386556727_n.jpg%3Foh%3D865a1c5b48e69e3582dc3c847a2cd298%26oe%3D5F7C7B92&amp;t=l&amp;u=917045186958-1599824915%40g.us&amp;i=1599824916&amp;n=1NnacwZN%2B4YcwFO%2FjhCUDMFl1PRSOXxdq%2BC%2F868TsJ8%3D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 descr="https://web.whatsapp.com/pp?e=https%3A%2F%2Fpps.whatsapp.net%2Fv%2Ft61.24694-24%2F119025099_322627489048816_6278568197386556727_n.jpg%3Foh%3D865a1c5b48e69e3582dc3c847a2cd298%26oe%3D5F7C7B92&amp;t=l&amp;u=917045186958-1599824915%40g.us&amp;i=1599824916&amp;n=1NnacwZN%2B4YcwFO%2FjhCUDMFl1PRSOXxdq%2BC%2F868TsJ8%3D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49D46C-818C-95F5-52F2-8D5050DAA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46308"/>
            <a:ext cx="2121009" cy="501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57BD77-1FAD-B1D8-1B1E-D673A641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991" y="4594057"/>
            <a:ext cx="2121009" cy="48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6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74507A-28D0-4FDD-AA06-0F4DE443A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526"/>
            <a:ext cx="2121009" cy="501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0FC5F3-FA71-9860-F1F0-668696774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866" y="4641824"/>
            <a:ext cx="2121009" cy="501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D1394F-9253-83BC-A2F4-3BBD6500BC0A}"/>
              </a:ext>
            </a:extLst>
          </p:cNvPr>
          <p:cNvSpPr txBox="1"/>
          <p:nvPr/>
        </p:nvSpPr>
        <p:spPr>
          <a:xfrm>
            <a:off x="213125" y="1509921"/>
            <a:ext cx="87177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Proxima Nova" panose="020B0604020202020204" charset="0"/>
                <a:cs typeface="Times New Roman" panose="02020603050405020304" pitchFamily="18" charset="0"/>
              </a:rPr>
              <a:t>Thank You !</a:t>
            </a:r>
          </a:p>
          <a:p>
            <a:pPr algn="ctr"/>
            <a:endParaRPr lang="en-US" sz="2400" dirty="0">
              <a:latin typeface="Proxima Nova" panose="020B0604020202020204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Proxima Nova" panose="020B0604020202020204" charset="0"/>
                <a:cs typeface="Times New Roman" panose="02020603050405020304" pitchFamily="18" charset="0"/>
              </a:rPr>
              <a:t>Email: siddhant.mishra0307@gmail.com</a:t>
            </a:r>
          </a:p>
          <a:p>
            <a:pPr algn="ctr"/>
            <a:r>
              <a:rPr lang="en-US" dirty="0">
                <a:latin typeface="Proxima Nova" panose="020B0604020202020204" charset="0"/>
                <a:cs typeface="Times New Roman" panose="02020603050405020304" pitchFamily="18" charset="0"/>
              </a:rPr>
              <a:t>GitHub: </a:t>
            </a:r>
            <a:r>
              <a:rPr lang="en-US" dirty="0">
                <a:latin typeface="Proxima Nova" panose="020B0604020202020204" charset="0"/>
                <a:cs typeface="Times New Roman" panose="02020603050405020304" pitchFamily="18" charset="0"/>
                <a:hlinkClick r:id="rId3"/>
              </a:rPr>
              <a:t>https://github.com/sidjmishra</a:t>
            </a:r>
            <a:endParaRPr lang="en-US" dirty="0">
              <a:latin typeface="Proxima Nova" panose="020B0604020202020204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Proxima Nova" panose="020B0604020202020204" charset="0"/>
                <a:cs typeface="Times New Roman" panose="02020603050405020304" pitchFamily="18" charset="0"/>
              </a:rPr>
              <a:t>LinkedIn: </a:t>
            </a:r>
            <a:r>
              <a:rPr lang="en-US" dirty="0">
                <a:latin typeface="Proxima Nova" panose="020B0604020202020204" charset="0"/>
                <a:cs typeface="Times New Roman" panose="02020603050405020304" pitchFamily="18" charset="0"/>
                <a:hlinkClick r:id="rId4"/>
              </a:rPr>
              <a:t>https://www.linkedin.com/in/siddhant-mishra-021726181/</a:t>
            </a:r>
            <a:endParaRPr lang="en-US" dirty="0">
              <a:latin typeface="Proxima Nova" panose="020B0604020202020204" charset="0"/>
              <a:cs typeface="Times New Roman" panose="02020603050405020304" pitchFamily="18" charset="0"/>
            </a:endParaRPr>
          </a:p>
          <a:p>
            <a:pPr algn="ctr"/>
            <a:endParaRPr lang="en-IN" sz="1800" dirty="0">
              <a:latin typeface="Proxima Nova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820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560</Words>
  <Application>Microsoft Office PowerPoint</Application>
  <PresentationFormat>On-screen Show (16:9)</PresentationFormat>
  <Paragraphs>60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Times New Roman</vt:lpstr>
      <vt:lpstr>erdana</vt:lpstr>
      <vt:lpstr>Arial</vt:lpstr>
      <vt:lpstr>Proxima Nova Semibold</vt:lpstr>
      <vt:lpstr>Proxima Nova</vt:lpstr>
      <vt:lpstr>inter-regular</vt:lpstr>
      <vt:lpstr>Simple Light</vt:lpstr>
      <vt:lpstr>Application Development  Using  JavaFX and JDBC</vt:lpstr>
      <vt:lpstr>Hi! I’m...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Development  Using  JavaFX and JDBC</dc:title>
  <cp:lastModifiedBy>Siddhant Mishra</cp:lastModifiedBy>
  <cp:revision>11</cp:revision>
  <dcterms:modified xsi:type="dcterms:W3CDTF">2022-09-16T07:38:24Z</dcterms:modified>
</cp:coreProperties>
</file>