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68358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7B885-89F9-4AF8-ABDD-64B6EF7D4B24}"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3060898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1039634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981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184842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83816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458651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3064141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080616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16687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3443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7B885-89F9-4AF8-ABDD-64B6EF7D4B24}"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5835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7B885-89F9-4AF8-ABDD-64B6EF7D4B24}" type="datetimeFigureOut">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130843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70269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41836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97B885-89F9-4AF8-ABDD-64B6EF7D4B24}" type="datetimeFigureOut">
              <a:rPr lang="en-IN" smtClean="0"/>
              <a:t>12-01-2024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24620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7B885-89F9-4AF8-ABDD-64B6EF7D4B24}" type="datetimeFigureOut">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4579F1-6B4B-4AD5-A75A-2BBEB7CFF55A}" type="slidenum">
              <a:rPr lang="en-IN" smtClean="0"/>
              <a:t>‹#›</a:t>
            </a:fld>
            <a:endParaRPr lang="en-IN"/>
          </a:p>
        </p:txBody>
      </p:sp>
    </p:spTree>
    <p:extLst>
      <p:ext uri="{BB962C8B-B14F-4D97-AF65-F5344CB8AC3E}">
        <p14:creationId xmlns:p14="http://schemas.microsoft.com/office/powerpoint/2010/main" val="28976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97B885-89F9-4AF8-ABDD-64B6EF7D4B24}" type="datetimeFigureOut">
              <a:rPr lang="en-IN" smtClean="0"/>
              <a:t>12-01-2024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E4579F1-6B4B-4AD5-A75A-2BBEB7CFF55A}" type="slidenum">
              <a:rPr lang="en-IN" smtClean="0"/>
              <a:t>‹#›</a:t>
            </a:fld>
            <a:endParaRPr lang="en-IN"/>
          </a:p>
        </p:txBody>
      </p:sp>
    </p:spTree>
    <p:extLst>
      <p:ext uri="{BB962C8B-B14F-4D97-AF65-F5344CB8AC3E}">
        <p14:creationId xmlns:p14="http://schemas.microsoft.com/office/powerpoint/2010/main" val="1912180358"/>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audio" Target="../media/audio1.wav"/><Relationship Id="rId1" Type="http://schemas.openxmlformats.org/officeDocument/2006/relationships/slideLayout" Target="../slideLayouts/slideLayout11.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audio" Target="../media/audio1.wav"/><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C8E5-DCCC-6579-B22C-3DB9DEE2CD3A}"/>
              </a:ext>
            </a:extLst>
          </p:cNvPr>
          <p:cNvSpPr>
            <a:spLocks noGrp="1"/>
          </p:cNvSpPr>
          <p:nvPr>
            <p:ph type="ctrTitle"/>
          </p:nvPr>
        </p:nvSpPr>
        <p:spPr>
          <a:xfrm>
            <a:off x="501812" y="373223"/>
            <a:ext cx="8825658" cy="1530221"/>
          </a:xfrm>
        </p:spPr>
        <p:txBody>
          <a:bodyPr/>
          <a:lstStyle/>
          <a:p>
            <a:r>
              <a:rPr lang="en-US" sz="4400" dirty="0">
                <a:solidFill>
                  <a:srgbClr val="FFC000"/>
                </a:solidFill>
                <a:latin typeface="Arial Rounded MT Bold" panose="020F0704030504030204" pitchFamily="34" charset="0"/>
              </a:rPr>
              <a:t>“Study of Strength &amp; Weakness of Cashew Factory .”</a:t>
            </a:r>
            <a:endParaRPr lang="en-IN" sz="44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CE4E94D9-6DD1-53F3-F339-DD72D4C811C9}"/>
              </a:ext>
            </a:extLst>
          </p:cNvPr>
          <p:cNvSpPr>
            <a:spLocks noGrp="1"/>
          </p:cNvSpPr>
          <p:nvPr>
            <p:ph type="subTitle" idx="1"/>
          </p:nvPr>
        </p:nvSpPr>
        <p:spPr>
          <a:xfrm>
            <a:off x="2417780" y="2724540"/>
            <a:ext cx="8637072" cy="3172408"/>
          </a:xfrm>
        </p:spPr>
        <p:txBody>
          <a:bodyPr>
            <a:normAutofit fontScale="92500" lnSpcReduction="10000"/>
          </a:bodyPr>
          <a:lstStyle/>
          <a:p>
            <a:pPr algn="ctr"/>
            <a:r>
              <a:rPr lang="en-US" sz="3600" dirty="0">
                <a:solidFill>
                  <a:schemeClr val="accent4">
                    <a:lumMod val="60000"/>
                    <a:lumOff val="40000"/>
                  </a:schemeClr>
                </a:solidFill>
                <a:latin typeface="Algerian" panose="04020705040A02060702" pitchFamily="82" charset="0"/>
              </a:rPr>
              <a:t>Presenting by</a:t>
            </a:r>
          </a:p>
          <a:p>
            <a:pPr algn="ctr"/>
            <a:r>
              <a:rPr lang="en-US" sz="3600" b="1" dirty="0">
                <a:solidFill>
                  <a:schemeClr val="accent4">
                    <a:lumMod val="60000"/>
                    <a:lumOff val="40000"/>
                  </a:schemeClr>
                </a:solidFill>
                <a:latin typeface="Algerian" panose="04020705040A02060702" pitchFamily="82" charset="0"/>
              </a:rPr>
              <a:t>    MR. RUSHIKESH RAMESH MANCHEKAR</a:t>
            </a:r>
            <a:endParaRPr lang="en-US" sz="3600" dirty="0">
              <a:solidFill>
                <a:schemeClr val="accent4">
                  <a:lumMod val="60000"/>
                  <a:lumOff val="40000"/>
                </a:schemeClr>
              </a:solidFill>
              <a:latin typeface="Algerian" panose="04020705040A02060702" pitchFamily="82" charset="0"/>
            </a:endParaRPr>
          </a:p>
          <a:p>
            <a:pPr algn="ctr"/>
            <a:r>
              <a:rPr lang="en-US" sz="3600" b="1" dirty="0">
                <a:solidFill>
                  <a:schemeClr val="accent4">
                    <a:lumMod val="60000"/>
                    <a:lumOff val="40000"/>
                  </a:schemeClr>
                </a:solidFill>
                <a:latin typeface="Algerian" panose="04020705040A02060702" pitchFamily="82" charset="0"/>
              </a:rPr>
              <a:t>M.COM PART II SEMESTER III</a:t>
            </a:r>
            <a:endParaRPr lang="en-US" sz="3600" dirty="0">
              <a:solidFill>
                <a:schemeClr val="accent4">
                  <a:lumMod val="60000"/>
                  <a:lumOff val="40000"/>
                </a:schemeClr>
              </a:solidFill>
              <a:latin typeface="Algerian" panose="04020705040A02060702" pitchFamily="82" charset="0"/>
            </a:endParaRPr>
          </a:p>
          <a:p>
            <a:pPr algn="ctr"/>
            <a:r>
              <a:rPr lang="en-US" sz="3600" b="1" dirty="0">
                <a:solidFill>
                  <a:schemeClr val="accent4">
                    <a:lumMod val="60000"/>
                    <a:lumOff val="40000"/>
                  </a:schemeClr>
                </a:solidFill>
                <a:latin typeface="Algerian" panose="04020705040A02060702" pitchFamily="82" charset="0"/>
              </a:rPr>
              <a:t>Exam Seat No : 6545948</a:t>
            </a:r>
          </a:p>
          <a:p>
            <a:pPr algn="ctr"/>
            <a:r>
              <a:rPr lang="en-US" dirty="0"/>
              <a:t>Under the Guidance of</a:t>
            </a:r>
          </a:p>
          <a:p>
            <a:pPr algn="ctr"/>
            <a:r>
              <a:rPr lang="en-US" b="1" dirty="0"/>
              <a:t>PRO. MISS N. R. MANCHEKAR</a:t>
            </a:r>
            <a:endParaRPr lang="en-US" dirty="0"/>
          </a:p>
          <a:p>
            <a:endParaRPr lang="en-IN" dirty="0"/>
          </a:p>
        </p:txBody>
      </p:sp>
    </p:spTree>
    <p:extLst>
      <p:ext uri="{BB962C8B-B14F-4D97-AF65-F5344CB8AC3E}">
        <p14:creationId xmlns:p14="http://schemas.microsoft.com/office/powerpoint/2010/main" val="18499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chimes.wav"/>
          </p:stSnd>
        </p:sndAc>
      </p:transition>
    </mc:Choice>
    <mc:Fallback xmlns="">
      <p:transition spd="slow">
        <p:fade/>
        <p:sndAc>
          <p:stSnd>
            <p:snd r:embed="rId3"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565875-0A1F-712B-9F9F-37E25D3062DE}"/>
              </a:ext>
            </a:extLst>
          </p:cNvPr>
          <p:cNvSpPr>
            <a:spLocks noGrp="1"/>
          </p:cNvSpPr>
          <p:nvPr>
            <p:ph type="body" sz="half" idx="2"/>
          </p:nvPr>
        </p:nvSpPr>
        <p:spPr>
          <a:xfrm>
            <a:off x="1154955" y="998376"/>
            <a:ext cx="5535094" cy="4767942"/>
          </a:xfrm>
        </p:spPr>
        <p:txBody>
          <a:bodyPr>
            <a:normAutofit/>
          </a:bodyPr>
          <a:lstStyle/>
          <a:p>
            <a:r>
              <a:rPr lang="en-US" dirty="0"/>
              <a:t>9.Other General issues of Cashew industry:</a:t>
            </a:r>
          </a:p>
          <a:p>
            <a:pPr lvl="1">
              <a:buClr>
                <a:srgbClr val="0076A3"/>
              </a:buClr>
              <a:buFont typeface="Wingdings" panose="05000000000000000000" charset="0"/>
              <a:buChar char="v"/>
            </a:pPr>
            <a:r>
              <a:rPr lang="en-US" sz="1845" dirty="0"/>
              <a:t>Shortage of finance of working capital by banks and</a:t>
            </a:r>
          </a:p>
          <a:p>
            <a:pPr lvl="1">
              <a:buClr>
                <a:srgbClr val="0076A3"/>
              </a:buClr>
            </a:pPr>
            <a:r>
              <a:rPr lang="en-US" sz="1845" dirty="0"/>
              <a:t>  </a:t>
            </a:r>
            <a:r>
              <a:rPr lang="en-US" sz="1535" dirty="0"/>
              <a:t> </a:t>
            </a:r>
            <a:r>
              <a:rPr lang="en-US" sz="1845" dirty="0"/>
              <a:t>delay in sanction of loan.</a:t>
            </a:r>
            <a:endParaRPr lang="en-US" sz="1535" dirty="0"/>
          </a:p>
          <a:p>
            <a:pPr lvl="1">
              <a:buClr>
                <a:srgbClr val="0076A3"/>
              </a:buClr>
              <a:buFont typeface="Wingdings" panose="05000000000000000000" charset="0"/>
              <a:buChar char="v"/>
            </a:pPr>
            <a:r>
              <a:rPr lang="en-US" sz="1845" dirty="0"/>
              <a:t>Unfriendly government policies</a:t>
            </a:r>
          </a:p>
          <a:p>
            <a:pPr lvl="1">
              <a:buClr>
                <a:srgbClr val="0076A3"/>
              </a:buClr>
              <a:buFont typeface="Wingdings" panose="05000000000000000000" charset="0"/>
              <a:buChar char="v"/>
            </a:pPr>
            <a:r>
              <a:rPr lang="en-US" sz="1845" dirty="0"/>
              <a:t>Lack of infrastructure like industrial area / estate since 10 years.</a:t>
            </a:r>
          </a:p>
          <a:p>
            <a:pPr lvl="1">
              <a:buClr>
                <a:srgbClr val="0076A3"/>
              </a:buClr>
              <a:buFont typeface="Wingdings" panose="05000000000000000000" charset="0"/>
              <a:buChar char="v"/>
            </a:pPr>
            <a:r>
              <a:rPr lang="en-US" sz="1845" dirty="0"/>
              <a:t>Lack of uninterrupted power supply.</a:t>
            </a:r>
          </a:p>
          <a:p>
            <a:pPr lvl="1">
              <a:buClr>
                <a:srgbClr val="0076A3"/>
              </a:buClr>
              <a:buFont typeface="Wingdings" panose="05000000000000000000" charset="0"/>
              <a:buChar char="v"/>
            </a:pPr>
            <a:r>
              <a:rPr lang="en-US" sz="1845" dirty="0"/>
              <a:t>Marketing problem and Effects of recession in the market</a:t>
            </a:r>
            <a:endParaRPr lang="en-IN" dirty="0"/>
          </a:p>
        </p:txBody>
      </p:sp>
      <p:pic>
        <p:nvPicPr>
          <p:cNvPr id="5" name="Picture 4">
            <a:extLst>
              <a:ext uri="{FF2B5EF4-FFF2-40B4-BE49-F238E27FC236}">
                <a16:creationId xmlns:a16="http://schemas.microsoft.com/office/drawing/2014/main" id="{98C64531-EAA2-D696-7F58-C1B32264A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322" y="1726745"/>
            <a:ext cx="4141723" cy="347753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25368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chimes.wav"/>
          </p:stSnd>
        </p:sndAc>
      </p:transition>
    </mc:Choice>
    <mc:Fallback xmlns="">
      <p:transition spd="slow">
        <p:fade/>
        <p:sndAc>
          <p:stSnd>
            <p:snd r:embed="rId4"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48BB-D0EC-91B5-F5DC-CEF75DFE801B}"/>
              </a:ext>
            </a:extLst>
          </p:cNvPr>
          <p:cNvSpPr>
            <a:spLocks noGrp="1"/>
          </p:cNvSpPr>
          <p:nvPr>
            <p:ph type="title"/>
          </p:nvPr>
        </p:nvSpPr>
        <p:spPr/>
        <p:txBody>
          <a:bodyPr/>
          <a:lstStyle/>
          <a:p>
            <a:r>
              <a:rPr lang="en-IN" dirty="0"/>
              <a:t>CONCLUSION</a:t>
            </a:r>
          </a:p>
        </p:txBody>
      </p:sp>
      <p:sp>
        <p:nvSpPr>
          <p:cNvPr id="4" name="Content Placeholder 3">
            <a:extLst>
              <a:ext uri="{FF2B5EF4-FFF2-40B4-BE49-F238E27FC236}">
                <a16:creationId xmlns:a16="http://schemas.microsoft.com/office/drawing/2014/main" id="{F9EC9ACA-1FA4-5A94-4770-78B4F1FF7DC7}"/>
              </a:ext>
            </a:extLst>
          </p:cNvPr>
          <p:cNvSpPr>
            <a:spLocks noGrp="1"/>
          </p:cNvSpPr>
          <p:nvPr>
            <p:ph sz="half" idx="2"/>
          </p:nvPr>
        </p:nvSpPr>
        <p:spPr>
          <a:xfrm>
            <a:off x="5451379" y="1940769"/>
            <a:ext cx="5250835" cy="4351338"/>
          </a:xfrm>
        </p:spPr>
        <p:txBody>
          <a:bodyPr>
            <a:normAutofit fontScale="92500" lnSpcReduction="10000"/>
          </a:bodyPr>
          <a:lstStyle/>
          <a:p>
            <a:r>
              <a:rPr lang="en-US" sz="1800" dirty="0"/>
              <a:t>To conclude, the industry is one of the most promising industries in the area of women employment and empowerment, sustainable rural development and economic development of the country. This needs further attention of the government and other related bodies to strengthen the building blocks of the industry to be a world leader in cashew nut processing.</a:t>
            </a:r>
          </a:p>
          <a:p>
            <a:r>
              <a:rPr lang="en-US" sz="1800" dirty="0"/>
              <a:t>Cashew processing is a profitable business in Konkan region. Above information shows that there is best profit in this business.</a:t>
            </a:r>
          </a:p>
          <a:p>
            <a:r>
              <a:rPr lang="en-US" sz="1800" dirty="0"/>
              <a:t>Easy availability of raw material, uncomplicated process, non-requirement of skilled </a:t>
            </a:r>
            <a:r>
              <a:rPr lang="en-US" sz="1800" dirty="0" err="1"/>
              <a:t>labour</a:t>
            </a:r>
            <a:r>
              <a:rPr lang="en-US" sz="1800" dirty="0"/>
              <a:t>, durability of final product, relatively inelastic demand are the advantages of this business.</a:t>
            </a:r>
          </a:p>
          <a:p>
            <a:endParaRPr lang="en-IN" dirty="0"/>
          </a:p>
        </p:txBody>
      </p:sp>
      <p:pic>
        <p:nvPicPr>
          <p:cNvPr id="8" name="Content Placeholder 7">
            <a:extLst>
              <a:ext uri="{FF2B5EF4-FFF2-40B4-BE49-F238E27FC236}">
                <a16:creationId xmlns:a16="http://schemas.microsoft.com/office/drawing/2014/main" id="{CFD949C3-E9D1-1FAF-B1E8-14519F0F319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010214" y="2015417"/>
            <a:ext cx="4344981" cy="31630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54770116"/>
      </p:ext>
    </p:extLst>
  </p:cSld>
  <p:clrMapOvr>
    <a:masterClrMapping/>
  </p:clrMapOvr>
  <mc:AlternateContent xmlns:mc="http://schemas.openxmlformats.org/markup-compatibility/2006" xmlns:p14="http://schemas.microsoft.com/office/powerpoint/2010/main">
    <mc:Choice Requires="p14">
      <p:transition spd="slow" p14:dur="1250">
        <p:circle/>
        <p:sndAc>
          <p:stSnd>
            <p:snd r:embed="rId2" name="chimes.wav"/>
          </p:stSnd>
        </p:sndAc>
      </p:transition>
    </mc:Choice>
    <mc:Fallback xmlns="">
      <p:transition spd="slow">
        <p:circle/>
        <p:sndAc>
          <p:stSnd>
            <p:snd r:embed="rId4"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82D6-1DDE-13AB-C3A8-D573B298CA63}"/>
              </a:ext>
            </a:extLst>
          </p:cNvPr>
          <p:cNvSpPr>
            <a:spLocks noGrp="1"/>
          </p:cNvSpPr>
          <p:nvPr>
            <p:ph type="title"/>
          </p:nvPr>
        </p:nvSpPr>
        <p:spPr>
          <a:xfrm>
            <a:off x="1154954" y="1447800"/>
            <a:ext cx="8825659" cy="1258078"/>
          </a:xfrm>
        </p:spPr>
        <p:txBody>
          <a:bodyPr/>
          <a:lstStyle/>
          <a:p>
            <a:r>
              <a:rPr lang="en-US" sz="4200" dirty="0"/>
              <a:t>SUGGESTIONS</a:t>
            </a:r>
            <a:endParaRPr lang="en-IN" sz="4200" dirty="0"/>
          </a:p>
        </p:txBody>
      </p:sp>
      <p:sp>
        <p:nvSpPr>
          <p:cNvPr id="3" name="Text Placeholder 2">
            <a:extLst>
              <a:ext uri="{FF2B5EF4-FFF2-40B4-BE49-F238E27FC236}">
                <a16:creationId xmlns:a16="http://schemas.microsoft.com/office/drawing/2014/main" id="{60A7A3A0-484D-8426-53DD-F2AFF93E4A39}"/>
              </a:ext>
            </a:extLst>
          </p:cNvPr>
          <p:cNvSpPr>
            <a:spLocks noGrp="1"/>
          </p:cNvSpPr>
          <p:nvPr>
            <p:ph type="body" sz="half" idx="2"/>
          </p:nvPr>
        </p:nvSpPr>
        <p:spPr>
          <a:xfrm>
            <a:off x="1154954" y="1922106"/>
            <a:ext cx="8825659" cy="4097694"/>
          </a:xfrm>
        </p:spPr>
        <p:txBody>
          <a:bodyPr/>
          <a:lstStyle/>
          <a:p>
            <a:pPr lvl="2"/>
            <a:r>
              <a:rPr lang="en-US" sz="1800" dirty="0"/>
              <a:t>Company should start to make their own cashew related products.</a:t>
            </a:r>
          </a:p>
          <a:p>
            <a:pPr lvl="2"/>
            <a:endParaRPr lang="en-US" sz="1800" dirty="0"/>
          </a:p>
          <a:p>
            <a:pPr lvl="2"/>
            <a:r>
              <a:rPr lang="en-US" sz="1800" dirty="0"/>
              <a:t>Company needs to spend a lot on advertising and promotion to create an better reputation among the public.</a:t>
            </a:r>
          </a:p>
          <a:p>
            <a:pPr lvl="2"/>
            <a:endParaRPr lang="en-US" sz="1800" dirty="0"/>
          </a:p>
          <a:p>
            <a:pPr lvl="2"/>
            <a:r>
              <a:rPr lang="en-US" sz="1800" dirty="0"/>
              <a:t>Businessman should take a look on increase his annual turn over, So that more employments opportunity will be create for the local people.</a:t>
            </a:r>
          </a:p>
          <a:p>
            <a:endParaRPr lang="en-IN" dirty="0"/>
          </a:p>
        </p:txBody>
      </p:sp>
    </p:spTree>
    <p:extLst>
      <p:ext uri="{BB962C8B-B14F-4D97-AF65-F5344CB8AC3E}">
        <p14:creationId xmlns:p14="http://schemas.microsoft.com/office/powerpoint/2010/main" val="3487302040"/>
      </p:ext>
    </p:extLst>
  </p:cSld>
  <p:clrMapOvr>
    <a:masterClrMapping/>
  </p:clrMapOvr>
  <mc:AlternateContent xmlns:mc="http://schemas.openxmlformats.org/markup-compatibility/2006" xmlns:p14="http://schemas.microsoft.com/office/powerpoint/2010/main">
    <mc:Choice Requires="p14">
      <p:transition spd="slow" p14:dur="1200">
        <p:dissolve/>
        <p:sndAc>
          <p:stSnd>
            <p:snd r:embed="rId2" name="chimes.wav"/>
          </p:stSnd>
        </p:sndAc>
      </p:transition>
    </mc:Choice>
    <mc:Fallback xmlns="">
      <p:transition spd="slow">
        <p:dissolve/>
        <p:sndAc>
          <p:stSnd>
            <p:snd r:embed="rId3"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6690-C2C8-8592-DC2F-4D0931F1506E}"/>
              </a:ext>
            </a:extLst>
          </p:cNvPr>
          <p:cNvSpPr>
            <a:spLocks noGrp="1"/>
          </p:cNvSpPr>
          <p:nvPr>
            <p:ph type="ctrTitle"/>
          </p:nvPr>
        </p:nvSpPr>
        <p:spPr>
          <a:xfrm>
            <a:off x="1154955" y="1447800"/>
            <a:ext cx="9155372" cy="3329581"/>
          </a:xfrm>
        </p:spPr>
        <p:txBody>
          <a:bodyPr/>
          <a:lstStyle/>
          <a:p>
            <a:pPr algn="ctr"/>
            <a:r>
              <a:rPr lang="en-US" sz="7200" b="1" dirty="0">
                <a:solidFill>
                  <a:schemeClr val="accent4">
                    <a:lumMod val="60000"/>
                    <a:lumOff val="40000"/>
                  </a:schemeClr>
                </a:solidFill>
                <a:latin typeface="Algerian" panose="04020705040A02060702" pitchFamily="82" charset="0"/>
              </a:rPr>
              <a:t>Thank You !</a:t>
            </a:r>
            <a:br>
              <a:rPr lang="en-US" b="1" dirty="0">
                <a:solidFill>
                  <a:srgbClr val="7030A0"/>
                </a:solidFill>
                <a:latin typeface="Algerian" panose="04020705040A02060702" pitchFamily="82" charset="0"/>
              </a:rPr>
            </a:br>
            <a:endParaRPr lang="en-IN" dirty="0"/>
          </a:p>
        </p:txBody>
      </p:sp>
    </p:spTree>
    <p:extLst>
      <p:ext uri="{BB962C8B-B14F-4D97-AF65-F5344CB8AC3E}">
        <p14:creationId xmlns:p14="http://schemas.microsoft.com/office/powerpoint/2010/main" val="2549553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chimes.wav"/>
          </p:stSnd>
        </p:sndAc>
      </p:transition>
    </mc:Choice>
    <mc:Fallback xmlns="">
      <p:transition spd="slow">
        <p:fade/>
        <p:sndAc>
          <p:stSnd>
            <p:snd r:embed="rId3"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FF1-DC1B-AE92-BCAF-585375E9B130}"/>
              </a:ext>
            </a:extLst>
          </p:cNvPr>
          <p:cNvSpPr>
            <a:spLocks noGrp="1"/>
          </p:cNvSpPr>
          <p:nvPr>
            <p:ph type="title"/>
          </p:nvPr>
        </p:nvSpPr>
        <p:spPr/>
        <p:txBody>
          <a:bodyPr/>
          <a:lstStyle/>
          <a:p>
            <a:r>
              <a:rPr lang="en-US" dirty="0"/>
              <a:t>INTRODUCTION</a:t>
            </a:r>
            <a:endParaRPr lang="en-IN" dirty="0"/>
          </a:p>
        </p:txBody>
      </p:sp>
      <p:pic>
        <p:nvPicPr>
          <p:cNvPr id="6" name="Content Placeholder 5">
            <a:extLst>
              <a:ext uri="{FF2B5EF4-FFF2-40B4-BE49-F238E27FC236}">
                <a16:creationId xmlns:a16="http://schemas.microsoft.com/office/drawing/2014/main" id="{A7880235-FE1C-492E-87CE-0A6618DF657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93102" y="2130740"/>
            <a:ext cx="4303567" cy="3292989"/>
          </a:xfrm>
          <a:prstGeom prst="rect">
            <a:avLst/>
          </a:prstGeom>
          <a:ln>
            <a:noFill/>
          </a:ln>
          <a:effectLst>
            <a:outerShdw blurRad="190500" algn="tl" rotWithShape="0">
              <a:srgbClr val="000000">
                <a:alpha val="70000"/>
              </a:srgbClr>
            </a:outerShdw>
          </a:effectLst>
        </p:spPr>
      </p:pic>
      <p:sp>
        <p:nvSpPr>
          <p:cNvPr id="4" name="Content Placeholder 3">
            <a:extLst>
              <a:ext uri="{FF2B5EF4-FFF2-40B4-BE49-F238E27FC236}">
                <a16:creationId xmlns:a16="http://schemas.microsoft.com/office/drawing/2014/main" id="{2C465606-4200-A2A2-9B00-121AF1484A07}"/>
              </a:ext>
            </a:extLst>
          </p:cNvPr>
          <p:cNvSpPr>
            <a:spLocks noGrp="1"/>
          </p:cNvSpPr>
          <p:nvPr>
            <p:ph sz="half" idx="2"/>
          </p:nvPr>
        </p:nvSpPr>
        <p:spPr/>
        <p:txBody>
          <a:bodyPr/>
          <a:lstStyle/>
          <a:p>
            <a:r>
              <a:rPr lang="en-US" dirty="0"/>
              <a:t>Cashew (Anacardium occidentale) is a widely grown cash-crop across India. It covers a total area of 0.70 million hectares of land, producing over. 0.40 million M.T. of raw cashew nuts annually. Konkan is the main cashew - cultivation region of Maharashtra. Due to suitable climate, cashew has become the second important cash-crop next to mango.</a:t>
            </a:r>
          </a:p>
          <a:p>
            <a:endParaRPr lang="en-IN" dirty="0"/>
          </a:p>
        </p:txBody>
      </p:sp>
    </p:spTree>
    <p:extLst>
      <p:ext uri="{BB962C8B-B14F-4D97-AF65-F5344CB8AC3E}">
        <p14:creationId xmlns:p14="http://schemas.microsoft.com/office/powerpoint/2010/main" val="3081711110"/>
      </p:ext>
    </p:extLst>
  </p:cSld>
  <p:clrMapOvr>
    <a:masterClrMapping/>
  </p:clrMapOvr>
  <mc:AlternateContent xmlns:mc="http://schemas.openxmlformats.org/markup-compatibility/2006" xmlns:p14="http://schemas.microsoft.com/office/powerpoint/2010/main">
    <mc:Choice Requires="p14">
      <p:transition spd="slow" p14:dur="1750">
        <p:circle/>
        <p:sndAc>
          <p:stSnd>
            <p:snd r:embed="rId2" name="chimes.wav"/>
          </p:stSnd>
        </p:sndAc>
      </p:transition>
    </mc:Choice>
    <mc:Fallback xmlns="">
      <p:transition spd="slow">
        <p:circle/>
        <p:sndAc>
          <p:stSnd>
            <p:snd r:embed="rId4"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237C-F2B6-8388-3D6B-8D7F4F991E35}"/>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D823058C-84C6-A01B-9F1F-EC22F74E54C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03313" y="2108819"/>
            <a:ext cx="4395787" cy="329684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ontent Placeholder 3">
            <a:extLst>
              <a:ext uri="{FF2B5EF4-FFF2-40B4-BE49-F238E27FC236}">
                <a16:creationId xmlns:a16="http://schemas.microsoft.com/office/drawing/2014/main" id="{24EA4213-38AC-76D9-A831-96643B60C73F}"/>
              </a:ext>
            </a:extLst>
          </p:cNvPr>
          <p:cNvSpPr>
            <a:spLocks noGrp="1"/>
          </p:cNvSpPr>
          <p:nvPr>
            <p:ph sz="half" idx="2"/>
          </p:nvPr>
        </p:nvSpPr>
        <p:spPr/>
        <p:txBody>
          <a:bodyPr/>
          <a:lstStyle/>
          <a:p>
            <a:r>
              <a:rPr lang="en-US" dirty="0"/>
              <a:t>There are two main varieties of cashews in Konkan – </a:t>
            </a:r>
          </a:p>
          <a:p>
            <a:r>
              <a:rPr lang="en-US" dirty="0"/>
              <a:t>A local variety (</a:t>
            </a:r>
            <a:r>
              <a:rPr lang="en-US" dirty="0" err="1"/>
              <a:t>Gavathi</a:t>
            </a:r>
            <a:r>
              <a:rPr lang="en-US" dirty="0"/>
              <a:t> </a:t>
            </a:r>
            <a:r>
              <a:rPr lang="en-US" dirty="0" err="1"/>
              <a:t>kaju</a:t>
            </a:r>
            <a:r>
              <a:rPr lang="en-US" dirty="0"/>
              <a:t> ) and </a:t>
            </a:r>
            <a:r>
              <a:rPr lang="en-US" dirty="0" err="1"/>
              <a:t>Vengura</a:t>
            </a:r>
            <a:r>
              <a:rPr lang="en-US" dirty="0"/>
              <a:t> cashew (</a:t>
            </a:r>
            <a:r>
              <a:rPr lang="en-US" dirty="0" err="1"/>
              <a:t>Vengurla</a:t>
            </a:r>
            <a:r>
              <a:rPr lang="en-US" dirty="0"/>
              <a:t> </a:t>
            </a:r>
            <a:r>
              <a:rPr lang="en-US" dirty="0" err="1"/>
              <a:t>Kaju</a:t>
            </a:r>
            <a:r>
              <a:rPr lang="en-US" dirty="0"/>
              <a:t>). </a:t>
            </a:r>
          </a:p>
          <a:p>
            <a:r>
              <a:rPr lang="en-US" dirty="0" err="1"/>
              <a:t>Vengurla</a:t>
            </a:r>
            <a:r>
              <a:rPr lang="en-US" dirty="0"/>
              <a:t> is a high-yielding improved variety which is recently grown by the farmers. The cashew nut harvesting season is from January to May.</a:t>
            </a:r>
          </a:p>
          <a:p>
            <a:endParaRPr lang="en-IN" dirty="0"/>
          </a:p>
        </p:txBody>
      </p:sp>
    </p:spTree>
    <p:extLst>
      <p:ext uri="{BB962C8B-B14F-4D97-AF65-F5344CB8AC3E}">
        <p14:creationId xmlns:p14="http://schemas.microsoft.com/office/powerpoint/2010/main" val="668115512"/>
      </p:ext>
    </p:extLst>
  </p:cSld>
  <p:clrMapOvr>
    <a:masterClrMapping/>
  </p:clrMapOvr>
  <mc:AlternateContent xmlns:mc="http://schemas.openxmlformats.org/markup-compatibility/2006" xmlns:p14="http://schemas.microsoft.com/office/powerpoint/2010/main">
    <mc:Choice Requires="p14">
      <p:transition spd="slow" p14:dur="1750">
        <p:pull/>
        <p:sndAc>
          <p:stSnd>
            <p:snd r:embed="rId2" name="chimes.wav"/>
          </p:stSnd>
        </p:sndAc>
      </p:transition>
    </mc:Choice>
    <mc:Fallback xmlns="">
      <p:transition spd="slow">
        <p:pull/>
        <p:sndAc>
          <p:stSnd>
            <p:snd r:embed="rId4"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4F11-B065-1ECC-D048-1765F0676EDA}"/>
              </a:ext>
            </a:extLst>
          </p:cNvPr>
          <p:cNvSpPr>
            <a:spLocks noGrp="1"/>
          </p:cNvSpPr>
          <p:nvPr>
            <p:ph type="title"/>
          </p:nvPr>
        </p:nvSpPr>
        <p:spPr/>
        <p:txBody>
          <a:bodyPr/>
          <a:lstStyle/>
          <a:p>
            <a:r>
              <a:rPr lang="en-US" dirty="0"/>
              <a:t>ABOUT THE BUSINESSMAN</a:t>
            </a:r>
            <a:endParaRPr lang="en-IN" dirty="0"/>
          </a:p>
        </p:txBody>
      </p:sp>
      <p:sp>
        <p:nvSpPr>
          <p:cNvPr id="3" name="Content Placeholder 2">
            <a:extLst>
              <a:ext uri="{FF2B5EF4-FFF2-40B4-BE49-F238E27FC236}">
                <a16:creationId xmlns:a16="http://schemas.microsoft.com/office/drawing/2014/main" id="{1A05EF62-E059-B13C-3A8B-F4D32459E4CC}"/>
              </a:ext>
            </a:extLst>
          </p:cNvPr>
          <p:cNvSpPr>
            <a:spLocks noGrp="1"/>
          </p:cNvSpPr>
          <p:nvPr>
            <p:ph sz="half" idx="1"/>
          </p:nvPr>
        </p:nvSpPr>
        <p:spPr>
          <a:xfrm>
            <a:off x="1103312" y="2060575"/>
            <a:ext cx="4774974" cy="4195763"/>
          </a:xfrm>
        </p:spPr>
        <p:txBody>
          <a:bodyPr/>
          <a:lstStyle/>
          <a:p>
            <a:pPr>
              <a:buFont typeface="Wingdings" panose="05000000000000000000" charset="0"/>
              <a:buChar char="v"/>
            </a:pPr>
            <a:r>
              <a:rPr lang="en-US" dirty="0"/>
              <a:t>Name - DR. RAVINDRA DHAWALE.</a:t>
            </a:r>
          </a:p>
          <a:p>
            <a:pPr>
              <a:buFont typeface="Wingdings" panose="05000000000000000000" charset="0"/>
              <a:buChar char="v"/>
            </a:pPr>
            <a:r>
              <a:rPr lang="en-US" dirty="0"/>
              <a:t>Factory Name - Samarth Cashew Factory.</a:t>
            </a:r>
          </a:p>
          <a:p>
            <a:pPr>
              <a:buFont typeface="Wingdings" panose="05000000000000000000" charset="0"/>
              <a:buChar char="v"/>
            </a:pPr>
            <a:r>
              <a:rPr lang="en-US" dirty="0"/>
              <a:t>Running Age - 47</a:t>
            </a:r>
          </a:p>
          <a:p>
            <a:pPr>
              <a:buFont typeface="Wingdings" panose="05000000000000000000" charset="0"/>
              <a:buChar char="v"/>
            </a:pPr>
            <a:r>
              <a:rPr lang="en-US" dirty="0"/>
              <a:t>Education - MBBS</a:t>
            </a:r>
          </a:p>
          <a:p>
            <a:pPr>
              <a:buFont typeface="Wingdings" panose="05000000000000000000" charset="0"/>
              <a:buChar char="v"/>
            </a:pPr>
            <a:r>
              <a:rPr lang="en-US" dirty="0"/>
              <a:t>Address - A/P - </a:t>
            </a:r>
            <a:r>
              <a:rPr lang="en-US" dirty="0" err="1"/>
              <a:t>Bandhawadi</a:t>
            </a:r>
            <a:r>
              <a:rPr lang="en-US" dirty="0"/>
              <a:t>,  Taluka -   	</a:t>
            </a:r>
            <a:r>
              <a:rPr lang="en-US" dirty="0" err="1"/>
              <a:t>Vaibhavwadi</a:t>
            </a:r>
            <a:r>
              <a:rPr lang="en-US" dirty="0"/>
              <a:t>, </a:t>
            </a:r>
            <a:r>
              <a:rPr lang="en-US" dirty="0" err="1"/>
              <a:t>Dist</a:t>
            </a:r>
            <a:r>
              <a:rPr lang="en-US" dirty="0"/>
              <a:t> - Sindhudurg, PIN - 416810</a:t>
            </a:r>
          </a:p>
          <a:p>
            <a:pPr>
              <a:buFont typeface="Wingdings" panose="05000000000000000000" charset="0"/>
              <a:buChar char="v"/>
            </a:pPr>
            <a:r>
              <a:rPr lang="en-US" dirty="0"/>
              <a:t>Contact No. 8459409653</a:t>
            </a:r>
          </a:p>
          <a:p>
            <a:endParaRPr lang="en-IN" dirty="0"/>
          </a:p>
        </p:txBody>
      </p:sp>
      <p:pic>
        <p:nvPicPr>
          <p:cNvPr id="6" name="Content Placeholder 5">
            <a:extLst>
              <a:ext uri="{FF2B5EF4-FFF2-40B4-BE49-F238E27FC236}">
                <a16:creationId xmlns:a16="http://schemas.microsoft.com/office/drawing/2014/main" id="{1FFCC69F-1C75-02F3-6774-38D37B9B4BA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9441" y="2174033"/>
            <a:ext cx="3071052" cy="35072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64848446"/>
      </p:ext>
    </p:extLst>
  </p:cSld>
  <p:clrMapOvr>
    <a:masterClrMapping/>
  </p:clrMapOvr>
  <mc:AlternateContent xmlns:mc="http://schemas.openxmlformats.org/markup-compatibility/2006" xmlns:p14="http://schemas.microsoft.com/office/powerpoint/2010/main">
    <mc:Choice Requires="p14">
      <p:transition spd="slow" p14:dur="1750">
        <p:fade/>
        <p:sndAc>
          <p:stSnd>
            <p:snd r:embed="rId2" name="chimes.wav"/>
          </p:stSnd>
        </p:sndAc>
      </p:transition>
    </mc:Choice>
    <mc:Fallback xmlns="">
      <p:transition spd="slow">
        <p:fade/>
        <p:sndAc>
          <p:stSnd>
            <p:snd r:embed="rId4"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A4C0-77FC-2328-7729-CA6B655D7F97}"/>
              </a:ext>
            </a:extLst>
          </p:cNvPr>
          <p:cNvSpPr>
            <a:spLocks noGrp="1"/>
          </p:cNvSpPr>
          <p:nvPr>
            <p:ph type="title"/>
          </p:nvPr>
        </p:nvSpPr>
        <p:spPr>
          <a:xfrm>
            <a:off x="646111" y="620324"/>
            <a:ext cx="9404723" cy="1232924"/>
          </a:xfrm>
        </p:spPr>
        <p:txBody>
          <a:bodyPr/>
          <a:lstStyle/>
          <a:p>
            <a:r>
              <a:rPr lang="en-IN" dirty="0"/>
              <a:t>CASHEW NUT PROCESSING STEPS</a:t>
            </a:r>
          </a:p>
        </p:txBody>
      </p:sp>
      <p:pic>
        <p:nvPicPr>
          <p:cNvPr id="6" name="Content Placeholder 5">
            <a:extLst>
              <a:ext uri="{FF2B5EF4-FFF2-40B4-BE49-F238E27FC236}">
                <a16:creationId xmlns:a16="http://schemas.microsoft.com/office/drawing/2014/main" id="{8BAC7989-B224-A79C-582C-D439E8A0BD8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02608" y="2232268"/>
            <a:ext cx="3775756" cy="350605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Content Placeholder 3">
            <a:extLst>
              <a:ext uri="{FF2B5EF4-FFF2-40B4-BE49-F238E27FC236}">
                <a16:creationId xmlns:a16="http://schemas.microsoft.com/office/drawing/2014/main" id="{90AE348B-54FA-3B24-0E4C-F7D09C84C0A3}"/>
              </a:ext>
            </a:extLst>
          </p:cNvPr>
          <p:cNvSpPr>
            <a:spLocks noGrp="1"/>
          </p:cNvSpPr>
          <p:nvPr>
            <p:ph sz="half" idx="2"/>
          </p:nvPr>
        </p:nvSpPr>
        <p:spPr>
          <a:xfrm>
            <a:off x="5570376" y="2037431"/>
            <a:ext cx="4928328" cy="4200245"/>
          </a:xfrm>
        </p:spPr>
        <p:txBody>
          <a:bodyPr/>
          <a:lstStyle/>
          <a:p>
            <a:r>
              <a:rPr lang="en-US" sz="2800" dirty="0"/>
              <a:t>High temperature cooking </a:t>
            </a:r>
          </a:p>
          <a:p>
            <a:r>
              <a:rPr lang="en-US" sz="2800" dirty="0"/>
              <a:t>Shelling</a:t>
            </a:r>
          </a:p>
          <a:p>
            <a:r>
              <a:rPr lang="en-US" sz="2800" dirty="0"/>
              <a:t>Automatic drying</a:t>
            </a:r>
          </a:p>
          <a:p>
            <a:r>
              <a:rPr lang="en-US" sz="2800" dirty="0"/>
              <a:t>Peeling</a:t>
            </a:r>
          </a:p>
          <a:p>
            <a:r>
              <a:rPr lang="en-US" sz="2800" dirty="0"/>
              <a:t>Grading and sorting</a:t>
            </a:r>
          </a:p>
          <a:p>
            <a:r>
              <a:rPr lang="en-US" sz="2800" dirty="0"/>
              <a:t>Cashew processed into delicious snacks</a:t>
            </a:r>
          </a:p>
          <a:p>
            <a:pPr marL="0" indent="0">
              <a:buNone/>
            </a:pPr>
            <a:endParaRPr lang="en-IN" dirty="0"/>
          </a:p>
        </p:txBody>
      </p:sp>
    </p:spTree>
    <p:extLst>
      <p:ext uri="{BB962C8B-B14F-4D97-AF65-F5344CB8AC3E}">
        <p14:creationId xmlns:p14="http://schemas.microsoft.com/office/powerpoint/2010/main" val="3381344326"/>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chimes.wav"/>
          </p:stSnd>
        </p:sndAc>
      </p:transition>
    </mc:Choice>
    <mc:Fallback xmlns="">
      <p:transition spd="slow">
        <p:fade/>
        <p:sndAc>
          <p:stSnd>
            <p:snd r:embed="rId4"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79B0-4E00-139B-D238-766D5FA3DB67}"/>
              </a:ext>
            </a:extLst>
          </p:cNvPr>
          <p:cNvSpPr>
            <a:spLocks noGrp="1"/>
          </p:cNvSpPr>
          <p:nvPr>
            <p:ph type="title"/>
          </p:nvPr>
        </p:nvSpPr>
        <p:spPr/>
        <p:txBody>
          <a:bodyPr/>
          <a:lstStyle/>
          <a:p>
            <a:r>
              <a:rPr lang="en-US" dirty="0"/>
              <a:t>Market Potential</a:t>
            </a:r>
            <a:endParaRPr lang="en-IN" dirty="0"/>
          </a:p>
        </p:txBody>
      </p:sp>
      <p:sp>
        <p:nvSpPr>
          <p:cNvPr id="3" name="Content Placeholder 2">
            <a:extLst>
              <a:ext uri="{FF2B5EF4-FFF2-40B4-BE49-F238E27FC236}">
                <a16:creationId xmlns:a16="http://schemas.microsoft.com/office/drawing/2014/main" id="{880AB3F9-F618-A668-5CEC-820ADC141393}"/>
              </a:ext>
            </a:extLst>
          </p:cNvPr>
          <p:cNvSpPr>
            <a:spLocks noGrp="1"/>
          </p:cNvSpPr>
          <p:nvPr>
            <p:ph sz="half" idx="1"/>
          </p:nvPr>
        </p:nvSpPr>
        <p:spPr/>
        <p:txBody>
          <a:bodyPr/>
          <a:lstStyle/>
          <a:p>
            <a:r>
              <a:rPr lang="en-US" dirty="0"/>
              <a:t>The demand for cashew nut is gradually increasing, whereas its supply is limited. India is leading producer, processor, consumer and exporter of cashew nuts in the world. It is one of the important agricultural commodities exported from India to many countries in the world. The market potential of cashew kernel is described as under:</a:t>
            </a:r>
          </a:p>
          <a:p>
            <a:endParaRPr lang="en-IN" dirty="0"/>
          </a:p>
        </p:txBody>
      </p:sp>
      <p:sp>
        <p:nvSpPr>
          <p:cNvPr id="4" name="Content Placeholder 3">
            <a:extLst>
              <a:ext uri="{FF2B5EF4-FFF2-40B4-BE49-F238E27FC236}">
                <a16:creationId xmlns:a16="http://schemas.microsoft.com/office/drawing/2014/main" id="{E3A6C7AF-189A-9CBC-E97C-673A095970F7}"/>
              </a:ext>
            </a:extLst>
          </p:cNvPr>
          <p:cNvSpPr>
            <a:spLocks noGrp="1"/>
          </p:cNvSpPr>
          <p:nvPr>
            <p:ph sz="half" idx="2"/>
          </p:nvPr>
        </p:nvSpPr>
        <p:spPr/>
        <p:txBody>
          <a:bodyPr/>
          <a:lstStyle/>
          <a:p>
            <a:pPr>
              <a:buFont typeface="Wingdings" panose="05000000000000000000" charset="0"/>
              <a:buChar char="v"/>
            </a:pPr>
            <a:r>
              <a:rPr lang="en-US" sz="3200" dirty="0"/>
              <a:t>Domestic Market</a:t>
            </a:r>
          </a:p>
          <a:p>
            <a:pPr>
              <a:buFont typeface="Wingdings" panose="05000000000000000000" charset="0"/>
              <a:buChar char="v"/>
            </a:pPr>
            <a:r>
              <a:rPr lang="en-US" sz="3200" dirty="0"/>
              <a:t>Export Market</a:t>
            </a:r>
          </a:p>
          <a:p>
            <a:endParaRPr lang="en-IN" dirty="0"/>
          </a:p>
        </p:txBody>
      </p:sp>
    </p:spTree>
    <p:extLst>
      <p:ext uri="{BB962C8B-B14F-4D97-AF65-F5344CB8AC3E}">
        <p14:creationId xmlns:p14="http://schemas.microsoft.com/office/powerpoint/2010/main" val="1435954381"/>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chimes.wav"/>
          </p:stSnd>
        </p:sndAc>
      </p:transition>
    </mc:Choice>
    <mc:Fallback xmlns="">
      <p:transition spd="slow">
        <p:fade/>
        <p:sndAc>
          <p:stSnd>
            <p:snd r:embed="rId3"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F86B-D346-C998-FBFB-1080B9E11CA5}"/>
              </a:ext>
            </a:extLst>
          </p:cNvPr>
          <p:cNvSpPr>
            <a:spLocks noGrp="1"/>
          </p:cNvSpPr>
          <p:nvPr>
            <p:ph type="title"/>
          </p:nvPr>
        </p:nvSpPr>
        <p:spPr/>
        <p:txBody>
          <a:bodyPr/>
          <a:lstStyle/>
          <a:p>
            <a:r>
              <a:rPr lang="en-US" sz="3200" dirty="0"/>
              <a:t>Plant &amp; machinery and other </a:t>
            </a:r>
            <a:r>
              <a:rPr lang="en-US" sz="3200" dirty="0" err="1"/>
              <a:t>equipments</a:t>
            </a:r>
            <a:r>
              <a:rPr lang="en-US" sz="3200" dirty="0"/>
              <a:t> required by cashew processing units</a:t>
            </a:r>
            <a:endParaRPr lang="en-IN" sz="3200" dirty="0"/>
          </a:p>
        </p:txBody>
      </p:sp>
      <p:sp>
        <p:nvSpPr>
          <p:cNvPr id="3" name="Content Placeholder 2">
            <a:extLst>
              <a:ext uri="{FF2B5EF4-FFF2-40B4-BE49-F238E27FC236}">
                <a16:creationId xmlns:a16="http://schemas.microsoft.com/office/drawing/2014/main" id="{1A5078A2-ADC2-D18B-9AC5-9BB16CB99A5A}"/>
              </a:ext>
            </a:extLst>
          </p:cNvPr>
          <p:cNvSpPr>
            <a:spLocks noGrp="1"/>
          </p:cNvSpPr>
          <p:nvPr>
            <p:ph sz="half" idx="1"/>
          </p:nvPr>
        </p:nvSpPr>
        <p:spPr/>
        <p:txBody>
          <a:bodyPr/>
          <a:lstStyle/>
          <a:p>
            <a:r>
              <a:rPr lang="en-US" dirty="0"/>
              <a:t>Steam Boiler</a:t>
            </a:r>
          </a:p>
          <a:p>
            <a:endParaRPr lang="en-IN" dirty="0"/>
          </a:p>
        </p:txBody>
      </p:sp>
      <p:sp>
        <p:nvSpPr>
          <p:cNvPr id="4" name="Content Placeholder 3">
            <a:extLst>
              <a:ext uri="{FF2B5EF4-FFF2-40B4-BE49-F238E27FC236}">
                <a16:creationId xmlns:a16="http://schemas.microsoft.com/office/drawing/2014/main" id="{027FC1FC-0595-FA3D-436A-C69F9B0EC3F8}"/>
              </a:ext>
            </a:extLst>
          </p:cNvPr>
          <p:cNvSpPr>
            <a:spLocks noGrp="1"/>
          </p:cNvSpPr>
          <p:nvPr>
            <p:ph sz="half" idx="2"/>
          </p:nvPr>
        </p:nvSpPr>
        <p:spPr/>
        <p:txBody>
          <a:bodyPr/>
          <a:lstStyle/>
          <a:p>
            <a:r>
              <a:rPr lang="en-US" dirty="0"/>
              <a:t>Cashew Peeling Machine:</a:t>
            </a:r>
          </a:p>
          <a:p>
            <a:endParaRPr lang="en-IN" dirty="0"/>
          </a:p>
        </p:txBody>
      </p:sp>
      <p:pic>
        <p:nvPicPr>
          <p:cNvPr id="5" name="Content Placeholder 3" descr="cashew-steam-boiler-cooker-1000x1000">
            <a:extLst>
              <a:ext uri="{FF2B5EF4-FFF2-40B4-BE49-F238E27FC236}">
                <a16:creationId xmlns:a16="http://schemas.microsoft.com/office/drawing/2014/main" id="{398DB0E2-797F-6BFC-B388-6A8222AC2533}"/>
              </a:ext>
            </a:extLst>
          </p:cNvPr>
          <p:cNvPicPr>
            <a:picLocks noChangeAspect="1"/>
          </p:cNvPicPr>
          <p:nvPr/>
        </p:nvPicPr>
        <p:blipFill>
          <a:blip r:embed="rId3"/>
          <a:stretch>
            <a:fillRect/>
          </a:stretch>
        </p:blipFill>
        <p:spPr>
          <a:xfrm>
            <a:off x="1209724" y="2790190"/>
            <a:ext cx="3772820" cy="2978150"/>
          </a:xfrm>
          <a:prstGeom prst="rect">
            <a:avLst/>
          </a:prstGeom>
          <a:ln w="88900" cap="sq" cmpd="thickThin">
            <a:solidFill>
              <a:srgbClr val="000000"/>
            </a:solidFill>
            <a:prstDash val="solid"/>
            <a:miter lim="800000"/>
          </a:ln>
          <a:effectLst>
            <a:innerShdw blurRad="76200">
              <a:srgbClr val="000000"/>
            </a:innerShdw>
          </a:effectLst>
        </p:spPr>
      </p:pic>
      <p:pic>
        <p:nvPicPr>
          <p:cNvPr id="6" name="Content Placeholder 6" descr="Automatic-Cashew-Peeling-Machine">
            <a:extLst>
              <a:ext uri="{FF2B5EF4-FFF2-40B4-BE49-F238E27FC236}">
                <a16:creationId xmlns:a16="http://schemas.microsoft.com/office/drawing/2014/main" id="{BC5DF310-92E7-B6C0-1CF2-BC46524A48FF}"/>
              </a:ext>
            </a:extLst>
          </p:cNvPr>
          <p:cNvPicPr>
            <a:picLocks noChangeAspect="1"/>
          </p:cNvPicPr>
          <p:nvPr/>
        </p:nvPicPr>
        <p:blipFill>
          <a:blip r:embed="rId4"/>
          <a:stretch>
            <a:fillRect/>
          </a:stretch>
        </p:blipFill>
        <p:spPr>
          <a:xfrm>
            <a:off x="5742391" y="2791598"/>
            <a:ext cx="4026762" cy="297674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4280671"/>
      </p:ext>
    </p:extLst>
  </p:cSld>
  <p:clrMapOvr>
    <a:masterClrMapping/>
  </p:clrMapOvr>
  <mc:AlternateContent xmlns:mc="http://schemas.openxmlformats.org/markup-compatibility/2006" xmlns:p14="http://schemas.microsoft.com/office/powerpoint/2010/main">
    <mc:Choice Requires="p14">
      <p:transition spd="slow" p14:dur="1500">
        <p14:warp dir="in"/>
        <p:sndAc>
          <p:stSnd>
            <p:snd r:embed="rId2" name="chimes.wav"/>
          </p:stSnd>
        </p:sndAc>
      </p:transition>
    </mc:Choice>
    <mc:Fallback xmlns="">
      <p:transition spd="slow">
        <p:fade/>
        <p:sndAc>
          <p:stSnd>
            <p:snd r:embed="rId5"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97707-317A-4551-D901-44D59EB74A31}"/>
              </a:ext>
            </a:extLst>
          </p:cNvPr>
          <p:cNvSpPr>
            <a:spLocks noGrp="1"/>
          </p:cNvSpPr>
          <p:nvPr>
            <p:ph type="title"/>
          </p:nvPr>
        </p:nvSpPr>
        <p:spPr/>
        <p:txBody>
          <a:bodyPr/>
          <a:lstStyle/>
          <a:p>
            <a:r>
              <a:rPr lang="en-IN" dirty="0"/>
              <a:t>MANPOWER REQUIREMENT</a:t>
            </a:r>
          </a:p>
        </p:txBody>
      </p:sp>
      <p:sp>
        <p:nvSpPr>
          <p:cNvPr id="4" name="Text Placeholder 3">
            <a:extLst>
              <a:ext uri="{FF2B5EF4-FFF2-40B4-BE49-F238E27FC236}">
                <a16:creationId xmlns:a16="http://schemas.microsoft.com/office/drawing/2014/main" id="{72A85606-5F9A-6732-CEA2-D5204BAE246F}"/>
              </a:ext>
            </a:extLst>
          </p:cNvPr>
          <p:cNvSpPr>
            <a:spLocks noGrp="1"/>
          </p:cNvSpPr>
          <p:nvPr>
            <p:ph type="body" sz="half" idx="2"/>
          </p:nvPr>
        </p:nvSpPr>
        <p:spPr>
          <a:xfrm>
            <a:off x="1154954" y="3657600"/>
            <a:ext cx="4620695" cy="1371600"/>
          </a:xfrm>
        </p:spPr>
        <p:txBody>
          <a:bodyPr/>
          <a:lstStyle/>
          <a:p>
            <a:r>
              <a:rPr lang="en-US" sz="1400" dirty="0"/>
              <a:t>The cashew processing industry is highly </a:t>
            </a:r>
            <a:r>
              <a:rPr lang="en-US" sz="1400" dirty="0" err="1"/>
              <a:t>labour</a:t>
            </a:r>
            <a:r>
              <a:rPr lang="en-US" sz="1400" dirty="0"/>
              <a:t> intensive. The </a:t>
            </a:r>
            <a:r>
              <a:rPr lang="en-US" sz="1400" dirty="0" err="1"/>
              <a:t>labour</a:t>
            </a:r>
            <a:r>
              <a:rPr lang="en-US" sz="1400" dirty="0"/>
              <a:t> is required for each and every operation like loading and unloading of raw materials and finished products, drying of raw materials, processing and packing of cashew kernel.</a:t>
            </a:r>
          </a:p>
          <a:p>
            <a:endParaRPr lang="en-IN" dirty="0"/>
          </a:p>
        </p:txBody>
      </p:sp>
      <p:graphicFrame>
        <p:nvGraphicFramePr>
          <p:cNvPr id="8" name="Table 7">
            <a:extLst>
              <a:ext uri="{FF2B5EF4-FFF2-40B4-BE49-F238E27FC236}">
                <a16:creationId xmlns:a16="http://schemas.microsoft.com/office/drawing/2014/main" id="{FF5271AF-D0D8-5DE3-7CF0-21E7CA8DA3FE}"/>
              </a:ext>
            </a:extLst>
          </p:cNvPr>
          <p:cNvGraphicFramePr>
            <a:graphicFrameLocks noGrp="1"/>
          </p:cNvGraphicFramePr>
          <p:nvPr>
            <p:extLst>
              <p:ext uri="{D42A27DB-BD31-4B8C-83A1-F6EECF244321}">
                <p14:modId xmlns:p14="http://schemas.microsoft.com/office/powerpoint/2010/main" val="2566762486"/>
              </p:ext>
            </p:extLst>
          </p:nvPr>
        </p:nvGraphicFramePr>
        <p:xfrm>
          <a:off x="6211607" y="1589936"/>
          <a:ext cx="5349022" cy="3971706"/>
        </p:xfrm>
        <a:graphic>
          <a:graphicData uri="http://schemas.openxmlformats.org/drawingml/2006/table">
            <a:tbl>
              <a:tblPr firstRow="1" bandRow="1">
                <a:tableStyleId>{7DF18680-E054-41AD-8BC1-D1AEF772440D}</a:tableStyleId>
              </a:tblPr>
              <a:tblGrid>
                <a:gridCol w="830644">
                  <a:extLst>
                    <a:ext uri="{9D8B030D-6E8A-4147-A177-3AD203B41FA5}">
                      <a16:colId xmlns:a16="http://schemas.microsoft.com/office/drawing/2014/main" val="2642356109"/>
                    </a:ext>
                  </a:extLst>
                </a:gridCol>
                <a:gridCol w="1355301">
                  <a:extLst>
                    <a:ext uri="{9D8B030D-6E8A-4147-A177-3AD203B41FA5}">
                      <a16:colId xmlns:a16="http://schemas.microsoft.com/office/drawing/2014/main" val="354958522"/>
                    </a:ext>
                  </a:extLst>
                </a:gridCol>
                <a:gridCol w="895738">
                  <a:extLst>
                    <a:ext uri="{9D8B030D-6E8A-4147-A177-3AD203B41FA5}">
                      <a16:colId xmlns:a16="http://schemas.microsoft.com/office/drawing/2014/main" val="2096927934"/>
                    </a:ext>
                  </a:extLst>
                </a:gridCol>
                <a:gridCol w="1073020">
                  <a:extLst>
                    <a:ext uri="{9D8B030D-6E8A-4147-A177-3AD203B41FA5}">
                      <a16:colId xmlns:a16="http://schemas.microsoft.com/office/drawing/2014/main" val="4004825868"/>
                    </a:ext>
                  </a:extLst>
                </a:gridCol>
                <a:gridCol w="1194319">
                  <a:extLst>
                    <a:ext uri="{9D8B030D-6E8A-4147-A177-3AD203B41FA5}">
                      <a16:colId xmlns:a16="http://schemas.microsoft.com/office/drawing/2014/main" val="1136629538"/>
                    </a:ext>
                  </a:extLst>
                </a:gridCol>
              </a:tblGrid>
              <a:tr h="0">
                <a:tc>
                  <a:txBody>
                    <a:bodyPr/>
                    <a:lstStyle/>
                    <a:p>
                      <a:pPr algn="ctr"/>
                      <a:r>
                        <a:rPr lang="en-US" sz="1800" b="0" dirty="0"/>
                        <a:t>Sr. 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Post</a:t>
                      </a:r>
                    </a:p>
                    <a:p>
                      <a:pPr algn="ctr"/>
                      <a:endParaRPr lang="en-IN" dirty="0"/>
                    </a:p>
                  </a:txBody>
                  <a:tcPr/>
                </a:tc>
                <a:tc>
                  <a:txBody>
                    <a:bodyPr/>
                    <a:lstStyle/>
                    <a:p>
                      <a:pPr algn="ctr"/>
                      <a:r>
                        <a:rPr lang="en-US" sz="1800" b="0" dirty="0"/>
                        <a:t>Number</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Salary/ wages</a:t>
                      </a:r>
                      <a:endParaRPr lang="en-IN" dirty="0"/>
                    </a:p>
                  </a:txBody>
                  <a:tcPr/>
                </a:tc>
                <a:tc>
                  <a:txBody>
                    <a:bodyPr/>
                    <a:lstStyle/>
                    <a:p>
                      <a:pPr algn="ctr"/>
                      <a:r>
                        <a:rPr lang="en-US" sz="1800" b="0" dirty="0"/>
                        <a:t>Annual</a:t>
                      </a:r>
                      <a:endParaRPr lang="en-IN" dirty="0"/>
                    </a:p>
                  </a:txBody>
                  <a:tcPr/>
                </a:tc>
                <a:extLst>
                  <a:ext uri="{0D108BD9-81ED-4DB2-BD59-A6C34878D82A}">
                    <a16:rowId xmlns:a16="http://schemas.microsoft.com/office/drawing/2014/main" val="3118005224"/>
                  </a:ext>
                </a:extLst>
              </a:tr>
              <a:tr h="606490">
                <a:tc>
                  <a:txBody>
                    <a:bodyPr/>
                    <a:lstStyle/>
                    <a:p>
                      <a:pPr algn="ctr"/>
                      <a:r>
                        <a:rPr lang="en-IN" dirty="0"/>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Manager cum supervisor</a:t>
                      </a:r>
                      <a:endParaRPr lang="en-US" sz="1800" b="0" dirty="0">
                        <a:latin typeface="Times New Roman" panose="02020603050405020304" charset="0"/>
                        <a:ea typeface="Times New Roman" panose="02020603050405020304" charset="0"/>
                        <a:cs typeface="Times New Roman" panose="02020603050405020304" charset="0"/>
                      </a:endParaRPr>
                    </a:p>
                  </a:txBody>
                  <a:tcPr/>
                </a:tc>
                <a:tc>
                  <a:txBody>
                    <a:bodyPr/>
                    <a:lstStyle/>
                    <a:p>
                      <a:pPr algn="ctr"/>
                      <a:r>
                        <a:rPr lang="en-IN" dirty="0"/>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12,000</a:t>
                      </a:r>
                    </a:p>
                    <a:p>
                      <a:pPr algn="ctr"/>
                      <a:endParaRPr lang="en-IN" dirty="0"/>
                    </a:p>
                  </a:txBody>
                  <a:tcPr/>
                </a:tc>
                <a:tc>
                  <a:txBody>
                    <a:bodyPr/>
                    <a:lstStyle/>
                    <a:p>
                      <a:pPr algn="ctr"/>
                      <a:r>
                        <a:rPr lang="en-US" sz="1800" b="0" dirty="0"/>
                        <a:t>84,000</a:t>
                      </a:r>
                      <a:endParaRPr lang="en-IN" dirty="0"/>
                    </a:p>
                  </a:txBody>
                  <a:tcPr/>
                </a:tc>
                <a:extLst>
                  <a:ext uri="{0D108BD9-81ED-4DB2-BD59-A6C34878D82A}">
                    <a16:rowId xmlns:a16="http://schemas.microsoft.com/office/drawing/2014/main" val="2002284736"/>
                  </a:ext>
                </a:extLst>
              </a:tr>
              <a:tr h="503853">
                <a:tc>
                  <a:txBody>
                    <a:bodyPr/>
                    <a:lstStyle/>
                    <a:p>
                      <a:pPr algn="ctr"/>
                      <a:r>
                        <a:rPr lang="en-IN"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Skilled </a:t>
                      </a:r>
                      <a:r>
                        <a:rPr lang="en-US" sz="1800" b="0" dirty="0" err="1"/>
                        <a:t>labour</a:t>
                      </a:r>
                      <a:endParaRPr lang="en-US" sz="1800" b="0" dirty="0">
                        <a:latin typeface="Times New Roman" panose="02020603050405020304" charset="0"/>
                        <a:ea typeface="Times New Roman" panose="02020603050405020304" charset="0"/>
                        <a:cs typeface="Times New Roman" panose="02020603050405020304" charset="0"/>
                      </a:endParaRPr>
                    </a:p>
                  </a:txBody>
                  <a:tcPr/>
                </a:tc>
                <a:tc>
                  <a:txBody>
                    <a:bodyPr/>
                    <a:lstStyle/>
                    <a:p>
                      <a:pPr algn="ctr"/>
                      <a:r>
                        <a:rPr lang="en-IN" dirty="0"/>
                        <a:t>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5,000</a:t>
                      </a:r>
                    </a:p>
                    <a:p>
                      <a:pPr algn="ctr"/>
                      <a:endParaRPr lang="en-IN" dirty="0"/>
                    </a:p>
                  </a:txBody>
                  <a:tcPr/>
                </a:tc>
                <a:tc>
                  <a:txBody>
                    <a:bodyPr/>
                    <a:lstStyle/>
                    <a:p>
                      <a:pPr algn="ctr"/>
                      <a:r>
                        <a:rPr lang="en-US" sz="1800" b="0" dirty="0"/>
                        <a:t>1,40,000</a:t>
                      </a:r>
                      <a:endParaRPr lang="en-IN" dirty="0"/>
                    </a:p>
                  </a:txBody>
                  <a:tcPr/>
                </a:tc>
                <a:extLst>
                  <a:ext uri="{0D108BD9-81ED-4DB2-BD59-A6C34878D82A}">
                    <a16:rowId xmlns:a16="http://schemas.microsoft.com/office/drawing/2014/main" val="93016230"/>
                  </a:ext>
                </a:extLst>
              </a:tr>
              <a:tr h="660608">
                <a:tc>
                  <a:txBody>
                    <a:bodyPr/>
                    <a:lstStyle/>
                    <a:p>
                      <a:pPr algn="ctr"/>
                      <a:r>
                        <a:rPr lang="en-IN" dirty="0"/>
                        <a:t>3</a:t>
                      </a:r>
                    </a:p>
                  </a:txBody>
                  <a:tcPr/>
                </a:tc>
                <a:tc>
                  <a:txBody>
                    <a:bodyPr/>
                    <a:lstStyle/>
                    <a:p>
                      <a:pPr algn="ctr"/>
                      <a:r>
                        <a:rPr lang="en-US" sz="1800" b="0" dirty="0"/>
                        <a:t>Helper</a:t>
                      </a:r>
                      <a:endParaRPr lang="en-IN" dirty="0"/>
                    </a:p>
                  </a:txBody>
                  <a:tcPr/>
                </a:tc>
                <a:tc>
                  <a:txBody>
                    <a:bodyPr/>
                    <a:lstStyle/>
                    <a:p>
                      <a:pPr algn="ctr"/>
                      <a:r>
                        <a:rPr lang="en-IN" dirty="0"/>
                        <a:t>5</a:t>
                      </a:r>
                    </a:p>
                  </a:txBody>
                  <a:tcPr/>
                </a:tc>
                <a:tc>
                  <a:txBody>
                    <a:bodyPr/>
                    <a:lstStyle/>
                    <a:p>
                      <a:pPr algn="ctr"/>
                      <a:r>
                        <a:rPr lang="en-US" sz="1800" b="0" dirty="0"/>
                        <a:t>4,500</a:t>
                      </a:r>
                      <a:endParaRPr lang="en-IN" dirty="0"/>
                    </a:p>
                  </a:txBody>
                  <a:tcPr/>
                </a:tc>
                <a:tc>
                  <a:txBody>
                    <a:bodyPr/>
                    <a:lstStyle/>
                    <a:p>
                      <a:pPr algn="ctr"/>
                      <a:r>
                        <a:rPr lang="en-US" sz="1800" b="0" dirty="0"/>
                        <a:t>1,57,500</a:t>
                      </a:r>
                      <a:endParaRPr lang="en-IN" dirty="0"/>
                    </a:p>
                  </a:txBody>
                  <a:tcPr/>
                </a:tc>
                <a:extLst>
                  <a:ext uri="{0D108BD9-81ED-4DB2-BD59-A6C34878D82A}">
                    <a16:rowId xmlns:a16="http://schemas.microsoft.com/office/drawing/2014/main" val="2496808313"/>
                  </a:ext>
                </a:extLst>
              </a:tr>
              <a:tr h="587828">
                <a:tc>
                  <a:txBody>
                    <a:bodyPr/>
                    <a:lstStyle/>
                    <a:p>
                      <a:pPr algn="ctr"/>
                      <a:r>
                        <a:rPr lang="en-IN" dirty="0"/>
                        <a:t>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t>Driver</a:t>
                      </a:r>
                    </a:p>
                    <a:p>
                      <a:pPr algn="ctr"/>
                      <a:endParaRPr lang="en-IN" dirty="0"/>
                    </a:p>
                  </a:txBody>
                  <a:tcPr/>
                </a:tc>
                <a:tc>
                  <a:txBody>
                    <a:bodyPr/>
                    <a:lstStyle/>
                    <a:p>
                      <a:pPr algn="ctr"/>
                      <a:r>
                        <a:rPr lang="en-IN" dirty="0"/>
                        <a:t>1</a:t>
                      </a:r>
                    </a:p>
                  </a:txBody>
                  <a:tcPr/>
                </a:tc>
                <a:tc>
                  <a:txBody>
                    <a:bodyPr/>
                    <a:lstStyle/>
                    <a:p>
                      <a:pPr algn="ctr"/>
                      <a:r>
                        <a:rPr lang="en-US" sz="1800" b="0" dirty="0"/>
                        <a:t>9,000</a:t>
                      </a:r>
                      <a:endParaRPr lang="en-IN" dirty="0"/>
                    </a:p>
                  </a:txBody>
                  <a:tcPr/>
                </a:tc>
                <a:tc>
                  <a:txBody>
                    <a:bodyPr/>
                    <a:lstStyle/>
                    <a:p>
                      <a:pPr algn="ctr"/>
                      <a:r>
                        <a:rPr lang="en-US" sz="1800" b="0" dirty="0"/>
                        <a:t>63,000</a:t>
                      </a:r>
                      <a:endParaRPr lang="en-IN" dirty="0"/>
                    </a:p>
                  </a:txBody>
                  <a:tcPr/>
                </a:tc>
                <a:extLst>
                  <a:ext uri="{0D108BD9-81ED-4DB2-BD59-A6C34878D82A}">
                    <a16:rowId xmlns:a16="http://schemas.microsoft.com/office/drawing/2014/main" val="3711529666"/>
                  </a:ext>
                </a:extLst>
              </a:tr>
              <a:tr h="476458">
                <a:tc>
                  <a:txBody>
                    <a:bodyPr/>
                    <a:lstStyle/>
                    <a:p>
                      <a:pPr algn="ctr"/>
                      <a:endParaRPr lang="en-IN" dirty="0"/>
                    </a:p>
                  </a:txBody>
                  <a:tcPr/>
                </a:tc>
                <a:tc>
                  <a:txBody>
                    <a:bodyPr/>
                    <a:lstStyle/>
                    <a:p>
                      <a:pPr algn="ctr"/>
                      <a:r>
                        <a:rPr lang="en-US" sz="1800" b="1" dirty="0"/>
                        <a:t>Total</a:t>
                      </a:r>
                      <a:endParaRPr lang="en-IN" dirty="0"/>
                    </a:p>
                  </a:txBody>
                  <a:tcPr/>
                </a:tc>
                <a:tc>
                  <a:txBody>
                    <a:bodyPr/>
                    <a:lstStyle/>
                    <a:p>
                      <a:pPr algn="ctr"/>
                      <a:endParaRPr lang="en-IN"/>
                    </a:p>
                  </a:txBody>
                  <a:tcPr/>
                </a:tc>
                <a:tc>
                  <a:txBody>
                    <a:bodyPr/>
                    <a:lstStyle/>
                    <a:p>
                      <a:pPr algn="ctr"/>
                      <a:endParaRPr lang="en-IN"/>
                    </a:p>
                  </a:txBody>
                  <a:tcPr/>
                </a:tc>
                <a:tc>
                  <a:txBody>
                    <a:bodyPr/>
                    <a:lstStyle/>
                    <a:p>
                      <a:pPr algn="ctr"/>
                      <a:r>
                        <a:rPr lang="en-US" sz="1800" b="1" dirty="0"/>
                        <a:t>4,44,000</a:t>
                      </a:r>
                      <a:endParaRPr lang="en-IN" dirty="0"/>
                    </a:p>
                  </a:txBody>
                  <a:tcPr/>
                </a:tc>
                <a:extLst>
                  <a:ext uri="{0D108BD9-81ED-4DB2-BD59-A6C34878D82A}">
                    <a16:rowId xmlns:a16="http://schemas.microsoft.com/office/drawing/2014/main" val="3450639589"/>
                  </a:ext>
                </a:extLst>
              </a:tr>
            </a:tbl>
          </a:graphicData>
        </a:graphic>
      </p:graphicFrame>
    </p:spTree>
    <p:extLst>
      <p:ext uri="{BB962C8B-B14F-4D97-AF65-F5344CB8AC3E}">
        <p14:creationId xmlns:p14="http://schemas.microsoft.com/office/powerpoint/2010/main" val="3467330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fallOver"/>
        <p:sndAc>
          <p:stSnd>
            <p:snd r:embed="rId2" name="chimes.wav"/>
          </p:stSnd>
        </p:sndAc>
      </p:transition>
    </mc:Choice>
    <mc:Fallback xmlns="">
      <p:transition spd="slow">
        <p:fade/>
        <p:sndAc>
          <p:stSnd>
            <p:snd r:embed="rId3"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F6D3-1FDE-6821-0C8D-A38C6C7D60EA}"/>
              </a:ext>
            </a:extLst>
          </p:cNvPr>
          <p:cNvSpPr>
            <a:spLocks noGrp="1"/>
          </p:cNvSpPr>
          <p:nvPr>
            <p:ph type="title"/>
          </p:nvPr>
        </p:nvSpPr>
        <p:spPr>
          <a:xfrm>
            <a:off x="1154954" y="1091682"/>
            <a:ext cx="8825659" cy="1698171"/>
          </a:xfrm>
        </p:spPr>
        <p:txBody>
          <a:bodyPr/>
          <a:lstStyle/>
          <a:p>
            <a:r>
              <a:rPr lang="en-IN" dirty="0"/>
              <a:t>ISSUES FACED BY CASHEW NUT PROCESSING UNITS</a:t>
            </a:r>
          </a:p>
        </p:txBody>
      </p:sp>
      <p:sp>
        <p:nvSpPr>
          <p:cNvPr id="3" name="Text Placeholder 2">
            <a:extLst>
              <a:ext uri="{FF2B5EF4-FFF2-40B4-BE49-F238E27FC236}">
                <a16:creationId xmlns:a16="http://schemas.microsoft.com/office/drawing/2014/main" id="{13D23A0A-B06B-41E3-5BD0-6B808D5323D5}"/>
              </a:ext>
            </a:extLst>
          </p:cNvPr>
          <p:cNvSpPr>
            <a:spLocks noGrp="1"/>
          </p:cNvSpPr>
          <p:nvPr>
            <p:ph type="body" sz="half" idx="2"/>
          </p:nvPr>
        </p:nvSpPr>
        <p:spPr>
          <a:xfrm>
            <a:off x="1154954" y="2976465"/>
            <a:ext cx="8825659" cy="3043335"/>
          </a:xfrm>
        </p:spPr>
        <p:txBody>
          <a:bodyPr>
            <a:normAutofit fontScale="92500" lnSpcReduction="10000"/>
          </a:bodyPr>
          <a:lstStyle/>
          <a:p>
            <a:r>
              <a:rPr lang="en-US" dirty="0"/>
              <a:t>1. Inadequate supply of raw cashew</a:t>
            </a:r>
          </a:p>
          <a:p>
            <a:r>
              <a:rPr lang="en-US" dirty="0"/>
              <a:t>2. Lack of proper policy push for growing cashew</a:t>
            </a:r>
          </a:p>
          <a:p>
            <a:r>
              <a:rPr lang="en-US" dirty="0"/>
              <a:t>3. Shortage of skilled </a:t>
            </a:r>
            <a:r>
              <a:rPr lang="en-US" dirty="0" err="1"/>
              <a:t>labour</a:t>
            </a:r>
            <a:endParaRPr lang="en-US" dirty="0"/>
          </a:p>
          <a:p>
            <a:r>
              <a:rPr lang="en-US" dirty="0"/>
              <a:t>4. Need for fine tuning the technology and mechanization</a:t>
            </a:r>
          </a:p>
          <a:p>
            <a:r>
              <a:rPr lang="en-US" dirty="0"/>
              <a:t>5. Outdated Shelling methods</a:t>
            </a:r>
          </a:p>
          <a:p>
            <a:r>
              <a:rPr lang="en-US" dirty="0"/>
              <a:t>6. Semi-Mechanization</a:t>
            </a:r>
          </a:p>
          <a:p>
            <a:r>
              <a:rPr lang="en-US" dirty="0"/>
              <a:t>7. Market issues</a:t>
            </a:r>
          </a:p>
          <a:p>
            <a:r>
              <a:rPr lang="en-US" dirty="0"/>
              <a:t>8. Poor working conditions</a:t>
            </a:r>
            <a:endParaRPr lang="en-IN" dirty="0"/>
          </a:p>
        </p:txBody>
      </p:sp>
    </p:spTree>
    <p:extLst>
      <p:ext uri="{BB962C8B-B14F-4D97-AF65-F5344CB8AC3E}">
        <p14:creationId xmlns:p14="http://schemas.microsoft.com/office/powerpoint/2010/main" val="353328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chimes.wav"/>
          </p:stSnd>
        </p:sndAc>
      </p:transition>
    </mc:Choice>
    <mc:Fallback xmlns="">
      <p:transition spd="slow">
        <p:fade/>
        <p:sndAc>
          <p:stSnd>
            <p:snd r:embed="rId3" name="chimes.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TM10001114[[fn=Gallery]]</Template>
  <TotalTime>118</TotalTime>
  <Words>671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Rounded MT Bold</vt:lpstr>
      <vt:lpstr>Century Gothic</vt:lpstr>
      <vt:lpstr>Times New Roman</vt:lpstr>
      <vt:lpstr>Wingdings</vt:lpstr>
      <vt:lpstr>Wingdings 3</vt:lpstr>
      <vt:lpstr>Ion</vt:lpstr>
      <vt:lpstr>“Study of Strength &amp; Weakness of Cashew Factory .”</vt:lpstr>
      <vt:lpstr>INTRODUCTION</vt:lpstr>
      <vt:lpstr>PowerPoint Presentation</vt:lpstr>
      <vt:lpstr>ABOUT THE BUSINESSMAN</vt:lpstr>
      <vt:lpstr>CASHEW NUT PROCESSING STEPS</vt:lpstr>
      <vt:lpstr>Market Potential</vt:lpstr>
      <vt:lpstr>Plant &amp; machinery and other equipments required by cashew processing units</vt:lpstr>
      <vt:lpstr>MANPOWER REQUIREMENT</vt:lpstr>
      <vt:lpstr>ISSUES FACED BY CASHEW NUT PROCESSING UNITS</vt:lpstr>
      <vt:lpstr>PowerPoint Presentation</vt:lpstr>
      <vt:lpstr>CONCLUSION</vt:lpstr>
      <vt:lpstr>SUGGESTIONS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Strength &amp; Weakness of Cashew Factory .”</dc:title>
  <dc:creator>RUSHIKESH MANCHEKAR</dc:creator>
  <cp:lastModifiedBy>RUSHIKESH MANCHEKAR</cp:lastModifiedBy>
  <cp:revision>2</cp:revision>
  <dcterms:created xsi:type="dcterms:W3CDTF">2024-01-11T15:10:06Z</dcterms:created>
  <dcterms:modified xsi:type="dcterms:W3CDTF">2024-01-11T18:55:47Z</dcterms:modified>
</cp:coreProperties>
</file>