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DM Sans Medium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DM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93">
          <p15:clr>
            <a:srgbClr val="9AA0A6"/>
          </p15:clr>
        </p15:guide>
        <p15:guide id="2" orient="horz" pos="406">
          <p15:clr>
            <a:srgbClr val="9AA0A6"/>
          </p15:clr>
        </p15:guide>
        <p15:guide id="3" pos="534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93"/>
        <p:guide pos="406" orient="horz"/>
        <p:guide pos="534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DMSans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DMSans-italic.fntdata"/><Relationship Id="rId23" Type="http://schemas.openxmlformats.org/officeDocument/2006/relationships/font" Target="fonts/DM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DMSansMedium-bold.fntdata"/><Relationship Id="rId14" Type="http://schemas.openxmlformats.org/officeDocument/2006/relationships/font" Target="fonts/DMSansMedium-regular.fntdata"/><Relationship Id="rId17" Type="http://schemas.openxmlformats.org/officeDocument/2006/relationships/font" Target="fonts/DMSansMedium-boldItalic.fntdata"/><Relationship Id="rId16" Type="http://schemas.openxmlformats.org/officeDocument/2006/relationships/font" Target="fonts/DMSansMedium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giphy.com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giphy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8cb5fde69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8cb5fde69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replace the background GIF putting in your own, or by searching through </a:t>
            </a:r>
            <a:r>
              <a:rPr lang="en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GIPHY.com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6f0ba1230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6f0ba1230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cb5fde69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cb5fde69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6f0ba1230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6f0ba1230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3b99dba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3b99dba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6f0ba1230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6f0ba1230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3b99dba4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3b99dba4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c565898d1_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c565898d1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[You can replace the background GIF by searching through </a:t>
            </a:r>
            <a:r>
              <a:rPr lang="en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GIPHY.com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3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large title">
  <p:cSld name="TITLE_1">
    <p:bg>
      <p:bgPr>
        <a:solidFill>
          <a:srgbClr val="FAFAFA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idx="1" type="subTitle"/>
          </p:nvPr>
        </p:nvSpPr>
        <p:spPr>
          <a:xfrm>
            <a:off x="228700" y="1485900"/>
            <a:ext cx="4282500" cy="30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2" type="subTitle"/>
          </p:nvPr>
        </p:nvSpPr>
        <p:spPr>
          <a:xfrm>
            <a:off x="228700" y="195200"/>
            <a:ext cx="3894900" cy="2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type="title"/>
          </p:nvPr>
        </p:nvSpPr>
        <p:spPr>
          <a:xfrm>
            <a:off x="226025" y="658450"/>
            <a:ext cx="42825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3" type="subTitle"/>
          </p:nvPr>
        </p:nvSpPr>
        <p:spPr>
          <a:xfrm>
            <a:off x="6020800" y="195200"/>
            <a:ext cx="2826300" cy="2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008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5"/>
          <p:cNvSpPr/>
          <p:nvPr/>
        </p:nvSpPr>
        <p:spPr>
          <a:xfrm>
            <a:off x="0" y="11375"/>
            <a:ext cx="9144000" cy="5143500"/>
          </a:xfrm>
          <a:prstGeom prst="rect">
            <a:avLst/>
          </a:prstGeom>
          <a:solidFill>
            <a:srgbClr val="310487">
              <a:alpha val="78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5"/>
          <p:cNvSpPr txBox="1"/>
          <p:nvPr/>
        </p:nvSpPr>
        <p:spPr>
          <a:xfrm>
            <a:off x="525180" y="442225"/>
            <a:ext cx="16452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TELUS</a:t>
            </a:r>
            <a:endParaRPr sz="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" name="Google Shape;51;p15"/>
          <p:cNvSpPr txBox="1"/>
          <p:nvPr/>
        </p:nvSpPr>
        <p:spPr>
          <a:xfrm>
            <a:off x="492600" y="2089950"/>
            <a:ext cx="81588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Business Case Analysis</a:t>
            </a:r>
            <a:endParaRPr b="1" sz="47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" name="Google Shape;52;p15"/>
          <p:cNvSpPr txBox="1"/>
          <p:nvPr/>
        </p:nvSpPr>
        <p:spPr>
          <a:xfrm>
            <a:off x="571150" y="4530718"/>
            <a:ext cx="18426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Siddharth Kapania</a:t>
            </a:r>
            <a:endParaRPr sz="1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" name="Google Shape;53;p15"/>
          <p:cNvSpPr txBox="1"/>
          <p:nvPr/>
        </p:nvSpPr>
        <p:spPr>
          <a:xfrm>
            <a:off x="4004400" y="4530718"/>
            <a:ext cx="11352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19 Oct 2020</a:t>
            </a:r>
            <a:endParaRPr sz="100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4" name="Google Shape;54;p15"/>
          <p:cNvSpPr txBox="1"/>
          <p:nvPr/>
        </p:nvSpPr>
        <p:spPr>
          <a:xfrm>
            <a:off x="517139" y="2812888"/>
            <a:ext cx="54474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Option 3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/>
        </p:nvSpPr>
        <p:spPr>
          <a:xfrm>
            <a:off x="502625" y="1643825"/>
            <a:ext cx="7367400" cy="22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Getting new customers is much more expensive than retaining existing ones, companies should reduce churn as a top priority.</a:t>
            </a:r>
            <a:endParaRPr sz="3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" name="Google Shape;60;p16"/>
          <p:cNvSpPr txBox="1"/>
          <p:nvPr/>
        </p:nvSpPr>
        <p:spPr>
          <a:xfrm>
            <a:off x="525183" y="442225"/>
            <a:ext cx="47157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0087"/>
                </a:solidFill>
                <a:latin typeface="DM Sans"/>
                <a:ea typeface="DM Sans"/>
                <a:cs typeface="DM Sans"/>
                <a:sym typeface="DM Sans"/>
              </a:rPr>
              <a:t>Introduction</a:t>
            </a:r>
            <a:endParaRPr b="1" sz="1200">
              <a:solidFill>
                <a:srgbClr val="45008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" name="Google Shape;61;p16"/>
          <p:cNvSpPr txBox="1"/>
          <p:nvPr/>
        </p:nvSpPr>
        <p:spPr>
          <a:xfrm>
            <a:off x="8721850" y="4793800"/>
            <a:ext cx="3147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6"/>
          <p:cNvSpPr txBox="1"/>
          <p:nvPr/>
        </p:nvSpPr>
        <p:spPr>
          <a:xfrm>
            <a:off x="7693950" y="4793800"/>
            <a:ext cx="13668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DADCE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962325" y="1136825"/>
            <a:ext cx="53943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450087"/>
                </a:solidFill>
                <a:latin typeface="DM Sans"/>
                <a:ea typeface="DM Sans"/>
                <a:cs typeface="DM Sans"/>
                <a:sym typeface="DM Sans"/>
              </a:rPr>
              <a:t>Data Analysis</a:t>
            </a:r>
            <a:endParaRPr b="1" sz="3200">
              <a:solidFill>
                <a:srgbClr val="45008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" name="Google Shape;68;p17"/>
          <p:cNvSpPr txBox="1"/>
          <p:nvPr/>
        </p:nvSpPr>
        <p:spPr>
          <a:xfrm>
            <a:off x="7693950" y="4793800"/>
            <a:ext cx="13668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9AA0A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DADCE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" name="Google Shape;69;p17"/>
          <p:cNvSpPr txBox="1"/>
          <p:nvPr/>
        </p:nvSpPr>
        <p:spPr>
          <a:xfrm>
            <a:off x="525183" y="442225"/>
            <a:ext cx="47157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0087"/>
                </a:solidFill>
                <a:latin typeface="DM Sans"/>
                <a:ea typeface="DM Sans"/>
                <a:cs typeface="DM Sans"/>
                <a:sym typeface="DM Sans"/>
              </a:rPr>
              <a:t>Steps</a:t>
            </a:r>
            <a:endParaRPr b="1" sz="1200">
              <a:solidFill>
                <a:srgbClr val="45008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" name="Google Shape;70;p17"/>
          <p:cNvSpPr txBox="1"/>
          <p:nvPr/>
        </p:nvSpPr>
        <p:spPr>
          <a:xfrm>
            <a:off x="562550" y="1245900"/>
            <a:ext cx="259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0087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>
              <a:solidFill>
                <a:srgbClr val="450087"/>
              </a:solidFill>
            </a:endParaRPr>
          </a:p>
        </p:txBody>
      </p:sp>
      <p:sp>
        <p:nvSpPr>
          <p:cNvPr id="71" name="Google Shape;71;p17"/>
          <p:cNvSpPr txBox="1"/>
          <p:nvPr/>
        </p:nvSpPr>
        <p:spPr>
          <a:xfrm>
            <a:off x="962325" y="1822625"/>
            <a:ext cx="55521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450087"/>
                </a:solidFill>
                <a:latin typeface="DM Sans"/>
                <a:ea typeface="DM Sans"/>
                <a:cs typeface="DM Sans"/>
                <a:sym typeface="DM Sans"/>
              </a:rPr>
              <a:t>Data Cleaning</a:t>
            </a:r>
            <a:endParaRPr b="1" sz="3200">
              <a:solidFill>
                <a:srgbClr val="45008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72;p17"/>
          <p:cNvSpPr txBox="1"/>
          <p:nvPr/>
        </p:nvSpPr>
        <p:spPr>
          <a:xfrm>
            <a:off x="562550" y="1931700"/>
            <a:ext cx="259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0087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>
              <a:solidFill>
                <a:srgbClr val="450087"/>
              </a:solidFill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962325" y="2508425"/>
            <a:ext cx="62313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450087"/>
                </a:solidFill>
                <a:latin typeface="DM Sans"/>
                <a:ea typeface="DM Sans"/>
                <a:cs typeface="DM Sans"/>
                <a:sym typeface="DM Sans"/>
              </a:rPr>
              <a:t>Model Selection</a:t>
            </a:r>
            <a:endParaRPr b="1" sz="3200">
              <a:solidFill>
                <a:srgbClr val="45008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562550" y="2617500"/>
            <a:ext cx="259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0087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>
              <a:solidFill>
                <a:srgbClr val="450087"/>
              </a:solidFill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962313" y="3194225"/>
            <a:ext cx="62313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450087"/>
                </a:solidFill>
                <a:latin typeface="DM Sans"/>
                <a:ea typeface="DM Sans"/>
                <a:cs typeface="DM Sans"/>
                <a:sym typeface="DM Sans"/>
              </a:rPr>
              <a:t>Model training and evaluation</a:t>
            </a:r>
            <a:endParaRPr b="1" sz="3200">
              <a:solidFill>
                <a:srgbClr val="45008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562538" y="3303300"/>
            <a:ext cx="259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0087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>
              <a:solidFill>
                <a:srgbClr val="45008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502625" y="912825"/>
            <a:ext cx="6490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DM Sans"/>
                <a:ea typeface="DM Sans"/>
                <a:cs typeface="DM Sans"/>
                <a:sym typeface="DM Sans"/>
              </a:rPr>
              <a:t>Initial findings</a:t>
            </a:r>
            <a:endParaRPr b="1" sz="2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525175" y="1813025"/>
            <a:ext cx="7851900" cy="26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Using the correlation heatmaps, we discovered that most variables have correlation less than 0.1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with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churnid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variable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.  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All values in the column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CusCare_flag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were 'No'. Similarly, the column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Num_calls_Cuscare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has a mean and standard deviation of value 0. We discarded both these columns.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The dataset is imbalanced (80711, and 5971 examples respectively for the two classes).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525183" y="442225"/>
            <a:ext cx="47157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0087"/>
                </a:solidFill>
                <a:latin typeface="DM Sans"/>
                <a:ea typeface="DM Sans"/>
                <a:cs typeface="DM Sans"/>
                <a:sym typeface="DM Sans"/>
              </a:rPr>
              <a:t>Data Analysis</a:t>
            </a:r>
            <a:endParaRPr b="1" sz="1200">
              <a:solidFill>
                <a:srgbClr val="45008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693950" y="4793800"/>
            <a:ext cx="13668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9AA0A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DADCE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8161" y="302225"/>
            <a:ext cx="5079464" cy="45665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0" name="Google Shape;90;p19"/>
          <p:cNvPicPr preferRelativeResize="0"/>
          <p:nvPr/>
        </p:nvPicPr>
        <p:blipFill rotWithShape="1">
          <a:blip r:embed="rId4">
            <a:alphaModFix/>
          </a:blip>
          <a:srcRect b="1821" l="0" r="0" t="1811"/>
          <a:stretch/>
        </p:blipFill>
        <p:spPr>
          <a:xfrm>
            <a:off x="267325" y="302225"/>
            <a:ext cx="3601397" cy="21431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1" name="Google Shape;91;p19"/>
          <p:cNvPicPr preferRelativeResize="0"/>
          <p:nvPr/>
        </p:nvPicPr>
        <p:blipFill rotWithShape="1">
          <a:blip r:embed="rId5">
            <a:alphaModFix/>
          </a:blip>
          <a:srcRect b="0" l="10019" r="10019" t="0"/>
          <a:stretch/>
        </p:blipFill>
        <p:spPr>
          <a:xfrm>
            <a:off x="267325" y="2725625"/>
            <a:ext cx="3601397" cy="21431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525183" y="442225"/>
            <a:ext cx="47157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0087"/>
                </a:solidFill>
                <a:latin typeface="DM Sans"/>
                <a:ea typeface="DM Sans"/>
                <a:cs typeface="DM Sans"/>
                <a:sym typeface="DM Sans"/>
              </a:rPr>
              <a:t>Model selection, training and evaluation</a:t>
            </a:r>
            <a:endParaRPr b="1" sz="1200">
              <a:solidFill>
                <a:srgbClr val="45008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502625" y="917357"/>
            <a:ext cx="4047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DM Sans"/>
                <a:ea typeface="DM Sans"/>
                <a:cs typeface="DM Sans"/>
                <a:sym typeface="DM Sans"/>
              </a:rPr>
              <a:t>Decision Tree</a:t>
            </a:r>
            <a:endParaRPr b="1" sz="2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502625" y="2066334"/>
            <a:ext cx="3796500" cy="2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One of the most fundamental ML tool for classification and regression analysis.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Will help us fully understand how we can reduce the rate of churning.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Used Sklearn, Pandas, Seaborn and NumPy for the purpose of this task.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4342650" y="-11275"/>
            <a:ext cx="4801200" cy="5154900"/>
          </a:xfrm>
          <a:prstGeom prst="rect">
            <a:avLst/>
          </a:prstGeom>
          <a:solidFill>
            <a:srgbClr val="4500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0087"/>
              </a:solidFill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5552100" y="525350"/>
            <a:ext cx="23823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73</a:t>
            </a:r>
            <a:r>
              <a:rPr b="1" lang="en" sz="7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%</a:t>
            </a:r>
            <a:endParaRPr b="1" sz="7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5472600" y="1807850"/>
            <a:ext cx="25413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Accuracy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225" y="2540588"/>
            <a:ext cx="172402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472588" y="4246325"/>
            <a:ext cx="25413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Confusion Matrix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502625" y="912825"/>
            <a:ext cx="6490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DM Sans"/>
                <a:ea typeface="DM Sans"/>
                <a:cs typeface="DM Sans"/>
                <a:sym typeface="DM Sans"/>
              </a:rPr>
              <a:t>Possible Optimizations</a:t>
            </a:r>
            <a:endParaRPr b="1" sz="25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525175" y="1702375"/>
            <a:ext cx="7851900" cy="26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AutoNum type="arabicPeriod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Using weighted sampling and balanced metrics for the dataset imbalance.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AutoNum type="arabicPeriod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Using RandomSearchCV and GridSearchCV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AutoNum type="arabicPeriod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Using a training/testing/validation split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These could result in improvement in metrics and overall ML system performance, eventually reducing the rate of churn for the organization. 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525183" y="442225"/>
            <a:ext cx="47157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0087"/>
                </a:solidFill>
                <a:latin typeface="DM Sans"/>
                <a:ea typeface="DM Sans"/>
                <a:cs typeface="DM Sans"/>
                <a:sym typeface="DM Sans"/>
              </a:rPr>
              <a:t>Way Forward</a:t>
            </a:r>
            <a:endParaRPr b="1" sz="1200">
              <a:solidFill>
                <a:srgbClr val="45008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0087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525180" y="442225"/>
            <a:ext cx="16452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502625" y="2089950"/>
            <a:ext cx="57552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Thanks!</a:t>
            </a:r>
            <a:endParaRPr b="1" sz="47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571150" y="4530718"/>
            <a:ext cx="18426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6466776" y="4530725"/>
            <a:ext cx="21111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