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4FF"/>
    <a:srgbClr val="FFFFFF"/>
    <a:srgbClr val="C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B327-17E6-02B4-EE5B-59AF56BB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DFC5F-FBD4-95E5-9E2A-908DA738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5CDC-4C32-90C7-E394-B1EA1EB5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E68D-9A64-E6B4-72E8-858DA813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6815-74A7-D899-98B3-39D472BC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D59-06BB-AA80-149E-A19A9D4B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B130C-6A33-E908-56A8-DF4A2283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22C3-7920-7AE1-96F4-DB8A5EA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CFBC-1543-B46D-08FB-7973C68B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4D1B-4C7B-4493-44C7-E3188940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3CE8-7ADF-6B93-6AE2-DB2C5570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3A225-CEA4-1609-1C5D-45D90071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D66-D13D-C434-2B65-0B2D31BF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4D16-D8E5-F2F7-2530-6D59CA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5C24-1305-1B5D-98BC-146CD817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5F56-F24D-EBD7-63A8-216514CB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AC15-B29C-C5CB-5F33-52E97799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B630-E603-4FED-DB57-DF743F77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863D-A55B-7E2F-677D-FB12133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A852-88F2-C290-5453-EC42989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D897-DF1F-D76F-7BB7-528C2675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9074-E155-4D0A-254E-F6E0FAE5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2179-8A89-23C8-365E-6CA3B44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A207-3DB7-EA5E-7C04-A53A17BA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258B-33F9-88DF-055F-4211C7CF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C7C-1C8B-1D64-E339-A7DE44BA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49A4-24CD-A3C3-0D39-DE51FCEE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D2359-AC86-A97C-2523-72F1D9B3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04D25-1ED4-674A-34EB-79EDCBE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47BB-050A-BF9F-84FC-83908F6C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F8ED-812E-4DE6-ABA3-E1C9AC74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F96-9173-EF4A-4925-22239C21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8589-79EB-0219-EE7A-E52A860B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47D7-576E-E319-92C8-31B61B1A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97961-EC0C-4180-43E1-87AB5A5A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C51BD-4EE1-941F-F6B6-3DAA6716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2C9D3-930C-5564-0E23-4BAF6DB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EDA56-9BB5-E229-429E-FC7A189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2C94-1BCB-DD34-D694-C610CE18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AFA7-D222-0E2B-ACB9-AFA6E1CF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BF33-F019-36B2-6F4E-E66C447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36F6-7FB9-5C03-B183-F9E79FF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8E40-D3E4-D4B4-BF12-9BF798F4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A317A-1CB5-9E43-A93E-2533E6F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922F5-5431-9345-DD8F-EE07116E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6561-9CDB-2E9B-087B-FD1B8C7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698-B0FA-13C4-7355-7119BB0D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0324-0D15-DFD9-0145-AB59DAAD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9D215-C1A2-9DBB-B371-FF13B851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4A19-9124-3CD9-103B-ADE99AE4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B6B3-B19A-AEF5-ADF9-EBB5B21F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BA85-1A8D-DCF5-08BD-C710ECE6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1DE3-41C7-5489-CDE6-CC65E3A0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C46DF-8605-1A46-BF58-8AB0384DE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E4D9-8EF5-C284-421D-21EAA01C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79BB2-D766-AA28-CE84-AA471C56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0F889-5B76-8419-8FFE-B6EC33D7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033D-701A-BB12-AED9-64DD920F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542C3-BAC9-88E7-340D-6DC1BFE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EA18-4EFF-7A84-54B6-D2494878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774C-3979-A460-B8AA-0B178D34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DC9C-E07C-6F8B-A728-FA6A1FB67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96DD-9FAC-9646-6622-4A0884A7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0C3AA-ACB9-91F5-A38B-F92784DCDF1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034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NONCONFIDENTIAL // EXTERNAL</a:t>
            </a:r>
          </a:p>
        </p:txBody>
      </p:sp>
    </p:spTree>
    <p:extLst>
      <p:ext uri="{BB962C8B-B14F-4D97-AF65-F5344CB8AC3E}">
        <p14:creationId xmlns:p14="http://schemas.microsoft.com/office/powerpoint/2010/main" val="3249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7F1-13CD-C37E-7762-BB0178517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Regression 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550C-B25C-5F58-8BA2-666C5FEA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Siddhartha Lewis-Hayre</a:t>
            </a:r>
          </a:p>
        </p:txBody>
      </p:sp>
    </p:spTree>
    <p:extLst>
      <p:ext uri="{BB962C8B-B14F-4D97-AF65-F5344CB8AC3E}">
        <p14:creationId xmlns:p14="http://schemas.microsoft.com/office/powerpoint/2010/main" val="228003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5CA0-C510-EF44-963A-56A770AD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Final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93313-C16E-E3EC-3F63-E819041F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6" y="1528251"/>
            <a:ext cx="8065093" cy="46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02E0-F5CD-B06E-A180-AB8C8855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109D-B901-5A32-D4D6-9FF9A0BB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91" y="1825625"/>
            <a:ext cx="5799909" cy="4351338"/>
          </a:xfrm>
        </p:spPr>
        <p:txBody>
          <a:bodyPr/>
          <a:lstStyle/>
          <a:p>
            <a:r>
              <a:rPr lang="en-US" dirty="0"/>
              <a:t>Easy and automatic formatting</a:t>
            </a:r>
          </a:p>
          <a:p>
            <a:r>
              <a:rPr lang="en-US" dirty="0"/>
              <a:t>Saves coefficients and monitors for changed regressions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72FD8-3962-80A2-9FD2-350C947D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20" y="45631"/>
            <a:ext cx="5204189" cy="67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4FA71-1F4A-439B-3C56-DB1A032F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" y="1157960"/>
            <a:ext cx="4383809" cy="5700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E7BEC-940E-FE90-C60E-5F0814B4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Changing Labels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0AC8F-31A6-C475-5D6B-FE07BF8F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42" y="2368731"/>
            <a:ext cx="7023758" cy="27348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744222-1F2D-F1A4-0817-166E957AF343}"/>
              </a:ext>
            </a:extLst>
          </p:cNvPr>
          <p:cNvSpPr/>
          <p:nvPr/>
        </p:nvSpPr>
        <p:spPr>
          <a:xfrm>
            <a:off x="1208691" y="3304189"/>
            <a:ext cx="609600" cy="27064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A40E-18D0-644E-D5B4-DA02ED718C33}"/>
              </a:ext>
            </a:extLst>
          </p:cNvPr>
          <p:cNvSpPr txBox="1"/>
          <p:nvPr/>
        </p:nvSpPr>
        <p:spPr>
          <a:xfrm>
            <a:off x="4911635" y="5617029"/>
            <a:ext cx="657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is almost instantaneous (regression not re-run)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saving STATA variable names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077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BEC-940E-FE90-C60E-5F0814B4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Changing Column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FCD7-D871-2B66-CEFF-FC4734F5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61" y="1380123"/>
            <a:ext cx="7536939" cy="4097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4942E-057C-CEDF-9DFC-964187F2000F}"/>
              </a:ext>
            </a:extLst>
          </p:cNvPr>
          <p:cNvSpPr txBox="1"/>
          <p:nvPr/>
        </p:nvSpPr>
        <p:spPr>
          <a:xfrm>
            <a:off x="5042262" y="5738949"/>
            <a:ext cx="595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 to Alt + </a:t>
            </a:r>
            <a:r>
              <a:rPr lang="en-US" dirty="0">
                <a:latin typeface="Assistant" pitchFamily="2" charset="-79"/>
                <a:cs typeface="Assistant" pitchFamily="2" charset="-79"/>
              </a:rPr>
              <a:t>↑ </a:t>
            </a:r>
            <a:r>
              <a:rPr lang="en-US" dirty="0"/>
              <a:t>8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is almost instantaneous (regression not re-run)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8F4CE-E4F1-A5BF-B614-EBD64B14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7" y="1380123"/>
            <a:ext cx="3696216" cy="4744112"/>
          </a:xfrm>
          <a:prstGeom prst="rect">
            <a:avLst/>
          </a:prstGeom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D2E10426-2155-DE35-28CF-F645A351091C}"/>
              </a:ext>
            </a:extLst>
          </p:cNvPr>
          <p:cNvSpPr/>
          <p:nvPr/>
        </p:nvSpPr>
        <p:spPr>
          <a:xfrm>
            <a:off x="2886888" y="3492842"/>
            <a:ext cx="326572" cy="9508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D8F2D9F-F2CA-E4C1-ECFC-725D86EF3B2C}"/>
              </a:ext>
            </a:extLst>
          </p:cNvPr>
          <p:cNvSpPr/>
          <p:nvPr/>
        </p:nvSpPr>
        <p:spPr>
          <a:xfrm flipH="1">
            <a:off x="2899944" y="3645242"/>
            <a:ext cx="326572" cy="9508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BEC-940E-FE90-C60E-5F0814B4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Easily modifying regressions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83234-52C6-E734-1E3A-F1EBF171E7E8}"/>
              </a:ext>
            </a:extLst>
          </p:cNvPr>
          <p:cNvSpPr txBox="1"/>
          <p:nvPr/>
        </p:nvSpPr>
        <p:spPr>
          <a:xfrm>
            <a:off x="536666" y="1445899"/>
            <a:ext cx="11118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reghdfe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orig_spread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electric_frac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hybrid_frac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i.captive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ib5.rating, absorb(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issue_year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float_indic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vce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(robust)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04F96-9CA4-0B6A-617E-4938328A4CC5}"/>
              </a:ext>
            </a:extLst>
          </p:cNvPr>
          <p:cNvSpPr txBox="1"/>
          <p:nvPr/>
        </p:nvSpPr>
        <p:spPr>
          <a:xfrm>
            <a:off x="536666" y="1753676"/>
            <a:ext cx="11118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reghdfe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orig_spread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electric_frac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hybrid_frac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i.captive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ib5.rating, absorb(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issue_year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vce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(robust)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910C93-F8A4-95CA-02D2-789347C3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4" y="2124441"/>
            <a:ext cx="3743428" cy="46684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B06BAF-F27E-E985-D673-3C48FE09624D}"/>
              </a:ext>
            </a:extLst>
          </p:cNvPr>
          <p:cNvSpPr/>
          <p:nvPr/>
        </p:nvSpPr>
        <p:spPr>
          <a:xfrm>
            <a:off x="1791862" y="6043748"/>
            <a:ext cx="1900571" cy="13933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3CE69-B451-0E41-E070-BC9088DBEB23}"/>
              </a:ext>
            </a:extLst>
          </p:cNvPr>
          <p:cNvSpPr txBox="1"/>
          <p:nvPr/>
        </p:nvSpPr>
        <p:spPr>
          <a:xfrm>
            <a:off x="5431971" y="3877015"/>
            <a:ext cx="59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automatically only re-ran Z-Spread regression.</a:t>
            </a:r>
          </a:p>
        </p:txBody>
      </p:sp>
    </p:spTree>
    <p:extLst>
      <p:ext uri="{BB962C8B-B14F-4D97-AF65-F5344CB8AC3E}">
        <p14:creationId xmlns:p14="http://schemas.microsoft.com/office/powerpoint/2010/main" val="34449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3340-02F5-A4C9-A439-C5351699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9570-2F09-8ED4-CA34-CDB24637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</a:p>
          <a:p>
            <a:r>
              <a:rPr lang="en-US" dirty="0"/>
              <a:t>Latex</a:t>
            </a:r>
          </a:p>
          <a:p>
            <a:r>
              <a:rPr lang="en-US" dirty="0"/>
              <a:t>Excel file</a:t>
            </a:r>
          </a:p>
          <a:p>
            <a:r>
              <a:rPr lang="en-US" dirty="0"/>
              <a:t>Stata file with coefficients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9AA80-17F2-6AD9-3C50-F0F96B75F0F8}"/>
              </a:ext>
            </a:extLst>
          </p:cNvPr>
          <p:cNvGrpSpPr/>
          <p:nvPr/>
        </p:nvGrpSpPr>
        <p:grpSpPr>
          <a:xfrm>
            <a:off x="4504152" y="1913139"/>
            <a:ext cx="6529608" cy="1325563"/>
            <a:chOff x="324038" y="5670759"/>
            <a:chExt cx="5771962" cy="9729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0F536D-86AF-645F-6218-F7A2927C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038" y="5710173"/>
              <a:ext cx="2000529" cy="933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CD5145-6DDD-6486-8D3B-BA6232A86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9326" y="5710173"/>
              <a:ext cx="1719343" cy="933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05A8B3-7506-CA45-C68B-4D0121AD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8366" y="5670759"/>
              <a:ext cx="1857634" cy="562053"/>
            </a:xfrm>
            <a:prstGeom prst="rect">
              <a:avLst/>
            </a:prstGeom>
          </p:spPr>
        </p:pic>
      </p:grp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5659F-24D3-B712-6D7E-DD9BE6D23CDA}"/>
              </a:ext>
            </a:extLst>
          </p:cNvPr>
          <p:cNvSpPr/>
          <p:nvPr/>
        </p:nvSpPr>
        <p:spPr>
          <a:xfrm>
            <a:off x="5824705" y="1713631"/>
            <a:ext cx="2101472" cy="270293"/>
          </a:xfrm>
          <a:prstGeom prst="uturnArrow">
            <a:avLst/>
          </a:prstGeom>
          <a:solidFill>
            <a:srgbClr val="CCE8FF"/>
          </a:solidFill>
          <a:ln>
            <a:solidFill>
              <a:srgbClr val="9FD4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8D61D078-E342-DF30-44DB-1EB4031CAC7A}"/>
              </a:ext>
            </a:extLst>
          </p:cNvPr>
          <p:cNvSpPr/>
          <p:nvPr/>
        </p:nvSpPr>
        <p:spPr>
          <a:xfrm>
            <a:off x="8030734" y="1690688"/>
            <a:ext cx="1644489" cy="270293"/>
          </a:xfrm>
          <a:prstGeom prst="uturnArrow">
            <a:avLst/>
          </a:prstGeom>
          <a:solidFill>
            <a:srgbClr val="CCE8FF"/>
          </a:solidFill>
          <a:ln>
            <a:solidFill>
              <a:srgbClr val="9FD4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409E-FAF3-6861-0226-AA36D2C6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6A54-F357-78F3-27C8-57A39FE68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862-7ABD-332D-0F1B-FDF31862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Regressions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441C13-0E36-9E2C-D5A7-33D538DE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4" y="2196618"/>
            <a:ext cx="11833312" cy="246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A1F9-251F-0B28-1162-9F87C922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9A5DD-524D-A216-F6A5-E696C78E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1" y="2092846"/>
            <a:ext cx="11148278" cy="26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Assistant</vt:lpstr>
      <vt:lpstr>Calibri</vt:lpstr>
      <vt:lpstr>Consolas</vt:lpstr>
      <vt:lpstr>Office Theme</vt:lpstr>
      <vt:lpstr>Regression Tables</vt:lpstr>
      <vt:lpstr>Purpose</vt:lpstr>
      <vt:lpstr>Example 1: Changing Labels</vt:lpstr>
      <vt:lpstr>Example 2: Changing Column Order</vt:lpstr>
      <vt:lpstr>Example 3: Easily modifying regressions</vt:lpstr>
      <vt:lpstr>Outputs</vt:lpstr>
      <vt:lpstr>Inputs</vt:lpstr>
      <vt:lpstr>Code: Regressions</vt:lpstr>
      <vt:lpstr>Code: Tables</vt:lpstr>
      <vt:lpstr>Code: Final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Siddhartha Lewis-Hayre</dc:creator>
  <cp:lastModifiedBy>Siddhartha Lewis-Hayre</cp:lastModifiedBy>
  <cp:revision>46</cp:revision>
  <dcterms:created xsi:type="dcterms:W3CDTF">2024-08-21T14:25:58Z</dcterms:created>
  <dcterms:modified xsi:type="dcterms:W3CDTF">2024-11-27T23:44:58Z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bab4f1-dcc8-4800-b101-70f2ebeb2cf4_Enabled">
    <vt:lpwstr>true</vt:lpwstr>
  </property>
  <property fmtid="{D5CDD505-2E9C-101B-9397-08002B2CF9AE}" pid="3" name="MSIP_Label_3cbab4f1-dcc8-4800-b101-70f2ebeb2cf4_SetDate">
    <vt:lpwstr>2024-08-21T15:05:36Z</vt:lpwstr>
  </property>
  <property fmtid="{D5CDD505-2E9C-101B-9397-08002B2CF9AE}" pid="4" name="MSIP_Label_3cbab4f1-dcc8-4800-b101-70f2ebeb2cf4_Method">
    <vt:lpwstr>Privileged</vt:lpwstr>
  </property>
  <property fmtid="{D5CDD505-2E9C-101B-9397-08002B2CF9AE}" pid="5" name="MSIP_Label_3cbab4f1-dcc8-4800-b101-70f2ebeb2cf4_Name">
    <vt:lpwstr>NONCONFIDENTIAL - EXTERNAL</vt:lpwstr>
  </property>
  <property fmtid="{D5CDD505-2E9C-101B-9397-08002B2CF9AE}" pid="6" name="MSIP_Label_3cbab4f1-dcc8-4800-b101-70f2ebeb2cf4_SiteId">
    <vt:lpwstr>87bb2570-5c1e-4973-9c37-09257a95aeb1</vt:lpwstr>
  </property>
  <property fmtid="{D5CDD505-2E9C-101B-9397-08002B2CF9AE}" pid="7" name="MSIP_Label_3cbab4f1-dcc8-4800-b101-70f2ebeb2cf4_ActionId">
    <vt:lpwstr>fa31f366-d65e-4dad-b5d6-6dcecc310769</vt:lpwstr>
  </property>
  <property fmtid="{D5CDD505-2E9C-101B-9397-08002B2CF9AE}" pid="8" name="MSIP_Label_3cbab4f1-dcc8-4800-b101-70f2ebeb2cf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NONCONFIDENTIAL // EXTERNAL</vt:lpwstr>
  </property>
</Properties>
</file>