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79" r:id="rId4"/>
    <p:sldId id="268" r:id="rId5"/>
    <p:sldId id="271" r:id="rId6"/>
    <p:sldId id="282" r:id="rId7"/>
    <p:sldId id="278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4FF"/>
    <a:srgbClr val="ABD9FF"/>
    <a:srgbClr val="CCE8FF"/>
    <a:srgbClr val="9FD4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F3940-F5C4-4AC6-9659-13AA7FEDFAB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AA40D-75BC-48A7-8FEA-F9CCA3B5B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B327-17E6-02B4-EE5B-59AF56BB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DFC5F-FBD4-95E5-9E2A-908DA738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5CDC-4C32-90C7-E394-B1EA1EB5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E68D-9A64-E6B4-72E8-858DA813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6815-74A7-D899-98B3-39D472BC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D59-06BB-AA80-149E-A19A9D4B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B130C-6A33-E908-56A8-DF4A2283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22C3-7920-7AE1-96F4-DB8A5EAA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CFBC-1543-B46D-08FB-7973C68B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4D1B-4C7B-4493-44C7-E3188940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3CE8-7ADF-6B93-6AE2-DB2C5570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3A225-CEA4-1609-1C5D-45D900719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D66-D13D-C434-2B65-0B2D31BF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4D16-D8E5-F2F7-2530-6D59CA7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5C24-1305-1B5D-98BC-146CD817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5F56-F24D-EBD7-63A8-216514CB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AC15-B29C-C5CB-5F33-52E97799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B630-E603-4FED-DB57-DF743F77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863D-A55B-7E2F-677D-FB12133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A852-88F2-C290-5453-EC429898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D897-DF1F-D76F-7BB7-528C2675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9074-E155-4D0A-254E-F6E0FAE5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2179-8A89-23C8-365E-6CA3B44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A207-3DB7-EA5E-7C04-A53A17BA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258B-33F9-88DF-055F-4211C7CF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C7C-1C8B-1D64-E339-A7DE44BA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49A4-24CD-A3C3-0D39-DE51FCEE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D2359-AC86-A97C-2523-72F1D9B3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04D25-1ED4-674A-34EB-79EDCBE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47BB-050A-BF9F-84FC-83908F6C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F8ED-812E-4DE6-ABA3-E1C9AC74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F96-9173-EF4A-4925-22239C21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8589-79EB-0219-EE7A-E52A860B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47D7-576E-E319-92C8-31B61B1A8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97961-EC0C-4180-43E1-87AB5A5AD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C51BD-4EE1-941F-F6B6-3DAA6716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2C9D3-930C-5564-0E23-4BAF6DB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EDA56-9BB5-E229-429E-FC7A189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2C94-1BCB-DD34-D694-C610CE18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AFA7-D222-0E2B-ACB9-AFA6E1CF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BF33-F019-36B2-6F4E-E66C447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36F6-7FB9-5C03-B183-F9E79FF1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8E40-D3E4-D4B4-BF12-9BF798F4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A317A-1CB5-9E43-A93E-2533E6F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922F5-5431-9345-DD8F-EE07116E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6561-9CDB-2E9B-087B-FD1B8C7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698-B0FA-13C4-7355-7119BB0D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0324-0D15-DFD9-0145-AB59DAAD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9D215-C1A2-9DBB-B371-FF13B851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4A19-9124-3CD9-103B-ADE99AE4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B6B3-B19A-AEF5-ADF9-EBB5B21F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BA85-1A8D-DCF5-08BD-C710ECE6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1DE3-41C7-5489-CDE6-CC65E3A0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C46DF-8605-1A46-BF58-8AB0384DE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DE4D9-8EF5-C284-421D-21EAA01C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79BB2-D766-AA28-CE84-AA471C56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0F889-5B76-8419-8FFE-B6EC33D7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033D-701A-BB12-AED9-64DD920F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542C3-BAC9-88E7-340D-6DC1BFE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EA18-4EFF-7A84-54B6-D2494878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774C-3979-A460-B8AA-0B178D34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7A1A8-CBC2-44F6-9CF2-C8592780531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DC9C-E07C-6F8B-A728-FA6A1FB67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96DD-9FAC-9646-6622-4A0884A74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C7BBC-EB41-4372-B1B8-3386E76558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0C3AA-ACB9-91F5-A38B-F92784DCDF1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9034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NONCONFIDENTIAL // EXTERNAL</a:t>
            </a:r>
          </a:p>
        </p:txBody>
      </p:sp>
    </p:spTree>
    <p:extLst>
      <p:ext uri="{BB962C8B-B14F-4D97-AF65-F5344CB8AC3E}">
        <p14:creationId xmlns:p14="http://schemas.microsoft.com/office/powerpoint/2010/main" val="3249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7F1-13CD-C37E-7762-BB0178517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Statistic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1550C-B25C-5F58-8BA2-666C5FEA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Siddhartha Lewis-Hayre</a:t>
            </a:r>
          </a:p>
        </p:txBody>
      </p:sp>
    </p:spTree>
    <p:extLst>
      <p:ext uri="{BB962C8B-B14F-4D97-AF65-F5344CB8AC3E}">
        <p14:creationId xmlns:p14="http://schemas.microsoft.com/office/powerpoint/2010/main" val="228003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3F5A-72D7-254C-E239-22FD615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63"/>
            <a:ext cx="10515600" cy="1325563"/>
          </a:xfrm>
        </p:spPr>
        <p:txBody>
          <a:bodyPr/>
          <a:lstStyle/>
          <a:p>
            <a:r>
              <a:rPr lang="en-US" dirty="0"/>
              <a:t>Template 3: Grouped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0E7DBC-4C84-2EB9-EC54-DC03EC339354}"/>
              </a:ext>
            </a:extLst>
          </p:cNvPr>
          <p:cNvGrpSpPr/>
          <p:nvPr/>
        </p:nvGrpSpPr>
        <p:grpSpPr>
          <a:xfrm>
            <a:off x="73727" y="905643"/>
            <a:ext cx="7436957" cy="5864774"/>
            <a:chOff x="2085415" y="905643"/>
            <a:chExt cx="7436957" cy="58647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CCED38-2D0D-F31D-FE4A-C099866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415" y="905643"/>
              <a:ext cx="7436957" cy="586477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5857E-0634-E22D-81FC-870987BE6062}"/>
                </a:ext>
              </a:extLst>
            </p:cNvPr>
            <p:cNvSpPr/>
            <p:nvPr/>
          </p:nvSpPr>
          <p:spPr>
            <a:xfrm>
              <a:off x="2398873" y="1811947"/>
              <a:ext cx="6524410" cy="216550"/>
            </a:xfrm>
            <a:prstGeom prst="rect">
              <a:avLst/>
            </a:prstGeom>
            <a:solidFill>
              <a:srgbClr val="00B05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B1D11C7-FB5A-9E36-E7B2-6DB798D4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40" y="2590682"/>
            <a:ext cx="3849101" cy="3337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AB8E37-3942-A542-40BD-14C3FEF6C1DA}"/>
              </a:ext>
            </a:extLst>
          </p:cNvPr>
          <p:cNvSpPr/>
          <p:nvPr/>
        </p:nvSpPr>
        <p:spPr>
          <a:xfrm>
            <a:off x="7732939" y="2590681"/>
            <a:ext cx="3282527" cy="344119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5FF1-E5F6-3D0C-99CB-60F3476A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are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8A84-7D1B-C32A-49BB-687C67A3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Problem: </a:t>
            </a:r>
            <a:r>
              <a:rPr lang="en-US" dirty="0"/>
              <a:t>Summary stats in STATA (and others) are difficult</a:t>
            </a:r>
          </a:p>
          <a:p>
            <a:pPr lvl="1"/>
            <a:r>
              <a:rPr lang="en-US" dirty="0"/>
              <a:t>Requires manual work</a:t>
            </a:r>
          </a:p>
          <a:p>
            <a:pPr lvl="2"/>
            <a:r>
              <a:rPr lang="en-US" dirty="0"/>
              <a:t>What if underlying data changes?</a:t>
            </a:r>
          </a:p>
          <a:p>
            <a:pPr lvl="1"/>
            <a:r>
              <a:rPr lang="en-US" dirty="0"/>
              <a:t>Formatting challenges</a:t>
            </a:r>
          </a:p>
          <a:p>
            <a:pPr lvl="2"/>
            <a:r>
              <a:rPr lang="en-US" dirty="0"/>
              <a:t>Adding a new statistic</a:t>
            </a:r>
          </a:p>
          <a:p>
            <a:pPr lvl="2"/>
            <a:r>
              <a:rPr lang="en-US" dirty="0"/>
              <a:t>Compare control vs treated group</a:t>
            </a:r>
          </a:p>
          <a:p>
            <a:pPr lvl="2"/>
            <a:r>
              <a:rPr lang="en-US" dirty="0"/>
              <a:t>Rounding</a:t>
            </a:r>
          </a:p>
          <a:p>
            <a:r>
              <a:rPr lang="en-US" b="1" dirty="0"/>
              <a:t>Solution: </a:t>
            </a:r>
            <a:r>
              <a:rPr lang="en-US" dirty="0"/>
              <a:t>use python functionality</a:t>
            </a:r>
          </a:p>
          <a:p>
            <a:pPr lvl="1"/>
            <a:r>
              <a:rPr lang="en-US" dirty="0"/>
              <a:t>Make edits in a simple text file</a:t>
            </a:r>
          </a:p>
          <a:p>
            <a:pPr lvl="1"/>
            <a:r>
              <a:rPr lang="en-US" dirty="0"/>
              <a:t>Run directly from command line</a:t>
            </a:r>
          </a:p>
          <a:p>
            <a:pPr lvl="1"/>
            <a:r>
              <a:rPr lang="en-US" dirty="0"/>
              <a:t>Automatically produces Latex file and 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B15E-20D8-8702-8561-EB048E10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 STATA default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4B47A-8079-EF04-B805-424C9614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22" y="1816294"/>
            <a:ext cx="8583223" cy="4944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792EC-A841-145A-A113-E78D207009EB}"/>
              </a:ext>
            </a:extLst>
          </p:cNvPr>
          <p:cNvSpPr txBox="1"/>
          <p:nvPr/>
        </p:nvSpPr>
        <p:spPr>
          <a:xfrm>
            <a:off x="945931" y="1418897"/>
            <a:ext cx="57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STATA code: </a:t>
            </a:r>
            <a:r>
              <a:rPr lang="en-US" dirty="0" err="1"/>
              <a:t>sysuse</a:t>
            </a:r>
            <a:r>
              <a:rPr lang="en-US" dirty="0"/>
              <a:t> auto</a:t>
            </a:r>
          </a:p>
        </p:txBody>
      </p:sp>
    </p:spTree>
    <p:extLst>
      <p:ext uri="{BB962C8B-B14F-4D97-AF65-F5344CB8AC3E}">
        <p14:creationId xmlns:p14="http://schemas.microsoft.com/office/powerpoint/2010/main" val="9582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7AB4-A4AA-7808-5971-BDA58B0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Stats: Simple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5C84A-B364-B096-6C0E-ADEDDA8C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5" y="1947173"/>
            <a:ext cx="11169550" cy="34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7C0020-FC5F-FA28-FDCE-73FEF88D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52" y="973777"/>
            <a:ext cx="7143219" cy="5836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43F5A-72D7-254C-E239-22FD615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63"/>
            <a:ext cx="10515600" cy="1325563"/>
          </a:xfrm>
        </p:spPr>
        <p:txBody>
          <a:bodyPr/>
          <a:lstStyle/>
          <a:p>
            <a:r>
              <a:rPr lang="en-US" dirty="0"/>
              <a:t>Summary Stats: Grouped Panels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5857E-0634-E22D-81FC-870987BE6062}"/>
              </a:ext>
            </a:extLst>
          </p:cNvPr>
          <p:cNvSpPr/>
          <p:nvPr/>
        </p:nvSpPr>
        <p:spPr>
          <a:xfrm>
            <a:off x="2398873" y="1728821"/>
            <a:ext cx="6524410" cy="21655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963C-D028-AC27-E2DB-0B7E2616D363}"/>
              </a:ext>
            </a:extLst>
          </p:cNvPr>
          <p:cNvSpPr/>
          <p:nvPr/>
        </p:nvSpPr>
        <p:spPr>
          <a:xfrm>
            <a:off x="8084723" y="3129324"/>
            <a:ext cx="339634" cy="21655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DDF4-2434-7D1F-2A61-9956E946AAA1}"/>
              </a:ext>
            </a:extLst>
          </p:cNvPr>
          <p:cNvSpPr/>
          <p:nvPr/>
        </p:nvSpPr>
        <p:spPr>
          <a:xfrm>
            <a:off x="4632945" y="2360216"/>
            <a:ext cx="2243774" cy="184249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21A52-12C6-04D2-5469-75D40515DA0F}"/>
              </a:ext>
            </a:extLst>
          </p:cNvPr>
          <p:cNvSpPr/>
          <p:nvPr/>
        </p:nvSpPr>
        <p:spPr>
          <a:xfrm>
            <a:off x="4802819" y="3516334"/>
            <a:ext cx="1940061" cy="22408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16ECB-1B69-65F2-C05D-700F922519B2}"/>
              </a:ext>
            </a:extLst>
          </p:cNvPr>
          <p:cNvSpPr/>
          <p:nvPr/>
        </p:nvSpPr>
        <p:spPr>
          <a:xfrm>
            <a:off x="4710631" y="4708905"/>
            <a:ext cx="2139454" cy="21363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02D0-BAA9-214F-985D-80ADD46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tool produce?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17E879-6C41-ABBD-A351-599B20A9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Latex file and compiled 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16E4E-75CB-4CDA-E87E-9EBBDE378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07"/>
          <a:stretch/>
        </p:blipFill>
        <p:spPr>
          <a:xfrm>
            <a:off x="303558" y="3471668"/>
            <a:ext cx="4541574" cy="1703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9D001-FF62-4DB6-F288-DE85FB28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155" y="3107696"/>
            <a:ext cx="4026276" cy="10533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8EC49C-AE46-F2F7-4423-C4B4272F73A6}"/>
              </a:ext>
            </a:extLst>
          </p:cNvPr>
          <p:cNvSpPr/>
          <p:nvPr/>
        </p:nvSpPr>
        <p:spPr>
          <a:xfrm>
            <a:off x="5020096" y="3452995"/>
            <a:ext cx="2151807" cy="473907"/>
          </a:xfrm>
          <a:prstGeom prst="rightArrow">
            <a:avLst/>
          </a:prstGeom>
          <a:solidFill>
            <a:srgbClr val="CCE8FF"/>
          </a:solidFill>
          <a:ln>
            <a:solidFill>
              <a:srgbClr val="A0D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A1DC-EFD6-46A1-FF63-D211CA2C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A2E3-69B3-E9D3-6B18-56C675763B05}"/>
              </a:ext>
            </a:extLst>
          </p:cNvPr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Copy template to new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data location; choose variables and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salt and run with simple command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15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7AB4-A4AA-7808-5971-BDA58B02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3"/>
            <a:ext cx="10515600" cy="1325563"/>
          </a:xfrm>
        </p:spPr>
        <p:txBody>
          <a:bodyPr/>
          <a:lstStyle/>
          <a:p>
            <a:r>
              <a:rPr lang="en-US" dirty="0"/>
              <a:t>Template 1: Simple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5C84A-B364-B096-6C0E-ADEDDA8C6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66"/>
          <a:stretch/>
        </p:blipFill>
        <p:spPr>
          <a:xfrm>
            <a:off x="2610859" y="1255905"/>
            <a:ext cx="7195861" cy="1762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35192-6C1B-8CE8-5EF4-6E954612F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32" y="3018454"/>
            <a:ext cx="6802114" cy="34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3F5A-72D7-254C-E239-22FD615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-9346"/>
            <a:ext cx="10515600" cy="1325563"/>
          </a:xfrm>
        </p:spPr>
        <p:txBody>
          <a:bodyPr/>
          <a:lstStyle/>
          <a:p>
            <a:r>
              <a:rPr lang="en-US" dirty="0"/>
              <a:t>Template 2: Panels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D40A3-6135-0039-8090-7A07A4AC93FB}"/>
              </a:ext>
            </a:extLst>
          </p:cNvPr>
          <p:cNvGrpSpPr/>
          <p:nvPr/>
        </p:nvGrpSpPr>
        <p:grpSpPr>
          <a:xfrm>
            <a:off x="0" y="1134829"/>
            <a:ext cx="6238776" cy="4588342"/>
            <a:chOff x="2241021" y="1082565"/>
            <a:chExt cx="7709957" cy="5670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78DDFD-F617-978C-1490-19C9D94C2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021" y="1082565"/>
              <a:ext cx="7709957" cy="567033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0C1C52-6D6C-0BE0-51F2-BE8AA1AD1968}"/>
                </a:ext>
              </a:extLst>
            </p:cNvPr>
            <p:cNvSpPr/>
            <p:nvPr/>
          </p:nvSpPr>
          <p:spPr>
            <a:xfrm>
              <a:off x="4981905" y="2554014"/>
              <a:ext cx="2186152" cy="178676"/>
            </a:xfrm>
            <a:prstGeom prst="rect">
              <a:avLst/>
            </a:prstGeom>
            <a:solidFill>
              <a:srgbClr val="00B05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C61A9E-EC3F-0E78-F705-5C9EEB059831}"/>
                </a:ext>
              </a:extLst>
            </p:cNvPr>
            <p:cNvSpPr/>
            <p:nvPr/>
          </p:nvSpPr>
          <p:spPr>
            <a:xfrm>
              <a:off x="5013435" y="3649332"/>
              <a:ext cx="2102068" cy="217309"/>
            </a:xfrm>
            <a:prstGeom prst="rect">
              <a:avLst/>
            </a:prstGeom>
            <a:solidFill>
              <a:srgbClr val="00B05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94AF12-4BD2-74DE-F8F6-48E14EB7C580}"/>
                </a:ext>
              </a:extLst>
            </p:cNvPr>
            <p:cNvSpPr/>
            <p:nvPr/>
          </p:nvSpPr>
          <p:spPr>
            <a:xfrm>
              <a:off x="5204642" y="4797220"/>
              <a:ext cx="1803737" cy="207175"/>
            </a:xfrm>
            <a:prstGeom prst="rect">
              <a:avLst/>
            </a:prstGeom>
            <a:solidFill>
              <a:srgbClr val="00B05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74A392-C7B1-8FE7-3562-CF281C01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74" y="1868940"/>
            <a:ext cx="5794293" cy="35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134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Summary Statistic Tables</vt:lpstr>
      <vt:lpstr>Summary stats are difficult</vt:lpstr>
      <vt:lpstr>Sample data: STATA default dataset</vt:lpstr>
      <vt:lpstr>Summary Stats: Simple</vt:lpstr>
      <vt:lpstr>Summary Stats: Grouped Panels</vt:lpstr>
      <vt:lpstr>What will the tool produce?</vt:lpstr>
      <vt:lpstr>How to use the tool</vt:lpstr>
      <vt:lpstr>Template 1: Simple</vt:lpstr>
      <vt:lpstr>Template 2: Panels</vt:lpstr>
      <vt:lpstr>Template 3: Grouped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Siddhartha Lewis-Hayre</dc:creator>
  <cp:lastModifiedBy>Siddhartha Lewis-Hayre</cp:lastModifiedBy>
  <cp:revision>119</cp:revision>
  <dcterms:created xsi:type="dcterms:W3CDTF">2024-08-21T14:25:58Z</dcterms:created>
  <dcterms:modified xsi:type="dcterms:W3CDTF">2024-11-27T23:46:44Z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bab4f1-dcc8-4800-b101-70f2ebeb2cf4_Enabled">
    <vt:lpwstr>true</vt:lpwstr>
  </property>
  <property fmtid="{D5CDD505-2E9C-101B-9397-08002B2CF9AE}" pid="3" name="MSIP_Label_3cbab4f1-dcc8-4800-b101-70f2ebeb2cf4_SetDate">
    <vt:lpwstr>2024-08-21T15:05:36Z</vt:lpwstr>
  </property>
  <property fmtid="{D5CDD505-2E9C-101B-9397-08002B2CF9AE}" pid="4" name="MSIP_Label_3cbab4f1-dcc8-4800-b101-70f2ebeb2cf4_Method">
    <vt:lpwstr>Privileged</vt:lpwstr>
  </property>
  <property fmtid="{D5CDD505-2E9C-101B-9397-08002B2CF9AE}" pid="5" name="MSIP_Label_3cbab4f1-dcc8-4800-b101-70f2ebeb2cf4_Name">
    <vt:lpwstr>NONCONFIDENTIAL - EXTERNAL</vt:lpwstr>
  </property>
  <property fmtid="{D5CDD505-2E9C-101B-9397-08002B2CF9AE}" pid="6" name="MSIP_Label_3cbab4f1-dcc8-4800-b101-70f2ebeb2cf4_SiteId">
    <vt:lpwstr>87bb2570-5c1e-4973-9c37-09257a95aeb1</vt:lpwstr>
  </property>
  <property fmtid="{D5CDD505-2E9C-101B-9397-08002B2CF9AE}" pid="7" name="MSIP_Label_3cbab4f1-dcc8-4800-b101-70f2ebeb2cf4_ActionId">
    <vt:lpwstr>fa31f366-d65e-4dad-b5d6-6dcecc310769</vt:lpwstr>
  </property>
  <property fmtid="{D5CDD505-2E9C-101B-9397-08002B2CF9AE}" pid="8" name="MSIP_Label_3cbab4f1-dcc8-4800-b101-70f2ebeb2cf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NONCONFIDENTIAL // EXTERNAL</vt:lpwstr>
  </property>
</Properties>
</file>