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3"/>
  </p:notesMasterIdLst>
  <p:sldIdLst>
    <p:sldId id="256" r:id="rId5"/>
    <p:sldId id="279" r:id="rId6"/>
    <p:sldId id="294" r:id="rId7"/>
    <p:sldId id="277" r:id="rId8"/>
    <p:sldId id="292" r:id="rId9"/>
    <p:sldId id="282" r:id="rId10"/>
    <p:sldId id="283" r:id="rId11"/>
    <p:sldId id="284" r:id="rId12"/>
    <p:sldId id="278" r:id="rId13"/>
    <p:sldId id="285" r:id="rId14"/>
    <p:sldId id="286" r:id="rId15"/>
    <p:sldId id="287" r:id="rId16"/>
    <p:sldId id="288" r:id="rId17"/>
    <p:sldId id="289" r:id="rId18"/>
    <p:sldId id="291" r:id="rId19"/>
    <p:sldId id="290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>
        <p:scale>
          <a:sx n="87" d="100"/>
          <a:sy n="87" d="100"/>
        </p:scale>
        <p:origin x="389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r="52456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Apparel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Anindita, </a:t>
            </a:r>
            <a:r>
              <a:rPr lang="en-US" sz="2000" dirty="0">
                <a:solidFill>
                  <a:schemeClr val="tx1"/>
                </a:solidFill>
              </a:rPr>
              <a:t>Siddharth, Rahul</a:t>
            </a:r>
          </a:p>
          <a:p>
            <a:r>
              <a:rPr lang="en-US" sz="2000" dirty="0">
                <a:solidFill>
                  <a:schemeClr val="tx1"/>
                </a:solidFill>
              </a:rPr>
              <a:t>( TEAM OPTIMIZERS )</a:t>
            </a:r>
          </a:p>
        </p:txBody>
      </p: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2A0E-375C-4A52-B4EB-7CC0A978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3663986" cy="15750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Test 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D824F0-EB28-4112-8DB7-9BB6B578A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403565"/>
            <a:ext cx="6074230" cy="1357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466945-F244-45C1-8702-33A4ED72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55" y="4118609"/>
            <a:ext cx="6074229" cy="1106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7A730-9625-46BB-89DF-CB036112F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084" y="2081626"/>
            <a:ext cx="2446836" cy="33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FF87B-C875-4CA3-AB4A-354C2871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E02A75E-6CC4-4A8D-BB7D-FE17955A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3663986" cy="15750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Bag of words on product titles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488EA1-80D1-48B2-A57F-63095EDD5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86" y="1857375"/>
            <a:ext cx="1057278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5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FF87B-C875-4CA3-AB4A-354C2871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E02A75E-6CC4-4A8D-BB7D-FE17955A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3663986" cy="15750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TF-IDF BASED PRODUCT SIMILARITY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CA2CB8-3EED-4312-8D84-B1BF886E5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944913"/>
            <a:ext cx="9448800" cy="444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FF87B-C875-4CA3-AB4A-354C2871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E02A75E-6CC4-4A8D-BB7D-FE17955A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3663986" cy="15750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IDF based product similarity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76502-8DF2-42FA-AD5D-E8FD36E84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" r="1791" b="-1"/>
          <a:stretch/>
        </p:blipFill>
        <p:spPr>
          <a:xfrm>
            <a:off x="754742" y="1947984"/>
            <a:ext cx="8752115" cy="47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4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FF87B-C875-4CA3-AB4A-354C2871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E02A75E-6CC4-4A8D-BB7D-FE17955A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3663986" cy="15750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TF-IDF BASED PRODUCT SIMILARITY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67C7D-29F0-4853-AA6B-20019AA27C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4128" y="2318702"/>
            <a:ext cx="3090672" cy="2722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ECC8B5-AF89-429C-88B0-E93BE3887B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318702"/>
            <a:ext cx="1869022" cy="25837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CE429D-50BB-47B7-9949-6D740FE98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5040950"/>
            <a:ext cx="10954512" cy="9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FF87B-C875-4CA3-AB4A-354C2871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E02A75E-6CC4-4A8D-BB7D-FE17955A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3663986" cy="15750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AVERAGE WORD2VEC PRODUCT SIMILARITY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83217-68F3-4D3D-8671-68210385D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 t="-1" r="-1" b="944"/>
          <a:stretch/>
        </p:blipFill>
        <p:spPr>
          <a:xfrm>
            <a:off x="754743" y="1857828"/>
            <a:ext cx="8098970" cy="4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2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FF87B-C875-4CA3-AB4A-354C2871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E02A75E-6CC4-4A8D-BB7D-FE17955A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3663986" cy="15750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IDF weighted eord2vec for product similarity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08C237-A738-4309-9B9B-C4D58594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0" y="2046513"/>
            <a:ext cx="8529435" cy="43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8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8BAB-E3E2-4DC6-B13B-724DE6BE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chemeClr val="accent1"/>
                </a:solidFill>
              </a:rPr>
              <a:t>Improvement areas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9EA6-917F-4B1C-BC50-14ECF96D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Weighted similarity using brand and color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features-based product similarity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based Recommendation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62EB-3B87-49CA-8128-F3762D6F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>
                <a:solidFill>
                  <a:schemeClr val="accent1"/>
                </a:solidFill>
              </a:rPr>
              <a:t>A/B testing</a:t>
            </a:r>
            <a:endParaRPr lang="LID4096" sz="5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C91B-6D17-4AB1-AF37-D706B1F9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we </a:t>
            </a:r>
            <a:r>
              <a:rPr lang="en-US" dirty="0"/>
              <a:t>build two models, we split the users into 2 categories named A and B. we deploy both models on both categories and compare the results and decide the better model.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0374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C66DE-F0C5-4354-9826-BC86DB3F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Problem statement</a:t>
            </a:r>
            <a:endParaRPr lang="LID4096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BEA00-2AB5-4333-B2D2-F992D5EA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Recommend similar apparel products based on text and Image features.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This is content-based recommendation, means its based-on title, text, Description text, images using amazon data set.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We are not doing collaborative based recommendation as Amazon doesn’t provide users data.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668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32321"/>
            <a:ext cx="4389120" cy="1737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Motivation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70B9D62-86A1-4235-B60C-1C2968D31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493" y="2169681"/>
            <a:ext cx="10341666" cy="29156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leverage text based and image-based recommendation.</a:t>
            </a:r>
            <a:endParaRPr lang="LID4096" sz="3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9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32321"/>
            <a:ext cx="4389120" cy="1737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set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AB36BD-F81E-4F47-95A2-38A618239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583" y="1048920"/>
            <a:ext cx="5887210" cy="1513259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977A9F-01D9-4ADF-A8ED-143A7057D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7" y="2915489"/>
            <a:ext cx="10341666" cy="376229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use Amazon's Product Advertising API and get the required data. We took women's tops as the dataset . It consists of 1,83,000 datapoints, having 19 features each.</a:t>
            </a:r>
            <a:endParaRPr lang="LID4096" sz="3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1B19-FE2C-4A1C-80FE-22FE472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pipeline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6ADCD4-22F7-4850-8D49-3B4DC7C4AB00}"/>
              </a:ext>
            </a:extLst>
          </p:cNvPr>
          <p:cNvSpPr/>
          <p:nvPr/>
        </p:nvSpPr>
        <p:spPr>
          <a:xfrm>
            <a:off x="696686" y="1907177"/>
            <a:ext cx="1510938" cy="135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183k rows with 7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731A7F-D699-4811-8A7D-4BAA3EFE17FE}"/>
              </a:ext>
            </a:extLst>
          </p:cNvPr>
          <p:cNvSpPr/>
          <p:nvPr/>
        </p:nvSpPr>
        <p:spPr>
          <a:xfrm>
            <a:off x="2872085" y="1914332"/>
            <a:ext cx="1510938" cy="135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Removing duplicates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223BB1-A2E1-44D9-8282-1F55E2446204}"/>
              </a:ext>
            </a:extLst>
          </p:cNvPr>
          <p:cNvSpPr/>
          <p:nvPr/>
        </p:nvSpPr>
        <p:spPr>
          <a:xfrm>
            <a:off x="5126294" y="1914332"/>
            <a:ext cx="1510939" cy="1352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Preprocessing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B6A6B-A0C0-4F55-AEF6-6AB9137CCC20}"/>
              </a:ext>
            </a:extLst>
          </p:cNvPr>
          <p:cNvSpPr/>
          <p:nvPr/>
        </p:nvSpPr>
        <p:spPr>
          <a:xfrm>
            <a:off x="7511134" y="1038497"/>
            <a:ext cx="2582960" cy="173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just"/>
            <a:r>
              <a:rPr lang="en-US" dirty="0"/>
              <a:t>           TEXT BASED </a:t>
            </a:r>
          </a:p>
          <a:p>
            <a:pPr marL="0" lvl="2" algn="just">
              <a:buFont typeface="Arial" panose="020B0604020202020204" pitchFamily="34" charset="0"/>
              <a:buChar char="•"/>
            </a:pPr>
            <a:r>
              <a:rPr lang="en-US" dirty="0"/>
              <a:t>Bag of words</a:t>
            </a:r>
          </a:p>
          <a:p>
            <a:pPr marL="0" lvl="2" algn="just">
              <a:buFont typeface="Arial" panose="020B0604020202020204" pitchFamily="34" charset="0"/>
              <a:buChar char="•"/>
            </a:pPr>
            <a:r>
              <a:rPr lang="en-US" dirty="0"/>
              <a:t>TF-IDF </a:t>
            </a:r>
          </a:p>
          <a:p>
            <a:pPr marL="0" lvl="2" algn="just">
              <a:buFont typeface="Arial" panose="020B0604020202020204" pitchFamily="34" charset="0"/>
              <a:buChar char="•"/>
            </a:pPr>
            <a:r>
              <a:rPr lang="en-US" dirty="0"/>
              <a:t>IDF</a:t>
            </a:r>
          </a:p>
          <a:p>
            <a:pPr marL="0" lvl="2" algn="just">
              <a:buFont typeface="Arial" panose="020B0604020202020204" pitchFamily="34" charset="0"/>
              <a:buChar char="•"/>
            </a:pPr>
            <a:r>
              <a:rPr lang="en-US" dirty="0"/>
              <a:t>Average Word2Vec</a:t>
            </a:r>
          </a:p>
          <a:p>
            <a:pPr marL="0" lvl="2" algn="just">
              <a:buFont typeface="Arial" panose="020B0604020202020204" pitchFamily="34" charset="0"/>
              <a:buChar char="•"/>
            </a:pPr>
            <a:r>
              <a:rPr lang="en-US" dirty="0"/>
              <a:t>IDF weighted Word2Vec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8A7A6D-4853-4B4D-9753-70C14668B2AF}"/>
              </a:ext>
            </a:extLst>
          </p:cNvPr>
          <p:cNvSpPr/>
          <p:nvPr/>
        </p:nvSpPr>
        <p:spPr>
          <a:xfrm>
            <a:off x="7537262" y="3119221"/>
            <a:ext cx="2582960" cy="92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just"/>
            <a:endParaRPr lang="en-US" dirty="0"/>
          </a:p>
          <a:p>
            <a:pPr marL="0" lvl="2" algn="just"/>
            <a:endParaRPr lang="en-US" dirty="0"/>
          </a:p>
          <a:p>
            <a:pPr marL="0" lvl="2" algn="just"/>
            <a:endParaRPr lang="en-US" dirty="0"/>
          </a:p>
          <a:p>
            <a:pPr marL="0" lvl="2" algn="just"/>
            <a:endParaRPr lang="en-US" dirty="0"/>
          </a:p>
          <a:p>
            <a:pPr marL="0" lvl="2" algn="just"/>
            <a:r>
              <a:rPr lang="en-US" dirty="0"/>
              <a:t>         IMAGE BASED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vgg</a:t>
            </a:r>
            <a:r>
              <a:rPr lang="en-US" dirty="0"/>
              <a:t> 16 algorithm </a:t>
            </a:r>
          </a:p>
          <a:p>
            <a:pPr marL="0" lvl="2" algn="just"/>
            <a:endParaRPr lang="en-US" dirty="0"/>
          </a:p>
          <a:p>
            <a:pPr marL="0" lvl="2" algn="just"/>
            <a:endParaRPr lang="en-US" dirty="0"/>
          </a:p>
          <a:p>
            <a:pPr marL="0" lvl="2" algn="just"/>
            <a:endParaRPr lang="en-US" dirty="0"/>
          </a:p>
          <a:p>
            <a:pPr marL="0" lvl="2" algn="just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023EB-BD29-4EAD-BB3F-546DB8F190CE}"/>
              </a:ext>
            </a:extLst>
          </p:cNvPr>
          <p:cNvSpPr/>
          <p:nvPr/>
        </p:nvSpPr>
        <p:spPr>
          <a:xfrm>
            <a:off x="10619227" y="2064554"/>
            <a:ext cx="1510939" cy="1352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A/B TESTING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3E564A0-8CA1-40FA-ABE4-EB44A5DB1B6B}"/>
              </a:ext>
            </a:extLst>
          </p:cNvPr>
          <p:cNvSpPr/>
          <p:nvPr/>
        </p:nvSpPr>
        <p:spPr>
          <a:xfrm>
            <a:off x="2207624" y="2583491"/>
            <a:ext cx="664462" cy="159709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6A782E3-0DFE-468F-8C51-3E8F6B6E24B3}"/>
              </a:ext>
            </a:extLst>
          </p:cNvPr>
          <p:cNvSpPr/>
          <p:nvPr/>
        </p:nvSpPr>
        <p:spPr>
          <a:xfrm>
            <a:off x="4383023" y="2590646"/>
            <a:ext cx="743271" cy="152554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0C36A71-D226-4017-8506-858BE3F6EE9F}"/>
              </a:ext>
            </a:extLst>
          </p:cNvPr>
          <p:cNvSpPr/>
          <p:nvPr/>
        </p:nvSpPr>
        <p:spPr>
          <a:xfrm>
            <a:off x="6662274" y="2037806"/>
            <a:ext cx="848860" cy="171063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DFB26F7-3BF2-4C94-A3B6-2085EA3216E9}"/>
              </a:ext>
            </a:extLst>
          </p:cNvPr>
          <p:cNvSpPr/>
          <p:nvPr/>
        </p:nvSpPr>
        <p:spPr>
          <a:xfrm>
            <a:off x="6637233" y="3107251"/>
            <a:ext cx="900029" cy="171063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0C860FC-5D40-4967-B535-727E6D67A6ED}"/>
              </a:ext>
            </a:extLst>
          </p:cNvPr>
          <p:cNvSpPr/>
          <p:nvPr/>
        </p:nvSpPr>
        <p:spPr>
          <a:xfrm>
            <a:off x="10088976" y="2238029"/>
            <a:ext cx="530251" cy="165537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B67C9B7-A2A5-4CB9-A059-400F83C167F9}"/>
              </a:ext>
            </a:extLst>
          </p:cNvPr>
          <p:cNvSpPr/>
          <p:nvPr/>
        </p:nvSpPr>
        <p:spPr>
          <a:xfrm>
            <a:off x="10120222" y="3190019"/>
            <a:ext cx="499005" cy="171063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9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5C11-DE36-4EB8-82DA-1B01D9D3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3351929" cy="163161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Dimensional reduction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8C4E9-426A-40C4-B971-03D619A7D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01291" y="480823"/>
            <a:ext cx="7366581" cy="2800652"/>
          </a:xfrm>
        </p:spPr>
        <p:txBody>
          <a:bodyPr numCol="2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asin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(Amazon standard identification number)</a:t>
            </a:r>
          </a:p>
          <a:p>
            <a:pPr marL="285750" indent="-2857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 ( brand to which the product belongs to )</a:t>
            </a:r>
          </a:p>
          <a:p>
            <a:pPr marL="285750" indent="-2857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 ( Color information of apparel)</a:t>
            </a:r>
          </a:p>
          <a:p>
            <a:pPr marL="285750" indent="-2857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product_type_name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(type of the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apperal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medium_image_url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image)</a:t>
            </a:r>
          </a:p>
          <a:p>
            <a:pPr marL="285750" indent="-2857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 (title of the product)</a:t>
            </a:r>
          </a:p>
          <a:p>
            <a:pPr marL="285750" indent="-2857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formatted_price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(price of the product) </a:t>
            </a:r>
          </a:p>
          <a:p>
            <a:endParaRPr lang="en-US" sz="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9D1898-7019-4CE8-9723-921BB8AC0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3281475"/>
            <a:ext cx="10143744" cy="29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48D7-769A-4D36-BDA3-28EAD5BE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31520"/>
            <a:ext cx="2907792" cy="117565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CF19-AD30-4371-8A66-B95A9577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0" y="666207"/>
            <a:ext cx="7461504" cy="2286000"/>
          </a:xfrm>
        </p:spPr>
        <p:txBody>
          <a:bodyPr/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did statistical analysis for different features and ensured all the products have a title.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removed 2325 duplicate products with same title but different color.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Removing duplicate sizes of the same product(Ex: same shirt of S, M, L)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Removing duplicate titles that differs only in the last few words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69E75-34F0-4E7B-A1C6-C94846F2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26" y="3017520"/>
            <a:ext cx="10542597" cy="31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4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D145-AD71-40B5-B4C5-75DD5B9B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32319"/>
            <a:ext cx="3351929" cy="178599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7F7D0-2081-4F56-B2AF-A0FAFA86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822961"/>
            <a:ext cx="5678424" cy="2606040"/>
          </a:xfrm>
        </p:spPr>
        <p:txBody>
          <a:bodyPr/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used list of stop words that is downloaded from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nltk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lib.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PorterStemmer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is used for stemming to convert bigger suffixes to smaller and simpler suffixes.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43E27-4975-431A-91EE-018421D22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78"/>
          <a:stretch/>
        </p:blipFill>
        <p:spPr>
          <a:xfrm>
            <a:off x="798576" y="3429000"/>
            <a:ext cx="10594848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7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772D-94C5-4A94-AC0D-A3AB8109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Text Based Product Recommendation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F66B3-A584-49AF-BC77-62B5C417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4400" dirty="0">
                <a:solidFill>
                  <a:srgbClr val="00B050"/>
                </a:solidFill>
              </a:rPr>
              <a:t>Text based techniques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Bag of words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TF-IDF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IDF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4400" dirty="0">
                <a:solidFill>
                  <a:srgbClr val="00B050"/>
                </a:solidFill>
              </a:rPr>
              <a:t>Text Semantics based techniques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Average Word2Vec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IDF weighted Word2Vec</a:t>
            </a:r>
          </a:p>
          <a:p>
            <a:pPr marL="310896" lvl="2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44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Apparel Recommendation System</vt:lpstr>
      <vt:lpstr>Problem statement</vt:lpstr>
      <vt:lpstr>Motivation</vt:lpstr>
      <vt:lpstr>Data set</vt:lpstr>
      <vt:lpstr>pipeline </vt:lpstr>
      <vt:lpstr>Dimensional reduction</vt:lpstr>
      <vt:lpstr>Data Preprocessing</vt:lpstr>
      <vt:lpstr>Text Preprocessing</vt:lpstr>
      <vt:lpstr>Text Based Product Recommendation</vt:lpstr>
      <vt:lpstr>Test Model</vt:lpstr>
      <vt:lpstr>Bag of words on product titles</vt:lpstr>
      <vt:lpstr>TF-IDF BASED PRODUCT SIMILARITY</vt:lpstr>
      <vt:lpstr>IDF based product similarity</vt:lpstr>
      <vt:lpstr>TF-IDF BASED PRODUCT SIMILARITY</vt:lpstr>
      <vt:lpstr>AVERAGE WORD2VEC PRODUCT SIMILARITY</vt:lpstr>
      <vt:lpstr>IDF weighted eord2vec for product similarity</vt:lpstr>
      <vt:lpstr>Improvement areas</vt:lpstr>
      <vt:lpstr>A/B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Apparel Recommendation System</dc:title>
  <dc:creator/>
  <cp:lastModifiedBy/>
  <cp:revision>2</cp:revision>
  <dcterms:created xsi:type="dcterms:W3CDTF">2020-02-03T20:42:45Z</dcterms:created>
  <dcterms:modified xsi:type="dcterms:W3CDTF">2020-04-14T17:46:33Z</dcterms:modified>
</cp:coreProperties>
</file>