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Tejasvi R Kalakot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89F22A-E5B6-4322-B628-6804B2763481}">
  <a:tblStyle styleId="{5989F22A-E5B6-4322-B628-6804B27634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8-06T05:20:14.450">
    <p:pos x="6000" y="0"/>
    <p:text>@tejasvi.kalakota@berkeley.edu
_Assigned to tejasvi.kalakota@berkeley.edu_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8-06T21:46:51.133">
    <p:pos x="6000" y="0"/>
    <p:text>@tejasvi.kalakota@berkeley.edu
_Assigned to tejasvi.kalakota@berkeley.edu_</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8-06T04:25:49.155">
    <p:pos x="378" y="956"/>
    <p:text>@0805joan@berkeley.edu</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8-06T21:24:58.869">
    <p:pos x="6000" y="0"/>
    <p:text>@tejasvi.kalakota@berkeley.edu
_Assigned to tejasvi.kalakota@berkeley.edu_</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4-08-06T20:10:33.205">
    <p:pos x="6000" y="0"/>
    <p:text>@tejasvi.kalakota@berkeley.edu
_Assigned to tejasvi.kalakota@berkeley.edu_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a10e806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a10e806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Speaker: Sid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We chose to use LSTM cells in our neural network to learn temporal dynamics and trends due to their ability to remember information across varying time intervals. LSTM abbreviates Long Short Term Memory networks, are a type of recurrent neural network (RNN), are known for their effectiveness in retaining both short-term and long-term information.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This is helpful as they can capture and utilize data from recently preceding months as well as trends from longer periods, such as the weather from the same month of the previous year, making them ideal for our time series analysis.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arrows here illustrate our LSTM nodes possibly learning the short term trends using the Memory of LSTM, indicated by the Orange line while the recent trends are captured by the light blue line. </a:t>
            </a:r>
            <a:endParaRPr sz="1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a10e8064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a10e8064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Speaker: Sid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Since our training dataset was small, we didn’t have the liberty to add too many LSTM cells or hidden layers. Given the constraints, we ended up picking 2 LSTM layers of size 8 cells each, followed by Dropout layers which help in generalization. In the end, we had a dense layer serving as the output layer.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solidFill>
                  <a:schemeClr val="dk1"/>
                </a:solidFill>
              </a:rPr>
              <a:t>We tried building various models, using relevant variables like minimum temperature, maximum temperature as well as yearly data from the Global Forest Database and we were able to get the best results by adding the Tree Cover Loss Average across the globe, after normalizing them.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t>We had to do hyper-parameter tuning to reach a sufficiently acceptable loss curve. Our training does do a little overfitting given the small training set but not by much.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a10e806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a10e806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Speaker: Sid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solidFill>
                  <a:schemeClr val="dk1"/>
                </a:solidFill>
              </a:rPr>
              <a:t>Using our best RNN model, as you can see with the figure on the right, our model can fairly predict the seasonality of the average temperatures. It also predicts the temperature ranges well.</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The steep lows and highs in the actual data are not captured by the model as they are too difficult to predict and depend on various other factors not covered by our model. These can can be considered the error.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That’s all for our Neural network model. Now I’ll pass it on to my colleague Alex for final analysis of our models.</a:t>
            </a:r>
            <a:endParaRPr sz="10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a138f34a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a138f34a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Speaker: </a:t>
            </a:r>
            <a:br>
              <a:rPr lang="en" sz="1000"/>
            </a:br>
            <a:endParaRPr sz="1000"/>
          </a:p>
          <a:p>
            <a:pPr indent="0" lvl="0" marL="0" rtl="0" algn="l">
              <a:spcBef>
                <a:spcPts val="0"/>
              </a:spcBef>
              <a:spcAft>
                <a:spcPts val="0"/>
              </a:spcAft>
              <a:buNone/>
            </a:pPr>
            <a:r>
              <a:rPr lang="en" sz="1000"/>
              <a:t>Among the various models we explored, our LSTM-based model produced the best results, closely followed by the ARIMA model, a well-established workhorse for time series data. While our models predict seasonal trends and ranges effectively, they struggle to capture the sharp peaks and troughs in the actual data, as these extremes are particularly challenging to forecast.</a:t>
            </a:r>
            <a:endParaRP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fa20f7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fa20f7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Despite the performance changes in our models, our data sets had some key limiting factors: small sample size and only an annual value for forest cover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Ian Malcom and nonlinear dynamics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f03e79d9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f03e79d9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3e79d94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3e79d9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Joan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03e79d94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03e79d94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Speaker: Joan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0aeb419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0aeb419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baseline models took in cleaned features to to predict average temperature. Three models served as our level-setting: linear regression, neural network regression, and XGBoost regressor.</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0aeb419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0aeb419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neural net had 2 hidden layers, with ‘relu’ for activation, which showed a step lower in loss than linear regression, but with the validation loss plateauing, the training data may be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XGBoost regressor proved to be a bit better in performance, but still not a large enough change.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a10e806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a10e806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Speaker: Joan</a:t>
            </a:r>
            <a:endParaRPr sz="1000"/>
          </a:p>
          <a:p>
            <a:pPr indent="0" lvl="0" marL="0" rtl="0" algn="l">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a138f34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a138f34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Speaker: Joan</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a138f34a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a138f34a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Speaker: Sid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Thank you Joan! The next model we built was, obviously, a deep neural network!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First, we used the sliding window technique to convert our time series problem into a supervised learning problem. We did this by creating sequences using the test data.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During model training, the input window shown in red above, becomes the X_train and the value in the forecast horizon, in the green box is the label or the y_train.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We chose a window size of 12, which corresponds to 12 months, i.e. a full year. Our model learns to predict the next average temperature using the data of the previous 12 months.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The input window of 12 months helps our model learn the seasonality aspect of the data. By adding other variables into our X_train, our problem becomes what’s called multi-variate time series problem, with features like Minimum Temperature, Maximum Temperature as well as annual Tree Cover loss taken from the Global Forest Cover database, which we normalized using a Standard Scaler.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omments" Target="../comments/comment3.xml"/><Relationship Id="rId4" Type="http://schemas.openxmlformats.org/officeDocument/2006/relationships/image" Target="../media/image1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omments" Target="../comments/commen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53" name="Shape 53"/>
        <p:cNvGrpSpPr/>
        <p:nvPr/>
      </p:nvGrpSpPr>
      <p:grpSpPr>
        <a:xfrm>
          <a:off x="0" y="0"/>
          <a:ext cx="0" cy="0"/>
          <a:chOff x="0" y="0"/>
          <a:chExt cx="0" cy="0"/>
        </a:xfrm>
      </p:grpSpPr>
      <p:sp>
        <p:nvSpPr>
          <p:cNvPr id="54" name="Google Shape;54;p13"/>
          <p:cNvSpPr txBox="1"/>
          <p:nvPr/>
        </p:nvSpPr>
        <p:spPr>
          <a:xfrm>
            <a:off x="225600" y="3203425"/>
            <a:ext cx="4030500" cy="103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lt1"/>
                </a:solidFill>
                <a:latin typeface="Georgia"/>
                <a:ea typeface="Georgia"/>
                <a:cs typeface="Georgia"/>
                <a:sym typeface="Georgia"/>
              </a:rPr>
              <a:t>Sid, Joan, Teja, Alex</a:t>
            </a:r>
            <a:endParaRPr b="1" sz="1500">
              <a:solidFill>
                <a:schemeClr val="lt1"/>
              </a:solidFill>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rPr b="1" lang="en" sz="1500">
                <a:solidFill>
                  <a:schemeClr val="lt1"/>
                </a:solidFill>
                <a:latin typeface="Georgia"/>
                <a:ea typeface="Georgia"/>
                <a:cs typeface="Georgia"/>
                <a:sym typeface="Georgia"/>
              </a:rPr>
              <a:t>DATASCI 207, Summer 2024</a:t>
            </a:r>
            <a:endParaRPr b="1" sz="1500">
              <a:solidFill>
                <a:schemeClr val="lt1"/>
              </a:solidFill>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rPr b="1" lang="en" sz="1500">
                <a:solidFill>
                  <a:schemeClr val="lt1"/>
                </a:solidFill>
                <a:latin typeface="Georgia"/>
                <a:ea typeface="Georgia"/>
                <a:cs typeface="Georgia"/>
                <a:sym typeface="Georgia"/>
              </a:rPr>
              <a:t>Instructor: John Santerre PhD</a:t>
            </a:r>
            <a:endParaRPr b="1" sz="1500">
              <a:solidFill>
                <a:schemeClr val="lt1"/>
              </a:solidFill>
              <a:latin typeface="Georgia"/>
              <a:ea typeface="Georgia"/>
              <a:cs typeface="Georgia"/>
              <a:sym typeface="Georgia"/>
            </a:endParaRPr>
          </a:p>
          <a:p>
            <a:pPr indent="0" lvl="0" marL="0" rtl="0" algn="l">
              <a:spcBef>
                <a:spcPts val="0"/>
              </a:spcBef>
              <a:spcAft>
                <a:spcPts val="0"/>
              </a:spcAft>
              <a:buNone/>
            </a:pPr>
            <a:r>
              <a:t/>
            </a:r>
            <a:endParaRPr sz="2100">
              <a:solidFill>
                <a:schemeClr val="dk2"/>
              </a:solidFill>
              <a:latin typeface="Georgia"/>
              <a:ea typeface="Georgia"/>
              <a:cs typeface="Georgia"/>
              <a:sym typeface="Georgia"/>
            </a:endParaRPr>
          </a:p>
        </p:txBody>
      </p:sp>
      <p:sp>
        <p:nvSpPr>
          <p:cNvPr id="55" name="Google Shape;55;p13"/>
          <p:cNvSpPr txBox="1"/>
          <p:nvPr/>
        </p:nvSpPr>
        <p:spPr>
          <a:xfrm>
            <a:off x="215375" y="775825"/>
            <a:ext cx="5865300" cy="16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100">
                <a:solidFill>
                  <a:schemeClr val="lt1"/>
                </a:solidFill>
                <a:latin typeface="Georgia"/>
                <a:ea typeface="Georgia"/>
                <a:cs typeface="Georgia"/>
                <a:sym typeface="Georgia"/>
              </a:rPr>
              <a:t>Predicting Temperature Trends in Tahoe</a:t>
            </a:r>
            <a:endParaRPr b="1" sz="4100">
              <a:solidFill>
                <a:schemeClr val="lt1"/>
              </a:solidFill>
              <a:latin typeface="Georgia"/>
              <a:ea typeface="Georgia"/>
              <a:cs typeface="Georgia"/>
              <a:sym typeface="Georgia"/>
            </a:endParaRPr>
          </a:p>
        </p:txBody>
      </p:sp>
      <p:cxnSp>
        <p:nvCxnSpPr>
          <p:cNvPr id="56" name="Google Shape;56;p13"/>
          <p:cNvCxnSpPr/>
          <p:nvPr/>
        </p:nvCxnSpPr>
        <p:spPr>
          <a:xfrm flipH="1" rot="10800000">
            <a:off x="375975" y="2801875"/>
            <a:ext cx="4361400" cy="30000"/>
          </a:xfrm>
          <a:prstGeom prst="straightConnector1">
            <a:avLst/>
          </a:prstGeom>
          <a:noFill/>
          <a:ln cap="flat" cmpd="sng" w="38100">
            <a:solidFill>
              <a:schemeClr val="lt1"/>
            </a:solidFill>
            <a:prstDash val="solid"/>
            <a:round/>
            <a:headEnd len="med" w="med" type="none"/>
            <a:tailEnd len="med" w="med" type="none"/>
          </a:ln>
        </p:spPr>
      </p:cxnSp>
      <p:pic>
        <p:nvPicPr>
          <p:cNvPr id="57" name="Google Shape;57;p13"/>
          <p:cNvPicPr preferRelativeResize="0"/>
          <p:nvPr/>
        </p:nvPicPr>
        <p:blipFill>
          <a:blip r:embed="rId4">
            <a:alphaModFix amt="50000"/>
          </a:blip>
          <a:stretch>
            <a:fillRect/>
          </a:stretch>
        </p:blipFill>
        <p:spPr>
          <a:xfrm>
            <a:off x="6157875" y="332850"/>
            <a:ext cx="2758525" cy="275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100">
                <a:solidFill>
                  <a:schemeClr val="lt1"/>
                </a:solidFill>
                <a:latin typeface="Georgia"/>
                <a:ea typeface="Georgia"/>
                <a:cs typeface="Georgia"/>
                <a:sym typeface="Georgia"/>
              </a:rPr>
              <a:t>Sliding with</a:t>
            </a:r>
            <a:r>
              <a:rPr b="1" lang="en" sz="4100">
                <a:solidFill>
                  <a:schemeClr val="lt1"/>
                </a:solidFill>
                <a:latin typeface="Georgia"/>
                <a:ea typeface="Georgia"/>
                <a:cs typeface="Georgia"/>
                <a:sym typeface="Georgia"/>
              </a:rPr>
              <a:t> LSTM</a:t>
            </a:r>
            <a:endParaRPr/>
          </a:p>
        </p:txBody>
      </p:sp>
      <p:pic>
        <p:nvPicPr>
          <p:cNvPr id="138" name="Google Shape;138;p22"/>
          <p:cNvPicPr preferRelativeResize="0"/>
          <p:nvPr/>
        </p:nvPicPr>
        <p:blipFill>
          <a:blip r:embed="rId3">
            <a:alphaModFix/>
          </a:blip>
          <a:stretch>
            <a:fillRect/>
          </a:stretch>
        </p:blipFill>
        <p:spPr>
          <a:xfrm>
            <a:off x="437600" y="1347000"/>
            <a:ext cx="3702945" cy="2111375"/>
          </a:xfrm>
          <a:prstGeom prst="rect">
            <a:avLst/>
          </a:prstGeom>
          <a:noFill/>
          <a:ln>
            <a:noFill/>
          </a:ln>
        </p:spPr>
      </p:pic>
      <p:sp>
        <p:nvSpPr>
          <p:cNvPr id="139" name="Google Shape;139;p22"/>
          <p:cNvSpPr/>
          <p:nvPr/>
        </p:nvSpPr>
        <p:spPr>
          <a:xfrm>
            <a:off x="5813250" y="3618813"/>
            <a:ext cx="393300" cy="737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pic>
        <p:nvPicPr>
          <p:cNvPr id="140" name="Google Shape;140;p22"/>
          <p:cNvPicPr preferRelativeResize="0"/>
          <p:nvPr/>
        </p:nvPicPr>
        <p:blipFill>
          <a:blip r:embed="rId4">
            <a:alphaModFix/>
          </a:blip>
          <a:stretch>
            <a:fillRect/>
          </a:stretch>
        </p:blipFill>
        <p:spPr>
          <a:xfrm>
            <a:off x="5214850" y="1346999"/>
            <a:ext cx="2993050" cy="2166875"/>
          </a:xfrm>
          <a:prstGeom prst="rect">
            <a:avLst/>
          </a:prstGeom>
          <a:noFill/>
          <a:ln>
            <a:noFill/>
          </a:ln>
        </p:spPr>
      </p:pic>
      <p:pic>
        <p:nvPicPr>
          <p:cNvPr id="141" name="Google Shape;141;p22"/>
          <p:cNvPicPr preferRelativeResize="0"/>
          <p:nvPr/>
        </p:nvPicPr>
        <p:blipFill>
          <a:blip r:embed="rId5">
            <a:alphaModFix/>
          </a:blip>
          <a:stretch>
            <a:fillRect/>
          </a:stretch>
        </p:blipFill>
        <p:spPr>
          <a:xfrm>
            <a:off x="5214850" y="3872650"/>
            <a:ext cx="2993050" cy="230025"/>
          </a:xfrm>
          <a:prstGeom prst="rect">
            <a:avLst/>
          </a:prstGeom>
          <a:noFill/>
          <a:ln>
            <a:noFill/>
          </a:ln>
        </p:spPr>
      </p:pic>
      <p:sp>
        <p:nvSpPr>
          <p:cNvPr id="142" name="Google Shape;142;p22"/>
          <p:cNvSpPr/>
          <p:nvPr/>
        </p:nvSpPr>
        <p:spPr>
          <a:xfrm>
            <a:off x="6186950" y="1532925"/>
            <a:ext cx="2684785" cy="2326075"/>
          </a:xfrm>
          <a:custGeom>
            <a:rect b="b" l="l" r="r" t="t"/>
            <a:pathLst>
              <a:path extrusionOk="0" h="93043" w="119284">
                <a:moveTo>
                  <a:pt x="0" y="92578"/>
                </a:moveTo>
                <a:cubicBezTo>
                  <a:pt x="18292" y="91136"/>
                  <a:pt x="91396" y="98085"/>
                  <a:pt x="109754" y="83923"/>
                </a:cubicBezTo>
                <a:cubicBezTo>
                  <a:pt x="128112" y="69761"/>
                  <a:pt x="115196" y="21244"/>
                  <a:pt x="110147" y="7607"/>
                </a:cubicBezTo>
                <a:cubicBezTo>
                  <a:pt x="105099" y="-6030"/>
                  <a:pt x="84577" y="3017"/>
                  <a:pt x="79463" y="2099"/>
                </a:cubicBezTo>
              </a:path>
            </a:pathLst>
          </a:custGeom>
          <a:noFill/>
          <a:ln cap="flat" cmpd="sng" w="38100">
            <a:solidFill>
              <a:schemeClr val="accent4"/>
            </a:solidFill>
            <a:prstDash val="solid"/>
            <a:round/>
            <a:headEnd len="med" w="med" type="none"/>
            <a:tailEnd len="med" w="med" type="none"/>
          </a:ln>
        </p:spPr>
      </p:sp>
      <p:sp>
        <p:nvSpPr>
          <p:cNvPr id="143" name="Google Shape;143;p22"/>
          <p:cNvSpPr/>
          <p:nvPr/>
        </p:nvSpPr>
        <p:spPr>
          <a:xfrm flipH="1">
            <a:off x="4879849" y="3458375"/>
            <a:ext cx="933397" cy="330070"/>
          </a:xfrm>
          <a:custGeom>
            <a:rect b="b" l="l" r="r" t="t"/>
            <a:pathLst>
              <a:path extrusionOk="0" h="93043" w="119284">
                <a:moveTo>
                  <a:pt x="0" y="92578"/>
                </a:moveTo>
                <a:cubicBezTo>
                  <a:pt x="18292" y="91136"/>
                  <a:pt x="91396" y="98085"/>
                  <a:pt x="109754" y="83923"/>
                </a:cubicBezTo>
                <a:cubicBezTo>
                  <a:pt x="128112" y="69761"/>
                  <a:pt x="115196" y="21244"/>
                  <a:pt x="110147" y="7607"/>
                </a:cubicBezTo>
                <a:cubicBezTo>
                  <a:pt x="105099" y="-6030"/>
                  <a:pt x="84577" y="3017"/>
                  <a:pt x="79463" y="2099"/>
                </a:cubicBezTo>
              </a:path>
            </a:pathLst>
          </a:custGeom>
          <a:noFill/>
          <a:ln cap="flat" cmpd="sng" w="38100">
            <a:solidFill>
              <a:srgbClr val="00FFFF"/>
            </a:solidFill>
            <a:prstDash val="solid"/>
            <a:round/>
            <a:headEnd len="med" w="med" type="none"/>
            <a:tailEnd len="med" w="med" type="none"/>
          </a:ln>
        </p:spPr>
      </p:sp>
      <p:sp>
        <p:nvSpPr>
          <p:cNvPr id="144" name="Google Shape;144;p22"/>
          <p:cNvSpPr/>
          <p:nvPr/>
        </p:nvSpPr>
        <p:spPr>
          <a:xfrm flipH="1">
            <a:off x="4835420" y="3306252"/>
            <a:ext cx="977831" cy="374033"/>
          </a:xfrm>
          <a:custGeom>
            <a:rect b="b" l="l" r="r" t="t"/>
            <a:pathLst>
              <a:path extrusionOk="0" h="93043" w="119284">
                <a:moveTo>
                  <a:pt x="0" y="92578"/>
                </a:moveTo>
                <a:cubicBezTo>
                  <a:pt x="18292" y="91136"/>
                  <a:pt x="91396" y="98085"/>
                  <a:pt x="109754" y="83923"/>
                </a:cubicBezTo>
                <a:cubicBezTo>
                  <a:pt x="128112" y="69761"/>
                  <a:pt x="115196" y="21244"/>
                  <a:pt x="110147" y="7607"/>
                </a:cubicBezTo>
                <a:cubicBezTo>
                  <a:pt x="105099" y="-6030"/>
                  <a:pt x="84577" y="3017"/>
                  <a:pt x="79463" y="2099"/>
                </a:cubicBezTo>
              </a:path>
            </a:pathLst>
          </a:custGeom>
          <a:noFill/>
          <a:ln cap="flat" cmpd="sng" w="38100">
            <a:solidFill>
              <a:srgbClr val="00FFFF"/>
            </a:solidFill>
            <a:prstDash val="solid"/>
            <a:round/>
            <a:headEnd len="med" w="med" type="none"/>
            <a:tailEnd len="med" w="med" type="none"/>
          </a:ln>
        </p:spPr>
      </p:sp>
      <p:sp>
        <p:nvSpPr>
          <p:cNvPr id="145" name="Google Shape;145;p22"/>
          <p:cNvSpPr txBox="1"/>
          <p:nvPr/>
        </p:nvSpPr>
        <p:spPr>
          <a:xfrm>
            <a:off x="8147725" y="250525"/>
            <a:ext cx="933300" cy="7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Georgia"/>
                <a:ea typeface="Georgia"/>
                <a:cs typeface="Georgia"/>
                <a:sym typeface="Georgia"/>
              </a:rPr>
              <a:t>Long Term Trends from LSTM Memory</a:t>
            </a:r>
            <a:endParaRPr b="1" sz="1100">
              <a:solidFill>
                <a:schemeClr val="lt1"/>
              </a:solidFill>
              <a:latin typeface="Georgia"/>
              <a:ea typeface="Georgia"/>
              <a:cs typeface="Georgia"/>
              <a:sym typeface="Georgia"/>
            </a:endParaRPr>
          </a:p>
        </p:txBody>
      </p:sp>
      <p:sp>
        <p:nvSpPr>
          <p:cNvPr id="146" name="Google Shape;146;p22"/>
          <p:cNvSpPr txBox="1"/>
          <p:nvPr/>
        </p:nvSpPr>
        <p:spPr>
          <a:xfrm>
            <a:off x="4202875" y="3618813"/>
            <a:ext cx="933300" cy="7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Georgia"/>
                <a:ea typeface="Georgia"/>
                <a:cs typeface="Georgia"/>
                <a:sym typeface="Georgia"/>
              </a:rPr>
              <a:t>Short</a:t>
            </a:r>
            <a:r>
              <a:rPr b="1" lang="en" sz="1100">
                <a:solidFill>
                  <a:schemeClr val="lt1"/>
                </a:solidFill>
                <a:latin typeface="Georgia"/>
                <a:ea typeface="Georgia"/>
                <a:cs typeface="Georgia"/>
                <a:sym typeface="Georgia"/>
              </a:rPr>
              <a:t> Term Trends from Hidden State</a:t>
            </a:r>
            <a:endParaRPr b="1" sz="1100">
              <a:solidFill>
                <a:schemeClr val="lt1"/>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100">
                <a:solidFill>
                  <a:schemeClr val="lt1"/>
                </a:solidFill>
                <a:latin typeface="Georgia"/>
                <a:ea typeface="Georgia"/>
                <a:cs typeface="Georgia"/>
                <a:sym typeface="Georgia"/>
              </a:rPr>
              <a:t>Neural Network using LSTM</a:t>
            </a:r>
            <a:endParaRPr/>
          </a:p>
        </p:txBody>
      </p:sp>
      <p:pic>
        <p:nvPicPr>
          <p:cNvPr id="152" name="Google Shape;152;p23"/>
          <p:cNvPicPr preferRelativeResize="0"/>
          <p:nvPr/>
        </p:nvPicPr>
        <p:blipFill>
          <a:blip r:embed="rId3">
            <a:alphaModFix/>
          </a:blip>
          <a:stretch>
            <a:fillRect/>
          </a:stretch>
        </p:blipFill>
        <p:spPr>
          <a:xfrm>
            <a:off x="211400" y="1144613"/>
            <a:ext cx="4114700" cy="2854275"/>
          </a:xfrm>
          <a:prstGeom prst="rect">
            <a:avLst/>
          </a:prstGeom>
          <a:noFill/>
          <a:ln>
            <a:noFill/>
          </a:ln>
        </p:spPr>
      </p:pic>
      <p:pic>
        <p:nvPicPr>
          <p:cNvPr id="153" name="Google Shape;153;p23"/>
          <p:cNvPicPr preferRelativeResize="0"/>
          <p:nvPr/>
        </p:nvPicPr>
        <p:blipFill>
          <a:blip r:embed="rId4">
            <a:alphaModFix/>
          </a:blip>
          <a:stretch>
            <a:fillRect/>
          </a:stretch>
        </p:blipFill>
        <p:spPr>
          <a:xfrm>
            <a:off x="4950525" y="1096425"/>
            <a:ext cx="3626175" cy="36133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57" name="Shape 157"/>
        <p:cNvGrpSpPr/>
        <p:nvPr/>
      </p:nvGrpSpPr>
      <p:grpSpPr>
        <a:xfrm>
          <a:off x="0" y="0"/>
          <a:ext cx="0" cy="0"/>
          <a:chOff x="0" y="0"/>
          <a:chExt cx="0" cy="0"/>
        </a:xfrm>
      </p:grpSpPr>
      <p:sp>
        <p:nvSpPr>
          <p:cNvPr id="158" name="Google Shape;158;p24"/>
          <p:cNvSpPr txBox="1"/>
          <p:nvPr>
            <p:ph type="title"/>
          </p:nvPr>
        </p:nvSpPr>
        <p:spPr>
          <a:xfrm>
            <a:off x="311700" y="2975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290">
                <a:solidFill>
                  <a:schemeClr val="lt1"/>
                </a:solidFill>
                <a:latin typeface="Georgia"/>
                <a:ea typeface="Georgia"/>
                <a:cs typeface="Georgia"/>
                <a:sym typeface="Georgia"/>
              </a:rPr>
              <a:t>Training and Evaluation</a:t>
            </a:r>
            <a:endParaRPr sz="2920"/>
          </a:p>
        </p:txBody>
      </p:sp>
      <p:pic>
        <p:nvPicPr>
          <p:cNvPr id="159" name="Google Shape;159;p24"/>
          <p:cNvPicPr preferRelativeResize="0"/>
          <p:nvPr/>
        </p:nvPicPr>
        <p:blipFill>
          <a:blip r:embed="rId3">
            <a:alphaModFix/>
          </a:blip>
          <a:stretch>
            <a:fillRect/>
          </a:stretch>
        </p:blipFill>
        <p:spPr>
          <a:xfrm>
            <a:off x="311700" y="948875"/>
            <a:ext cx="6408249" cy="3702801"/>
          </a:xfrm>
          <a:prstGeom prst="rect">
            <a:avLst/>
          </a:prstGeom>
          <a:noFill/>
          <a:ln>
            <a:noFill/>
          </a:ln>
        </p:spPr>
      </p:pic>
      <p:pic>
        <p:nvPicPr>
          <p:cNvPr id="160" name="Google Shape;160;p24"/>
          <p:cNvPicPr preferRelativeResize="0"/>
          <p:nvPr/>
        </p:nvPicPr>
        <p:blipFill>
          <a:blip r:embed="rId4">
            <a:alphaModFix/>
          </a:blip>
          <a:stretch>
            <a:fillRect/>
          </a:stretch>
        </p:blipFill>
        <p:spPr>
          <a:xfrm>
            <a:off x="6942197" y="2571747"/>
            <a:ext cx="1890097" cy="66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2975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290">
                <a:solidFill>
                  <a:schemeClr val="lt1"/>
                </a:solidFill>
                <a:latin typeface="Georgia"/>
                <a:ea typeface="Georgia"/>
                <a:cs typeface="Georgia"/>
                <a:sym typeface="Georgia"/>
              </a:rPr>
              <a:t>Comparing All Models</a:t>
            </a:r>
            <a:endParaRPr sz="2920"/>
          </a:p>
        </p:txBody>
      </p:sp>
      <p:graphicFrame>
        <p:nvGraphicFramePr>
          <p:cNvPr id="166" name="Google Shape;166;p25"/>
          <p:cNvGraphicFramePr/>
          <p:nvPr/>
        </p:nvGraphicFramePr>
        <p:xfrm>
          <a:off x="952500" y="1301150"/>
          <a:ext cx="3000000" cy="3000000"/>
        </p:xfrm>
        <a:graphic>
          <a:graphicData uri="http://schemas.openxmlformats.org/drawingml/2006/table">
            <a:tbl>
              <a:tblPr>
                <a:noFill/>
                <a:tableStyleId>{5989F22A-E5B6-4322-B628-6804B2763481}</a:tableStyleId>
              </a:tblPr>
              <a:tblGrid>
                <a:gridCol w="3619500"/>
                <a:gridCol w="3619500"/>
              </a:tblGrid>
              <a:tr h="381000">
                <a:tc>
                  <a:txBody>
                    <a:bodyPr/>
                    <a:lstStyle/>
                    <a:p>
                      <a:pPr indent="0" lvl="0" marL="0" rtl="0" algn="l">
                        <a:spcBef>
                          <a:spcPts val="0"/>
                        </a:spcBef>
                        <a:spcAft>
                          <a:spcPts val="0"/>
                        </a:spcAft>
                        <a:buNone/>
                      </a:pPr>
                      <a:r>
                        <a:rPr b="1" lang="en"/>
                        <a:t>Model Type</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c>
                  <a:txBody>
                    <a:bodyPr/>
                    <a:lstStyle/>
                    <a:p>
                      <a:pPr indent="0" lvl="0" marL="0" rtl="0" algn="l">
                        <a:spcBef>
                          <a:spcPts val="0"/>
                        </a:spcBef>
                        <a:spcAft>
                          <a:spcPts val="0"/>
                        </a:spcAft>
                        <a:buNone/>
                      </a:pPr>
                      <a:r>
                        <a:rPr b="1" lang="en"/>
                        <a:t>Loss</a:t>
                      </a:r>
                      <a:endParaRPr b="1"/>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93C47D"/>
                    </a:solidFill>
                  </a:tcPr>
                </a:tc>
              </a:tr>
              <a:tr h="381000">
                <a:tc>
                  <a:txBody>
                    <a:bodyPr/>
                    <a:lstStyle/>
                    <a:p>
                      <a:pPr indent="0" lvl="0" marL="0" rtl="0" algn="l">
                        <a:spcBef>
                          <a:spcPts val="0"/>
                        </a:spcBef>
                        <a:spcAft>
                          <a:spcPts val="0"/>
                        </a:spcAft>
                        <a:buNone/>
                      </a:pPr>
                      <a:r>
                        <a:rPr lang="en"/>
                        <a:t>Linear Regression (</a:t>
                      </a:r>
                      <a:r>
                        <a:rPr lang="en">
                          <a:solidFill>
                            <a:schemeClr val="dk1"/>
                          </a:solidFill>
                        </a:rPr>
                        <a:t>Base</a:t>
                      </a:r>
                      <a:r>
                        <a:rPr lang="en"/>
                        <a:t>)</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RSME: 4.748</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lang="en"/>
                        <a:t>Neural net regression (Base)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RSME: 3.992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lang="en"/>
                        <a:t>XGBoost regressor (Base)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RSME: 3.059</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lang="en"/>
                        <a:t>ARIMA</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RMSE: 1.720</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lang="en"/>
                        <a:t>LSTM</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solidFill>
                            <a:schemeClr val="dk1"/>
                          </a:solidFill>
                        </a:rPr>
                        <a:t>RMSE: 1.536</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204"/>
              <a:buFont typeface="Arial"/>
              <a:buNone/>
            </a:pPr>
            <a:r>
              <a:rPr b="1" lang="en" sz="2734">
                <a:solidFill>
                  <a:schemeClr val="lt1"/>
                </a:solidFill>
                <a:latin typeface="Georgia"/>
                <a:ea typeface="Georgia"/>
                <a:cs typeface="Georgia"/>
                <a:sym typeface="Georgia"/>
              </a:rPr>
              <a:t>Limitations and Conclusion</a:t>
            </a:r>
            <a:endParaRPr sz="3244"/>
          </a:p>
        </p:txBody>
      </p:sp>
      <p:sp>
        <p:nvSpPr>
          <p:cNvPr id="172" name="Google Shape;172;p26"/>
          <p:cNvSpPr txBox="1"/>
          <p:nvPr/>
        </p:nvSpPr>
        <p:spPr>
          <a:xfrm>
            <a:off x="556300" y="1392150"/>
            <a:ext cx="7715400" cy="2994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Font typeface="Georgia"/>
              <a:buChar char="●"/>
            </a:pPr>
            <a:r>
              <a:rPr lang="en" sz="2200">
                <a:solidFill>
                  <a:schemeClr val="lt1"/>
                </a:solidFill>
                <a:latin typeface="Georgia"/>
                <a:ea typeface="Georgia"/>
                <a:cs typeface="Georgia"/>
                <a:sym typeface="Georgia"/>
              </a:rPr>
              <a:t>Limited NCEI data</a:t>
            </a:r>
            <a:endParaRPr sz="2200">
              <a:solidFill>
                <a:schemeClr val="lt1"/>
              </a:solidFill>
              <a:latin typeface="Georgia"/>
              <a:ea typeface="Georgia"/>
              <a:cs typeface="Georgia"/>
              <a:sym typeface="Georgia"/>
            </a:endParaRPr>
          </a:p>
          <a:p>
            <a:pPr indent="-368300" lvl="0" marL="457200" rtl="0" algn="l">
              <a:spcBef>
                <a:spcPts val="0"/>
              </a:spcBef>
              <a:spcAft>
                <a:spcPts val="0"/>
              </a:spcAft>
              <a:buClr>
                <a:schemeClr val="lt1"/>
              </a:buClr>
              <a:buSzPts val="2200"/>
              <a:buFont typeface="Georgia"/>
              <a:buChar char="●"/>
            </a:pPr>
            <a:r>
              <a:rPr lang="en" sz="2200">
                <a:solidFill>
                  <a:schemeClr val="lt1"/>
                </a:solidFill>
                <a:latin typeface="Georgia"/>
                <a:ea typeface="Georgia"/>
                <a:cs typeface="Georgia"/>
                <a:sym typeface="Georgia"/>
              </a:rPr>
              <a:t>The Global Forest Data had only a yearly forest cover loss granularity.</a:t>
            </a:r>
            <a:endParaRPr sz="2200">
              <a:solidFill>
                <a:schemeClr val="lt1"/>
              </a:solidFill>
              <a:latin typeface="Georgia"/>
              <a:ea typeface="Georgia"/>
              <a:cs typeface="Georgia"/>
              <a:sym typeface="Georgia"/>
            </a:endParaRPr>
          </a:p>
          <a:p>
            <a:pPr indent="-368300" lvl="0" marL="457200" rtl="0" algn="l">
              <a:spcBef>
                <a:spcPts val="0"/>
              </a:spcBef>
              <a:spcAft>
                <a:spcPts val="0"/>
              </a:spcAft>
              <a:buClr>
                <a:schemeClr val="lt1"/>
              </a:buClr>
              <a:buSzPts val="2200"/>
              <a:buFont typeface="Georgia"/>
              <a:buChar char="●"/>
            </a:pPr>
            <a:r>
              <a:rPr lang="en" sz="2200">
                <a:solidFill>
                  <a:schemeClr val="lt1"/>
                </a:solidFill>
                <a:latin typeface="Georgia"/>
                <a:ea typeface="Georgia"/>
                <a:cs typeface="Georgia"/>
                <a:sym typeface="Georgia"/>
              </a:rPr>
              <a:t>Complexity</a:t>
            </a:r>
            <a:r>
              <a:rPr lang="en" sz="2200">
                <a:solidFill>
                  <a:schemeClr val="lt1"/>
                </a:solidFill>
                <a:latin typeface="Georgia"/>
                <a:ea typeface="Georgia"/>
                <a:cs typeface="Georgia"/>
                <a:sym typeface="Georgia"/>
              </a:rPr>
              <a:t> of Weather Predictions</a:t>
            </a:r>
            <a:endParaRPr sz="2200">
              <a:solidFill>
                <a:schemeClr val="lt1"/>
              </a:solidFill>
              <a:latin typeface="Georgia"/>
              <a:ea typeface="Georgia"/>
              <a:cs typeface="Georgia"/>
              <a:sym typeface="Georgia"/>
            </a:endParaRPr>
          </a:p>
          <a:p>
            <a:pPr indent="-368300" lvl="0" marL="457200" rtl="0" algn="l">
              <a:spcBef>
                <a:spcPts val="0"/>
              </a:spcBef>
              <a:spcAft>
                <a:spcPts val="0"/>
              </a:spcAft>
              <a:buClr>
                <a:schemeClr val="lt1"/>
              </a:buClr>
              <a:buSzPts val="2200"/>
              <a:buFont typeface="Georgia"/>
              <a:buChar char="●"/>
            </a:pPr>
            <a:r>
              <a:rPr lang="en" sz="2200">
                <a:solidFill>
                  <a:schemeClr val="lt1"/>
                </a:solidFill>
                <a:latin typeface="Georgia"/>
                <a:ea typeface="Georgia"/>
                <a:cs typeface="Georgia"/>
                <a:sym typeface="Georgia"/>
              </a:rPr>
              <a:t>Model only accounts for one </a:t>
            </a:r>
            <a:r>
              <a:rPr lang="en" sz="2200">
                <a:solidFill>
                  <a:schemeClr val="lt1"/>
                </a:solidFill>
                <a:latin typeface="Georgia"/>
                <a:ea typeface="Georgia"/>
                <a:cs typeface="Georgia"/>
                <a:sym typeface="Georgia"/>
              </a:rPr>
              <a:t>region</a:t>
            </a:r>
            <a:endParaRPr sz="2200">
              <a:solidFill>
                <a:schemeClr val="lt1"/>
              </a:solidFill>
              <a:latin typeface="Georgia"/>
              <a:ea typeface="Georgia"/>
              <a:cs typeface="Georgia"/>
              <a:sym typeface="Georgia"/>
            </a:endParaRPr>
          </a:p>
          <a:p>
            <a:pPr indent="-368300" lvl="0" marL="457200" rtl="0" algn="l">
              <a:spcBef>
                <a:spcPts val="0"/>
              </a:spcBef>
              <a:spcAft>
                <a:spcPts val="0"/>
              </a:spcAft>
              <a:buClr>
                <a:schemeClr val="lt1"/>
              </a:buClr>
              <a:buSzPts val="2200"/>
              <a:buFont typeface="Georgia"/>
              <a:buChar char="●"/>
            </a:pPr>
            <a:r>
              <a:rPr lang="en" sz="2200">
                <a:solidFill>
                  <a:schemeClr val="lt1"/>
                </a:solidFill>
                <a:latin typeface="Georgia"/>
                <a:ea typeface="Georgia"/>
                <a:cs typeface="Georgia"/>
                <a:sym typeface="Georgia"/>
              </a:rPr>
              <a:t>Expand Data Sources, Broaden Geographic Scope, Incorporate Additional Features, Collaborate with Experts</a:t>
            </a:r>
            <a:endParaRPr sz="2200">
              <a:solidFill>
                <a:schemeClr val="lt1"/>
              </a:solidFill>
              <a:latin typeface="Georgia"/>
              <a:ea typeface="Georgia"/>
              <a:cs typeface="Georgia"/>
              <a:sym typeface="Georgia"/>
            </a:endParaRPr>
          </a:p>
        </p:txBody>
      </p:sp>
      <p:cxnSp>
        <p:nvCxnSpPr>
          <p:cNvPr id="173" name="Google Shape;173;p26"/>
          <p:cNvCxnSpPr/>
          <p:nvPr/>
        </p:nvCxnSpPr>
        <p:spPr>
          <a:xfrm flipH="1" rot="10800000">
            <a:off x="421100" y="1082925"/>
            <a:ext cx="7068600" cy="30000"/>
          </a:xfrm>
          <a:prstGeom prst="straightConnector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829"/>
              <a:buFont typeface="Arial"/>
              <a:buNone/>
            </a:pPr>
            <a:r>
              <a:rPr b="1" lang="en" sz="4100">
                <a:solidFill>
                  <a:schemeClr val="lt1"/>
                </a:solidFill>
                <a:latin typeface="Georgia"/>
                <a:ea typeface="Georgia"/>
                <a:cs typeface="Georgia"/>
                <a:sym typeface="Georgia"/>
              </a:rPr>
              <a:t>Background</a:t>
            </a:r>
            <a:endParaRPr/>
          </a:p>
        </p:txBody>
      </p:sp>
      <p:sp>
        <p:nvSpPr>
          <p:cNvPr id="63" name="Google Shape;63;p14"/>
          <p:cNvSpPr txBox="1"/>
          <p:nvPr>
            <p:ph idx="1" type="body"/>
          </p:nvPr>
        </p:nvSpPr>
        <p:spPr>
          <a:xfrm>
            <a:off x="229925" y="1410450"/>
            <a:ext cx="5568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Georgia"/>
              <a:buChar char="●"/>
            </a:pPr>
            <a:r>
              <a:rPr lang="en" sz="2400">
                <a:solidFill>
                  <a:schemeClr val="lt1"/>
                </a:solidFill>
                <a:latin typeface="Georgia"/>
                <a:ea typeface="Georgia"/>
                <a:cs typeface="Georgia"/>
                <a:sym typeface="Georgia"/>
              </a:rPr>
              <a:t>Research and Environmental Monitoring</a:t>
            </a:r>
            <a:endParaRPr sz="2400">
              <a:solidFill>
                <a:schemeClr val="lt1"/>
              </a:solidFill>
              <a:latin typeface="Georgia"/>
              <a:ea typeface="Georgia"/>
              <a:cs typeface="Georgia"/>
              <a:sym typeface="Georgia"/>
            </a:endParaRPr>
          </a:p>
          <a:p>
            <a:pPr indent="-381000" lvl="1" marL="914400" rtl="0" algn="l">
              <a:spcBef>
                <a:spcPts val="0"/>
              </a:spcBef>
              <a:spcAft>
                <a:spcPts val="0"/>
              </a:spcAft>
              <a:buClr>
                <a:schemeClr val="lt1"/>
              </a:buClr>
              <a:buSzPts val="2400"/>
              <a:buFont typeface="Georgia"/>
              <a:buChar char="○"/>
            </a:pPr>
            <a:r>
              <a:rPr lang="en" sz="2400">
                <a:solidFill>
                  <a:schemeClr val="lt1"/>
                </a:solidFill>
                <a:latin typeface="Georgia"/>
                <a:ea typeface="Georgia"/>
                <a:cs typeface="Georgia"/>
                <a:sym typeface="Georgia"/>
              </a:rPr>
              <a:t>Wildfires</a:t>
            </a:r>
            <a:endParaRPr sz="2400">
              <a:solidFill>
                <a:schemeClr val="lt1"/>
              </a:solidFill>
              <a:latin typeface="Georgia"/>
              <a:ea typeface="Georgia"/>
              <a:cs typeface="Georgia"/>
              <a:sym typeface="Georgia"/>
            </a:endParaRPr>
          </a:p>
          <a:p>
            <a:pPr indent="-381000" lvl="0" marL="457200" rtl="0" algn="l">
              <a:spcBef>
                <a:spcPts val="0"/>
              </a:spcBef>
              <a:spcAft>
                <a:spcPts val="0"/>
              </a:spcAft>
              <a:buClr>
                <a:schemeClr val="lt1"/>
              </a:buClr>
              <a:buSzPts val="2400"/>
              <a:buFont typeface="Georgia"/>
              <a:buChar char="●"/>
            </a:pPr>
            <a:r>
              <a:rPr lang="en" sz="2400">
                <a:solidFill>
                  <a:schemeClr val="lt1"/>
                </a:solidFill>
                <a:latin typeface="Georgia"/>
                <a:ea typeface="Georgia"/>
                <a:cs typeface="Georgia"/>
                <a:sym typeface="Georgia"/>
              </a:rPr>
              <a:t>Public Safety </a:t>
            </a:r>
            <a:endParaRPr sz="2400">
              <a:solidFill>
                <a:schemeClr val="lt1"/>
              </a:solidFill>
              <a:latin typeface="Georgia"/>
              <a:ea typeface="Georgia"/>
              <a:cs typeface="Georgia"/>
              <a:sym typeface="Georgia"/>
            </a:endParaRPr>
          </a:p>
          <a:p>
            <a:pPr indent="-381000" lvl="0" marL="457200" rtl="0" algn="l">
              <a:spcBef>
                <a:spcPts val="0"/>
              </a:spcBef>
              <a:spcAft>
                <a:spcPts val="0"/>
              </a:spcAft>
              <a:buClr>
                <a:schemeClr val="lt1"/>
              </a:buClr>
              <a:buSzPts val="2400"/>
              <a:buFont typeface="Georgia"/>
              <a:buChar char="●"/>
            </a:pPr>
            <a:r>
              <a:rPr lang="en" sz="2400">
                <a:solidFill>
                  <a:schemeClr val="lt1"/>
                </a:solidFill>
                <a:latin typeface="Georgia"/>
                <a:ea typeface="Georgia"/>
                <a:cs typeface="Georgia"/>
                <a:sym typeface="Georgia"/>
              </a:rPr>
              <a:t>Economic Impact</a:t>
            </a:r>
            <a:endParaRPr sz="2400">
              <a:solidFill>
                <a:schemeClr val="lt1"/>
              </a:solidFill>
              <a:latin typeface="Georgia"/>
              <a:ea typeface="Georgia"/>
              <a:cs typeface="Georgia"/>
              <a:sym typeface="Georgia"/>
            </a:endParaRPr>
          </a:p>
          <a:p>
            <a:pPr indent="-355600" lvl="1" marL="914400" rtl="0" algn="l">
              <a:spcBef>
                <a:spcPts val="0"/>
              </a:spcBef>
              <a:spcAft>
                <a:spcPts val="0"/>
              </a:spcAft>
              <a:buClr>
                <a:schemeClr val="lt1"/>
              </a:buClr>
              <a:buSzPts val="2000"/>
              <a:buFont typeface="Georgia"/>
              <a:buChar char="○"/>
            </a:pPr>
            <a:r>
              <a:rPr lang="en" sz="2000">
                <a:solidFill>
                  <a:schemeClr val="lt1"/>
                </a:solidFill>
                <a:latin typeface="Georgia"/>
                <a:ea typeface="Georgia"/>
                <a:cs typeface="Georgia"/>
                <a:sym typeface="Georgia"/>
              </a:rPr>
              <a:t>Transportation </a:t>
            </a:r>
            <a:endParaRPr sz="2000">
              <a:solidFill>
                <a:schemeClr val="lt1"/>
              </a:solidFill>
              <a:latin typeface="Georgia"/>
              <a:ea typeface="Georgia"/>
              <a:cs typeface="Georgia"/>
              <a:sym typeface="Georgia"/>
            </a:endParaRPr>
          </a:p>
          <a:p>
            <a:pPr indent="-355600" lvl="1" marL="914400" rtl="0" algn="l">
              <a:spcBef>
                <a:spcPts val="0"/>
              </a:spcBef>
              <a:spcAft>
                <a:spcPts val="0"/>
              </a:spcAft>
              <a:buClr>
                <a:schemeClr val="lt1"/>
              </a:buClr>
              <a:buSzPts val="2000"/>
              <a:buFont typeface="Georgia"/>
              <a:buChar char="○"/>
            </a:pPr>
            <a:r>
              <a:rPr lang="en" sz="2000">
                <a:solidFill>
                  <a:schemeClr val="lt1"/>
                </a:solidFill>
                <a:latin typeface="Georgia"/>
                <a:ea typeface="Georgia"/>
                <a:cs typeface="Georgia"/>
                <a:sym typeface="Georgia"/>
              </a:rPr>
              <a:t>Agriculture</a:t>
            </a:r>
            <a:endParaRPr sz="2000">
              <a:solidFill>
                <a:schemeClr val="lt1"/>
              </a:solidFill>
              <a:latin typeface="Georgia"/>
              <a:ea typeface="Georgia"/>
              <a:cs typeface="Georgia"/>
              <a:sym typeface="Georgia"/>
            </a:endParaRPr>
          </a:p>
          <a:p>
            <a:pPr indent="-355600" lvl="1" marL="914400" rtl="0" algn="l">
              <a:spcBef>
                <a:spcPts val="0"/>
              </a:spcBef>
              <a:spcAft>
                <a:spcPts val="0"/>
              </a:spcAft>
              <a:buClr>
                <a:schemeClr val="lt1"/>
              </a:buClr>
              <a:buSzPts val="2000"/>
              <a:buFont typeface="Georgia"/>
              <a:buChar char="○"/>
            </a:pPr>
            <a:r>
              <a:rPr lang="en" sz="2000">
                <a:solidFill>
                  <a:schemeClr val="lt1"/>
                </a:solidFill>
                <a:latin typeface="Georgia"/>
                <a:ea typeface="Georgia"/>
                <a:cs typeface="Georgia"/>
                <a:sym typeface="Georgia"/>
              </a:rPr>
              <a:t>Recreation</a:t>
            </a:r>
            <a:endParaRPr sz="2000">
              <a:solidFill>
                <a:schemeClr val="lt1"/>
              </a:solidFill>
              <a:latin typeface="Georgia"/>
              <a:ea typeface="Georgia"/>
              <a:cs typeface="Georgia"/>
              <a:sym typeface="Georgia"/>
            </a:endParaRPr>
          </a:p>
          <a:p>
            <a:pPr indent="-355600" lvl="1" marL="914400" rtl="0" algn="l">
              <a:spcBef>
                <a:spcPts val="0"/>
              </a:spcBef>
              <a:spcAft>
                <a:spcPts val="0"/>
              </a:spcAft>
              <a:buClr>
                <a:schemeClr val="lt1"/>
              </a:buClr>
              <a:buSzPts val="2000"/>
              <a:buFont typeface="Georgia"/>
              <a:buChar char="○"/>
            </a:pPr>
            <a:r>
              <a:rPr lang="en" sz="2000">
                <a:solidFill>
                  <a:schemeClr val="lt1"/>
                </a:solidFill>
                <a:latin typeface="Georgia"/>
                <a:ea typeface="Georgia"/>
                <a:cs typeface="Georgia"/>
                <a:sym typeface="Georgia"/>
              </a:rPr>
              <a:t>Energy</a:t>
            </a:r>
            <a:endParaRPr sz="2000">
              <a:solidFill>
                <a:schemeClr val="lt1"/>
              </a:solidFill>
              <a:latin typeface="Georgia"/>
              <a:ea typeface="Georgia"/>
              <a:cs typeface="Georgia"/>
              <a:sym typeface="Georgia"/>
            </a:endParaRPr>
          </a:p>
          <a:p>
            <a:pPr indent="0" lvl="0" marL="0" rtl="0" algn="l">
              <a:spcBef>
                <a:spcPts val="1200"/>
              </a:spcBef>
              <a:spcAft>
                <a:spcPts val="1200"/>
              </a:spcAft>
              <a:buNone/>
            </a:pPr>
            <a:r>
              <a:t/>
            </a:r>
            <a:endParaRPr>
              <a:solidFill>
                <a:schemeClr val="lt1"/>
              </a:solidFill>
              <a:latin typeface="Georgia"/>
              <a:ea typeface="Georgia"/>
              <a:cs typeface="Georgia"/>
              <a:sym typeface="Georgia"/>
            </a:endParaRPr>
          </a:p>
        </p:txBody>
      </p:sp>
      <p:cxnSp>
        <p:nvCxnSpPr>
          <p:cNvPr id="64" name="Google Shape;64;p14"/>
          <p:cNvCxnSpPr/>
          <p:nvPr/>
        </p:nvCxnSpPr>
        <p:spPr>
          <a:xfrm flipH="1" rot="10800000">
            <a:off x="451175" y="1282875"/>
            <a:ext cx="4361400" cy="30000"/>
          </a:xfrm>
          <a:prstGeom prst="straightConnector1">
            <a:avLst/>
          </a:prstGeom>
          <a:noFill/>
          <a:ln cap="flat" cmpd="sng" w="38100">
            <a:solidFill>
              <a:schemeClr val="lt1"/>
            </a:solidFill>
            <a:prstDash val="solid"/>
            <a:round/>
            <a:headEnd len="med" w="med" type="none"/>
            <a:tailEnd len="med" w="med" type="none"/>
          </a:ln>
        </p:spPr>
      </p:cxnSp>
      <p:pic>
        <p:nvPicPr>
          <p:cNvPr id="65" name="Google Shape;65;p14"/>
          <p:cNvPicPr preferRelativeResize="0"/>
          <p:nvPr/>
        </p:nvPicPr>
        <p:blipFill>
          <a:blip r:embed="rId4">
            <a:alphaModFix/>
          </a:blip>
          <a:stretch>
            <a:fillRect/>
          </a:stretch>
        </p:blipFill>
        <p:spPr>
          <a:xfrm>
            <a:off x="5669300" y="1233775"/>
            <a:ext cx="3163000" cy="3769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69" name="Shape 69"/>
        <p:cNvGrpSpPr/>
        <p:nvPr/>
      </p:nvGrpSpPr>
      <p:grpSpPr>
        <a:xfrm>
          <a:off x="0" y="0"/>
          <a:ext cx="0" cy="0"/>
          <a:chOff x="0" y="0"/>
          <a:chExt cx="0" cy="0"/>
        </a:xfrm>
      </p:grpSpPr>
      <p:pic>
        <p:nvPicPr>
          <p:cNvPr id="70" name="Google Shape;70;p15"/>
          <p:cNvPicPr preferRelativeResize="0"/>
          <p:nvPr/>
        </p:nvPicPr>
        <p:blipFill>
          <a:blip r:embed="rId4">
            <a:alphaModFix amt="65000"/>
          </a:blip>
          <a:stretch>
            <a:fillRect/>
          </a:stretch>
        </p:blipFill>
        <p:spPr>
          <a:xfrm>
            <a:off x="6470175" y="285750"/>
            <a:ext cx="2282825" cy="2286000"/>
          </a:xfrm>
          <a:prstGeom prst="rect">
            <a:avLst/>
          </a:prstGeom>
          <a:noFill/>
          <a:ln>
            <a:noFill/>
          </a:ln>
        </p:spPr>
      </p:pic>
      <p:sp>
        <p:nvSpPr>
          <p:cNvPr id="71" name="Google Shape;71;p15"/>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100">
                <a:solidFill>
                  <a:schemeClr val="lt1"/>
                </a:solidFill>
                <a:latin typeface="Georgia"/>
                <a:ea typeface="Georgia"/>
                <a:cs typeface="Georgia"/>
                <a:sym typeface="Georgia"/>
              </a:rPr>
              <a:t>Data Set</a:t>
            </a:r>
            <a:endParaRPr/>
          </a:p>
        </p:txBody>
      </p:sp>
      <p:cxnSp>
        <p:nvCxnSpPr>
          <p:cNvPr id="72" name="Google Shape;72;p15"/>
          <p:cNvCxnSpPr/>
          <p:nvPr/>
        </p:nvCxnSpPr>
        <p:spPr>
          <a:xfrm flipH="1" rot="10800000">
            <a:off x="451175" y="1282875"/>
            <a:ext cx="4361400" cy="30000"/>
          </a:xfrm>
          <a:prstGeom prst="straightConnector1">
            <a:avLst/>
          </a:prstGeom>
          <a:noFill/>
          <a:ln cap="flat" cmpd="sng" w="38100">
            <a:solidFill>
              <a:schemeClr val="lt1"/>
            </a:solidFill>
            <a:prstDash val="solid"/>
            <a:round/>
            <a:headEnd len="med" w="med" type="none"/>
            <a:tailEnd len="med" w="med" type="none"/>
          </a:ln>
        </p:spPr>
      </p:cxnSp>
      <p:sp>
        <p:nvSpPr>
          <p:cNvPr id="73" name="Google Shape;73;p15"/>
          <p:cNvSpPr txBox="1"/>
          <p:nvPr/>
        </p:nvSpPr>
        <p:spPr>
          <a:xfrm>
            <a:off x="601575" y="1518975"/>
            <a:ext cx="4361400" cy="3038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National Centers for Environmental Information Global Climate Database</a:t>
            </a:r>
            <a:endParaRPr sz="1800">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Global Forest Watch Data Set</a:t>
            </a:r>
            <a:endParaRPr sz="1800">
              <a:solidFill>
                <a:schemeClr val="lt1"/>
              </a:solidFill>
              <a:latin typeface="Georgia"/>
              <a:ea typeface="Georgia"/>
              <a:cs typeface="Georgia"/>
              <a:sym typeface="Georgia"/>
            </a:endParaRPr>
          </a:p>
          <a:p>
            <a:pPr indent="-342900" lvl="0" marL="4572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Processing Steps:</a:t>
            </a:r>
            <a:endParaRPr sz="1800">
              <a:solidFill>
                <a:schemeClr val="lt1"/>
              </a:solidFill>
              <a:latin typeface="Georgia"/>
              <a:ea typeface="Georgia"/>
              <a:cs typeface="Georgia"/>
              <a:sym typeface="Georgia"/>
            </a:endParaRPr>
          </a:p>
          <a:p>
            <a:pPr indent="-342900" lvl="1" marL="9144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Data Wrangling</a:t>
            </a:r>
            <a:endParaRPr sz="1800">
              <a:solidFill>
                <a:schemeClr val="lt1"/>
              </a:solidFill>
              <a:latin typeface="Georgia"/>
              <a:ea typeface="Georgia"/>
              <a:cs typeface="Georgia"/>
              <a:sym typeface="Georgia"/>
            </a:endParaRPr>
          </a:p>
          <a:p>
            <a:pPr indent="-342900" lvl="1" marL="9144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Assessing yearly averages for deforestation </a:t>
            </a:r>
            <a:endParaRPr sz="1800">
              <a:solidFill>
                <a:schemeClr val="lt1"/>
              </a:solidFill>
              <a:latin typeface="Georgia"/>
              <a:ea typeface="Georgia"/>
              <a:cs typeface="Georgia"/>
              <a:sym typeface="Georgia"/>
            </a:endParaRPr>
          </a:p>
          <a:p>
            <a:pPr indent="-342900" lvl="1" marL="9144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Data normalization </a:t>
            </a:r>
            <a:endParaRPr sz="1800">
              <a:solidFill>
                <a:schemeClr val="lt1"/>
              </a:solidFill>
              <a:latin typeface="Georgia"/>
              <a:ea typeface="Georgia"/>
              <a:cs typeface="Georgia"/>
              <a:sym typeface="Georgia"/>
            </a:endParaRPr>
          </a:p>
          <a:p>
            <a:pPr indent="-342900" lvl="1" marL="9144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Merging Datasets</a:t>
            </a:r>
            <a:endParaRPr sz="1800">
              <a:solidFill>
                <a:schemeClr val="lt1"/>
              </a:solidFill>
              <a:latin typeface="Georgia"/>
              <a:ea typeface="Georgia"/>
              <a:cs typeface="Georgia"/>
              <a:sym typeface="Georgia"/>
            </a:endParaRPr>
          </a:p>
          <a:p>
            <a:pPr indent="-342900" lvl="1" marL="914400" rtl="0" algn="l">
              <a:spcBef>
                <a:spcPts val="0"/>
              </a:spcBef>
              <a:spcAft>
                <a:spcPts val="0"/>
              </a:spcAft>
              <a:buClr>
                <a:schemeClr val="lt1"/>
              </a:buClr>
              <a:buSzPts val="1800"/>
              <a:buFont typeface="Georgia"/>
              <a:buChar char="○"/>
            </a:pPr>
            <a:r>
              <a:rPr lang="en" sz="1800">
                <a:solidFill>
                  <a:schemeClr val="lt1"/>
                </a:solidFill>
                <a:latin typeface="Georgia"/>
                <a:ea typeface="Georgia"/>
                <a:cs typeface="Georgia"/>
                <a:sym typeface="Georgia"/>
              </a:rPr>
              <a:t>Split data </a:t>
            </a:r>
            <a:endParaRPr sz="1800">
              <a:solidFill>
                <a:schemeClr val="lt1"/>
              </a:solidFill>
              <a:latin typeface="Georgia"/>
              <a:ea typeface="Georgia"/>
              <a:cs typeface="Georgia"/>
              <a:sym typeface="Georgia"/>
            </a:endParaRPr>
          </a:p>
        </p:txBody>
      </p:sp>
      <p:pic>
        <p:nvPicPr>
          <p:cNvPr id="74" name="Google Shape;74;p15"/>
          <p:cNvPicPr preferRelativeResize="0"/>
          <p:nvPr/>
        </p:nvPicPr>
        <p:blipFill>
          <a:blip r:embed="rId5">
            <a:alphaModFix amt="65000"/>
          </a:blip>
          <a:stretch>
            <a:fillRect/>
          </a:stretch>
        </p:blipFill>
        <p:spPr>
          <a:xfrm>
            <a:off x="6430525" y="2649175"/>
            <a:ext cx="2362125" cy="2362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4100">
                <a:solidFill>
                  <a:schemeClr val="lt1"/>
                </a:solidFill>
                <a:latin typeface="Georgia"/>
                <a:ea typeface="Georgia"/>
                <a:cs typeface="Georgia"/>
                <a:sym typeface="Georgia"/>
              </a:rPr>
              <a:t>Problem </a:t>
            </a:r>
            <a:r>
              <a:rPr b="1" lang="en" sz="4100">
                <a:solidFill>
                  <a:schemeClr val="lt1"/>
                </a:solidFill>
                <a:latin typeface="Georgia"/>
                <a:ea typeface="Georgia"/>
                <a:cs typeface="Georgia"/>
                <a:sym typeface="Georgia"/>
              </a:rPr>
              <a:t>Statement</a:t>
            </a:r>
            <a:r>
              <a:rPr b="1" lang="en" sz="4100">
                <a:solidFill>
                  <a:schemeClr val="lt1"/>
                </a:solidFill>
                <a:latin typeface="Georgia"/>
                <a:ea typeface="Georgia"/>
                <a:cs typeface="Georgia"/>
                <a:sym typeface="Georgia"/>
              </a:rPr>
              <a:t> </a:t>
            </a:r>
            <a:endParaRPr/>
          </a:p>
        </p:txBody>
      </p:sp>
      <p:sp>
        <p:nvSpPr>
          <p:cNvPr id="80" name="Google Shape;80;p16"/>
          <p:cNvSpPr/>
          <p:nvPr/>
        </p:nvSpPr>
        <p:spPr>
          <a:xfrm>
            <a:off x="2601825" y="3233475"/>
            <a:ext cx="6075900" cy="1368600"/>
          </a:xfrm>
          <a:prstGeom prst="round2DiagRect">
            <a:avLst>
              <a:gd fmla="val 16667" name="adj1"/>
              <a:gd fmla="val 0" name="adj2"/>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rPr>
              <a:t>Developing Machine Learning </a:t>
            </a:r>
            <a:r>
              <a:rPr b="1" i="1" lang="en">
                <a:solidFill>
                  <a:schemeClr val="lt1"/>
                </a:solidFill>
              </a:rPr>
              <a:t>models to accurately predict the average </a:t>
            </a:r>
            <a:r>
              <a:rPr b="1" i="1" lang="en">
                <a:solidFill>
                  <a:schemeClr val="lt1"/>
                </a:solidFill>
              </a:rPr>
              <a:t>temperature</a:t>
            </a:r>
            <a:r>
              <a:rPr b="1" i="1" lang="en">
                <a:solidFill>
                  <a:schemeClr val="lt1"/>
                </a:solidFill>
              </a:rPr>
              <a:t> in Tahoe using the NCEI's historical climate data and meteorological factors, with the aim of improving public safety, and supporting economic and environmental planning</a:t>
            </a:r>
            <a:endParaRPr b="1" i="1">
              <a:solidFill>
                <a:schemeClr val="lt1"/>
              </a:solidFill>
            </a:endParaRPr>
          </a:p>
        </p:txBody>
      </p:sp>
      <p:pic>
        <p:nvPicPr>
          <p:cNvPr id="81" name="Google Shape;81;p16"/>
          <p:cNvPicPr preferRelativeResize="0"/>
          <p:nvPr/>
        </p:nvPicPr>
        <p:blipFill>
          <a:blip r:embed="rId4">
            <a:alphaModFix amt="40000"/>
          </a:blip>
          <a:stretch>
            <a:fillRect/>
          </a:stretch>
        </p:blipFill>
        <p:spPr>
          <a:xfrm>
            <a:off x="6858050" y="227600"/>
            <a:ext cx="1981149" cy="19811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mt="16000"/>
          </a:blip>
          <a:stretch>
            <a:fillRect/>
          </a:stretch>
        </p:blipFill>
        <p:spPr>
          <a:xfrm>
            <a:off x="6470175" y="285750"/>
            <a:ext cx="2282825" cy="2286000"/>
          </a:xfrm>
          <a:prstGeom prst="rect">
            <a:avLst/>
          </a:prstGeom>
          <a:noFill/>
          <a:ln>
            <a:noFill/>
          </a:ln>
        </p:spPr>
      </p:pic>
      <p:sp>
        <p:nvSpPr>
          <p:cNvPr id="87" name="Google Shape;87;p17"/>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100">
                <a:solidFill>
                  <a:schemeClr val="lt1"/>
                </a:solidFill>
                <a:latin typeface="Georgia"/>
                <a:ea typeface="Georgia"/>
                <a:cs typeface="Georgia"/>
                <a:sym typeface="Georgia"/>
              </a:rPr>
              <a:t>Baseline models</a:t>
            </a:r>
            <a:endParaRPr/>
          </a:p>
        </p:txBody>
      </p:sp>
      <p:cxnSp>
        <p:nvCxnSpPr>
          <p:cNvPr id="88" name="Google Shape;88;p17"/>
          <p:cNvCxnSpPr/>
          <p:nvPr/>
        </p:nvCxnSpPr>
        <p:spPr>
          <a:xfrm flipH="1" rot="10800000">
            <a:off x="451175" y="1282875"/>
            <a:ext cx="4361400" cy="30000"/>
          </a:xfrm>
          <a:prstGeom prst="straightConnector1">
            <a:avLst/>
          </a:prstGeom>
          <a:noFill/>
          <a:ln cap="flat" cmpd="sng" w="38100">
            <a:solidFill>
              <a:schemeClr val="lt1"/>
            </a:solidFill>
            <a:prstDash val="solid"/>
            <a:round/>
            <a:headEnd len="med" w="med" type="none"/>
            <a:tailEnd len="med" w="med" type="none"/>
          </a:ln>
        </p:spPr>
      </p:cxnSp>
      <p:sp>
        <p:nvSpPr>
          <p:cNvPr id="89" name="Google Shape;89;p17"/>
          <p:cNvSpPr txBox="1"/>
          <p:nvPr>
            <p:ph idx="4294967295" type="body"/>
          </p:nvPr>
        </p:nvSpPr>
        <p:spPr>
          <a:xfrm>
            <a:off x="229925" y="1410450"/>
            <a:ext cx="59964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lt1"/>
              </a:buClr>
              <a:buSzPts val="2400"/>
              <a:buFont typeface="Georgia"/>
              <a:buChar char="●"/>
            </a:pPr>
            <a:r>
              <a:rPr lang="en" sz="2400">
                <a:solidFill>
                  <a:schemeClr val="lt1"/>
                </a:solidFill>
                <a:latin typeface="Georgia"/>
                <a:ea typeface="Georgia"/>
                <a:cs typeface="Georgia"/>
                <a:sym typeface="Georgia"/>
              </a:rPr>
              <a:t>Baseline takes in features without a time component to predict `tavg`</a:t>
            </a:r>
            <a:endParaRPr sz="2400">
              <a:solidFill>
                <a:schemeClr val="lt1"/>
              </a:solidFill>
              <a:latin typeface="Georgia"/>
              <a:ea typeface="Georgia"/>
              <a:cs typeface="Georgia"/>
              <a:sym typeface="Georgia"/>
            </a:endParaRPr>
          </a:p>
          <a:p>
            <a:pPr indent="-381000" lvl="0" marL="457200" rtl="0" algn="l">
              <a:spcBef>
                <a:spcPts val="0"/>
              </a:spcBef>
              <a:spcAft>
                <a:spcPts val="0"/>
              </a:spcAft>
              <a:buClr>
                <a:schemeClr val="lt1"/>
              </a:buClr>
              <a:buSzPts val="2400"/>
              <a:buFont typeface="Georgia"/>
              <a:buChar char="●"/>
            </a:pPr>
            <a:r>
              <a:rPr lang="en" sz="2400">
                <a:solidFill>
                  <a:schemeClr val="lt1"/>
                </a:solidFill>
                <a:latin typeface="Georgia"/>
                <a:ea typeface="Georgia"/>
                <a:cs typeface="Georgia"/>
                <a:sym typeface="Georgia"/>
              </a:rPr>
              <a:t>Models evaluated: linear regression, neural network regression, and XGBoost regressor</a:t>
            </a:r>
            <a:endParaRPr sz="2400">
              <a:solidFill>
                <a:schemeClr val="lt1"/>
              </a:solidFill>
              <a:latin typeface="Georgia"/>
              <a:ea typeface="Georgia"/>
              <a:cs typeface="Georgia"/>
              <a:sym typeface="Georgia"/>
            </a:endParaRPr>
          </a:p>
          <a:p>
            <a:pPr indent="0" lvl="0" marL="0" rtl="0" algn="l">
              <a:spcBef>
                <a:spcPts val="1200"/>
              </a:spcBef>
              <a:spcAft>
                <a:spcPts val="1200"/>
              </a:spcAft>
              <a:buNone/>
            </a:pPr>
            <a:r>
              <a:t/>
            </a:r>
            <a:endParaRPr>
              <a:solidFill>
                <a:schemeClr val="lt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mt="16000"/>
          </a:blip>
          <a:stretch>
            <a:fillRect/>
          </a:stretch>
        </p:blipFill>
        <p:spPr>
          <a:xfrm>
            <a:off x="6470175" y="285750"/>
            <a:ext cx="2282825" cy="2286000"/>
          </a:xfrm>
          <a:prstGeom prst="rect">
            <a:avLst/>
          </a:prstGeom>
          <a:noFill/>
          <a:ln>
            <a:noFill/>
          </a:ln>
        </p:spPr>
      </p:pic>
      <p:sp>
        <p:nvSpPr>
          <p:cNvPr id="95" name="Google Shape;95;p18"/>
          <p:cNvSpPr txBox="1"/>
          <p:nvPr>
            <p:ph type="title"/>
          </p:nvPr>
        </p:nvSpPr>
        <p:spPr>
          <a:xfrm>
            <a:off x="311700" y="445025"/>
            <a:ext cx="8520600" cy="57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100">
                <a:solidFill>
                  <a:schemeClr val="lt1"/>
                </a:solidFill>
                <a:latin typeface="Georgia"/>
                <a:ea typeface="Georgia"/>
                <a:cs typeface="Georgia"/>
                <a:sym typeface="Georgia"/>
              </a:rPr>
              <a:t>Baseline loss and RSME</a:t>
            </a:r>
            <a:endParaRPr/>
          </a:p>
        </p:txBody>
      </p:sp>
      <p:cxnSp>
        <p:nvCxnSpPr>
          <p:cNvPr id="96" name="Google Shape;96;p18"/>
          <p:cNvCxnSpPr/>
          <p:nvPr/>
        </p:nvCxnSpPr>
        <p:spPr>
          <a:xfrm flipH="1" rot="10800000">
            <a:off x="451175" y="1282875"/>
            <a:ext cx="4361400" cy="30000"/>
          </a:xfrm>
          <a:prstGeom prst="straightConnector1">
            <a:avLst/>
          </a:prstGeom>
          <a:noFill/>
          <a:ln cap="flat" cmpd="sng" w="38100">
            <a:solidFill>
              <a:schemeClr val="lt1"/>
            </a:solidFill>
            <a:prstDash val="solid"/>
            <a:round/>
            <a:headEnd len="med" w="med" type="none"/>
            <a:tailEnd len="med" w="med" type="none"/>
          </a:ln>
        </p:spPr>
      </p:cxnSp>
      <p:sp>
        <p:nvSpPr>
          <p:cNvPr id="97" name="Google Shape;97;p18"/>
          <p:cNvSpPr txBox="1"/>
          <p:nvPr>
            <p:ph idx="4294967295" type="body"/>
          </p:nvPr>
        </p:nvSpPr>
        <p:spPr>
          <a:xfrm>
            <a:off x="229925" y="1410450"/>
            <a:ext cx="4839600" cy="450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400">
                <a:solidFill>
                  <a:schemeClr val="lt1"/>
                </a:solidFill>
                <a:latin typeface="Georgia"/>
                <a:ea typeface="Georgia"/>
                <a:cs typeface="Georgia"/>
                <a:sym typeface="Georgia"/>
              </a:rPr>
              <a:t>Neural Net</a:t>
            </a:r>
            <a:endParaRPr>
              <a:solidFill>
                <a:schemeClr val="lt1"/>
              </a:solidFill>
              <a:latin typeface="Georgia"/>
              <a:ea typeface="Georgia"/>
              <a:cs typeface="Georgia"/>
              <a:sym typeface="Georgia"/>
            </a:endParaRPr>
          </a:p>
        </p:txBody>
      </p:sp>
      <p:pic>
        <p:nvPicPr>
          <p:cNvPr id="98" name="Google Shape;98;p18"/>
          <p:cNvPicPr preferRelativeResize="0"/>
          <p:nvPr/>
        </p:nvPicPr>
        <p:blipFill>
          <a:blip r:embed="rId4">
            <a:alphaModFix/>
          </a:blip>
          <a:stretch>
            <a:fillRect/>
          </a:stretch>
        </p:blipFill>
        <p:spPr>
          <a:xfrm>
            <a:off x="229925" y="1906800"/>
            <a:ext cx="3687554" cy="2977651"/>
          </a:xfrm>
          <a:prstGeom prst="rect">
            <a:avLst/>
          </a:prstGeom>
          <a:noFill/>
          <a:ln>
            <a:noFill/>
          </a:ln>
        </p:spPr>
      </p:pic>
      <p:graphicFrame>
        <p:nvGraphicFramePr>
          <p:cNvPr id="99" name="Google Shape;99;p18"/>
          <p:cNvGraphicFramePr/>
          <p:nvPr/>
        </p:nvGraphicFramePr>
        <p:xfrm>
          <a:off x="4192850" y="1944800"/>
          <a:ext cx="3000000" cy="3000000"/>
        </p:xfrm>
        <a:graphic>
          <a:graphicData uri="http://schemas.openxmlformats.org/drawingml/2006/table">
            <a:tbl>
              <a:tblPr>
                <a:noFill/>
                <a:tableStyleId>{5989F22A-E5B6-4322-B628-6804B2763481}</a:tableStyleId>
              </a:tblPr>
              <a:tblGrid>
                <a:gridCol w="2261850"/>
                <a:gridCol w="2261850"/>
              </a:tblGrid>
              <a:tr h="489725">
                <a:tc>
                  <a:txBody>
                    <a:bodyPr/>
                    <a:lstStyle/>
                    <a:p>
                      <a:pPr indent="0" lvl="0" marL="0" rtl="0" algn="l">
                        <a:spcBef>
                          <a:spcPts val="0"/>
                        </a:spcBef>
                        <a:spcAft>
                          <a:spcPts val="0"/>
                        </a:spcAft>
                        <a:buNone/>
                      </a:pPr>
                      <a:r>
                        <a:rPr lang="en"/>
                        <a:t>Model Type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Loss</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489725">
                <a:tc>
                  <a:txBody>
                    <a:bodyPr/>
                    <a:lstStyle/>
                    <a:p>
                      <a:pPr indent="0" lvl="0" marL="0" rtl="0" algn="l">
                        <a:spcBef>
                          <a:spcPts val="0"/>
                        </a:spcBef>
                        <a:spcAft>
                          <a:spcPts val="0"/>
                        </a:spcAft>
                        <a:buNone/>
                      </a:pPr>
                      <a:r>
                        <a:rPr lang="en"/>
                        <a:t>Linear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RSME: 4.7482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489725">
                <a:tc>
                  <a:txBody>
                    <a:bodyPr/>
                    <a:lstStyle/>
                    <a:p>
                      <a:pPr indent="0" lvl="0" marL="0" rtl="0" algn="l">
                        <a:spcBef>
                          <a:spcPts val="0"/>
                        </a:spcBef>
                        <a:spcAft>
                          <a:spcPts val="0"/>
                        </a:spcAft>
                        <a:buNone/>
                      </a:pPr>
                      <a:r>
                        <a:rPr lang="en"/>
                        <a:t>Neural net regression</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RSME: 3.992</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489725">
                <a:tc>
                  <a:txBody>
                    <a:bodyPr/>
                    <a:lstStyle/>
                    <a:p>
                      <a:pPr indent="0" lvl="0" marL="0" rtl="0" algn="l">
                        <a:spcBef>
                          <a:spcPts val="0"/>
                        </a:spcBef>
                        <a:spcAft>
                          <a:spcPts val="0"/>
                        </a:spcAft>
                        <a:buNone/>
                      </a:pPr>
                      <a:r>
                        <a:rPr lang="en"/>
                        <a:t>XGBoost regressor</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rPr lang="en"/>
                        <a:t>RSME: </a:t>
                      </a:r>
                      <a:r>
                        <a:rPr lang="en">
                          <a:solidFill>
                            <a:schemeClr val="dk1"/>
                          </a:solidFill>
                        </a:rPr>
                        <a:t>3.0593</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990">
                <a:solidFill>
                  <a:schemeClr val="lt1"/>
                </a:solidFill>
                <a:latin typeface="Georgia"/>
                <a:ea typeface="Georgia"/>
                <a:cs typeface="Georgia"/>
                <a:sym typeface="Georgia"/>
              </a:rPr>
              <a:t>Time Series using ARIMA</a:t>
            </a:r>
            <a:endParaRPr sz="2790"/>
          </a:p>
        </p:txBody>
      </p:sp>
      <p:sp>
        <p:nvSpPr>
          <p:cNvPr id="105" name="Google Shape;105;p19"/>
          <p:cNvSpPr/>
          <p:nvPr/>
        </p:nvSpPr>
        <p:spPr>
          <a:xfrm>
            <a:off x="436150" y="1203150"/>
            <a:ext cx="1022700" cy="917400"/>
          </a:xfrm>
          <a:prstGeom prst="ellipse">
            <a:avLst/>
          </a:prstGeom>
          <a:solidFill>
            <a:srgbClr val="274E1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Georgia"/>
                <a:ea typeface="Georgia"/>
                <a:cs typeface="Georgia"/>
                <a:sym typeface="Georgia"/>
              </a:rPr>
              <a:t>AR</a:t>
            </a:r>
            <a:endParaRPr b="1" sz="2000">
              <a:solidFill>
                <a:schemeClr val="lt1"/>
              </a:solidFill>
              <a:latin typeface="Georgia"/>
              <a:ea typeface="Georgia"/>
              <a:cs typeface="Georgia"/>
              <a:sym typeface="Georgia"/>
            </a:endParaRPr>
          </a:p>
        </p:txBody>
      </p:sp>
      <p:sp>
        <p:nvSpPr>
          <p:cNvPr id="106" name="Google Shape;106;p19"/>
          <p:cNvSpPr/>
          <p:nvPr/>
        </p:nvSpPr>
        <p:spPr>
          <a:xfrm>
            <a:off x="436150" y="2571750"/>
            <a:ext cx="1022700" cy="917400"/>
          </a:xfrm>
          <a:prstGeom prst="ellipse">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Georgia"/>
                <a:ea typeface="Georgia"/>
                <a:cs typeface="Georgia"/>
                <a:sym typeface="Georgia"/>
              </a:rPr>
              <a:t>I</a:t>
            </a:r>
            <a:endParaRPr b="1" sz="2100">
              <a:solidFill>
                <a:schemeClr val="lt1"/>
              </a:solidFill>
              <a:latin typeface="Georgia"/>
              <a:ea typeface="Georgia"/>
              <a:cs typeface="Georgia"/>
              <a:sym typeface="Georgia"/>
            </a:endParaRPr>
          </a:p>
        </p:txBody>
      </p:sp>
      <p:sp>
        <p:nvSpPr>
          <p:cNvPr id="107" name="Google Shape;107;p19"/>
          <p:cNvSpPr/>
          <p:nvPr/>
        </p:nvSpPr>
        <p:spPr>
          <a:xfrm>
            <a:off x="436150" y="3940350"/>
            <a:ext cx="1022700" cy="917400"/>
          </a:xfrm>
          <a:prstGeom prst="ellipse">
            <a:avLst/>
          </a:prstGeom>
          <a:solidFill>
            <a:srgbClr val="274E1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eorgia"/>
                <a:ea typeface="Georgia"/>
                <a:cs typeface="Georgia"/>
                <a:sym typeface="Georgia"/>
              </a:rPr>
              <a:t>MA</a:t>
            </a:r>
            <a:endParaRPr b="1" sz="1800">
              <a:solidFill>
                <a:schemeClr val="lt1"/>
              </a:solidFill>
              <a:latin typeface="Georgia"/>
              <a:ea typeface="Georgia"/>
              <a:cs typeface="Georgia"/>
              <a:sym typeface="Georgia"/>
            </a:endParaRPr>
          </a:p>
        </p:txBody>
      </p:sp>
      <p:sp>
        <p:nvSpPr>
          <p:cNvPr id="108" name="Google Shape;108;p19"/>
          <p:cNvSpPr/>
          <p:nvPr/>
        </p:nvSpPr>
        <p:spPr>
          <a:xfrm>
            <a:off x="436150" y="1203150"/>
            <a:ext cx="6602400" cy="9174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a:solidFill>
                <a:srgbClr val="274E13"/>
              </a:solidFill>
            </a:endParaRPr>
          </a:p>
        </p:txBody>
      </p:sp>
      <p:sp>
        <p:nvSpPr>
          <p:cNvPr id="109" name="Google Shape;109;p19"/>
          <p:cNvSpPr txBox="1"/>
          <p:nvPr/>
        </p:nvSpPr>
        <p:spPr>
          <a:xfrm>
            <a:off x="1037775" y="1300300"/>
            <a:ext cx="58953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600">
                <a:solidFill>
                  <a:schemeClr val="lt1"/>
                </a:solidFill>
                <a:latin typeface="Georgia"/>
                <a:ea typeface="Georgia"/>
                <a:cs typeface="Georgia"/>
                <a:sym typeface="Georgia"/>
              </a:rPr>
              <a:t>Autoregressive: forecasting future values using a linear combination of previously observed values</a:t>
            </a:r>
            <a:endParaRPr sz="1600">
              <a:solidFill>
                <a:schemeClr val="lt1"/>
              </a:solidFill>
              <a:latin typeface="Georgia"/>
              <a:ea typeface="Georgia"/>
              <a:cs typeface="Georgia"/>
              <a:sym typeface="Georgia"/>
            </a:endParaRPr>
          </a:p>
          <a:p>
            <a:pPr indent="0" lvl="0" marL="0" rtl="0" algn="l">
              <a:spcBef>
                <a:spcPts val="0"/>
              </a:spcBef>
              <a:spcAft>
                <a:spcPts val="0"/>
              </a:spcAft>
              <a:buNone/>
            </a:pPr>
            <a:r>
              <a:t/>
            </a:r>
            <a:endParaRPr sz="1800">
              <a:solidFill>
                <a:schemeClr val="dk2"/>
              </a:solidFill>
            </a:endParaRPr>
          </a:p>
        </p:txBody>
      </p:sp>
      <p:sp>
        <p:nvSpPr>
          <p:cNvPr id="110" name="Google Shape;110;p19"/>
          <p:cNvSpPr/>
          <p:nvPr/>
        </p:nvSpPr>
        <p:spPr>
          <a:xfrm>
            <a:off x="436150" y="2571750"/>
            <a:ext cx="6602400" cy="9174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a:solidFill>
                <a:srgbClr val="274E13"/>
              </a:solidFill>
            </a:endParaRPr>
          </a:p>
        </p:txBody>
      </p:sp>
      <p:sp>
        <p:nvSpPr>
          <p:cNvPr id="111" name="Google Shape;111;p19"/>
          <p:cNvSpPr txBox="1"/>
          <p:nvPr/>
        </p:nvSpPr>
        <p:spPr>
          <a:xfrm>
            <a:off x="1037775" y="2620325"/>
            <a:ext cx="60009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chemeClr val="lt1"/>
                </a:solidFill>
                <a:latin typeface="Georgia"/>
                <a:ea typeface="Georgia"/>
                <a:cs typeface="Georgia"/>
                <a:sym typeface="Georgia"/>
              </a:rPr>
              <a:t>Integrated: the number of differencing required to make time series stationary (where the time series has constant variance and mean)</a:t>
            </a:r>
            <a:endParaRPr sz="1300">
              <a:solidFill>
                <a:schemeClr val="lt1"/>
              </a:solidFill>
              <a:latin typeface="Georgia"/>
              <a:ea typeface="Georgia"/>
              <a:cs typeface="Georgia"/>
              <a:sym typeface="Georgia"/>
            </a:endParaRPr>
          </a:p>
          <a:p>
            <a:pPr indent="0" lvl="0" marL="0" rtl="0" algn="l">
              <a:spcBef>
                <a:spcPts val="0"/>
              </a:spcBef>
              <a:spcAft>
                <a:spcPts val="0"/>
              </a:spcAft>
              <a:buNone/>
            </a:pPr>
            <a:r>
              <a:t/>
            </a:r>
            <a:endParaRPr sz="1800">
              <a:solidFill>
                <a:schemeClr val="dk2"/>
              </a:solidFill>
            </a:endParaRPr>
          </a:p>
        </p:txBody>
      </p:sp>
      <p:sp>
        <p:nvSpPr>
          <p:cNvPr id="112" name="Google Shape;112;p19"/>
          <p:cNvSpPr/>
          <p:nvPr/>
        </p:nvSpPr>
        <p:spPr>
          <a:xfrm>
            <a:off x="436150" y="3940350"/>
            <a:ext cx="6602400" cy="917400"/>
          </a:xfrm>
          <a:prstGeom prst="rect">
            <a:avLst/>
          </a:prstGeom>
          <a:noFill/>
          <a:ln cap="flat" cmpd="sng" w="19050">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a:solidFill>
                <a:srgbClr val="274E13"/>
              </a:solidFill>
            </a:endParaRPr>
          </a:p>
        </p:txBody>
      </p:sp>
      <p:sp>
        <p:nvSpPr>
          <p:cNvPr id="113" name="Google Shape;113;p19"/>
          <p:cNvSpPr txBox="1"/>
          <p:nvPr/>
        </p:nvSpPr>
        <p:spPr>
          <a:xfrm>
            <a:off x="962775" y="4112700"/>
            <a:ext cx="5895300" cy="572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chemeClr val="lt1"/>
                </a:solidFill>
                <a:latin typeface="Georgia"/>
                <a:ea typeface="Georgia"/>
                <a:cs typeface="Georgia"/>
                <a:sym typeface="Georgia"/>
              </a:rPr>
              <a:t>Moving Average: forecasting using past errors instead of actual observed values</a:t>
            </a:r>
            <a:endParaRPr sz="1000">
              <a:solidFill>
                <a:schemeClr val="lt1"/>
              </a:solidFill>
              <a:latin typeface="Georgia"/>
              <a:ea typeface="Georgia"/>
              <a:cs typeface="Georgia"/>
              <a:sym typeface="Georgia"/>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990">
                <a:solidFill>
                  <a:schemeClr val="lt1"/>
                </a:solidFill>
                <a:latin typeface="Georgia"/>
                <a:ea typeface="Georgia"/>
                <a:cs typeface="Georgia"/>
                <a:sym typeface="Georgia"/>
              </a:rPr>
              <a:t>Time Series using ARIMA </a:t>
            </a:r>
            <a:r>
              <a:rPr b="1" i="1" lang="en" sz="2990">
                <a:solidFill>
                  <a:schemeClr val="lt1"/>
                </a:solidFill>
                <a:latin typeface="Georgia"/>
                <a:ea typeface="Georgia"/>
                <a:cs typeface="Georgia"/>
                <a:sym typeface="Georgia"/>
              </a:rPr>
              <a:t>Loss 1.720</a:t>
            </a:r>
            <a:endParaRPr i="1" sz="2790">
              <a:solidFill>
                <a:schemeClr val="lt1"/>
              </a:solidFill>
            </a:endParaRPr>
          </a:p>
        </p:txBody>
      </p:sp>
      <p:sp>
        <p:nvSpPr>
          <p:cNvPr id="119" name="Google Shape;119;p20"/>
          <p:cNvSpPr txBox="1"/>
          <p:nvPr/>
        </p:nvSpPr>
        <p:spPr>
          <a:xfrm>
            <a:off x="5819925" y="2666875"/>
            <a:ext cx="2143800" cy="12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lt1"/>
              </a:solidFill>
              <a:latin typeface="Times New Roman"/>
              <a:ea typeface="Times New Roman"/>
              <a:cs typeface="Times New Roman"/>
              <a:sym typeface="Times New Roman"/>
            </a:endParaRPr>
          </a:p>
        </p:txBody>
      </p:sp>
      <p:pic>
        <p:nvPicPr>
          <p:cNvPr id="120" name="Google Shape;120;p20"/>
          <p:cNvPicPr preferRelativeResize="0"/>
          <p:nvPr/>
        </p:nvPicPr>
        <p:blipFill>
          <a:blip r:embed="rId3">
            <a:alphaModFix/>
          </a:blip>
          <a:stretch>
            <a:fillRect/>
          </a:stretch>
        </p:blipFill>
        <p:spPr>
          <a:xfrm>
            <a:off x="469075" y="1074175"/>
            <a:ext cx="477178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AA84F"/>
        </a:solidFill>
      </p:bgPr>
    </p:bg>
    <p:spTree>
      <p:nvGrpSpPr>
        <p:cNvPr id="124" name="Shape 124"/>
        <p:cNvGrpSpPr/>
        <p:nvPr/>
      </p:nvGrpSpPr>
      <p:grpSpPr>
        <a:xfrm>
          <a:off x="0" y="0"/>
          <a:ext cx="0" cy="0"/>
          <a:chOff x="0" y="0"/>
          <a:chExt cx="0" cy="0"/>
        </a:xfrm>
      </p:grpSpPr>
      <p:sp>
        <p:nvSpPr>
          <p:cNvPr id="125" name="Google Shape;125;p21"/>
          <p:cNvSpPr/>
          <p:nvPr/>
        </p:nvSpPr>
        <p:spPr>
          <a:xfrm>
            <a:off x="5065800" y="3648313"/>
            <a:ext cx="393300" cy="737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126" name="Google Shape;126;p21"/>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2990">
                <a:solidFill>
                  <a:schemeClr val="lt1"/>
                </a:solidFill>
                <a:latin typeface="Georgia"/>
                <a:ea typeface="Georgia"/>
                <a:cs typeface="Georgia"/>
                <a:sym typeface="Georgia"/>
              </a:rPr>
              <a:t>Time Series using Neural Networks</a:t>
            </a:r>
            <a:endParaRPr sz="2790"/>
          </a:p>
        </p:txBody>
      </p:sp>
      <p:pic>
        <p:nvPicPr>
          <p:cNvPr id="127" name="Google Shape;127;p21"/>
          <p:cNvPicPr preferRelativeResize="0"/>
          <p:nvPr/>
        </p:nvPicPr>
        <p:blipFill>
          <a:blip r:embed="rId3">
            <a:alphaModFix/>
          </a:blip>
          <a:stretch>
            <a:fillRect/>
          </a:stretch>
        </p:blipFill>
        <p:spPr>
          <a:xfrm>
            <a:off x="4467400" y="1376500"/>
            <a:ext cx="3138015" cy="2271825"/>
          </a:xfrm>
          <a:prstGeom prst="rect">
            <a:avLst/>
          </a:prstGeom>
          <a:noFill/>
          <a:ln>
            <a:noFill/>
          </a:ln>
        </p:spPr>
      </p:pic>
      <p:pic>
        <p:nvPicPr>
          <p:cNvPr id="128" name="Google Shape;128;p21"/>
          <p:cNvPicPr preferRelativeResize="0"/>
          <p:nvPr/>
        </p:nvPicPr>
        <p:blipFill>
          <a:blip r:embed="rId4">
            <a:alphaModFix/>
          </a:blip>
          <a:stretch>
            <a:fillRect/>
          </a:stretch>
        </p:blipFill>
        <p:spPr>
          <a:xfrm>
            <a:off x="4467400" y="3902150"/>
            <a:ext cx="2993050" cy="230025"/>
          </a:xfrm>
          <a:prstGeom prst="rect">
            <a:avLst/>
          </a:prstGeom>
          <a:noFill/>
          <a:ln>
            <a:noFill/>
          </a:ln>
        </p:spPr>
      </p:pic>
      <p:sp>
        <p:nvSpPr>
          <p:cNvPr id="129" name="Google Shape;129;p21"/>
          <p:cNvSpPr txBox="1"/>
          <p:nvPr/>
        </p:nvSpPr>
        <p:spPr>
          <a:xfrm>
            <a:off x="7508250" y="2229088"/>
            <a:ext cx="168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Georgia"/>
                <a:ea typeface="Georgia"/>
                <a:cs typeface="Georgia"/>
                <a:sym typeface="Georgia"/>
              </a:rPr>
              <a:t>Features (X)</a:t>
            </a:r>
            <a:endParaRPr sz="1800">
              <a:solidFill>
                <a:schemeClr val="lt1"/>
              </a:solidFill>
              <a:latin typeface="Georgia"/>
              <a:ea typeface="Georgia"/>
              <a:cs typeface="Georgia"/>
              <a:sym typeface="Georgia"/>
            </a:endParaRPr>
          </a:p>
        </p:txBody>
      </p:sp>
      <p:sp>
        <p:nvSpPr>
          <p:cNvPr id="130" name="Google Shape;130;p21"/>
          <p:cNvSpPr txBox="1"/>
          <p:nvPr/>
        </p:nvSpPr>
        <p:spPr>
          <a:xfrm>
            <a:off x="4894775" y="4440100"/>
            <a:ext cx="163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rPr>
              <a:t>Label (y)  == TAVG</a:t>
            </a:r>
            <a:endParaRPr sz="1200">
              <a:solidFill>
                <a:schemeClr val="lt1"/>
              </a:solidFill>
            </a:endParaRPr>
          </a:p>
        </p:txBody>
      </p:sp>
      <p:cxnSp>
        <p:nvCxnSpPr>
          <p:cNvPr id="131" name="Google Shape;131;p21"/>
          <p:cNvCxnSpPr/>
          <p:nvPr/>
        </p:nvCxnSpPr>
        <p:spPr>
          <a:xfrm flipH="1">
            <a:off x="5961075" y="3610262"/>
            <a:ext cx="5700" cy="225000"/>
          </a:xfrm>
          <a:prstGeom prst="straightConnector1">
            <a:avLst/>
          </a:prstGeom>
          <a:noFill/>
          <a:ln cap="flat" cmpd="sng" w="9525">
            <a:solidFill>
              <a:schemeClr val="lt1"/>
            </a:solidFill>
            <a:prstDash val="solid"/>
            <a:round/>
            <a:headEnd len="med" w="med" type="none"/>
            <a:tailEnd len="med" w="med" type="triangle"/>
          </a:ln>
          <a:effectLst>
            <a:reflection blurRad="0" dir="5400000" dist="38100" endA="0" endPos="30000" fadeDir="5400012" kx="0" rotWithShape="0" algn="bl" stPos="0" sy="-100000" ky="0"/>
          </a:effectLst>
        </p:spPr>
      </p:cxnSp>
      <p:pic>
        <p:nvPicPr>
          <p:cNvPr id="132" name="Google Shape;132;p21"/>
          <p:cNvPicPr preferRelativeResize="0"/>
          <p:nvPr/>
        </p:nvPicPr>
        <p:blipFill>
          <a:blip r:embed="rId5">
            <a:alphaModFix/>
          </a:blip>
          <a:stretch>
            <a:fillRect/>
          </a:stretch>
        </p:blipFill>
        <p:spPr>
          <a:xfrm>
            <a:off x="490100" y="1224775"/>
            <a:ext cx="3441926" cy="3333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