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86"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36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36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36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36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36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36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2" name="PlaceHolder 3"/>
          <p:cNvSpPr>
            <a:spLocks noGrp="1"/>
          </p:cNvSpPr>
          <p:nvPr>
            <p:ph type="dt"/>
          </p:nvPr>
        </p:nvSpPr>
        <p:spPr>
          <a:xfrm>
            <a:off x="838080" y="6356520"/>
            <a:ext cx="2742840" cy="364680"/>
          </a:xfrm>
          <a:prstGeom prst="rect">
            <a:avLst/>
          </a:prstGeom>
        </p:spPr>
        <p:txBody>
          <a:bodyPr anchor="ctr">
            <a:noAutofit/>
          </a:bodyPr>
          <a:lstStyle/>
          <a:p>
            <a:endParaRPr lang="en-IN" sz="2400" b="0" strike="noStrike" spc="-1">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35200C42-FCB7-4C51-B142-C05EF0CF1C70}" type="slidenum">
              <a:rPr lang="en-US" sz="1200" b="0" strike="noStrike" spc="-1">
                <a:solidFill>
                  <a:srgbClr val="8B8B8B"/>
                </a:solidFill>
                <a:latin typeface="Calibri"/>
              </a:rPr>
              <a:pPr algn="r">
                <a:lnSpc>
                  <a:spcPct val="100000"/>
                </a:lnSpc>
              </a:p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upwork.com/hire/virtual-assistants/" TargetMode="External"/><Relationship Id="rId7" Type="http://schemas.openxmlformats.org/officeDocument/2006/relationships/hyperlink" Target="https://www.youtube.com/watch?v=MNjAvPdt0ZQ&amp;t=15s" TargetMode="External"/><Relationship Id="rId2" Type="http://schemas.openxmlformats.org/officeDocument/2006/relationships/hyperlink" Target="https://library.concordia.ca/help/writing/literature-review.php" TargetMode="External"/><Relationship Id="rId1" Type="http://schemas.openxmlformats.org/officeDocument/2006/relationships/slideLayout" Target="../slideLayouts/slideLayout1.xml"/><Relationship Id="rId6" Type="http://schemas.openxmlformats.org/officeDocument/2006/relationships/hyperlink" Target="https://medium.com/keyreply/defining-virtual-assistants/" TargetMode="External"/><Relationship Id="rId5" Type="http://schemas.openxmlformats.org/officeDocument/2006/relationships/hyperlink" Target="https://www.lifewire.com/virtual-assistants-4138533" TargetMode="External"/><Relationship Id="rId4" Type="http://schemas.openxmlformats.org/officeDocument/2006/relationships/hyperlink" Target="https://en.wikipedia.org/wiki/Virtual_assistan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emaO7f8LFQE" TargetMode="External"/><Relationship Id="rId7" Type="http://schemas.openxmlformats.org/officeDocument/2006/relationships/hyperlink" Target="https://en.wikipedia.org/wiki/ESpeak" TargetMode="External"/><Relationship Id="rId2" Type="http://schemas.openxmlformats.org/officeDocument/2006/relationships/hyperlink" Target="https://www.youtube.com/watch?v=pbnQJsbWYNA" TargetMode="External"/><Relationship Id="rId1" Type="http://schemas.openxmlformats.org/officeDocument/2006/relationships/slideLayout" Target="../slideLayouts/slideLayout1.xml"/><Relationship Id="rId6" Type="http://schemas.openxmlformats.org/officeDocument/2006/relationships/hyperlink" Target="http://espeak.sourceforge.net/" TargetMode="External"/><Relationship Id="rId5" Type="http://schemas.openxmlformats.org/officeDocument/2006/relationships/hyperlink" Target="https://www.youtube.com/watch?v=MC2K6yotimY" TargetMode="External"/><Relationship Id="rId4" Type="http://schemas.openxmlformats.org/officeDocument/2006/relationships/hyperlink" Target="https://en.wikipedia.org/wiki/Visual_Studio_Cod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4320" y="6053760"/>
            <a:ext cx="12196080" cy="438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302040" y="5901840"/>
            <a:ext cx="45360" cy="6134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43" name="CustomShape 3"/>
          <p:cNvSpPr/>
          <p:nvPr/>
        </p:nvSpPr>
        <p:spPr>
          <a:xfrm>
            <a:off x="8763120" y="6508800"/>
            <a:ext cx="2742840" cy="364680"/>
          </a:xfrm>
          <a:prstGeom prst="rect">
            <a:avLst/>
          </a:prstGeom>
          <a:noFill/>
          <a:ln w="0">
            <a:noFill/>
          </a:ln>
        </p:spPr>
        <p:style>
          <a:lnRef idx="0">
            <a:scrgbClr r="0" g="0" b="0"/>
          </a:lnRef>
          <a:fillRef idx="0">
            <a:scrgbClr r="0" g="0" b="0"/>
          </a:fillRef>
          <a:effectRef idx="0">
            <a:scrgbClr r="0" g="0" b="0"/>
          </a:effectRef>
          <a:fontRef idx="minor"/>
        </p:style>
      </p:sp>
      <p:sp>
        <p:nvSpPr>
          <p:cNvPr id="44" name="CustomShape 4"/>
          <p:cNvSpPr/>
          <p:nvPr/>
        </p:nvSpPr>
        <p:spPr>
          <a:xfrm flipV="1">
            <a:off x="9506880" y="5939280"/>
            <a:ext cx="1291320" cy="1157400"/>
          </a:xfrm>
          <a:prstGeom prst="rtTriangle">
            <a:avLst/>
          </a:prstGeom>
          <a:solidFill>
            <a:srgbClr val="F2F2F2">
              <a:alpha val="17000"/>
            </a:srgbClr>
          </a:solidFill>
          <a:ln w="12700">
            <a:noFill/>
          </a:ln>
        </p:spPr>
        <p:style>
          <a:lnRef idx="0">
            <a:scrgbClr r="0" g="0" b="0"/>
          </a:lnRef>
          <a:fillRef idx="0">
            <a:scrgbClr r="0" g="0" b="0"/>
          </a:fillRef>
          <a:effectRef idx="0">
            <a:scrgbClr r="0" g="0" b="0"/>
          </a:effectRef>
          <a:fontRef idx="minor"/>
        </p:style>
      </p:sp>
      <p:sp>
        <p:nvSpPr>
          <p:cNvPr id="45" name="CustomShape 5"/>
          <p:cNvSpPr/>
          <p:nvPr/>
        </p:nvSpPr>
        <p:spPr>
          <a:xfrm flipH="1">
            <a:off x="7044840" y="-64800"/>
            <a:ext cx="5146200" cy="5852160"/>
          </a:xfrm>
          <a:prstGeom prst="rtTriangle">
            <a:avLst/>
          </a:prstGeom>
          <a:solidFill>
            <a:srgbClr val="F2F2F2">
              <a:alpha val="17000"/>
            </a:srgbClr>
          </a:solidFill>
          <a:ln w="12700">
            <a:noFill/>
          </a:ln>
        </p:spPr>
        <p:style>
          <a:lnRef idx="0">
            <a:scrgbClr r="0" g="0" b="0"/>
          </a:lnRef>
          <a:fillRef idx="0">
            <a:scrgbClr r="0" g="0" b="0"/>
          </a:fillRef>
          <a:effectRef idx="0">
            <a:scrgbClr r="0" g="0" b="0"/>
          </a:effectRef>
          <a:fontRef idx="minor"/>
        </p:style>
      </p:sp>
      <p:sp>
        <p:nvSpPr>
          <p:cNvPr id="46" name="CustomShape 6"/>
          <p:cNvSpPr/>
          <p:nvPr/>
        </p:nvSpPr>
        <p:spPr>
          <a:xfrm>
            <a:off x="2698200" y="1476000"/>
            <a:ext cx="6829200" cy="2796840"/>
          </a:xfrm>
          <a:prstGeom prst="rect">
            <a:avLst/>
          </a:prstGeom>
          <a:gradFill rotWithShape="0">
            <a:gsLst>
              <a:gs pos="0">
                <a:srgbClr val="FFFFFF">
                  <a:alpha val="0"/>
                </a:srgbClr>
              </a:gs>
              <a:gs pos="100000">
                <a:srgbClr val="FFFFFF">
                  <a:alpha val="0"/>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50000"/>
              </a:lnSpc>
            </a:pPr>
            <a:r>
              <a:rPr lang="en-US" sz="2400" b="0" i="1" strike="noStrike" spc="-1" dirty="0">
                <a:solidFill>
                  <a:srgbClr val="000000"/>
                </a:solidFill>
                <a:latin typeface="Calibri"/>
              </a:rPr>
              <a:t>Submitted in the partial fulfillment for the award of the degree of</a:t>
            </a:r>
            <a:endParaRPr lang="en-IN" sz="2400" b="0" strike="noStrike" spc="-1" dirty="0">
              <a:latin typeface="Arial"/>
            </a:endParaRPr>
          </a:p>
          <a:p>
            <a:pPr algn="ctr">
              <a:lnSpc>
                <a:spcPct val="150000"/>
              </a:lnSpc>
            </a:pPr>
            <a:r>
              <a:rPr lang="en-US" sz="2400" b="1" strike="noStrike" spc="-1" dirty="0">
                <a:solidFill>
                  <a:srgbClr val="000000"/>
                </a:solidFill>
                <a:latin typeface="Calibri"/>
              </a:rPr>
              <a:t>BACHELOR OF ENGINEERING </a:t>
            </a:r>
            <a:endParaRPr lang="en-IN" sz="2400" b="0" strike="noStrike" spc="-1" dirty="0">
              <a:latin typeface="Arial"/>
            </a:endParaRPr>
          </a:p>
          <a:p>
            <a:pPr algn="ctr">
              <a:lnSpc>
                <a:spcPct val="150000"/>
              </a:lnSpc>
            </a:pPr>
            <a:r>
              <a:rPr lang="en-US" sz="2400" b="0" i="1" strike="noStrike" spc="-1" dirty="0">
                <a:solidFill>
                  <a:srgbClr val="000000"/>
                </a:solidFill>
                <a:latin typeface="Calibri"/>
              </a:rPr>
              <a:t> IN</a:t>
            </a:r>
            <a:endParaRPr lang="en-IN" sz="2400" b="0" strike="noStrike" spc="-1" dirty="0">
              <a:latin typeface="Arial"/>
            </a:endParaRPr>
          </a:p>
          <a:p>
            <a:pPr algn="ctr">
              <a:lnSpc>
                <a:spcPct val="150000"/>
              </a:lnSpc>
            </a:pPr>
            <a:r>
              <a:rPr lang="en-US" sz="2400" b="1" strike="noStrike" spc="-1" dirty="0">
                <a:solidFill>
                  <a:srgbClr val="000000"/>
                </a:solidFill>
                <a:latin typeface="Calibri"/>
              </a:rPr>
              <a:t>CLOUD COMPUTING </a:t>
            </a:r>
            <a:endParaRPr lang="en-IN" sz="2400" b="0" strike="noStrike" spc="-1" dirty="0">
              <a:latin typeface="Arial"/>
            </a:endParaRPr>
          </a:p>
        </p:txBody>
      </p:sp>
      <p:sp>
        <p:nvSpPr>
          <p:cNvPr id="47" name="CustomShape 7"/>
          <p:cNvSpPr/>
          <p:nvPr/>
        </p:nvSpPr>
        <p:spPr>
          <a:xfrm rot="10800000" flipV="1">
            <a:off x="9830160" y="5334480"/>
            <a:ext cx="2366280" cy="159984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48" name="CustomShape 8"/>
          <p:cNvSpPr/>
          <p:nvPr/>
        </p:nvSpPr>
        <p:spPr>
          <a:xfrm>
            <a:off x="6881400" y="6019560"/>
            <a:ext cx="4928400" cy="63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595959"/>
                </a:solidFill>
                <a:latin typeface="Casper"/>
                <a:ea typeface="Karla"/>
              </a:rPr>
              <a:t>DISCOVER . </a:t>
            </a:r>
            <a:r>
              <a:rPr lang="en-US" sz="2000" b="1" strike="noStrike" spc="-1">
                <a:solidFill>
                  <a:srgbClr val="C00000"/>
                </a:solidFill>
                <a:latin typeface="Casper"/>
                <a:ea typeface="Karla"/>
              </a:rPr>
              <a:t>LEARN</a:t>
            </a:r>
            <a:r>
              <a:rPr lang="en-US" sz="2000" b="1" strike="noStrike" spc="-1">
                <a:solidFill>
                  <a:srgbClr val="595959"/>
                </a:solidFill>
                <a:latin typeface="Casper"/>
                <a:ea typeface="Karla"/>
              </a:rPr>
              <a:t> . EMPOWER</a:t>
            </a:r>
            <a:endParaRPr lang="en-IN" sz="2000" b="0" strike="noStrike" spc="-1">
              <a:latin typeface="Arial"/>
            </a:endParaRPr>
          </a:p>
          <a:p>
            <a:pPr>
              <a:lnSpc>
                <a:spcPct val="100000"/>
              </a:lnSpc>
            </a:pPr>
            <a:endParaRPr lang="en-IN" sz="2000" b="0" strike="noStrike" spc="-1">
              <a:latin typeface="Arial"/>
            </a:endParaRPr>
          </a:p>
        </p:txBody>
      </p:sp>
      <p:sp>
        <p:nvSpPr>
          <p:cNvPr id="49" name="CustomShape 9"/>
          <p:cNvSpPr/>
          <p:nvPr/>
        </p:nvSpPr>
        <p:spPr>
          <a:xfrm>
            <a:off x="6885720" y="6043680"/>
            <a:ext cx="45360" cy="3704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50" name="CustomShape 10"/>
          <p:cNvSpPr/>
          <p:nvPr/>
        </p:nvSpPr>
        <p:spPr>
          <a:xfrm>
            <a:off x="443520" y="6014160"/>
            <a:ext cx="5882400" cy="419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90000"/>
              </a:lnSpc>
              <a:spcAft>
                <a:spcPts val="839"/>
              </a:spcAft>
            </a:pPr>
            <a:r>
              <a:rPr lang="en-US" sz="2400" b="1" strike="noStrike" spc="-1">
                <a:solidFill>
                  <a:srgbClr val="FF0000"/>
                </a:solidFill>
                <a:latin typeface="Times New Roman"/>
              </a:rPr>
              <a:t>Department of AIT-CSE</a:t>
            </a:r>
            <a:endParaRPr lang="en-IN" sz="2400" b="0" strike="noStrike" spc="-1">
              <a:latin typeface="Arial"/>
            </a:endParaRPr>
          </a:p>
        </p:txBody>
      </p:sp>
      <p:sp>
        <p:nvSpPr>
          <p:cNvPr id="51" name="CustomShape 11"/>
          <p:cNvSpPr/>
          <p:nvPr/>
        </p:nvSpPr>
        <p:spPr>
          <a:xfrm>
            <a:off x="1657080" y="443160"/>
            <a:ext cx="847656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600" b="1" strike="noStrike" spc="-1">
                <a:solidFill>
                  <a:srgbClr val="000000"/>
                </a:solidFill>
                <a:latin typeface="Arial Black"/>
              </a:rPr>
              <a:t>Virtual Desktop Assistant</a:t>
            </a:r>
            <a:endParaRPr lang="en-IN" sz="3600" b="0" strike="noStrike" spc="-1">
              <a:latin typeface="Arial"/>
            </a:endParaRPr>
          </a:p>
        </p:txBody>
      </p:sp>
      <p:sp>
        <p:nvSpPr>
          <p:cNvPr id="52" name="TextShape 12"/>
          <p:cNvSpPr txBox="1"/>
          <p:nvPr/>
        </p:nvSpPr>
        <p:spPr>
          <a:xfrm>
            <a:off x="8610480" y="6356520"/>
            <a:ext cx="2742840" cy="364680"/>
          </a:xfrm>
          <a:prstGeom prst="rect">
            <a:avLst/>
          </a:prstGeom>
          <a:noFill/>
          <a:ln w="0">
            <a:noFill/>
          </a:ln>
        </p:spPr>
        <p:txBody>
          <a:bodyPr anchor="ctr">
            <a:noAutofit/>
          </a:bodyPr>
          <a:lstStyle/>
          <a:p>
            <a:pPr algn="r">
              <a:lnSpc>
                <a:spcPct val="100000"/>
              </a:lnSpc>
            </a:pPr>
            <a:fld id="{BA8B761C-64DD-4DDA-AF42-0A34A60B64CE}" type="slidenum">
              <a:rPr lang="en-US" sz="1200" b="0" strike="noStrike" spc="-1">
                <a:solidFill>
                  <a:srgbClr val="8B8B8B"/>
                </a:solidFill>
                <a:latin typeface="Calibri"/>
              </a:rPr>
              <a:pPr algn="r">
                <a:lnSpc>
                  <a:spcPct val="100000"/>
                </a:lnSpc>
              </a:pPr>
              <a:t>1</a:t>
            </a:fld>
            <a:endParaRPr lang="en-IN" sz="1200" b="0" strike="noStrike" spc="-1">
              <a:latin typeface="Times New Roman"/>
            </a:endParaRPr>
          </a:p>
        </p:txBody>
      </p:sp>
      <p:sp>
        <p:nvSpPr>
          <p:cNvPr id="53" name="CustomShape 13"/>
          <p:cNvSpPr/>
          <p:nvPr/>
        </p:nvSpPr>
        <p:spPr>
          <a:xfrm>
            <a:off x="2272320" y="4713480"/>
            <a:ext cx="2374794" cy="1321985"/>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1" strike="noStrike" spc="-1" dirty="0">
                <a:solidFill>
                  <a:srgbClr val="000000"/>
                </a:solidFill>
                <a:latin typeface="Calibri"/>
              </a:rPr>
              <a:t>Submitted by: </a:t>
            </a:r>
            <a:endParaRPr lang="en-IN" sz="2000" b="0" strike="noStrike" spc="-1" dirty="0">
              <a:latin typeface="Arial"/>
            </a:endParaRPr>
          </a:p>
          <a:p>
            <a:pPr>
              <a:lnSpc>
                <a:spcPct val="100000"/>
              </a:lnSpc>
            </a:pPr>
            <a:r>
              <a:rPr lang="en-US" sz="2000" spc="-1" dirty="0" smtClean="0">
                <a:solidFill>
                  <a:srgbClr val="000000"/>
                </a:solidFill>
                <a:latin typeface="Calibri"/>
              </a:rPr>
              <a:t>SIDDHARTH MISHRA</a:t>
            </a:r>
            <a:r>
              <a:rPr lang="en-US" sz="2000" b="0" strike="noStrike" spc="-1" dirty="0" smtClean="0">
                <a:solidFill>
                  <a:srgbClr val="000000"/>
                </a:solidFill>
                <a:latin typeface="Calibri"/>
              </a:rPr>
              <a:t> </a:t>
            </a:r>
            <a:endParaRPr lang="en-IN" sz="2000" b="0" strike="noStrike" spc="-1" dirty="0">
              <a:latin typeface="Arial"/>
            </a:endParaRPr>
          </a:p>
          <a:p>
            <a:pPr>
              <a:lnSpc>
                <a:spcPct val="100000"/>
              </a:lnSpc>
            </a:pPr>
            <a:r>
              <a:rPr lang="en-US" sz="2000" b="0" strike="noStrike" spc="-1" dirty="0" smtClean="0">
                <a:solidFill>
                  <a:srgbClr val="000000"/>
                </a:solidFill>
                <a:latin typeface="Calibri"/>
              </a:rPr>
              <a:t>     20BCS4105 </a:t>
            </a:r>
            <a:endParaRPr lang="en-IN" sz="2000" b="0" strike="noStrike" spc="-1" dirty="0">
              <a:latin typeface="Arial"/>
            </a:endParaRPr>
          </a:p>
          <a:p>
            <a:pPr>
              <a:lnSpc>
                <a:spcPct val="100000"/>
              </a:lnSpc>
            </a:pPr>
            <a:endParaRPr lang="en-IN" sz="2000" b="0" strike="noStrike" spc="-1" dirty="0">
              <a:latin typeface="Arial"/>
            </a:endParaRPr>
          </a:p>
        </p:txBody>
      </p:sp>
      <p:sp>
        <p:nvSpPr>
          <p:cNvPr id="54" name="CustomShape 14"/>
          <p:cNvSpPr/>
          <p:nvPr/>
        </p:nvSpPr>
        <p:spPr>
          <a:xfrm>
            <a:off x="7585560" y="4725720"/>
            <a:ext cx="3101040" cy="1005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1" strike="noStrike" spc="-1">
                <a:solidFill>
                  <a:srgbClr val="000000"/>
                </a:solidFill>
                <a:latin typeface="Calibri"/>
              </a:rPr>
              <a:t>Under the Supervision of: </a:t>
            </a:r>
            <a:endParaRPr lang="en-IN" sz="2000" b="0" strike="noStrike" spc="-1">
              <a:latin typeface="Arial"/>
            </a:endParaRPr>
          </a:p>
          <a:p>
            <a:pPr>
              <a:lnSpc>
                <a:spcPct val="100000"/>
              </a:lnSpc>
            </a:pPr>
            <a:r>
              <a:rPr lang="en-US" sz="2000" b="0" strike="noStrike" spc="-1">
                <a:solidFill>
                  <a:srgbClr val="000000"/>
                </a:solidFill>
                <a:latin typeface="Calibri"/>
              </a:rPr>
              <a:t>HARMANPREET KAUR JHAJJ </a:t>
            </a:r>
            <a:endParaRPr lang="en-IN" sz="2000" b="0" strike="noStrike" spc="-1">
              <a:latin typeface="Arial"/>
            </a:endParaRPr>
          </a:p>
          <a:p>
            <a:pPr>
              <a:lnSpc>
                <a:spcPct val="100000"/>
              </a:lnSpc>
            </a:pPr>
            <a:endParaRPr lang="en-IN" sz="20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400" b="1" u="sng" strike="noStrike" spc="-1">
                <a:solidFill>
                  <a:srgbClr val="000000"/>
                </a:solidFill>
                <a:uFillTx/>
                <a:latin typeface="Calibri Light"/>
              </a:rPr>
              <a:t>Methodology used</a:t>
            </a:r>
            <a:endParaRPr lang="en-US" sz="4400" b="1" u="sng" strike="noStrike" spc="-1">
              <a:solidFill>
                <a:srgbClr val="000000"/>
              </a:solidFill>
              <a:uFillTx/>
              <a:latin typeface="Calibri"/>
            </a:endParaRPr>
          </a:p>
        </p:txBody>
      </p:sp>
      <p:sp>
        <p:nvSpPr>
          <p:cNvPr id="80" name="TextShape 2"/>
          <p:cNvSpPr txBox="1"/>
          <p:nvPr/>
        </p:nvSpPr>
        <p:spPr>
          <a:xfrm>
            <a:off x="838080" y="1825560"/>
            <a:ext cx="10515240" cy="4350960"/>
          </a:xfrm>
          <a:prstGeom prst="rect">
            <a:avLst/>
          </a:prstGeom>
          <a:noFill/>
          <a:ln w="0">
            <a:noFill/>
          </a:ln>
        </p:spPr>
        <p:txBody>
          <a:bodyPr>
            <a:noAutofit/>
          </a:bodyPr>
          <a:lstStyle/>
          <a:p>
            <a:pPr marL="432000" indent="-324000">
              <a:spcBef>
                <a:spcPts val="1820"/>
              </a:spcBef>
              <a:buClr>
                <a:srgbClr val="000000"/>
              </a:buClr>
              <a:buSzPct val="45000"/>
              <a:buFont typeface="Wingdings" charset="2"/>
              <a:buChar char=""/>
            </a:pPr>
            <a:r>
              <a:rPr lang="en-US" sz="3200" b="0" strike="noStrike" spc="-1">
                <a:solidFill>
                  <a:srgbClr val="000000"/>
                </a:solidFill>
                <a:latin typeface="Calibri"/>
              </a:rPr>
              <a:t>In this program, it takes input from user in text format. Then process and search according to input.</a:t>
            </a:r>
          </a:p>
          <a:p>
            <a:pPr marL="432000" indent="-324000">
              <a:spcBef>
                <a:spcPts val="1820"/>
              </a:spcBef>
              <a:buClr>
                <a:srgbClr val="000000"/>
              </a:buClr>
              <a:buSzPct val="45000"/>
              <a:buFont typeface="Wingdings" charset="2"/>
              <a:buChar char=""/>
            </a:pPr>
            <a:r>
              <a:rPr lang="en-US" sz="3200" b="0" strike="noStrike" spc="-1">
                <a:solidFill>
                  <a:srgbClr val="000000"/>
                </a:solidFill>
                <a:latin typeface="Calibri"/>
              </a:rPr>
              <a:t>If it is asking to open a browser or application, it will open it in a few seconds if available otherwise ask for input again.</a:t>
            </a:r>
          </a:p>
          <a:p>
            <a:pPr marL="432000" indent="-324000">
              <a:spcBef>
                <a:spcPts val="1820"/>
              </a:spcBef>
              <a:buClr>
                <a:srgbClr val="000000"/>
              </a:buClr>
              <a:buSzPct val="45000"/>
              <a:buFont typeface="Wingdings" charset="2"/>
              <a:buChar char=""/>
            </a:pPr>
            <a:r>
              <a:rPr lang="en-US" sz="3200" b="0" strike="noStrike" spc="-1">
                <a:solidFill>
                  <a:srgbClr val="000000"/>
                </a:solidFill>
                <a:latin typeface="Calibri"/>
              </a:rPr>
              <a:t>If user is asking any question, then it will reply in both voice and text format.</a:t>
            </a:r>
          </a:p>
          <a:p>
            <a:pPr marL="432000" indent="-324000">
              <a:spcBef>
                <a:spcPts val="1820"/>
              </a:spcBef>
              <a:buClr>
                <a:srgbClr val="000000"/>
              </a:buClr>
              <a:buSzPct val="45000"/>
              <a:buFont typeface="Wingdings" charset="2"/>
              <a:buChar char=""/>
            </a:pPr>
            <a:r>
              <a:rPr lang="en-US" sz="3200" b="0" strike="noStrike" spc="-1">
                <a:solidFill>
                  <a:srgbClr val="000000"/>
                </a:solidFill>
                <a:latin typeface="Calibri"/>
              </a:rPr>
              <a:t>If it is not available, then will ask to enter input again.</a:t>
            </a:r>
          </a:p>
        </p:txBody>
      </p:sp>
      <p:sp>
        <p:nvSpPr>
          <p:cNvPr id="81"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DD9EE2A2-ABE8-45EB-9592-0860135E45AF}" type="slidenum">
              <a:rPr lang="en-US" sz="1200" b="0" strike="noStrike" spc="-1">
                <a:solidFill>
                  <a:srgbClr val="8B8B8B"/>
                </a:solidFill>
                <a:latin typeface="Calibri"/>
              </a:rPr>
              <a:pPr algn="r">
                <a:lnSpc>
                  <a:spcPct val="100000"/>
                </a:lnSpc>
              </a:pPr>
              <a:t>10</a:t>
            </a:fld>
            <a:endParaRPr lang="en-IN" sz="1200" b="0" strike="noStrike" spc="-1">
              <a:latin typeface="Times New Roman"/>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pic>
        <p:nvPicPr>
          <p:cNvPr id="83" name="Picture 82"/>
          <p:cNvPicPr/>
          <p:nvPr/>
        </p:nvPicPr>
        <p:blipFill>
          <a:blip r:embed="rId2"/>
          <a:stretch/>
        </p:blipFill>
        <p:spPr>
          <a:xfrm>
            <a:off x="838080" y="1690200"/>
            <a:ext cx="10501920" cy="4486320"/>
          </a:xfrm>
          <a:prstGeom prst="rect">
            <a:avLst/>
          </a:prstGeom>
          <a:ln w="0">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400" b="1" u="sng" strike="noStrike" spc="-1">
                <a:solidFill>
                  <a:srgbClr val="000000"/>
                </a:solidFill>
                <a:uFillTx/>
                <a:latin typeface="Calibri Light"/>
              </a:rPr>
              <a:t>Results and Outputs</a:t>
            </a:r>
            <a:endParaRPr lang="en-US" sz="4400" b="1" u="sng" strike="noStrike" spc="-1">
              <a:solidFill>
                <a:srgbClr val="000000"/>
              </a:solidFill>
              <a:uFillTx/>
              <a:latin typeface="Calibri"/>
            </a:endParaRPr>
          </a:p>
        </p:txBody>
      </p:sp>
      <p:sp>
        <p:nvSpPr>
          <p:cNvPr id="85" name="TextShape 2"/>
          <p:cNvSpPr txBox="1"/>
          <p:nvPr/>
        </p:nvSpPr>
        <p:spPr>
          <a:xfrm>
            <a:off x="838080" y="1825560"/>
            <a:ext cx="10515240" cy="4350960"/>
          </a:xfrm>
          <a:prstGeom prst="rect">
            <a:avLst/>
          </a:prstGeom>
          <a:noFill/>
          <a:ln w="0">
            <a:noFill/>
          </a:ln>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Starting of the program, asking for password from user</a:t>
            </a:r>
          </a:p>
          <a:p>
            <a:pPr marL="228600" indent="-228240">
              <a:lnSpc>
                <a:spcPct val="90000"/>
              </a:lnSpc>
              <a:spcBef>
                <a:spcPts val="1001"/>
              </a:spcBef>
              <a:buClr>
                <a:srgbClr val="000000"/>
              </a:buClr>
              <a:buFont typeface="Arial"/>
              <a:buChar char="•"/>
            </a:pPr>
            <a:endParaRPr lang="en-US" sz="2800" b="0" strike="noStrike" spc="-1">
              <a:solidFill>
                <a:srgbClr val="000000"/>
              </a:solidFill>
              <a:latin typeface="Calibri"/>
            </a:endParaRPr>
          </a:p>
        </p:txBody>
      </p:sp>
      <p:sp>
        <p:nvSpPr>
          <p:cNvPr id="86"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2EBBBF01-4EBE-42F0-915F-2E8251B14EB2}" type="slidenum">
              <a:rPr lang="en-US" sz="1200" b="0" strike="noStrike" spc="-1">
                <a:solidFill>
                  <a:srgbClr val="8B8B8B"/>
                </a:solidFill>
                <a:latin typeface="Calibri"/>
              </a:rPr>
              <a:pPr algn="r">
                <a:lnSpc>
                  <a:spcPct val="100000"/>
                </a:lnSpc>
              </a:pPr>
              <a:t>12</a:t>
            </a:fld>
            <a:endParaRPr lang="en-IN" sz="1200" b="0" strike="noStrike" spc="-1">
              <a:latin typeface="Times New Roman"/>
            </a:endParaRPr>
          </a:p>
        </p:txBody>
      </p:sp>
      <p:pic>
        <p:nvPicPr>
          <p:cNvPr id="87" name="Picture 86"/>
          <p:cNvPicPr/>
          <p:nvPr/>
        </p:nvPicPr>
        <p:blipFill>
          <a:blip r:embed="rId2"/>
          <a:stretch/>
        </p:blipFill>
        <p:spPr>
          <a:xfrm>
            <a:off x="1213920" y="2700000"/>
            <a:ext cx="10126080" cy="3231720"/>
          </a:xfrm>
          <a:prstGeom prst="rect">
            <a:avLst/>
          </a:prstGeom>
          <a:ln w="0">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w="0">
            <a:noFill/>
          </a:ln>
        </p:spPr>
        <p:txBody>
          <a:bodyPr lIns="0" tIns="0" rIns="0" bIns="0" anchor="ctr">
            <a:noAutofit/>
          </a:bodyPr>
          <a:lstStyle/>
          <a:p>
            <a:r>
              <a:rPr lang="en-US" sz="3600" b="0" strike="noStrike" spc="-1">
                <a:solidFill>
                  <a:srgbClr val="000000"/>
                </a:solidFill>
                <a:latin typeface="Calibri"/>
              </a:rPr>
              <a:t>Greeting the user</a:t>
            </a:r>
          </a:p>
        </p:txBody>
      </p:sp>
      <p:pic>
        <p:nvPicPr>
          <p:cNvPr id="89" name="Picture 88"/>
          <p:cNvPicPr/>
          <p:nvPr/>
        </p:nvPicPr>
        <p:blipFill>
          <a:blip r:embed="rId2"/>
          <a:stretch/>
        </p:blipFill>
        <p:spPr>
          <a:xfrm>
            <a:off x="838080" y="1800000"/>
            <a:ext cx="10515240" cy="4320000"/>
          </a:xfrm>
          <a:prstGeom prst="rect">
            <a:avLst/>
          </a:prstGeom>
          <a:ln w="0">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w="0">
            <a:noFill/>
          </a:ln>
        </p:spPr>
        <p:txBody>
          <a:bodyPr lIns="0" tIns="0" rIns="0" bIns="0" anchor="ctr">
            <a:noAutofit/>
          </a:bodyPr>
          <a:lstStyle/>
          <a:p>
            <a:r>
              <a:rPr lang="en-US" sz="2800" b="0" strike="noStrike" spc="-1">
                <a:solidFill>
                  <a:srgbClr val="000000"/>
                </a:solidFill>
                <a:latin typeface="Calibri"/>
              </a:rPr>
              <a:t>Showing Date and Time</a:t>
            </a:r>
            <a:r>
              <a:rPr lang="en-US" sz="1800" b="0" strike="noStrike" spc="-1">
                <a:solidFill>
                  <a:srgbClr val="000000"/>
                </a:solidFill>
                <a:latin typeface="Calibri"/>
              </a:rPr>
              <a:t> </a:t>
            </a:r>
          </a:p>
        </p:txBody>
      </p:sp>
      <p:pic>
        <p:nvPicPr>
          <p:cNvPr id="91" name="Picture 90"/>
          <p:cNvPicPr/>
          <p:nvPr/>
        </p:nvPicPr>
        <p:blipFill>
          <a:blip r:embed="rId2"/>
          <a:stretch/>
        </p:blipFill>
        <p:spPr>
          <a:xfrm>
            <a:off x="900000" y="1825560"/>
            <a:ext cx="10440000" cy="4350960"/>
          </a:xfrm>
          <a:prstGeom prst="rect">
            <a:avLst/>
          </a:prstGeom>
          <a:ln w="0">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w="0">
            <a:noFill/>
          </a:ln>
        </p:spPr>
        <p:txBody>
          <a:bodyPr lIns="0" tIns="0" rIns="0" bIns="0" anchor="ctr">
            <a:noAutofit/>
          </a:bodyPr>
          <a:lstStyle/>
          <a:p>
            <a:r>
              <a:rPr lang="en-US" sz="2600" b="0" strike="noStrike" spc="-1">
                <a:solidFill>
                  <a:srgbClr val="000000"/>
                </a:solidFill>
                <a:latin typeface="Calibri"/>
              </a:rPr>
              <a:t>User asking for opening Notepad</a:t>
            </a:r>
          </a:p>
        </p:txBody>
      </p:sp>
      <p:pic>
        <p:nvPicPr>
          <p:cNvPr id="93" name="Picture 92"/>
          <p:cNvPicPr/>
          <p:nvPr/>
        </p:nvPicPr>
        <p:blipFill>
          <a:blip r:embed="rId2"/>
          <a:stretch/>
        </p:blipFill>
        <p:spPr>
          <a:xfrm>
            <a:off x="838080" y="1440000"/>
            <a:ext cx="10515240" cy="4736520"/>
          </a:xfrm>
          <a:prstGeom prst="rect">
            <a:avLst/>
          </a:prstGeom>
          <a:ln w="0">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w="0">
            <a:noFill/>
          </a:ln>
        </p:spPr>
        <p:txBody>
          <a:bodyPr lIns="0" tIns="0" rIns="0" bIns="0" anchor="ctr">
            <a:noAutofit/>
          </a:bodyPr>
          <a:lstStyle/>
          <a:p>
            <a:r>
              <a:rPr lang="en-US" sz="2800" b="0" strike="noStrike" spc="-1">
                <a:solidFill>
                  <a:srgbClr val="000000"/>
                </a:solidFill>
                <a:latin typeface="Calibri"/>
              </a:rPr>
              <a:t>Answering Questions by user</a:t>
            </a:r>
          </a:p>
        </p:txBody>
      </p:sp>
      <p:pic>
        <p:nvPicPr>
          <p:cNvPr id="95" name="Picture 94"/>
          <p:cNvPicPr/>
          <p:nvPr/>
        </p:nvPicPr>
        <p:blipFill>
          <a:blip r:embed="rId2"/>
          <a:stretch/>
        </p:blipFill>
        <p:spPr>
          <a:xfrm>
            <a:off x="720000" y="1825560"/>
            <a:ext cx="10633320" cy="4294440"/>
          </a:xfrm>
          <a:prstGeom prst="rect">
            <a:avLst/>
          </a:prstGeom>
          <a:ln w="0">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w="0">
            <a:noFill/>
          </a:ln>
        </p:spPr>
        <p:txBody>
          <a:bodyPr lIns="0" tIns="0" rIns="0" bIns="0" anchor="ctr">
            <a:noAutofit/>
          </a:bodyPr>
          <a:lstStyle/>
          <a:p>
            <a:r>
              <a:rPr lang="en-US" sz="2800" b="0" strike="noStrike" spc="-1">
                <a:solidFill>
                  <a:srgbClr val="000000"/>
                </a:solidFill>
                <a:latin typeface="Calibri"/>
              </a:rPr>
              <a:t>User asking for opening github</a:t>
            </a:r>
            <a:r>
              <a:rPr lang="en-US" sz="1800" b="0" strike="noStrike" spc="-1">
                <a:solidFill>
                  <a:srgbClr val="000000"/>
                </a:solidFill>
                <a:latin typeface="Calibri"/>
              </a:rPr>
              <a:t> </a:t>
            </a:r>
          </a:p>
        </p:txBody>
      </p:sp>
      <p:pic>
        <p:nvPicPr>
          <p:cNvPr id="4" name="Picture 3" descr="C:\Users\welcome\Desktop\github.PNG"/>
          <p:cNvPicPr/>
          <p:nvPr/>
        </p:nvPicPr>
        <p:blipFill>
          <a:blip r:embed="rId2"/>
          <a:srcRect/>
          <a:stretch>
            <a:fillRect/>
          </a:stretch>
        </p:blipFill>
        <p:spPr bwMode="auto">
          <a:xfrm>
            <a:off x="990600" y="1600200"/>
            <a:ext cx="9677399" cy="495300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w="0">
            <a:noFill/>
          </a:ln>
        </p:spPr>
        <p:txBody>
          <a:bodyPr lIns="0" tIns="0" rIns="0" bIns="0" anchor="ctr">
            <a:noAutofit/>
          </a:bodyPr>
          <a:lstStyle/>
          <a:p>
            <a:r>
              <a:rPr lang="en-US" sz="2600" b="0" strike="noStrike" spc="-1">
                <a:solidFill>
                  <a:srgbClr val="000000"/>
                </a:solidFill>
                <a:latin typeface="Calibri"/>
              </a:rPr>
              <a:t>Opening hackerrank</a:t>
            </a:r>
          </a:p>
        </p:txBody>
      </p:sp>
      <p:pic>
        <p:nvPicPr>
          <p:cNvPr id="99" name="Picture 98"/>
          <p:cNvPicPr/>
          <p:nvPr/>
        </p:nvPicPr>
        <p:blipFill>
          <a:blip r:embed="rId2"/>
          <a:stretch/>
        </p:blipFill>
        <p:spPr>
          <a:xfrm>
            <a:off x="838080" y="1690200"/>
            <a:ext cx="10861920" cy="4486320"/>
          </a:xfrm>
          <a:prstGeom prst="rect">
            <a:avLst/>
          </a:prstGeom>
          <a:ln w="0">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w="0">
            <a:noFill/>
          </a:ln>
        </p:spPr>
        <p:txBody>
          <a:bodyPr lIns="0" tIns="0" rIns="0" bIns="0" anchor="ctr">
            <a:noAutofit/>
          </a:bodyPr>
          <a:lstStyle/>
          <a:p>
            <a:r>
              <a:rPr lang="en-US" sz="2600" b="0" strike="noStrike" spc="-1">
                <a:solidFill>
                  <a:srgbClr val="000000"/>
                </a:solidFill>
                <a:latin typeface="Calibri"/>
              </a:rPr>
              <a:t>Asking for input again if unable to recognize</a:t>
            </a:r>
          </a:p>
        </p:txBody>
      </p:sp>
      <p:pic>
        <p:nvPicPr>
          <p:cNvPr id="101" name="Picture 100"/>
          <p:cNvPicPr/>
          <p:nvPr/>
        </p:nvPicPr>
        <p:blipFill>
          <a:blip r:embed="rId2"/>
          <a:stretch/>
        </p:blipFill>
        <p:spPr>
          <a:xfrm>
            <a:off x="838080" y="1825560"/>
            <a:ext cx="10515240" cy="4350960"/>
          </a:xfrm>
          <a:prstGeom prst="rect">
            <a:avLst/>
          </a:prstGeom>
          <a:ln w="0">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885600" y="365040"/>
            <a:ext cx="10515240" cy="975960"/>
          </a:xfrm>
          <a:prstGeom prst="rect">
            <a:avLst/>
          </a:prstGeom>
          <a:noFill/>
          <a:ln w="0">
            <a:noFill/>
          </a:ln>
        </p:spPr>
        <p:txBody>
          <a:bodyPr anchor="ctr">
            <a:noAutofit/>
          </a:bodyPr>
          <a:lstStyle/>
          <a:p>
            <a:pPr>
              <a:lnSpc>
                <a:spcPct val="90000"/>
              </a:lnSpc>
            </a:pPr>
            <a:r>
              <a:rPr lang="en-US" sz="4400" b="1" strike="noStrike" spc="-1">
                <a:solidFill>
                  <a:srgbClr val="000000"/>
                </a:solidFill>
                <a:latin typeface="Times New Roman"/>
              </a:rPr>
              <a:t>Outline</a:t>
            </a:r>
            <a:endParaRPr lang="en-US" sz="4400" b="0" strike="noStrike" spc="-1">
              <a:solidFill>
                <a:srgbClr val="000000"/>
              </a:solidFill>
              <a:latin typeface="Calibri"/>
            </a:endParaRPr>
          </a:p>
        </p:txBody>
      </p:sp>
      <p:sp>
        <p:nvSpPr>
          <p:cNvPr id="56" name="TextShape 2"/>
          <p:cNvSpPr txBox="1"/>
          <p:nvPr/>
        </p:nvSpPr>
        <p:spPr>
          <a:xfrm>
            <a:off x="838080" y="1588320"/>
            <a:ext cx="10515240" cy="4951800"/>
          </a:xfrm>
          <a:prstGeom prst="rect">
            <a:avLst/>
          </a:prstGeom>
          <a:noFill/>
          <a:ln w="0">
            <a:noFill/>
          </a:ln>
        </p:spPr>
        <p:txBody>
          <a:bodyPr>
            <a:norm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Introduction to Project</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Problem Formulation</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Objectives of the work </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Methodology used</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2">
                <a:solidFill>
                  <a:srgbClr val="000000"/>
                </a:solidFill>
                <a:latin typeface="Times New Roman"/>
              </a:rPr>
              <a:t>Results and Outputs</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2">
                <a:solidFill>
                  <a:srgbClr val="000000"/>
                </a:solidFill>
                <a:latin typeface="Times New Roman"/>
              </a:rPr>
              <a:t>Conclusion</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Future Scope</a:t>
            </a:r>
            <a:endParaRPr lang="en-US" sz="28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References</a:t>
            </a:r>
            <a:endParaRPr lang="en-US" sz="2800" b="0" strike="noStrike" spc="-1">
              <a:solidFill>
                <a:srgbClr val="000000"/>
              </a:solidFill>
              <a:latin typeface="Calibri"/>
            </a:endParaRPr>
          </a:p>
          <a:p>
            <a:pPr>
              <a:lnSpc>
                <a:spcPct val="90000"/>
              </a:lnSpc>
              <a:spcBef>
                <a:spcPts val="1001"/>
              </a:spcBef>
            </a:pPr>
            <a:endParaRPr lang="en-US" sz="2800" b="0" strike="noStrike" spc="-1">
              <a:solidFill>
                <a:srgbClr val="000000"/>
              </a:solidFill>
              <a:latin typeface="Calibri"/>
            </a:endParaRPr>
          </a:p>
          <a:p>
            <a:pPr>
              <a:lnSpc>
                <a:spcPct val="90000"/>
              </a:lnSpc>
              <a:spcBef>
                <a:spcPts val="1001"/>
              </a:spcBef>
            </a:pPr>
            <a:endParaRPr lang="en-US" sz="2800" b="0" strike="noStrike" spc="-1">
              <a:solidFill>
                <a:srgbClr val="000000"/>
              </a:solidFill>
              <a:latin typeface="Calibri"/>
            </a:endParaRPr>
          </a:p>
        </p:txBody>
      </p:sp>
      <p:sp>
        <p:nvSpPr>
          <p:cNvPr id="57"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0D820C04-726A-4BF9-BBCB-7F30B6E552F6}" type="slidenum">
              <a:rPr lang="en-US" sz="1200" b="0" strike="noStrike" spc="-1">
                <a:solidFill>
                  <a:srgbClr val="8B8B8B"/>
                </a:solidFill>
                <a:latin typeface="Calibri"/>
              </a:rPr>
              <a:pPr algn="r">
                <a:lnSpc>
                  <a:spcPct val="100000"/>
                </a:lnSpc>
              </a:pPr>
              <a:t>2</a:t>
            </a:fld>
            <a:endParaRPr lang="en-IN" sz="1200" b="0" strike="noStrike" spc="-1">
              <a:latin typeface="Times New Roman"/>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400" b="1" u="sng" strike="noStrike" spc="-1">
                <a:solidFill>
                  <a:srgbClr val="000000"/>
                </a:solidFill>
                <a:uFillTx/>
                <a:latin typeface="Calibri Light"/>
              </a:rPr>
              <a:t>Conclusion</a:t>
            </a:r>
            <a:endParaRPr lang="en-US" sz="4400" b="1" u="sng" strike="noStrike" spc="-1">
              <a:solidFill>
                <a:srgbClr val="000000"/>
              </a:solidFill>
              <a:uFillTx/>
              <a:latin typeface="Calibri"/>
            </a:endParaRPr>
          </a:p>
        </p:txBody>
      </p:sp>
      <p:sp>
        <p:nvSpPr>
          <p:cNvPr id="103" name="TextShape 2"/>
          <p:cNvSpPr txBox="1"/>
          <p:nvPr/>
        </p:nvSpPr>
        <p:spPr>
          <a:xfrm>
            <a:off x="838080" y="1825560"/>
            <a:ext cx="10515240" cy="4350960"/>
          </a:xfrm>
          <a:prstGeom prst="rect">
            <a:avLst/>
          </a:prstGeom>
          <a:noFill/>
          <a:ln w="0">
            <a:noFill/>
          </a:ln>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This project gave us a very clear understanding about real world problem. It has provide us a deeper insight into connecting databases with servers.</a:t>
            </a: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The entire learning outcome of this project has proved to be immensely beneficial for our future learning and understanding.</a:t>
            </a: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It gives me a clear idea about personal virtual assistants. </a:t>
            </a: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Working with espeak was quite new, but get to learn new concepts through this project.</a:t>
            </a:r>
          </a:p>
        </p:txBody>
      </p:sp>
      <p:sp>
        <p:nvSpPr>
          <p:cNvPr id="104"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D8A4230F-F46E-41D7-86E0-AC035F39E369}" type="slidenum">
              <a:rPr lang="en-US" sz="1200" b="0" strike="noStrike" spc="-1">
                <a:solidFill>
                  <a:srgbClr val="8B8B8B"/>
                </a:solidFill>
                <a:latin typeface="Calibri"/>
              </a:rPr>
              <a:pPr algn="r">
                <a:lnSpc>
                  <a:spcPct val="100000"/>
                </a:lnSpc>
              </a:pPr>
              <a:t>20</a:t>
            </a:fld>
            <a:endParaRPr lang="en-IN" sz="1200" b="0" strike="noStrike" spc="-1">
              <a:latin typeface="Times New Roman"/>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400" b="1" u="sng" strike="noStrike" spc="-1">
                <a:solidFill>
                  <a:srgbClr val="000000"/>
                </a:solidFill>
                <a:uFillTx/>
                <a:latin typeface="Calibri Light"/>
              </a:rPr>
              <a:t>Future Scope</a:t>
            </a:r>
            <a:endParaRPr lang="en-US" sz="4400" b="1" u="sng" strike="noStrike" spc="-1">
              <a:solidFill>
                <a:srgbClr val="000000"/>
              </a:solidFill>
              <a:uFillTx/>
              <a:latin typeface="Calibri"/>
            </a:endParaRPr>
          </a:p>
        </p:txBody>
      </p:sp>
      <p:sp>
        <p:nvSpPr>
          <p:cNvPr id="106" name="TextShape 2"/>
          <p:cNvSpPr txBox="1"/>
          <p:nvPr/>
        </p:nvSpPr>
        <p:spPr>
          <a:xfrm>
            <a:off x="838080" y="1825560"/>
            <a:ext cx="10515240" cy="4350960"/>
          </a:xfrm>
          <a:prstGeom prst="rect">
            <a:avLst/>
          </a:prstGeom>
          <a:noFill/>
          <a:ln w="0">
            <a:noFill/>
          </a:ln>
        </p:spPr>
        <p:txBody>
          <a:bodyPr>
            <a:noAutofit/>
          </a:bodyPr>
          <a:lstStyle/>
          <a:p>
            <a:pPr marL="432000" indent="-324000">
              <a:spcBef>
                <a:spcPts val="1820"/>
              </a:spcBef>
              <a:buClr>
                <a:srgbClr val="000000"/>
              </a:buClr>
              <a:buSzPct val="45000"/>
              <a:buFont typeface="Wingdings" charset="2"/>
              <a:buChar char=""/>
            </a:pPr>
            <a:r>
              <a:rPr lang="en-US" sz="3600" b="0" strike="noStrike" spc="-1">
                <a:solidFill>
                  <a:srgbClr val="000000"/>
                </a:solidFill>
                <a:latin typeface="Calibri"/>
              </a:rPr>
              <a:t>This project can be proved as a time and saving concept as a personal desktop assistant.</a:t>
            </a:r>
          </a:p>
          <a:p>
            <a:pPr marL="432000" indent="-324000">
              <a:spcBef>
                <a:spcPts val="1820"/>
              </a:spcBef>
              <a:buClr>
                <a:srgbClr val="000000"/>
              </a:buClr>
              <a:buSzPct val="45000"/>
              <a:buFont typeface="Wingdings" charset="2"/>
              <a:buChar char=""/>
            </a:pPr>
            <a:r>
              <a:rPr lang="en-US" sz="3600" b="0" strike="noStrike" spc="-1">
                <a:solidFill>
                  <a:srgbClr val="000000"/>
                </a:solidFill>
                <a:latin typeface="Calibri"/>
              </a:rPr>
              <a:t>It makes interaction among user and system more efficient.</a:t>
            </a:r>
          </a:p>
          <a:p>
            <a:pPr marL="432000" indent="-324000">
              <a:spcBef>
                <a:spcPts val="1820"/>
              </a:spcBef>
              <a:buClr>
                <a:srgbClr val="000000"/>
              </a:buClr>
              <a:buSzPct val="45000"/>
              <a:buFont typeface="Wingdings" charset="2"/>
              <a:buChar char=""/>
            </a:pPr>
            <a:r>
              <a:rPr lang="en-US" sz="3600" b="0" strike="noStrike" spc="-1">
                <a:solidFill>
                  <a:srgbClr val="000000"/>
                </a:solidFill>
                <a:latin typeface="Calibri"/>
              </a:rPr>
              <a:t>These kind of technologies reduces and leisure human efforts to a greater extent. </a:t>
            </a:r>
          </a:p>
        </p:txBody>
      </p:sp>
      <p:sp>
        <p:nvSpPr>
          <p:cNvPr id="107"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81128A97-FD3A-4FFF-A354-F82A73D6AE3B}" type="slidenum">
              <a:rPr lang="en-US" sz="1200" b="0" strike="noStrike" spc="-1">
                <a:solidFill>
                  <a:srgbClr val="8B8B8B"/>
                </a:solidFill>
                <a:latin typeface="Calibri"/>
              </a:rPr>
              <a:pPr algn="r">
                <a:lnSpc>
                  <a:spcPct val="100000"/>
                </a:lnSpc>
              </a:pPr>
              <a:t>21</a:t>
            </a:fld>
            <a:endParaRPr lang="en-IN" sz="1200" b="0" strike="noStrike" spc="-1">
              <a:latin typeface="Times New Roman"/>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400" b="1" u="sng" strike="noStrike" spc="-1">
                <a:solidFill>
                  <a:srgbClr val="000000"/>
                </a:solidFill>
                <a:uFillTx/>
                <a:latin typeface="Calibri Light"/>
              </a:rPr>
              <a:t>References</a:t>
            </a:r>
            <a:endParaRPr lang="en-US" sz="4400" b="1" u="sng" strike="noStrike" spc="-1">
              <a:solidFill>
                <a:srgbClr val="000000"/>
              </a:solidFill>
              <a:uFillTx/>
              <a:latin typeface="Calibri"/>
            </a:endParaRPr>
          </a:p>
        </p:txBody>
      </p:sp>
      <p:sp>
        <p:nvSpPr>
          <p:cNvPr id="109" name="TextShape 2"/>
          <p:cNvSpPr txBox="1"/>
          <p:nvPr/>
        </p:nvSpPr>
        <p:spPr>
          <a:xfrm>
            <a:off x="720000" y="1690200"/>
            <a:ext cx="10515240" cy="4350960"/>
          </a:xfrm>
          <a:prstGeom prst="rect">
            <a:avLst/>
          </a:prstGeom>
          <a:noFill/>
          <a:ln w="0">
            <a:noFill/>
          </a:ln>
        </p:spPr>
        <p:txBody>
          <a:bodyPr>
            <a:normAutofit/>
          </a:bodyPr>
          <a:lstStyle/>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2"/>
              </a:rPr>
              <a:t>https://library.concordia.ca/help/writing/literature-review.php</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3"/>
              </a:rPr>
              <a:t>https://www.upwork.com/hire/virtual-assistants/</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3"/>
              </a:rPr>
              <a:t>https://www.upwork.com/hire/virtual-assistants/</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4"/>
              </a:rPr>
              <a:t>https://en.wikipedia.org/wiki/Virtual_assistant</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5"/>
              </a:rPr>
              <a:t>https://www.lifewire.com/virtual-assistants-4138533</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6"/>
              </a:rPr>
              <a:t>https://medium.com/keyreply/defining-virtual-assistants/</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7"/>
              </a:rPr>
              <a:t>https://www.youtube.com/watch?v=MNjAvPdt0ZQ&amp;t=15s</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endParaRPr lang="en-US" sz="2600" b="0" strike="noStrike" spc="-1">
              <a:solidFill>
                <a:srgbClr val="000000"/>
              </a:solidFill>
              <a:latin typeface="Calibri"/>
            </a:endParaRPr>
          </a:p>
        </p:txBody>
      </p:sp>
      <p:sp>
        <p:nvSpPr>
          <p:cNvPr id="110"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341E8A8F-3DB3-4E32-8321-FF2AB2771404}" type="slidenum">
              <a:rPr lang="en-US" sz="1200" b="0" strike="noStrike" spc="-1">
                <a:solidFill>
                  <a:srgbClr val="8B8B8B"/>
                </a:solidFill>
                <a:latin typeface="Calibri"/>
              </a:rPr>
              <a:pPr algn="r">
                <a:lnSpc>
                  <a:spcPct val="100000"/>
                </a:lnSpc>
              </a:pPr>
              <a:t>22</a:t>
            </a:fld>
            <a:endParaRPr lang="en-IN" sz="1200" b="0" strike="noStrike" spc="-1">
              <a:latin typeface="Times New Roman"/>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400" b="1" u="sng" strike="noStrike" spc="-1">
                <a:solidFill>
                  <a:srgbClr val="000000"/>
                </a:solidFill>
                <a:uFillTx/>
                <a:latin typeface="Calibri Light"/>
              </a:rPr>
              <a:t>Continued</a:t>
            </a:r>
            <a:endParaRPr lang="en-US" sz="4400" b="1" u="sng" strike="noStrike" spc="-1">
              <a:solidFill>
                <a:srgbClr val="000000"/>
              </a:solidFill>
              <a:uFillTx/>
              <a:latin typeface="Calibri"/>
            </a:endParaRPr>
          </a:p>
        </p:txBody>
      </p:sp>
      <p:sp>
        <p:nvSpPr>
          <p:cNvPr id="112" name="TextShape 2"/>
          <p:cNvSpPr txBox="1"/>
          <p:nvPr/>
        </p:nvSpPr>
        <p:spPr>
          <a:xfrm>
            <a:off x="838080" y="1825560"/>
            <a:ext cx="10515240" cy="4350960"/>
          </a:xfrm>
          <a:prstGeom prst="rect">
            <a:avLst/>
          </a:prstGeom>
          <a:noFill/>
          <a:ln w="0">
            <a:noFill/>
          </a:ln>
        </p:spPr>
        <p:txBody>
          <a:bodyPr>
            <a:normAutofit/>
          </a:bodyPr>
          <a:lstStyle/>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2"/>
              </a:rPr>
              <a:t>https://www.youtube.com/watch?v=pbnQJsbWYNA</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3"/>
              </a:rPr>
              <a:t>https://www.youtube.com/watch?v=emaO7f8LFQE</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4"/>
              </a:rPr>
              <a:t>https://en.wikipedia.org/wiki/Visual_Studio_Code</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5"/>
              </a:rPr>
              <a:t>https://www.youtube.com/watch?v=MC2K6yotimY</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6"/>
              </a:rPr>
              <a:t>http://espeak.sourceforge.net/</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7"/>
              </a:rPr>
              <a:t>https://en.wikipedia.org/wiki/ESpeak</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hlinkClick r:id="rId7"/>
              </a:rPr>
              <a:t>https://en.wikipedia.org/wiki/ESpeak#Features</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endParaRPr lang="en-US" sz="2600" b="0" strike="noStrike" spc="-1">
              <a:solidFill>
                <a:srgbClr val="000000"/>
              </a:solidFill>
              <a:latin typeface="Calibri"/>
            </a:endParaRPr>
          </a:p>
        </p:txBody>
      </p:sp>
      <p:sp>
        <p:nvSpPr>
          <p:cNvPr id="113"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63916354-1B94-4D9F-B34A-6E7288D5D77F}" type="slidenum">
              <a:rPr lang="en-US" sz="1200" b="0" strike="noStrike" spc="-1">
                <a:solidFill>
                  <a:srgbClr val="8B8B8B"/>
                </a:solidFill>
                <a:latin typeface="Calibri"/>
              </a:rPr>
              <a:pPr algn="r">
                <a:lnSpc>
                  <a:spcPct val="100000"/>
                </a:lnSpc>
              </a:pPr>
              <a:t>23</a:t>
            </a:fld>
            <a:endParaRPr lang="en-IN" sz="1200" b="0" strike="noStrike" spc="-1">
              <a:latin typeface="Times New Roman"/>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5" name="TextShape 2"/>
          <p:cNvSpPr txBox="1"/>
          <p:nvPr/>
        </p:nvSpPr>
        <p:spPr>
          <a:xfrm>
            <a:off x="838080" y="1825560"/>
            <a:ext cx="10501920" cy="4114440"/>
          </a:xfrm>
          <a:prstGeom prst="rect">
            <a:avLst/>
          </a:prstGeom>
          <a:noFill/>
          <a:ln w="0">
            <a:noFill/>
          </a:ln>
        </p:spPr>
        <p:txBody>
          <a:bodyPr lIns="90000" tIns="45000" rIns="90000" bIns="45000">
            <a:noAutofit/>
          </a:bodyPr>
          <a:lstStyle/>
          <a:p>
            <a:endParaRPr lang="en-IN" sz="1800" b="0" strike="noStrike" spc="-1">
              <a:latin typeface="Arial"/>
            </a:endParaRPr>
          </a:p>
          <a:p>
            <a:r>
              <a:rPr lang="en-IN" sz="9940" b="0" strike="noStrike" spc="-1">
                <a:latin typeface="Arial"/>
              </a:rPr>
              <a:t>   </a:t>
            </a:r>
            <a:r>
              <a:rPr lang="en-IN" sz="9940" b="1" strike="noStrike" spc="-1">
                <a:latin typeface="Arial"/>
              </a:rPr>
              <a:t> THANK YOU!</a:t>
            </a:r>
            <a:endParaRPr lang="en-IN" sz="994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400" b="1" u="sng" strike="noStrike" spc="-1">
                <a:solidFill>
                  <a:srgbClr val="000000"/>
                </a:solidFill>
                <a:uFillTx/>
                <a:latin typeface="Calibri Light"/>
              </a:rPr>
              <a:t>Introduction to Project</a:t>
            </a:r>
            <a:endParaRPr lang="en-US" sz="4400" b="1" u="sng" strike="noStrike" spc="-1">
              <a:solidFill>
                <a:srgbClr val="000000"/>
              </a:solidFill>
              <a:uFillTx/>
              <a:latin typeface="Calibri"/>
            </a:endParaRPr>
          </a:p>
        </p:txBody>
      </p:sp>
      <p:sp>
        <p:nvSpPr>
          <p:cNvPr id="59" name="TextShape 2"/>
          <p:cNvSpPr txBox="1"/>
          <p:nvPr/>
        </p:nvSpPr>
        <p:spPr>
          <a:xfrm>
            <a:off x="720000" y="1690200"/>
            <a:ext cx="10515240" cy="4350960"/>
          </a:xfrm>
          <a:prstGeom prst="rect">
            <a:avLst/>
          </a:prstGeom>
          <a:noFill/>
          <a:ln w="0">
            <a:noFill/>
          </a:ln>
        </p:spPr>
        <p:txBody>
          <a:bodyPr>
            <a:noAutofit/>
          </a:bodyPr>
          <a:lstStyle/>
          <a:p>
            <a:pPr marL="216000" indent="-216000">
              <a:buClr>
                <a:srgbClr val="000000"/>
              </a:buClr>
              <a:buSzPct val="45000"/>
              <a:buFont typeface="Wingdings" charset="2"/>
              <a:buChar char=""/>
            </a:pPr>
            <a:r>
              <a:rPr lang="en-US" sz="2600" b="0" strike="noStrike" spc="-1">
                <a:solidFill>
                  <a:srgbClr val="000000"/>
                </a:solidFill>
                <a:latin typeface="Calibri"/>
              </a:rPr>
              <a:t>As we all know, today's generation is shifting more towards technology which is an application of scientific knowledge to the practical aims of human life. Everyday they are presenting new innovative ideas in order to change and manipulate the human environment.</a:t>
            </a:r>
            <a:endParaRPr lang="en-US" sz="2600" b="0" strike="noStrike" spc="-1">
              <a:latin typeface="Calibri"/>
            </a:endParaRPr>
          </a:p>
          <a:p>
            <a:pPr marL="216000" indent="-216000">
              <a:buClr>
                <a:srgbClr val="000000"/>
              </a:buClr>
              <a:buSzPct val="45000"/>
              <a:buFont typeface="Wingdings" charset="2"/>
              <a:buChar char=""/>
            </a:pPr>
            <a:endParaRPr lang="en-US" sz="2600" b="0" strike="noStrike" spc="-1">
              <a:latin typeface="Calibri"/>
            </a:endParaRPr>
          </a:p>
          <a:p>
            <a:pPr marL="216000" indent="-216000">
              <a:buClr>
                <a:srgbClr val="000000"/>
              </a:buClr>
              <a:buSzPct val="45000"/>
              <a:buFont typeface="Wingdings" charset="2"/>
              <a:buChar char=""/>
            </a:pPr>
            <a:r>
              <a:rPr lang="en-US" sz="2600" b="0" strike="noStrike" spc="-1">
                <a:solidFill>
                  <a:srgbClr val="000000"/>
                </a:solidFill>
                <a:latin typeface="Calibri"/>
              </a:rPr>
              <a:t>Our digital life is determined by innovations. Especially in recent years, more  innovative technologies were developed to facilitate our professional and everyday life. Intelligent personal assistants are an important achievement, which have become an indispensable part of the ubiquitous digitalization process.</a:t>
            </a:r>
            <a:endParaRPr lang="en-US" sz="2600" b="0" strike="noStrike" spc="-1">
              <a:latin typeface="Calibri"/>
            </a:endParaRPr>
          </a:p>
        </p:txBody>
      </p:sp>
      <p:sp>
        <p:nvSpPr>
          <p:cNvPr id="60"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03E688EC-E45D-4A2B-B32E-29878F92508E}" type="slidenum">
              <a:rPr lang="en-US" sz="1200" b="0" strike="noStrike" spc="-1">
                <a:solidFill>
                  <a:srgbClr val="8B8B8B"/>
                </a:solidFill>
                <a:latin typeface="Calibri"/>
              </a:rPr>
              <a:pPr algn="r">
                <a:lnSpc>
                  <a:spcPct val="100000"/>
                </a:lnSpc>
              </a:pPr>
              <a:t>3</a:t>
            </a:fld>
            <a:endParaRPr lang="en-IN" sz="1200" b="0" strike="noStrike" spc="-1">
              <a:latin typeface="Times New Roman"/>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838080" y="365040"/>
            <a:ext cx="10515240" cy="1325160"/>
          </a:xfrm>
          <a:prstGeom prst="rect">
            <a:avLst/>
          </a:prstGeom>
          <a:noFill/>
          <a:ln w="0">
            <a:noFill/>
          </a:ln>
        </p:spPr>
        <p:txBody>
          <a:bodyPr anchor="ctr">
            <a:noAutofit/>
          </a:bodyPr>
          <a:lstStyle/>
          <a:p>
            <a:endParaRPr lang="en-US" sz="1800" b="0" strike="noStrike" spc="-1">
              <a:solidFill>
                <a:srgbClr val="000000"/>
              </a:solidFill>
              <a:latin typeface="Calibri"/>
            </a:endParaRPr>
          </a:p>
        </p:txBody>
      </p:sp>
      <p:sp>
        <p:nvSpPr>
          <p:cNvPr id="62" name="TextShape 2"/>
          <p:cNvSpPr txBox="1"/>
          <p:nvPr/>
        </p:nvSpPr>
        <p:spPr>
          <a:xfrm>
            <a:off x="720000" y="1800000"/>
            <a:ext cx="10515240" cy="4350960"/>
          </a:xfrm>
          <a:prstGeom prst="rect">
            <a:avLst/>
          </a:prstGeom>
          <a:noFill/>
          <a:ln w="0">
            <a:noFill/>
          </a:ln>
        </p:spPr>
        <p:txBody>
          <a:bodyPr>
            <a:noAutofit/>
          </a:bodyPr>
          <a:lstStyle/>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rPr>
              <a:t>By using C++ language we made a virtual assistant for our desktop, which is a self-employed worker who specializes in understanding human language and complete tasks as per our demands. Virtual assistants learn over time and get to know your habits and preferences, so, they're always getting smarter.</a:t>
            </a: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rPr>
              <a:t>These virtual assistants can be found in all gadgets such as smartphones, tablets and also smart watches now. The increasing competition in this area has led to many improvements. Big companies like Amazon, Google, Microsoft and Apple offer a complete digital infrastructure that can be controlled by voice assistants.</a:t>
            </a:r>
          </a:p>
          <a:p>
            <a:pPr marL="63360" lvl="3" algn="just">
              <a:buClr>
                <a:srgbClr val="000000"/>
              </a:buClr>
              <a:buSzPct val="45000"/>
              <a:buFont typeface="Wingdings" charset="2"/>
              <a:buChar char=""/>
            </a:pPr>
            <a:endParaRPr lang="en-US" sz="2600" b="0" strike="noStrike" spc="-1">
              <a:latin typeface="Calibri"/>
            </a:endParaRPr>
          </a:p>
        </p:txBody>
      </p:sp>
      <p:sp>
        <p:nvSpPr>
          <p:cNvPr id="63"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4FD744F6-3017-4271-A8E9-FD276D7C74DD}" type="slidenum">
              <a:rPr lang="en-US" sz="1200" b="0" strike="noStrike" spc="-1">
                <a:solidFill>
                  <a:srgbClr val="8B8B8B"/>
                </a:solidFill>
                <a:latin typeface="Calibri"/>
              </a:rPr>
              <a:pPr algn="r">
                <a:lnSpc>
                  <a:spcPct val="100000"/>
                </a:lnSpc>
              </a:pPr>
              <a:t>4</a:t>
            </a:fld>
            <a:endParaRPr lang="en-IN" sz="1200" b="0" strike="noStrike" spc="-1">
              <a:latin typeface="Times New Roman"/>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838080" y="365040"/>
            <a:ext cx="10515240" cy="1325160"/>
          </a:xfrm>
          <a:prstGeom prst="rect">
            <a:avLst/>
          </a:prstGeom>
          <a:noFill/>
          <a:ln w="0">
            <a:noFill/>
          </a:ln>
        </p:spPr>
        <p:txBody>
          <a:bodyPr anchor="ctr">
            <a:noAutofit/>
          </a:bodyPr>
          <a:lstStyle/>
          <a:p>
            <a:endParaRPr lang="en-US" sz="1800" b="0" strike="noStrike" spc="-1">
              <a:solidFill>
                <a:srgbClr val="000000"/>
              </a:solidFill>
              <a:latin typeface="Calibri"/>
            </a:endParaRPr>
          </a:p>
        </p:txBody>
      </p:sp>
      <p:sp>
        <p:nvSpPr>
          <p:cNvPr id="65" name="TextShape 2"/>
          <p:cNvSpPr txBox="1"/>
          <p:nvPr/>
        </p:nvSpPr>
        <p:spPr>
          <a:xfrm>
            <a:off x="720000" y="1800000"/>
            <a:ext cx="10515240" cy="4350960"/>
          </a:xfrm>
          <a:prstGeom prst="rect">
            <a:avLst/>
          </a:prstGeom>
          <a:noFill/>
          <a:ln w="0">
            <a:noFill/>
          </a:ln>
        </p:spPr>
        <p:txBody>
          <a:bodyPr>
            <a:noAutofit/>
          </a:bodyPr>
          <a:lstStyle/>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ea typeface="Microsoft YaHei"/>
              </a:rPr>
              <a:t>These virtual assistant must be connected to the internet so it can conduct web searches and find answers or communicate with other smart devices. </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ea typeface="Microsoft YaHei"/>
              </a:rPr>
              <a:t>However, since they are passive listening devices, they usually need a wake word or command to activate. That said, it's not unheard of that the device could start recording without a wake word.</a:t>
            </a:r>
            <a:endParaRPr lang="en-US" sz="2600" b="0" strike="noStrike" spc="-1">
              <a:solidFill>
                <a:srgbClr val="000000"/>
              </a:solidFill>
              <a:latin typeface="Calibri"/>
            </a:endParaRPr>
          </a:p>
          <a:p>
            <a:pPr marL="63360" lvl="3" algn="just">
              <a:buClr>
                <a:srgbClr val="000000"/>
              </a:buClr>
              <a:buSzPct val="45000"/>
              <a:buFont typeface="Wingdings" charset="2"/>
              <a:buChar char=""/>
            </a:pPr>
            <a:endParaRPr lang="en-US" sz="2600" b="0" strike="noStrike" spc="-1">
              <a:latin typeface="Calibri"/>
            </a:endParaRPr>
          </a:p>
        </p:txBody>
      </p:sp>
      <p:sp>
        <p:nvSpPr>
          <p:cNvPr id="66"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9D5045C4-2AB9-4176-9204-BA41E664D1A4}" type="slidenum">
              <a:rPr lang="en-US" sz="1200" b="0" strike="noStrike" spc="-1">
                <a:solidFill>
                  <a:srgbClr val="8B8B8B"/>
                </a:solidFill>
                <a:latin typeface="Calibri"/>
              </a:rPr>
              <a:pPr algn="r">
                <a:lnSpc>
                  <a:spcPct val="100000"/>
                </a:lnSpc>
              </a:pPr>
              <a:t>5</a:t>
            </a:fld>
            <a:endParaRPr lang="en-IN" sz="1200" b="0" strike="noStrike" spc="-1">
              <a:latin typeface="Times New Roman"/>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400" b="1" u="sng" strike="noStrike" spc="-1">
                <a:solidFill>
                  <a:srgbClr val="000000"/>
                </a:solidFill>
                <a:uFillTx/>
                <a:latin typeface="Calibri Light"/>
              </a:rPr>
              <a:t>Problem Formulation</a:t>
            </a:r>
            <a:endParaRPr lang="en-US" sz="4400" b="1" u="sng" strike="noStrike" spc="-1">
              <a:solidFill>
                <a:srgbClr val="000000"/>
              </a:solidFill>
              <a:uFillTx/>
              <a:latin typeface="Calibri"/>
            </a:endParaRPr>
          </a:p>
        </p:txBody>
      </p:sp>
      <p:sp>
        <p:nvSpPr>
          <p:cNvPr id="68" name="TextShape 2"/>
          <p:cNvSpPr txBox="1"/>
          <p:nvPr/>
        </p:nvSpPr>
        <p:spPr>
          <a:xfrm>
            <a:off x="838080" y="1825560"/>
            <a:ext cx="10515240" cy="4350960"/>
          </a:xfrm>
          <a:prstGeom prst="rect">
            <a:avLst/>
          </a:prstGeom>
          <a:noFill/>
          <a:ln w="0">
            <a:noFill/>
          </a:ln>
        </p:spPr>
        <p:txBody>
          <a:bodyPr>
            <a:noAutofit/>
          </a:bodyPr>
          <a:lstStyle/>
          <a:p>
            <a:pPr marL="432000" indent="-324000">
              <a:spcBef>
                <a:spcPts val="1820"/>
              </a:spcBef>
              <a:buClr>
                <a:srgbClr val="000000"/>
              </a:buClr>
              <a:buSzPct val="45000"/>
              <a:buFont typeface="Wingdings" charset="2"/>
              <a:buChar char=""/>
            </a:pPr>
            <a:r>
              <a:rPr lang="en-US" sz="2800" b="0" strike="noStrike" spc="-1">
                <a:solidFill>
                  <a:srgbClr val="000000"/>
                </a:solidFill>
                <a:latin typeface="Calibri"/>
              </a:rPr>
              <a:t>This project will help to reduce the human efforts and make it easier for user to get the answer instantly.</a:t>
            </a:r>
          </a:p>
          <a:p>
            <a:pPr marL="432000" indent="-324000">
              <a:spcBef>
                <a:spcPts val="1820"/>
              </a:spcBef>
              <a:buClr>
                <a:srgbClr val="000000"/>
              </a:buClr>
              <a:buSzPct val="45000"/>
              <a:buFont typeface="Wingdings" charset="2"/>
              <a:buChar char=""/>
            </a:pPr>
            <a:r>
              <a:rPr lang="en-US" sz="2800" b="0" strike="noStrike" spc="-1">
                <a:solidFill>
                  <a:srgbClr val="000000"/>
                </a:solidFill>
                <a:latin typeface="Calibri"/>
              </a:rPr>
              <a:t>At this time, when everyone to do work from home</a:t>
            </a:r>
            <a:r>
              <a:rPr lang="en-US" sz="3200" b="0" strike="noStrike" spc="-1">
                <a:solidFill>
                  <a:srgbClr val="000000"/>
                </a:solidFill>
                <a:latin typeface="Calibri"/>
              </a:rPr>
              <a:t>.</a:t>
            </a:r>
            <a:r>
              <a:rPr lang="en-US" sz="1400" b="0" strike="noStrike" spc="-1">
                <a:solidFill>
                  <a:srgbClr val="000000"/>
                </a:solidFill>
                <a:latin typeface="Calibri"/>
              </a:rPr>
              <a:t> </a:t>
            </a:r>
            <a:r>
              <a:rPr lang="en-US" sz="2600" b="0" strike="noStrike" spc="-1">
                <a:solidFill>
                  <a:srgbClr val="000000"/>
                </a:solidFill>
                <a:latin typeface="Calibri"/>
              </a:rPr>
              <a:t>So this is best </a:t>
            </a:r>
            <a:r>
              <a:rPr lang="en-US" sz="2800" b="0" strike="noStrike" spc="-1">
                <a:solidFill>
                  <a:srgbClr val="000000"/>
                </a:solidFill>
                <a:latin typeface="Calibri"/>
              </a:rPr>
              <a:t>time for us to shift towards technologies in different fields.</a:t>
            </a:r>
          </a:p>
          <a:p>
            <a:pPr marL="432000" indent="-324000">
              <a:spcBef>
                <a:spcPts val="1820"/>
              </a:spcBef>
              <a:buClr>
                <a:srgbClr val="000000"/>
              </a:buClr>
              <a:buSzPct val="45000"/>
              <a:buFont typeface="Wingdings" charset="2"/>
              <a:buChar char=""/>
            </a:pPr>
            <a:r>
              <a:rPr lang="en-US" sz="2800" b="0" strike="noStrike" spc="-1">
                <a:solidFill>
                  <a:srgbClr val="000000"/>
                </a:solidFill>
                <a:latin typeface="Calibri"/>
              </a:rPr>
              <a:t>Many times we are not able to find any application and we are in a hurry. This project can be proved very beneficial for this.</a:t>
            </a:r>
          </a:p>
          <a:p>
            <a:pPr marL="432000" indent="-324000">
              <a:spcBef>
                <a:spcPts val="1820"/>
              </a:spcBef>
              <a:buClr>
                <a:srgbClr val="000000"/>
              </a:buClr>
              <a:buSzPct val="45000"/>
              <a:buFont typeface="Wingdings" charset="2"/>
              <a:buChar char=""/>
            </a:pPr>
            <a:r>
              <a:rPr lang="en-US" sz="2600" b="0" strike="noStrike" spc="-1">
                <a:solidFill>
                  <a:srgbClr val="000000"/>
                </a:solidFill>
                <a:latin typeface="Calibri"/>
                <a:ea typeface="Microsoft YaHei"/>
              </a:rPr>
              <a:t>We already have multiple virtual assistants. But we hardly use it. There are number of people who have issues in voice recognition. These systems can understand English phrases but they fail to recognize in our accent.</a:t>
            </a:r>
            <a:endParaRPr lang="en-US" sz="2600" b="0" strike="noStrike" spc="-1">
              <a:solidFill>
                <a:srgbClr val="000000"/>
              </a:solidFill>
              <a:latin typeface="Calibri"/>
            </a:endParaRPr>
          </a:p>
          <a:p>
            <a:pPr marL="432000" indent="-324000">
              <a:spcBef>
                <a:spcPts val="1820"/>
              </a:spcBef>
              <a:buClr>
                <a:srgbClr val="000000"/>
              </a:buClr>
              <a:buSzPct val="45000"/>
              <a:buFont typeface="Wingdings" charset="2"/>
              <a:buChar char=""/>
            </a:pPr>
            <a:r>
              <a:rPr lang="en-US" sz="3200" b="0" strike="noStrike" spc="-1">
                <a:solidFill>
                  <a:srgbClr val="000000"/>
                </a:solidFill>
                <a:latin typeface="Calibri"/>
              </a:rPr>
              <a:t> </a:t>
            </a:r>
          </a:p>
        </p:txBody>
      </p:sp>
      <p:sp>
        <p:nvSpPr>
          <p:cNvPr id="69"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A5AE8576-B288-4A0B-A01E-EDAAF4C1D573}" type="slidenum">
              <a:rPr lang="en-US" sz="1200" b="0" strike="noStrike" spc="-1">
                <a:solidFill>
                  <a:srgbClr val="8B8B8B"/>
                </a:solidFill>
                <a:latin typeface="Calibri"/>
              </a:rPr>
              <a:pPr algn="r">
                <a:lnSpc>
                  <a:spcPct val="100000"/>
                </a:lnSpc>
              </a:pPr>
              <a:t>6</a:t>
            </a:fld>
            <a:endParaRPr lang="en-IN" sz="1200" b="0" strike="noStrike" spc="-1">
              <a:latin typeface="Times New Roman"/>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838080" y="365040"/>
            <a:ext cx="10515240" cy="1325160"/>
          </a:xfrm>
          <a:prstGeom prst="rect">
            <a:avLst/>
          </a:prstGeom>
          <a:noFill/>
          <a:ln w="0">
            <a:noFill/>
          </a:ln>
        </p:spPr>
        <p:txBody>
          <a:bodyPr anchor="ctr">
            <a:noAutofit/>
          </a:bodyPr>
          <a:lstStyle/>
          <a:p>
            <a:endParaRPr lang="en-US" sz="1800" b="0" strike="noStrike" spc="-1">
              <a:solidFill>
                <a:srgbClr val="000000"/>
              </a:solidFill>
              <a:latin typeface="Calibri"/>
            </a:endParaRPr>
          </a:p>
        </p:txBody>
      </p:sp>
      <p:sp>
        <p:nvSpPr>
          <p:cNvPr id="71" name="TextShape 2"/>
          <p:cNvSpPr txBox="1"/>
          <p:nvPr/>
        </p:nvSpPr>
        <p:spPr>
          <a:xfrm>
            <a:off x="838080" y="1825560"/>
            <a:ext cx="10515240" cy="4350960"/>
          </a:xfrm>
          <a:prstGeom prst="rect">
            <a:avLst/>
          </a:prstGeom>
          <a:noFill/>
          <a:ln w="0">
            <a:noFill/>
          </a:ln>
        </p:spPr>
        <p:txBody>
          <a:bodyPr>
            <a:noAutofit/>
          </a:bodyPr>
          <a:lstStyle/>
          <a:p>
            <a:pPr marL="272880" indent="-158760">
              <a:spcBef>
                <a:spcPts val="309"/>
              </a:spcBef>
              <a:buClr>
                <a:srgbClr val="000000"/>
              </a:buClr>
              <a:buSzPct val="45000"/>
              <a:buFont typeface="Wingdings" charset="2"/>
              <a:buChar char=""/>
              <a:tabLst>
                <a:tab pos="273600" algn="l"/>
              </a:tabLst>
            </a:pPr>
            <a:r>
              <a:rPr lang="en-US" sz="2600" b="0" strike="noStrike" spc="-1" dirty="0">
                <a:solidFill>
                  <a:srgbClr val="000000"/>
                </a:solidFill>
                <a:latin typeface="Calibri"/>
                <a:ea typeface="Microsoft YaHei"/>
              </a:rPr>
              <a:t>There is need of a virtual assistant that can understand English in Indian accent and work on desktop system.</a:t>
            </a:r>
            <a:endParaRPr lang="en-US" sz="2600" b="0" strike="noStrike" spc="-1" dirty="0">
              <a:latin typeface="Times New Roman"/>
            </a:endParaRPr>
          </a:p>
          <a:p>
            <a:pPr marL="272880" indent="-158760">
              <a:spcBef>
                <a:spcPts val="309"/>
              </a:spcBef>
              <a:buClr>
                <a:srgbClr val="000000"/>
              </a:buClr>
              <a:buSzPct val="45000"/>
              <a:buFont typeface="Wingdings" charset="2"/>
              <a:buChar char=""/>
              <a:tabLst>
                <a:tab pos="273600" algn="l"/>
              </a:tabLst>
            </a:pPr>
            <a:r>
              <a:rPr lang="en-US" sz="2600" b="0" strike="noStrike" spc="-1" dirty="0">
                <a:solidFill>
                  <a:srgbClr val="000000"/>
                </a:solidFill>
                <a:latin typeface="Calibri"/>
                <a:ea typeface="Microsoft YaHei"/>
              </a:rPr>
              <a:t>Virtual assistant should be able to model complex task dependencies and use these </a:t>
            </a:r>
            <a:r>
              <a:rPr lang="en-US" sz="2400" b="0" strike="noStrike" spc="-1" dirty="0">
                <a:solidFill>
                  <a:srgbClr val="000000"/>
                </a:solidFill>
                <a:latin typeface="Calibri"/>
                <a:ea typeface="Microsoft YaHei"/>
              </a:rPr>
              <a:t>models to recommend optimized plans for the user. It needs to be tested for finding optimum paths when a task has multiple sub-tasks and each sub-task can have its own sub-tasks.</a:t>
            </a:r>
            <a:endParaRPr lang="en-US" sz="2400" b="0" strike="noStrike" spc="-1" dirty="0">
              <a:latin typeface="Times New Roman"/>
            </a:endParaRPr>
          </a:p>
          <a:p>
            <a:pPr marL="272880" indent="-158760">
              <a:spcBef>
                <a:spcPts val="309"/>
              </a:spcBef>
              <a:buClr>
                <a:srgbClr val="000000"/>
              </a:buClr>
              <a:buSzPct val="45000"/>
              <a:buFont typeface="Wingdings" charset="2"/>
              <a:buChar char=""/>
              <a:tabLst>
                <a:tab pos="273600" algn="l"/>
              </a:tabLst>
            </a:pPr>
            <a:r>
              <a:rPr lang="en-US" sz="2400" b="0" strike="noStrike" spc="-1" dirty="0">
                <a:solidFill>
                  <a:srgbClr val="000000"/>
                </a:solidFill>
                <a:latin typeface="Calibri"/>
                <a:ea typeface="Microsoft YaHei"/>
              </a:rPr>
              <a:t>It can save a lot of time as it works and process in a seconds  and saves energy.</a:t>
            </a:r>
            <a:endParaRPr lang="en-US" sz="2400" b="0" strike="noStrike" spc="-1" dirty="0">
              <a:latin typeface="Times New Roman"/>
            </a:endParaRPr>
          </a:p>
          <a:p>
            <a:pPr marL="272880" indent="-158760">
              <a:spcBef>
                <a:spcPts val="309"/>
              </a:spcBef>
              <a:buClr>
                <a:srgbClr val="000000"/>
              </a:buClr>
              <a:buSzPct val="45000"/>
              <a:buFont typeface="Wingdings" charset="2"/>
              <a:buChar char=""/>
              <a:tabLst>
                <a:tab pos="273600" algn="l"/>
              </a:tabLst>
            </a:pPr>
            <a:endParaRPr lang="en-US" sz="2400" b="0" strike="noStrike" spc="-1" dirty="0">
              <a:latin typeface="Times New Roman"/>
            </a:endParaRPr>
          </a:p>
          <a:p>
            <a:pPr marL="432000" indent="-324000">
              <a:spcBef>
                <a:spcPts val="1820"/>
              </a:spcBef>
              <a:buClr>
                <a:srgbClr val="000000"/>
              </a:buClr>
              <a:buSzPct val="45000"/>
            </a:pPr>
            <a:r>
              <a:rPr lang="en-US" sz="3600" b="0" strike="noStrike" spc="-1" dirty="0">
                <a:solidFill>
                  <a:srgbClr val="000000"/>
                </a:solidFill>
                <a:latin typeface="Calibri"/>
              </a:rPr>
              <a:t> </a:t>
            </a:r>
          </a:p>
        </p:txBody>
      </p:sp>
      <p:sp>
        <p:nvSpPr>
          <p:cNvPr id="72"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93320F17-F580-4C5D-82AC-492DB86A46AF}" type="slidenum">
              <a:rPr lang="en-US" sz="1200" b="0" strike="noStrike" spc="-1">
                <a:solidFill>
                  <a:srgbClr val="8B8B8B"/>
                </a:solidFill>
                <a:latin typeface="Calibri"/>
              </a:rPr>
              <a:pPr algn="r">
                <a:lnSpc>
                  <a:spcPct val="100000"/>
                </a:lnSpc>
              </a:pPr>
              <a:t>7</a:t>
            </a:fld>
            <a:endParaRPr lang="en-IN" sz="1200" b="0" strike="noStrike" spc="-1">
              <a:latin typeface="Times New Roman"/>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800" b="1" u="sng" strike="noStrike" spc="-1">
                <a:solidFill>
                  <a:srgbClr val="000000"/>
                </a:solidFill>
                <a:uFillTx/>
                <a:latin typeface="Calibri Light"/>
              </a:rPr>
              <a:t>Objectives</a:t>
            </a:r>
            <a:endParaRPr lang="en-US" sz="4800" b="1" u="sng" strike="noStrike" spc="-1">
              <a:solidFill>
                <a:srgbClr val="000000"/>
              </a:solidFill>
              <a:uFillTx/>
              <a:latin typeface="Calibri"/>
            </a:endParaRPr>
          </a:p>
        </p:txBody>
      </p:sp>
      <p:sp>
        <p:nvSpPr>
          <p:cNvPr id="74" name="TextShape 2"/>
          <p:cNvSpPr txBox="1"/>
          <p:nvPr/>
        </p:nvSpPr>
        <p:spPr>
          <a:xfrm>
            <a:off x="838080" y="1825560"/>
            <a:ext cx="10515240" cy="4350960"/>
          </a:xfrm>
          <a:prstGeom prst="rect">
            <a:avLst/>
          </a:prstGeom>
          <a:noFill/>
          <a:ln w="0">
            <a:noFill/>
          </a:ln>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The objectives of this virtual desktop Assistant is that it always asked the owner of the system for a password , it increases the security of someone’s personal information.</a:t>
            </a: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It saves a lot of time as user just have to type to open any software or application . There is no need to search every time.</a:t>
            </a:r>
          </a:p>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It makes interaction with system more easier and efficient.</a:t>
            </a:r>
          </a:p>
          <a:p>
            <a:pPr marL="228600" indent="-228240">
              <a:lnSpc>
                <a:spcPct val="90000"/>
              </a:lnSpc>
              <a:spcBef>
                <a:spcPts val="1001"/>
              </a:spcBef>
              <a:buClr>
                <a:srgbClr val="000000"/>
              </a:buClr>
              <a:buFont typeface="Arial"/>
              <a:buChar char="•"/>
            </a:pPr>
            <a:endParaRPr lang="en-US" sz="2800" b="0" strike="noStrike" spc="-1">
              <a:solidFill>
                <a:srgbClr val="000000"/>
              </a:solidFill>
              <a:latin typeface="Calibri"/>
            </a:endParaRPr>
          </a:p>
        </p:txBody>
      </p:sp>
      <p:sp>
        <p:nvSpPr>
          <p:cNvPr id="75" name="TextShape 3"/>
          <p:cNvSpPr txBox="1"/>
          <p:nvPr/>
        </p:nvSpPr>
        <p:spPr>
          <a:xfrm>
            <a:off x="8610480" y="6356520"/>
            <a:ext cx="2742840" cy="364680"/>
          </a:xfrm>
          <a:prstGeom prst="rect">
            <a:avLst/>
          </a:prstGeom>
          <a:noFill/>
          <a:ln w="0">
            <a:noFill/>
          </a:ln>
        </p:spPr>
        <p:txBody>
          <a:bodyPr anchor="ctr">
            <a:noAutofit/>
          </a:bodyPr>
          <a:lstStyle/>
          <a:p>
            <a:pPr algn="r">
              <a:lnSpc>
                <a:spcPct val="100000"/>
              </a:lnSpc>
            </a:pPr>
            <a:fld id="{B2024B91-AFF4-4DEA-89AF-CD19528F82B1}" type="slidenum">
              <a:rPr lang="en-US" sz="1200" b="0" strike="noStrike" spc="-1">
                <a:solidFill>
                  <a:srgbClr val="8B8B8B"/>
                </a:solidFill>
                <a:latin typeface="Calibri"/>
              </a:rPr>
              <a:pPr algn="r">
                <a:lnSpc>
                  <a:spcPct val="100000"/>
                </a:lnSpc>
              </a:pPr>
              <a:t>8</a:t>
            </a:fld>
            <a:endParaRPr lang="en-IN" sz="1200" b="0" strike="noStrike" spc="-1">
              <a:latin typeface="Times New Roman"/>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838080" y="365040"/>
            <a:ext cx="10515240" cy="1325160"/>
          </a:xfrm>
          <a:prstGeom prst="rect">
            <a:avLst/>
          </a:prstGeom>
          <a:noFill/>
          <a:ln w="0">
            <a:noFill/>
          </a:ln>
        </p:spPr>
        <p:txBody>
          <a:bodyPr anchor="ctr">
            <a:noAutofit/>
          </a:bodyPr>
          <a:lstStyle/>
          <a:p>
            <a:pPr>
              <a:lnSpc>
                <a:spcPct val="90000"/>
              </a:lnSpc>
            </a:pPr>
            <a:r>
              <a:rPr lang="en-US" sz="4400" b="1" u="sng" strike="noStrike" spc="-1">
                <a:solidFill>
                  <a:srgbClr val="000000"/>
                </a:solidFill>
                <a:uFillTx/>
                <a:latin typeface="Calibri Light"/>
              </a:rPr>
              <a:t>Methodology used</a:t>
            </a:r>
            <a:endParaRPr lang="en-US" sz="4400" b="1" u="sng" strike="noStrike" spc="-1">
              <a:solidFill>
                <a:srgbClr val="000000"/>
              </a:solidFill>
              <a:uFillTx/>
              <a:latin typeface="Calibri"/>
            </a:endParaRPr>
          </a:p>
        </p:txBody>
      </p:sp>
      <p:sp>
        <p:nvSpPr>
          <p:cNvPr id="77" name="TextShape 2"/>
          <p:cNvSpPr txBox="1"/>
          <p:nvPr/>
        </p:nvSpPr>
        <p:spPr>
          <a:xfrm>
            <a:off x="8610480" y="6356520"/>
            <a:ext cx="2742840" cy="364680"/>
          </a:xfrm>
          <a:prstGeom prst="rect">
            <a:avLst/>
          </a:prstGeom>
          <a:noFill/>
          <a:ln w="0">
            <a:noFill/>
          </a:ln>
        </p:spPr>
        <p:txBody>
          <a:bodyPr anchor="ctr">
            <a:noAutofit/>
          </a:bodyPr>
          <a:lstStyle/>
          <a:p>
            <a:pPr algn="r">
              <a:lnSpc>
                <a:spcPct val="100000"/>
              </a:lnSpc>
            </a:pPr>
            <a:fld id="{E75B3ACC-84AC-4805-BA13-DBCEEACC3D3C}" type="slidenum">
              <a:rPr lang="en-US" sz="1200" b="0" strike="noStrike" spc="-1">
                <a:solidFill>
                  <a:srgbClr val="8B8B8B"/>
                </a:solidFill>
                <a:latin typeface="Calibri"/>
              </a:rPr>
              <a:pPr algn="r">
                <a:lnSpc>
                  <a:spcPct val="100000"/>
                </a:lnSpc>
              </a:pPr>
              <a:t>9</a:t>
            </a:fld>
            <a:endParaRPr lang="en-IN" sz="1200" b="0" strike="noStrike" spc="-1">
              <a:latin typeface="Times New Roman"/>
            </a:endParaRPr>
          </a:p>
        </p:txBody>
      </p:sp>
      <p:pic>
        <p:nvPicPr>
          <p:cNvPr id="78" name="Picture 77"/>
          <p:cNvPicPr/>
          <p:nvPr/>
        </p:nvPicPr>
        <p:blipFill>
          <a:blip r:embed="rId2"/>
          <a:stretch/>
        </p:blipFill>
        <p:spPr>
          <a:xfrm>
            <a:off x="1627920" y="2148120"/>
            <a:ext cx="8978760" cy="3556080"/>
          </a:xfrm>
          <a:prstGeom prst="rect">
            <a:avLst/>
          </a:prstGeom>
          <a:ln w="0">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smaple</Template>
  <TotalTime>6129</TotalTime>
  <Words>879</Words>
  <Application>LibreOffice/7.0.4.2$Windows_X86_64 LibreOffice_project/dcf040e67528d9187c66b2379df5ea4407429775</Application>
  <PresentationFormat>Custom</PresentationFormat>
  <Paragraphs>101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Branding</dc:creator>
  <dc:description/>
  <cp:lastModifiedBy>welcome</cp:lastModifiedBy>
  <cp:revision>494</cp:revision>
  <dcterms:created xsi:type="dcterms:W3CDTF">2019-01-09T10:33:58Z</dcterms:created>
  <dcterms:modified xsi:type="dcterms:W3CDTF">2021-07-27T06:47:28Z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10</vt:i4>
  </property>
</Properties>
</file>