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5116" r:id="rId1"/>
  </p:sldMasterIdLst>
  <p:notesMasterIdLst>
    <p:notesMasterId r:id="rId17"/>
  </p:notesMasterIdLst>
  <p:handoutMasterIdLst>
    <p:handoutMasterId r:id="rId18"/>
  </p:handoutMasterIdLst>
  <p:sldIdLst>
    <p:sldId id="601" r:id="rId2"/>
    <p:sldId id="606" r:id="rId3"/>
    <p:sldId id="609" r:id="rId4"/>
    <p:sldId id="604" r:id="rId5"/>
    <p:sldId id="607" r:id="rId6"/>
    <p:sldId id="610" r:id="rId7"/>
    <p:sldId id="603" r:id="rId8"/>
    <p:sldId id="612" r:id="rId9"/>
    <p:sldId id="605" r:id="rId10"/>
    <p:sldId id="615" r:id="rId11"/>
    <p:sldId id="619" r:id="rId12"/>
    <p:sldId id="621" r:id="rId13"/>
    <p:sldId id="622" r:id="rId14"/>
    <p:sldId id="623" r:id="rId15"/>
    <p:sldId id="624" r:id="rId16"/>
  </p:sldIdLst>
  <p:sldSz cx="9144000" cy="6858000" type="screen4x3"/>
  <p:notesSz cx="6797675" cy="987425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A291500-4021-4AAF-ACB2-5E6B8BFC312F}">
          <p14:sldIdLst>
            <p14:sldId id="601"/>
            <p14:sldId id="606"/>
            <p14:sldId id="609"/>
            <p14:sldId id="604"/>
            <p14:sldId id="607"/>
            <p14:sldId id="610"/>
            <p14:sldId id="603"/>
            <p14:sldId id="612"/>
            <p14:sldId id="605"/>
            <p14:sldId id="615"/>
            <p14:sldId id="619"/>
            <p14:sldId id="621"/>
            <p14:sldId id="622"/>
            <p14:sldId id="623"/>
            <p14:sldId id="6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1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FF9966"/>
    <a:srgbClr val="66FFFF"/>
    <a:srgbClr val="93CDDD"/>
    <a:srgbClr val="CCFF33"/>
    <a:srgbClr val="D9D9D9"/>
    <a:srgbClr val="FFFFFF"/>
    <a:srgbClr val="FFCCFF"/>
    <a:srgbClr val="66FF99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9" autoAdjust="0"/>
    <p:restoredTop sz="94737" autoAdjust="0"/>
  </p:normalViewPr>
  <p:slideViewPr>
    <p:cSldViewPr>
      <p:cViewPr varScale="1">
        <p:scale>
          <a:sx n="74" d="100"/>
          <a:sy n="74" d="100"/>
        </p:scale>
        <p:origin x="80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5" d="100"/>
          <a:sy n="75" d="100"/>
        </p:scale>
        <p:origin x="2442" y="-648"/>
      </p:cViewPr>
      <p:guideLst>
        <p:guide orient="horz" pos="3111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68" tIns="46734" rIns="93468" bIns="46734" numCol="1" anchor="t" anchorCtr="0" compatLnSpc="1">
            <a:prstTxWarp prst="textNoShape">
              <a:avLst/>
            </a:prstTxWarp>
          </a:bodyPr>
          <a:lstStyle>
            <a:lvl1pPr defTabSz="935038" eaLnBrk="1" hangingPunct="1">
              <a:defRPr kumimoji="1" sz="1200" b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68" tIns="46734" rIns="93468" bIns="46734" numCol="1" anchor="t" anchorCtr="0" compatLnSpc="1">
            <a:prstTxWarp prst="textNoShape">
              <a:avLst/>
            </a:prstTxWarp>
          </a:bodyPr>
          <a:lstStyle>
            <a:lvl1pPr algn="r" defTabSz="935038" eaLnBrk="1" hangingPunct="1">
              <a:defRPr kumimoji="1" sz="1200" b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68" tIns="46734" rIns="93468" bIns="46734" numCol="1" anchor="b" anchorCtr="0" compatLnSpc="1">
            <a:prstTxWarp prst="textNoShape">
              <a:avLst/>
            </a:prstTxWarp>
          </a:bodyPr>
          <a:lstStyle>
            <a:lvl1pPr defTabSz="935038" eaLnBrk="1" hangingPunct="1">
              <a:defRPr kumimoji="1" sz="1200" b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68" tIns="46734" rIns="93468" bIns="46734" numCol="1" anchor="b" anchorCtr="0" compatLnSpc="1">
            <a:prstTxWarp prst="textNoShape">
              <a:avLst/>
            </a:prstTxWarp>
          </a:bodyPr>
          <a:lstStyle>
            <a:lvl1pPr algn="r" defTabSz="935038" eaLnBrk="1" hangingPunct="1">
              <a:defRPr kumimoji="1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CC379C87-9266-466B-92CD-A2B95FF14C3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2443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68" tIns="46734" rIns="93468" bIns="46734" numCol="1" anchor="t" anchorCtr="0" compatLnSpc="1">
            <a:prstTxWarp prst="textNoShape">
              <a:avLst/>
            </a:prstTxWarp>
          </a:bodyPr>
          <a:lstStyle>
            <a:lvl1pPr defTabSz="935038" eaLnBrk="1" hangingPunct="1">
              <a:defRPr kumimoji="1" sz="1200" b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68" tIns="46734" rIns="93468" bIns="46734" numCol="1" anchor="t" anchorCtr="0" compatLnSpc="1">
            <a:prstTxWarp prst="textNoShape">
              <a:avLst/>
            </a:prstTxWarp>
          </a:bodyPr>
          <a:lstStyle>
            <a:lvl1pPr algn="r" defTabSz="935038" eaLnBrk="1" hangingPunct="1">
              <a:defRPr kumimoji="1" sz="1200" b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30275" y="738188"/>
            <a:ext cx="4941888" cy="3706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68" tIns="46734" rIns="93468" bIns="467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68" tIns="46734" rIns="93468" bIns="46734" numCol="1" anchor="b" anchorCtr="0" compatLnSpc="1">
            <a:prstTxWarp prst="textNoShape">
              <a:avLst/>
            </a:prstTxWarp>
          </a:bodyPr>
          <a:lstStyle>
            <a:lvl1pPr defTabSz="935038" eaLnBrk="1" hangingPunct="1">
              <a:defRPr kumimoji="1" sz="1200" b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68" tIns="46734" rIns="93468" bIns="46734" numCol="1" anchor="b" anchorCtr="0" compatLnSpc="1">
            <a:prstTxWarp prst="textNoShape">
              <a:avLst/>
            </a:prstTxWarp>
          </a:bodyPr>
          <a:lstStyle>
            <a:lvl1pPr algn="r" defTabSz="935038" eaLnBrk="1" hangingPunct="1">
              <a:defRPr kumimoji="1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FCAF79CF-D981-4618-A4C6-8AF2ED3C06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7179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5038">
              <a:defRPr sz="2800" b="1">
                <a:solidFill>
                  <a:srgbClr val="CC3300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defTabSz="935038">
              <a:defRPr sz="2800" b="1">
                <a:solidFill>
                  <a:srgbClr val="CC3300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defTabSz="935038">
              <a:defRPr sz="2800" b="1">
                <a:solidFill>
                  <a:srgbClr val="CC3300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defTabSz="935038">
              <a:defRPr sz="2800" b="1">
                <a:solidFill>
                  <a:srgbClr val="CC3300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defTabSz="935038">
              <a:defRPr sz="2800" b="1">
                <a:solidFill>
                  <a:srgbClr val="CC3300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fld id="{F717C20E-1A3D-436B-BB59-15A81B3D6004}" type="slidenum">
              <a:rPr lang="zh-TW" altLang="en-US" sz="1200" b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</a:t>
            </a:fld>
            <a:endParaRPr lang="en-US" altLang="zh-TW" sz="1200" b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9800" y="747713"/>
            <a:ext cx="4919663" cy="3689350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691063"/>
            <a:ext cx="4981575" cy="444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842" tIns="45922" rIns="91842" bIns="45922"/>
          <a:lstStyle/>
          <a:p>
            <a:pPr eaLnBrk="1" hangingPunct="1"/>
            <a:endParaRPr lang="zh-TW" altLang="en-US" sz="100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149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pPr>
              <a:defRPr/>
            </a:pPr>
            <a:r>
              <a:rPr lang="zh-TW" altLang="en-US"/>
              <a:t>[ </a:t>
            </a:r>
            <a:fld id="{6C9B7E72-FE3B-41E9-987E-E8D0E02D10A6}" type="slidenum">
              <a:rPr lang="zh-TW" altLang="en-US" smtClean="0"/>
              <a:pPr>
                <a:defRPr/>
              </a:pPr>
              <a:t>‹#›</a:t>
            </a:fld>
            <a:r>
              <a:rPr lang="en-US" altLang="zh-TW"/>
              <a:t> 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pPr>
              <a:defRPr/>
            </a:pPr>
            <a:fld id="{F41C760B-58B4-407E-B367-BE08AF99C318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6100833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[ </a:t>
            </a:r>
            <a:fld id="{70CB1E8E-E5F1-4B41-92E4-6FB8BA8048D5}" type="slidenum">
              <a:rPr lang="zh-TW" altLang="en-US" smtClean="0"/>
              <a:pPr>
                <a:defRPr/>
              </a:pPr>
              <a:t>‹#›</a:t>
            </a:fld>
            <a:r>
              <a:rPr lang="en-US" altLang="zh-TW"/>
              <a:t>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1069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pPr>
              <a:defRPr/>
            </a:pPr>
            <a:r>
              <a:rPr lang="zh-TW" altLang="en-US"/>
              <a:t>[ </a:t>
            </a:r>
            <a:fld id="{70CB1E8E-E5F1-4B41-92E4-6FB8BA8048D5}" type="slidenum">
              <a:rPr lang="zh-TW" altLang="en-US" smtClean="0"/>
              <a:pPr>
                <a:defRPr/>
              </a:pPr>
              <a:t>‹#›</a:t>
            </a:fld>
            <a:r>
              <a:rPr lang="en-US" altLang="zh-TW"/>
              <a:t>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11420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pPr>
              <a:defRPr/>
            </a:pPr>
            <a:r>
              <a:rPr lang="zh-TW" altLang="en-US"/>
              <a:t>[ </a:t>
            </a:r>
            <a:fld id="{70CB1E8E-E5F1-4B41-92E4-6FB8BA8048D5}" type="slidenum">
              <a:rPr lang="zh-TW" altLang="en-US" smtClean="0"/>
              <a:pPr>
                <a:defRPr/>
              </a:pPr>
              <a:t>‹#›</a:t>
            </a:fld>
            <a:r>
              <a:rPr lang="en-US" altLang="zh-TW"/>
              <a:t>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107917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pPr>
              <a:defRPr/>
            </a:pPr>
            <a:r>
              <a:rPr lang="zh-TW" altLang="en-US"/>
              <a:t>[ </a:t>
            </a:r>
            <a:fld id="{70CB1E8E-E5F1-4B41-92E4-6FB8BA8048D5}" type="slidenum">
              <a:rPr lang="zh-TW" altLang="en-US" smtClean="0"/>
              <a:pPr>
                <a:defRPr/>
              </a:pPr>
              <a:t>‹#›</a:t>
            </a:fld>
            <a:r>
              <a:rPr lang="en-US" altLang="zh-TW"/>
              <a:t>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67774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[ </a:t>
            </a:r>
            <a:fld id="{70CB1E8E-E5F1-4B41-92E4-6FB8BA8048D5}" type="slidenum">
              <a:rPr lang="zh-TW" altLang="en-US" smtClean="0"/>
              <a:pPr>
                <a:defRPr/>
              </a:pPr>
              <a:t>‹#›</a:t>
            </a:fld>
            <a:r>
              <a:rPr lang="en-US" altLang="zh-TW"/>
              <a:t> 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5052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[ </a:t>
            </a:r>
            <a:fld id="{70CB1E8E-E5F1-4B41-92E4-6FB8BA8048D5}" type="slidenum">
              <a:rPr lang="zh-TW" altLang="en-US" smtClean="0"/>
              <a:pPr>
                <a:defRPr/>
              </a:pPr>
              <a:t>‹#›</a:t>
            </a:fld>
            <a:r>
              <a:rPr lang="en-US" altLang="zh-TW"/>
              <a:t> 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08035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[ </a:t>
            </a:r>
            <a:fld id="{C9CF62CC-7E40-47DF-8007-1A7F032508C1}" type="slidenum">
              <a:rPr lang="zh-TW" altLang="en-US" smtClean="0"/>
              <a:pPr>
                <a:defRPr/>
              </a:pPr>
              <a:t>‹#›</a:t>
            </a:fld>
            <a:r>
              <a:rPr lang="en-US" altLang="zh-TW"/>
              <a:t> 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69E433-B985-4B5C-BE46-93366D95974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2034008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pPr>
              <a:defRPr/>
            </a:pPr>
            <a:r>
              <a:rPr lang="zh-TW" altLang="en-US"/>
              <a:t>[ </a:t>
            </a:r>
            <a:fld id="{48964FC0-0962-4376-9069-4185E9C30BFA}" type="slidenum">
              <a:rPr lang="zh-TW" altLang="en-US" smtClean="0"/>
              <a:pPr>
                <a:defRPr/>
              </a:pPr>
              <a:t>‹#›</a:t>
            </a:fld>
            <a:r>
              <a:rPr lang="en-US" altLang="zh-TW"/>
              <a:t> 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>
              <a:defRPr/>
            </a:pPr>
            <a:fld id="{2F521771-7818-439C-AD88-05AD513FD4D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7503358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[ </a:t>
            </a:r>
            <a:fld id="{7C8306B0-16AA-45CE-9EF3-3BB9CB68FCA5}" type="slidenum">
              <a:rPr lang="zh-TW" altLang="en-US" smtClean="0"/>
              <a:pPr>
                <a:defRPr/>
              </a:pPr>
              <a:t>‹#›</a:t>
            </a:fld>
            <a:r>
              <a:rPr lang="en-US" altLang="zh-TW"/>
              <a:t> 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B0549-3E19-44EB-9856-BE9793E9461F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3060392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pPr>
              <a:defRPr/>
            </a:pPr>
            <a:r>
              <a:rPr lang="zh-TW" altLang="en-US"/>
              <a:t>[ </a:t>
            </a:r>
            <a:fld id="{1D38AA35-29F9-4F3C-9ED2-B6C673C01E58}" type="slidenum">
              <a:rPr lang="zh-TW" altLang="en-US" smtClean="0"/>
              <a:pPr>
                <a:defRPr/>
              </a:pPr>
              <a:t>‹#›</a:t>
            </a:fld>
            <a:r>
              <a:rPr lang="en-US" altLang="zh-TW"/>
              <a:t> 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pPr>
              <a:defRPr/>
            </a:pPr>
            <a:fld id="{A621A5B2-0DD8-4F85-9298-E0D9A730B4A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0355631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[ </a:t>
            </a:r>
            <a:fld id="{76741BE9-ED2B-48C7-BCD2-B42A671F4414}" type="slidenum">
              <a:rPr lang="zh-TW" altLang="en-US" smtClean="0"/>
              <a:pPr>
                <a:defRPr/>
              </a:pPr>
              <a:t>‹#›</a:t>
            </a:fld>
            <a:r>
              <a:rPr lang="en-US" altLang="zh-TW"/>
              <a:t>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59CDD-D053-4A25-92B2-8138E5A9D49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983668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[ </a:t>
            </a:r>
            <a:fld id="{07641281-C722-4E0B-A605-B9A7EEC657FF}" type="slidenum">
              <a:rPr lang="zh-TW" altLang="en-US" smtClean="0"/>
              <a:pPr>
                <a:defRPr/>
              </a:pPr>
              <a:t>‹#›</a:t>
            </a:fld>
            <a:r>
              <a:rPr lang="en-US" altLang="zh-TW"/>
              <a:t> 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B7C9A4-EF78-4AD4-85D9-B7B9C75145C7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0946973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[ </a:t>
            </a:r>
            <a:fld id="{191C0F48-FF95-4C67-8CC1-3EA32D325FC6}" type="slidenum">
              <a:rPr lang="zh-TW" altLang="en-US" smtClean="0"/>
              <a:pPr>
                <a:defRPr/>
              </a:pPr>
              <a:t>‹#›</a:t>
            </a:fld>
            <a:r>
              <a:rPr lang="en-US" altLang="zh-TW"/>
              <a:t> 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7CF9DC-0B38-4528-A223-3FEAEBF53092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7734581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[ </a:t>
            </a:r>
            <a:fld id="{BDB8A2E4-C177-4BE2-803B-F1E4ECE680DC}" type="slidenum">
              <a:rPr lang="zh-TW" altLang="en-US" smtClean="0"/>
              <a:pPr>
                <a:defRPr/>
              </a:pPr>
              <a:t>‹#›</a:t>
            </a:fld>
            <a:r>
              <a:rPr lang="en-US" altLang="zh-TW"/>
              <a:t> 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23FE1-C51A-4ECA-A766-253A43C18B3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9073552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[ </a:t>
            </a:r>
            <a:fld id="{8C9EADB6-D1A8-49B2-B710-B439DE9B9D13}" type="slidenum">
              <a:rPr lang="zh-TW" altLang="en-US" smtClean="0"/>
              <a:pPr>
                <a:defRPr/>
              </a:pPr>
              <a:t>‹#›</a:t>
            </a:fld>
            <a:r>
              <a:rPr lang="en-US" altLang="zh-TW"/>
              <a:t>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20627-1509-4E44-9AD0-679D0D13EBA7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0976495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[ </a:t>
            </a:r>
            <a:fld id="{1D2F7398-86B3-40C2-963E-CA34DAD64EA3}" type="slidenum">
              <a:rPr lang="zh-TW" altLang="en-US" smtClean="0"/>
              <a:pPr>
                <a:defRPr/>
              </a:pPr>
              <a:t>‹#›</a:t>
            </a:fld>
            <a:r>
              <a:rPr lang="en-US" altLang="zh-TW"/>
              <a:t>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0388B-2061-4806-8466-146BDF932F07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0195423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31645" y="6372861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TW" altLang="en-US"/>
              <a:t>[ </a:t>
            </a:r>
            <a:fld id="{70CB1E8E-E5F1-4B41-92E4-6FB8BA8048D5}" type="slidenum">
              <a:rPr lang="zh-TW" altLang="en-US" smtClean="0"/>
              <a:pPr>
                <a:defRPr/>
              </a:pPr>
              <a:t>‹#›</a:t>
            </a:fld>
            <a:r>
              <a:rPr lang="en-US" altLang="zh-TW"/>
              <a:t> 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Line 23"/>
          <p:cNvSpPr>
            <a:spLocks noChangeShapeType="1"/>
          </p:cNvSpPr>
          <p:nvPr userDrawn="1"/>
        </p:nvSpPr>
        <p:spPr bwMode="auto">
          <a:xfrm>
            <a:off x="0" y="6318250"/>
            <a:ext cx="9144000" cy="0"/>
          </a:xfrm>
          <a:prstGeom prst="line">
            <a:avLst/>
          </a:prstGeom>
          <a:noFill/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131763" y="6399213"/>
            <a:ext cx="29738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CC3300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>
              <a:defRPr sz="2800" b="1">
                <a:solidFill>
                  <a:srgbClr val="CC3300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>
              <a:defRPr sz="2800" b="1">
                <a:solidFill>
                  <a:srgbClr val="CC3300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>
              <a:defRPr sz="2800" b="1">
                <a:solidFill>
                  <a:srgbClr val="CC3300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>
              <a:defRPr sz="2800" b="1">
                <a:solidFill>
                  <a:srgbClr val="CC3300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 eaLnBrk="0" hangingPunct="0">
              <a:defRPr/>
            </a:pPr>
            <a:r>
              <a:rPr lang="en-US" altLang="zh-TW" sz="1000" i="1" dirty="0">
                <a:solidFill>
                  <a:schemeClr val="tx1"/>
                </a:solidFill>
                <a:latin typeface="Book Antiqua" pitchFamily="18" charset="0"/>
              </a:rPr>
              <a:t>School of Continuing Education. PCCU.EDU.TW</a:t>
            </a:r>
          </a:p>
          <a:p>
            <a:pPr>
              <a:defRPr/>
            </a:pPr>
            <a:r>
              <a:rPr lang="en-US" altLang="zh-TW" sz="1000" b="0" dirty="0">
                <a:solidFill>
                  <a:schemeClr val="tx1"/>
                </a:solidFill>
                <a:latin typeface="Times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 </a:t>
            </a:r>
            <a:r>
              <a:rPr lang="en-US" altLang="zh-TW" sz="1000" b="0" dirty="0">
                <a:solidFill>
                  <a:schemeClr val="tx1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2016</a:t>
            </a:r>
            <a:r>
              <a:rPr lang="zh-TW" altLang="en-US" sz="1000" b="0" dirty="0">
                <a:solidFill>
                  <a:schemeClr val="tx1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000" b="0" dirty="0">
                <a:solidFill>
                  <a:schemeClr val="tx1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Eric Chen</a:t>
            </a:r>
            <a:r>
              <a:rPr lang="zh-TW" altLang="en-US" sz="1000" b="0" dirty="0">
                <a:solidFill>
                  <a:schemeClr val="tx1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000" b="0" dirty="0">
                <a:solidFill>
                  <a:schemeClr val="tx1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.  </a:t>
            </a:r>
            <a:r>
              <a:rPr lang="en-US" altLang="zh-TW" sz="1000" b="0" i="1" dirty="0">
                <a:solidFill>
                  <a:schemeClr val="tx1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All Rights Reserved.</a:t>
            </a:r>
          </a:p>
        </p:txBody>
      </p:sp>
      <p:pic>
        <p:nvPicPr>
          <p:cNvPr id="10" name="圖片 1"/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FCF8EF"/>
              </a:clrFrom>
              <a:clrTo>
                <a:srgbClr val="FCF8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5" b="14417"/>
          <a:stretch>
            <a:fillRect/>
          </a:stretch>
        </p:blipFill>
        <p:spPr bwMode="auto">
          <a:xfrm>
            <a:off x="7596336" y="6363449"/>
            <a:ext cx="1368152" cy="44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234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117" r:id="rId1"/>
    <p:sldLayoutId id="2147485118" r:id="rId2"/>
    <p:sldLayoutId id="2147485119" r:id="rId3"/>
    <p:sldLayoutId id="2147485120" r:id="rId4"/>
    <p:sldLayoutId id="2147485121" r:id="rId5"/>
    <p:sldLayoutId id="2147485122" r:id="rId6"/>
    <p:sldLayoutId id="2147485123" r:id="rId7"/>
    <p:sldLayoutId id="2147485124" r:id="rId8"/>
    <p:sldLayoutId id="2147485125" r:id="rId9"/>
    <p:sldLayoutId id="2147485126" r:id="rId10"/>
    <p:sldLayoutId id="2147485127" r:id="rId11"/>
    <p:sldLayoutId id="2147485128" r:id="rId12"/>
    <p:sldLayoutId id="2147485129" r:id="rId13"/>
    <p:sldLayoutId id="2147485130" r:id="rId14"/>
    <p:sldLayoutId id="2147485131" r:id="rId15"/>
    <p:sldLayoutId id="2147485132" r:id="rId16"/>
    <p:sldLayoutId id="2147485133" r:id="rId17"/>
  </p:sldLayoutIdLst>
  <p:transition>
    <p:zoom/>
  </p:transition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4"/>
          <p:cNvSpPr txBox="1">
            <a:spLocks noChangeArrowheads="1"/>
          </p:cNvSpPr>
          <p:nvPr/>
        </p:nvSpPr>
        <p:spPr bwMode="auto">
          <a:xfrm>
            <a:off x="5868144" y="4724795"/>
            <a:ext cx="2971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CC3300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>
              <a:defRPr sz="2800" b="1">
                <a:solidFill>
                  <a:srgbClr val="CC3300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>
              <a:defRPr sz="2800" b="1">
                <a:solidFill>
                  <a:srgbClr val="CC3300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>
              <a:defRPr sz="2800" b="1">
                <a:solidFill>
                  <a:srgbClr val="CC3300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>
              <a:defRPr sz="2800" b="1">
                <a:solidFill>
                  <a:srgbClr val="CC3300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 algn="r" eaLnBrk="1" hangingPunct="1"/>
            <a:r>
              <a:rPr kumimoji="1" lang="zh-TW" altLang="en-US" sz="1600" b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中國文化大學</a:t>
            </a:r>
            <a:endParaRPr kumimoji="1" lang="en-US" altLang="zh-TW" sz="1600" b="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 eaLnBrk="1" hangingPunct="1"/>
            <a:r>
              <a:rPr kumimoji="1" lang="zh-TW" altLang="en-US" sz="1600" b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推廣教育部</a:t>
            </a:r>
            <a:endParaRPr kumimoji="1" lang="en-US" altLang="zh-TW" sz="1600" b="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 eaLnBrk="1" hangingPunct="1"/>
            <a:r>
              <a:rPr kumimoji="1" lang="zh-TW" altLang="en-US" sz="1600" b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資訊長</a:t>
            </a:r>
            <a:endParaRPr kumimoji="1" lang="en-US" altLang="zh-TW" sz="1600" b="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 eaLnBrk="1" hangingPunct="1"/>
            <a:r>
              <a:rPr kumimoji="1" lang="zh-TW" altLang="en-US" sz="1600" b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資訊管理學系 助理教授 </a:t>
            </a:r>
            <a:endParaRPr kumimoji="1" lang="en-US" altLang="zh-TW" sz="1600" b="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 eaLnBrk="1" hangingPunct="1"/>
            <a:r>
              <a:rPr kumimoji="1" lang="zh-TW" altLang="en-US" sz="1600" b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陳仁偉</a:t>
            </a:r>
          </a:p>
          <a:p>
            <a:pPr algn="r" eaLnBrk="1" hangingPunct="1"/>
            <a:r>
              <a:rPr kumimoji="1" lang="en-US" altLang="zh-TW" sz="1600" b="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Eric Chen</a:t>
            </a:r>
          </a:p>
        </p:txBody>
      </p:sp>
      <p:sp>
        <p:nvSpPr>
          <p:cNvPr id="509969" name="Rectangle 17"/>
          <p:cNvSpPr>
            <a:spLocks noChangeArrowheads="1"/>
          </p:cNvSpPr>
          <p:nvPr/>
        </p:nvSpPr>
        <p:spPr bwMode="auto">
          <a:xfrm>
            <a:off x="609600" y="5562600"/>
            <a:ext cx="5715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defRPr/>
            </a:pPr>
            <a:r>
              <a:rPr kumimoji="1" lang="en-US" altLang="zh-TW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ency FB" pitchFamily="34" charset="0"/>
              </a:rPr>
              <a:t>[</a:t>
            </a:r>
            <a:r>
              <a:rPr kumimoji="1" lang="en-US" altLang="zh-TW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ency FB" pitchFamily="34" charset="0"/>
              </a:rPr>
              <a:t>KC2016 </a:t>
            </a:r>
            <a:r>
              <a:rPr kumimoji="1" lang="en-US" altLang="zh-TW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ency FB" pitchFamily="34" charset="0"/>
              </a:rPr>
              <a:t>@</a:t>
            </a:r>
            <a:r>
              <a:rPr kumimoji="1" lang="en-US" altLang="zh-TW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ency FB" pitchFamily="34" charset="0"/>
              </a:rPr>
              <a:t> SCE</a:t>
            </a:r>
            <a:r>
              <a:rPr kumimoji="1" lang="en-US" altLang="zh-TW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ency FB" pitchFamily="34" charset="0"/>
              </a:rPr>
              <a:t>]</a:t>
            </a:r>
            <a:endParaRPr kumimoji="1" lang="en-US" altLang="zh-TW" b="0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gency FB" pitchFamily="34" charset="0"/>
            </a:endParaRPr>
          </a:p>
        </p:txBody>
      </p:sp>
      <p:sp>
        <p:nvSpPr>
          <p:cNvPr id="509975" name="Rectangle 23"/>
          <p:cNvSpPr>
            <a:spLocks noChangeArrowheads="1"/>
          </p:cNvSpPr>
          <p:nvPr/>
        </p:nvSpPr>
        <p:spPr bwMode="auto">
          <a:xfrm>
            <a:off x="608012" y="2006382"/>
            <a:ext cx="3849688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TW" sz="2400" b="0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Agenda:  </a:t>
            </a:r>
          </a:p>
          <a:p>
            <a:pPr>
              <a:buFont typeface="Wingdings" pitchFamily="2" charset="2"/>
              <a:buNone/>
              <a:defRPr/>
            </a:pPr>
            <a:endParaRPr lang="en-US" altLang="zh-TW" sz="900" b="0" i="1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09977" name="Text Box 25"/>
          <p:cNvSpPr txBox="1">
            <a:spLocks noChangeArrowheads="1"/>
          </p:cNvSpPr>
          <p:nvPr/>
        </p:nvSpPr>
        <p:spPr bwMode="auto">
          <a:xfrm>
            <a:off x="609600" y="2581057"/>
            <a:ext cx="315663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CC3300"/>
              </a:buClr>
              <a:buFont typeface="Wingdings" pitchFamily="2" charset="2"/>
              <a:buChar char="n"/>
              <a:defRPr/>
            </a:pPr>
            <a:r>
              <a:rPr kumimoji="1" lang="zh-TW" altLang="en-US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kumimoji="1" lang="zh-TW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萬課網</a:t>
            </a:r>
            <a:r>
              <a:rPr kumimoji="1" lang="en-US" altLang="zh-TW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(APP</a:t>
            </a: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com, Org)</a:t>
            </a:r>
          </a:p>
          <a:p>
            <a:pPr>
              <a:buClr>
                <a:srgbClr val="CC3300"/>
              </a:buClr>
              <a:buFont typeface="Wingdings" pitchFamily="2" charset="2"/>
              <a:buChar char="n"/>
              <a:defRPr/>
            </a:pPr>
            <a:r>
              <a:rPr kumimoji="1" lang="zh-TW" altLang="en-US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kumimoji="1" lang="en-US" altLang="zh-TW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Possibility</a:t>
            </a:r>
          </a:p>
          <a:p>
            <a:pPr>
              <a:buClr>
                <a:srgbClr val="CC3300"/>
              </a:buClr>
              <a:buFont typeface="Wingdings" pitchFamily="2" charset="2"/>
              <a:buChar char="n"/>
              <a:defRPr/>
            </a:pPr>
            <a:r>
              <a:rPr kumimoji="1" lang="zh-TW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Info. Resource</a:t>
            </a:r>
            <a:endParaRPr kumimoji="1" lang="zh-TW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Clr>
                <a:srgbClr val="CC3300"/>
              </a:buClr>
              <a:buFont typeface="Wingdings" pitchFamily="2" charset="2"/>
              <a:buChar char="n"/>
              <a:defRPr/>
            </a:pP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More Things</a:t>
            </a:r>
            <a:endParaRPr kumimoji="1" lang="en-US" altLang="zh-TW" sz="2000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Clr>
                <a:srgbClr val="CC3300"/>
              </a:buClr>
              <a:buFont typeface="Wingdings" pitchFamily="2" charset="2"/>
              <a:buChar char="n"/>
              <a:defRPr/>
            </a:pPr>
            <a:r>
              <a:rPr kumimoji="1" lang="zh-TW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kumimoji="1" lang="en-US" altLang="zh-TW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Web </a:t>
            </a:r>
            <a:r>
              <a:rPr kumimoji="1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crawler</a:t>
            </a:r>
            <a:endParaRPr kumimoji="1" lang="en-US" altLang="zh-TW" sz="2000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09978" name="Rectangle 26"/>
          <p:cNvSpPr>
            <a:spLocks noChangeArrowheads="1"/>
          </p:cNvSpPr>
          <p:nvPr/>
        </p:nvSpPr>
        <p:spPr bwMode="auto">
          <a:xfrm>
            <a:off x="6613509" y="769198"/>
            <a:ext cx="214994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zh-TW" altLang="en-US" sz="2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萬課網</a:t>
            </a:r>
            <a:endParaRPr lang="en-US" altLang="zh-TW" sz="2800" b="0" dirty="0" smtClean="0">
              <a:effectLst>
                <a:outerShdw blurRad="38100" dist="38100" dir="2700000" algn="tl">
                  <a:srgbClr val="C0C0C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itchFamily="18" charset="0"/>
            </a:endParaRPr>
          </a:p>
          <a:p>
            <a:pPr algn="r" eaLnBrk="1" hangingPunct="1">
              <a:defRPr/>
            </a:pPr>
            <a:r>
              <a:rPr lang="en-US" altLang="zh-TW" sz="2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2016/03/14</a:t>
            </a:r>
            <a:endParaRPr lang="en-US" altLang="zh-TW" sz="2800" b="0" dirty="0">
              <a:effectLst>
                <a:outerShdw blurRad="38100" dist="38100" dir="2700000" algn="tl">
                  <a:srgbClr val="C0C0C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ransition advTm="961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509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75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合作討論事項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種子營運團隊與窗口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網域名稱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Org / Com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網爬網址清單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分類架構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ORG 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的運作模式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[ </a:t>
            </a:r>
            <a:fld id="{7C8306B0-16AA-45CE-9EF3-3BB9CB68FCA5}" type="slidenum">
              <a:rPr lang="zh-TW" altLang="en-US" smtClean="0"/>
              <a:pPr>
                <a:defRPr/>
              </a:pPr>
              <a:t>10</a:t>
            </a:fld>
            <a:r>
              <a:rPr lang="en-US" altLang="zh-TW"/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250915765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[ </a:t>
            </a:r>
            <a:fld id="{BDB8A2E4-C177-4BE2-803B-F1E4ECE680DC}" type="slidenum">
              <a:rPr lang="zh-TW" altLang="en-US" smtClean="0"/>
              <a:pPr>
                <a:defRPr/>
              </a:pPr>
              <a:t>11</a:t>
            </a:fld>
            <a:r>
              <a:rPr lang="en-US" altLang="zh-TW"/>
              <a:t> ]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922378"/>
              </p:ext>
            </p:extLst>
          </p:nvPr>
        </p:nvGraphicFramePr>
        <p:xfrm>
          <a:off x="323528" y="63491"/>
          <a:ext cx="3259030" cy="6228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0775">
                  <a:extLst>
                    <a:ext uri="{9D8B030D-6E8A-4147-A177-3AD203B41FA5}">
                      <a16:colId xmlns:a16="http://schemas.microsoft.com/office/drawing/2014/main" val="436132106"/>
                    </a:ext>
                  </a:extLst>
                </a:gridCol>
                <a:gridCol w="1568255">
                  <a:extLst>
                    <a:ext uri="{9D8B030D-6E8A-4147-A177-3AD203B41FA5}">
                      <a16:colId xmlns:a16="http://schemas.microsoft.com/office/drawing/2014/main" val="3392916999"/>
                    </a:ext>
                  </a:extLst>
                </a:gridCol>
              </a:tblGrid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0 </a:t>
                      </a:r>
                      <a:r>
                        <a:rPr lang="zh-TW" altLang="en-US" sz="1100" u="none" strike="noStrike">
                          <a:effectLst/>
                        </a:rPr>
                        <a:t>人力銀行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2611242765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10 </a:t>
                      </a:r>
                      <a:r>
                        <a:rPr lang="zh-TW" altLang="en-US" sz="1100" u="none" strike="noStrike">
                          <a:effectLst/>
                        </a:rPr>
                        <a:t>私立推廣</a:t>
                      </a:r>
                      <a:r>
                        <a:rPr lang="en-US" altLang="zh-TW" sz="1100" u="none" strike="noStrike">
                          <a:effectLst/>
                        </a:rPr>
                        <a:t>--</a:t>
                      </a:r>
                      <a:r>
                        <a:rPr lang="zh-TW" altLang="en-US" sz="1100" u="none" strike="noStrike">
                          <a:effectLst/>
                        </a:rPr>
                        <a:t>北部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1695962317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11 </a:t>
                      </a:r>
                      <a:r>
                        <a:rPr lang="zh-TW" altLang="en-US" sz="1100" u="none" strike="noStrike">
                          <a:effectLst/>
                        </a:rPr>
                        <a:t>私立推廣</a:t>
                      </a:r>
                      <a:r>
                        <a:rPr lang="en-US" altLang="zh-TW" sz="1100" u="none" strike="noStrike">
                          <a:effectLst/>
                        </a:rPr>
                        <a:t>--</a:t>
                      </a:r>
                      <a:r>
                        <a:rPr lang="zh-TW" altLang="en-US" sz="1100" u="none" strike="noStrike">
                          <a:effectLst/>
                        </a:rPr>
                        <a:t>中部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392525534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12 </a:t>
                      </a:r>
                      <a:r>
                        <a:rPr lang="zh-TW" altLang="en-US" sz="1100" u="none" strike="noStrike">
                          <a:effectLst/>
                        </a:rPr>
                        <a:t>私立推廣</a:t>
                      </a:r>
                      <a:r>
                        <a:rPr lang="en-US" altLang="zh-TW" sz="1100" u="none" strike="noStrike">
                          <a:effectLst/>
                        </a:rPr>
                        <a:t>--</a:t>
                      </a:r>
                      <a:r>
                        <a:rPr lang="zh-TW" altLang="en-US" sz="1100" u="none" strike="noStrike">
                          <a:effectLst/>
                        </a:rPr>
                        <a:t>南部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1950334508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13 </a:t>
                      </a:r>
                      <a:r>
                        <a:rPr lang="zh-TW" altLang="en-US" sz="1100" u="none" strike="noStrike">
                          <a:effectLst/>
                        </a:rPr>
                        <a:t>私立推廣</a:t>
                      </a:r>
                      <a:r>
                        <a:rPr lang="en-US" altLang="zh-TW" sz="1100" u="none" strike="noStrike">
                          <a:effectLst/>
                        </a:rPr>
                        <a:t>--</a:t>
                      </a:r>
                      <a:r>
                        <a:rPr lang="zh-TW" altLang="en-US" sz="1100" u="none" strike="noStrike">
                          <a:effectLst/>
                        </a:rPr>
                        <a:t>東部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1160594570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20 </a:t>
                      </a:r>
                      <a:r>
                        <a:rPr lang="zh-TW" altLang="en-US" sz="1100" u="none" strike="noStrike">
                          <a:effectLst/>
                        </a:rPr>
                        <a:t>公立推廣</a:t>
                      </a:r>
                      <a:r>
                        <a:rPr lang="en-US" altLang="zh-TW" sz="1100" u="none" strike="noStrike">
                          <a:effectLst/>
                        </a:rPr>
                        <a:t>--</a:t>
                      </a:r>
                      <a:r>
                        <a:rPr lang="zh-TW" altLang="en-US" sz="1100" u="none" strike="noStrike">
                          <a:effectLst/>
                        </a:rPr>
                        <a:t>北部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4214945595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21 </a:t>
                      </a:r>
                      <a:r>
                        <a:rPr lang="zh-TW" altLang="en-US" sz="1100" u="none" strike="noStrike">
                          <a:effectLst/>
                        </a:rPr>
                        <a:t>公立推廣</a:t>
                      </a:r>
                      <a:r>
                        <a:rPr lang="en-US" altLang="zh-TW" sz="1100" u="none" strike="noStrike">
                          <a:effectLst/>
                        </a:rPr>
                        <a:t>--</a:t>
                      </a:r>
                      <a:r>
                        <a:rPr lang="zh-TW" altLang="en-US" sz="1100" u="none" strike="noStrike">
                          <a:effectLst/>
                        </a:rPr>
                        <a:t>中部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1296307165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22 </a:t>
                      </a:r>
                      <a:r>
                        <a:rPr lang="zh-TW" altLang="en-US" sz="1100" u="none" strike="noStrike">
                          <a:effectLst/>
                        </a:rPr>
                        <a:t>公立推廣</a:t>
                      </a:r>
                      <a:r>
                        <a:rPr lang="en-US" altLang="zh-TW" sz="1100" u="none" strike="noStrike">
                          <a:effectLst/>
                        </a:rPr>
                        <a:t>--</a:t>
                      </a:r>
                      <a:r>
                        <a:rPr lang="zh-TW" altLang="en-US" sz="1100" u="none" strike="noStrike">
                          <a:effectLst/>
                        </a:rPr>
                        <a:t>南部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4123885814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23 </a:t>
                      </a:r>
                      <a:r>
                        <a:rPr lang="zh-TW" altLang="en-US" sz="1100" u="none" strike="noStrike">
                          <a:effectLst/>
                        </a:rPr>
                        <a:t>公立推廣</a:t>
                      </a:r>
                      <a:r>
                        <a:rPr lang="en-US" altLang="zh-TW" sz="1100" u="none" strike="noStrike">
                          <a:effectLst/>
                        </a:rPr>
                        <a:t>--</a:t>
                      </a:r>
                      <a:r>
                        <a:rPr lang="zh-TW" altLang="en-US" sz="1100" u="none" strike="noStrike">
                          <a:effectLst/>
                        </a:rPr>
                        <a:t>東部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856726897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30 </a:t>
                      </a:r>
                      <a:r>
                        <a:rPr lang="zh-TW" altLang="en-US" sz="1100" u="none" strike="noStrike">
                          <a:effectLst/>
                        </a:rPr>
                        <a:t>國貿工商會計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1001757156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31 </a:t>
                      </a:r>
                      <a:r>
                        <a:rPr lang="zh-TW" altLang="en-US" sz="1100" u="none" strike="noStrike">
                          <a:effectLst/>
                        </a:rPr>
                        <a:t>財務證券金融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2763842316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32 </a:t>
                      </a:r>
                      <a:r>
                        <a:rPr lang="zh-TW" altLang="en-US" sz="1100" u="none" strike="noStrike">
                          <a:effectLst/>
                        </a:rPr>
                        <a:t>行銷  行銷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3533905468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33 </a:t>
                      </a:r>
                      <a:r>
                        <a:rPr lang="zh-TW" altLang="en-US" sz="1100" u="none" strike="noStrike">
                          <a:effectLst/>
                        </a:rPr>
                        <a:t>生產後勤物流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922183986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331 </a:t>
                      </a:r>
                      <a:r>
                        <a:rPr lang="zh-TW" altLang="en-US" sz="1100" u="none" strike="noStrike">
                          <a:effectLst/>
                        </a:rPr>
                        <a:t>地政不動產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 dirty="0">
                          <a:effectLst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552540581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34 </a:t>
                      </a:r>
                      <a:r>
                        <a:rPr lang="zh-TW" altLang="en-US" sz="1100" u="none" strike="noStrike">
                          <a:effectLst/>
                        </a:rPr>
                        <a:t>幼托兒童教育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 dirty="0">
                          <a:effectLst/>
                        </a:rPr>
                        <a:t>21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2498638967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35 </a:t>
                      </a:r>
                      <a:r>
                        <a:rPr lang="zh-TW" altLang="en-US" sz="1100" u="none" strike="noStrike">
                          <a:effectLst/>
                        </a:rPr>
                        <a:t>設計藝術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 dirty="0">
                          <a:effectLst/>
                        </a:rPr>
                        <a:t>14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1684914267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36 </a:t>
                      </a:r>
                      <a:r>
                        <a:rPr lang="zh-TW" altLang="en-US" sz="1100" u="none" strike="noStrike">
                          <a:effectLst/>
                        </a:rPr>
                        <a:t>資訊通訊高科技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 dirty="0">
                          <a:effectLst/>
                        </a:rPr>
                        <a:t>32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1254650456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37 </a:t>
                      </a:r>
                      <a:r>
                        <a:rPr lang="zh-TW" altLang="en-US" sz="1100" u="none" strike="noStrike">
                          <a:effectLst/>
                        </a:rPr>
                        <a:t>專業技能證照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3480031207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38 </a:t>
                      </a:r>
                      <a:r>
                        <a:rPr lang="zh-TW" altLang="en-US" sz="1100" u="none" strike="noStrike">
                          <a:effectLst/>
                        </a:rPr>
                        <a:t>藝文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667461865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39 </a:t>
                      </a:r>
                      <a:r>
                        <a:rPr lang="zh-TW" altLang="en-US" sz="1100" u="none" strike="noStrike">
                          <a:effectLst/>
                        </a:rPr>
                        <a:t>語言訓練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3377001093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40  </a:t>
                      </a:r>
                      <a:r>
                        <a:rPr lang="zh-TW" altLang="en-US" sz="1100" u="none" strike="noStrike">
                          <a:effectLst/>
                        </a:rPr>
                        <a:t>企管顧問公司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41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1058264773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41</a:t>
                      </a:r>
                      <a:r>
                        <a:rPr lang="zh-TW" altLang="en-US" sz="1100" u="none" strike="noStrike">
                          <a:effectLst/>
                        </a:rPr>
                        <a:t>教育訓練資訊網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4021377241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42 </a:t>
                      </a:r>
                      <a:r>
                        <a:rPr lang="zh-TW" altLang="en-US" sz="1100" u="none" strike="noStrike">
                          <a:effectLst/>
                        </a:rPr>
                        <a:t>同業公會工會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3983239725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43 </a:t>
                      </a:r>
                      <a:r>
                        <a:rPr lang="zh-TW" altLang="en-US" sz="1100" u="none" strike="noStrike">
                          <a:effectLst/>
                        </a:rPr>
                        <a:t>協會學會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4077848579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44 </a:t>
                      </a:r>
                      <a:r>
                        <a:rPr lang="zh-TW" altLang="en-US" sz="1100" u="none" strike="noStrike">
                          <a:effectLst/>
                        </a:rPr>
                        <a:t>文教基金會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36825070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45 </a:t>
                      </a:r>
                      <a:r>
                        <a:rPr lang="zh-TW" altLang="en-US" sz="1100" u="none" strike="noStrike">
                          <a:effectLst/>
                        </a:rPr>
                        <a:t>財團法人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423157590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50 </a:t>
                      </a:r>
                      <a:r>
                        <a:rPr lang="zh-TW" altLang="en-US" sz="1100" u="none" strike="noStrike">
                          <a:effectLst/>
                        </a:rPr>
                        <a:t>法律法律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3269760348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60  </a:t>
                      </a:r>
                      <a:r>
                        <a:rPr lang="zh-TW" altLang="en-US" sz="1100" u="none" strike="noStrike">
                          <a:effectLst/>
                        </a:rPr>
                        <a:t>會議場地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1113161894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80 </a:t>
                      </a:r>
                      <a:r>
                        <a:rPr lang="zh-TW" altLang="en-US" sz="1100" u="none" strike="noStrike">
                          <a:effectLst/>
                        </a:rPr>
                        <a:t>政府學習資源網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372146038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81 </a:t>
                      </a:r>
                      <a:r>
                        <a:rPr lang="zh-TW" altLang="en-US" sz="1100" u="none" strike="noStrike">
                          <a:effectLst/>
                        </a:rPr>
                        <a:t>政府職訓機構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15877396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82 </a:t>
                      </a:r>
                      <a:r>
                        <a:rPr lang="zh-TW" altLang="en-US" sz="1100" u="none" strike="noStrike">
                          <a:effectLst/>
                        </a:rPr>
                        <a:t>社區大學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44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1484651766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90 </a:t>
                      </a:r>
                      <a:r>
                        <a:rPr lang="zh-TW" altLang="en-US" sz="1100" u="none" strike="noStrike">
                          <a:effectLst/>
                        </a:rPr>
                        <a:t>媒體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325923502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98 </a:t>
                      </a:r>
                      <a:r>
                        <a:rPr lang="zh-TW" altLang="en-US" sz="1100" u="none" strike="noStrike">
                          <a:effectLst/>
                        </a:rPr>
                        <a:t>遠距教學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3505475271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u="none" strike="noStrike">
                          <a:effectLst/>
                        </a:rPr>
                        <a:t>99 </a:t>
                      </a:r>
                      <a:r>
                        <a:rPr lang="zh-TW" altLang="en-US" sz="1100" u="none" strike="noStrike">
                          <a:effectLst/>
                        </a:rPr>
                        <a:t>補習班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3153202068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華語 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1486153396"/>
                  </a:ext>
                </a:extLst>
              </a:tr>
              <a:tr h="15876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總計數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 dirty="0">
                          <a:effectLst/>
                        </a:rPr>
                        <a:t>547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384" marR="5384" marT="5384" marB="0" anchor="b"/>
                </a:tc>
                <a:extLst>
                  <a:ext uri="{0D108BD9-81ED-4DB2-BD59-A6C34878D82A}">
                    <a16:rowId xmlns:a16="http://schemas.microsoft.com/office/drawing/2014/main" val="1082214898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2073968"/>
            <a:ext cx="3814889" cy="4218387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2267744" y="119699"/>
            <a:ext cx="6377940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網爬網址清單確認</a:t>
            </a:r>
          </a:p>
        </p:txBody>
      </p:sp>
    </p:spTree>
    <p:extLst>
      <p:ext uri="{BB962C8B-B14F-4D97-AF65-F5344CB8AC3E}">
        <p14:creationId xmlns:p14="http://schemas.microsoft.com/office/powerpoint/2010/main" val="82222693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Org/COM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的運作模式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組織定位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營運模式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業務範疇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合作關係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[ </a:t>
            </a:r>
            <a:fld id="{7C8306B0-16AA-45CE-9EF3-3BB9CB68FCA5}" type="slidenum">
              <a:rPr lang="zh-TW" altLang="en-US" smtClean="0"/>
              <a:pPr>
                <a:defRPr/>
              </a:pPr>
              <a:t>12</a:t>
            </a:fld>
            <a:r>
              <a:rPr lang="en-US" altLang="zh-TW"/>
              <a:t> ]</a:t>
            </a:r>
          </a:p>
        </p:txBody>
      </p:sp>
      <p:sp>
        <p:nvSpPr>
          <p:cNvPr id="5" name="矩形 4"/>
          <p:cNvSpPr/>
          <p:nvPr/>
        </p:nvSpPr>
        <p:spPr>
          <a:xfrm>
            <a:off x="3946655" y="3483610"/>
            <a:ext cx="237626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推廣教育</a:t>
            </a:r>
          </a:p>
        </p:txBody>
      </p:sp>
      <p:sp>
        <p:nvSpPr>
          <p:cNvPr id="9" name="矩形 8"/>
          <p:cNvSpPr/>
          <p:nvPr/>
        </p:nvSpPr>
        <p:spPr>
          <a:xfrm>
            <a:off x="5220072" y="2636912"/>
            <a:ext cx="237626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華文課程</a:t>
            </a:r>
          </a:p>
        </p:txBody>
      </p:sp>
      <p:sp>
        <p:nvSpPr>
          <p:cNvPr id="10" name="矩形 9"/>
          <p:cNvSpPr/>
          <p:nvPr/>
        </p:nvSpPr>
        <p:spPr>
          <a:xfrm>
            <a:off x="5940152" y="4016813"/>
            <a:ext cx="237626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證照課程</a:t>
            </a:r>
          </a:p>
        </p:txBody>
      </p:sp>
      <p:sp>
        <p:nvSpPr>
          <p:cNvPr id="11" name="矩形 10"/>
          <p:cNvSpPr/>
          <p:nvPr/>
        </p:nvSpPr>
        <p:spPr>
          <a:xfrm>
            <a:off x="2938543" y="4427726"/>
            <a:ext cx="237626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線上課程</a:t>
            </a:r>
          </a:p>
        </p:txBody>
      </p:sp>
      <p:sp>
        <p:nvSpPr>
          <p:cNvPr id="12" name="矩形 11"/>
          <p:cNvSpPr/>
          <p:nvPr/>
        </p:nvSpPr>
        <p:spPr>
          <a:xfrm>
            <a:off x="2627784" y="2521909"/>
            <a:ext cx="237626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藝術課程</a:t>
            </a:r>
          </a:p>
        </p:txBody>
      </p:sp>
      <p:sp>
        <p:nvSpPr>
          <p:cNvPr id="13" name="矩形 12"/>
          <p:cNvSpPr/>
          <p:nvPr/>
        </p:nvSpPr>
        <p:spPr>
          <a:xfrm>
            <a:off x="5066319" y="4828342"/>
            <a:ext cx="237626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語文課程</a:t>
            </a:r>
          </a:p>
        </p:txBody>
      </p:sp>
      <p:sp>
        <p:nvSpPr>
          <p:cNvPr id="14" name="矩形 13"/>
          <p:cNvSpPr/>
          <p:nvPr/>
        </p:nvSpPr>
        <p:spPr>
          <a:xfrm>
            <a:off x="2239343" y="3669780"/>
            <a:ext cx="237626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企管課程</a:t>
            </a:r>
          </a:p>
        </p:txBody>
      </p:sp>
      <p:sp>
        <p:nvSpPr>
          <p:cNvPr id="15" name="矩形 14"/>
          <p:cNvSpPr/>
          <p:nvPr/>
        </p:nvSpPr>
        <p:spPr>
          <a:xfrm>
            <a:off x="6311261" y="2044232"/>
            <a:ext cx="237626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外語課程</a:t>
            </a:r>
          </a:p>
        </p:txBody>
      </p:sp>
    </p:spTree>
    <p:extLst>
      <p:ext uri="{BB962C8B-B14F-4D97-AF65-F5344CB8AC3E}">
        <p14:creationId xmlns:p14="http://schemas.microsoft.com/office/powerpoint/2010/main" val="191485198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[ </a:t>
            </a:r>
            <a:fld id="{BDB8A2E4-C177-4BE2-803B-F1E4ECE680DC}" type="slidenum">
              <a:rPr lang="zh-TW" altLang="en-US" smtClean="0"/>
              <a:pPr>
                <a:defRPr/>
              </a:pPr>
              <a:t>13</a:t>
            </a:fld>
            <a:r>
              <a:rPr lang="en-US" altLang="zh-TW"/>
              <a:t> ]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6632"/>
            <a:ext cx="7056784" cy="610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0689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[ </a:t>
            </a:r>
            <a:fld id="{BDB8A2E4-C177-4BE2-803B-F1E4ECE680DC}" type="slidenum">
              <a:rPr lang="zh-TW" altLang="en-US" smtClean="0"/>
              <a:pPr>
                <a:defRPr/>
              </a:pPr>
              <a:t>14</a:t>
            </a:fld>
            <a:r>
              <a:rPr lang="en-US" altLang="zh-TW"/>
              <a:t> ]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610" y="188640"/>
            <a:ext cx="6656779" cy="604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0997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[ </a:t>
            </a:r>
            <a:fld id="{BDB8A2E4-C177-4BE2-803B-F1E4ECE680DC}" type="slidenum">
              <a:rPr lang="zh-TW" altLang="en-US" smtClean="0"/>
              <a:pPr>
                <a:defRPr/>
              </a:pPr>
              <a:t>15</a:t>
            </a:fld>
            <a:r>
              <a:rPr lang="en-US" altLang="zh-TW"/>
              <a:t> ]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1" y="332656"/>
            <a:ext cx="8301998" cy="286070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017102"/>
            <a:ext cx="6552728" cy="353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395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[ </a:t>
            </a:r>
            <a:fld id="{BDB8A2E4-C177-4BE2-803B-F1E4ECE680DC}" type="slidenum">
              <a:rPr lang="zh-TW" altLang="en-US" smtClean="0"/>
              <a:pPr>
                <a:defRPr/>
              </a:pPr>
              <a:t>2</a:t>
            </a:fld>
            <a:r>
              <a:rPr lang="en-US" altLang="zh-TW"/>
              <a:t> ]</a:t>
            </a:r>
          </a:p>
        </p:txBody>
      </p:sp>
      <p:sp>
        <p:nvSpPr>
          <p:cNvPr id="3" name="流程圖: 磁碟 2"/>
          <p:cNvSpPr/>
          <p:nvPr/>
        </p:nvSpPr>
        <p:spPr>
          <a:xfrm>
            <a:off x="2843808" y="4005064"/>
            <a:ext cx="3287246" cy="1584176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流程圖: 磁碟 3"/>
          <p:cNvSpPr/>
          <p:nvPr/>
        </p:nvSpPr>
        <p:spPr>
          <a:xfrm>
            <a:off x="2843808" y="2852936"/>
            <a:ext cx="3287246" cy="1584176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5" name="流程圖: 磁碟 4"/>
          <p:cNvSpPr/>
          <p:nvPr/>
        </p:nvSpPr>
        <p:spPr>
          <a:xfrm>
            <a:off x="2843808" y="1700808"/>
            <a:ext cx="3287246" cy="1584176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84729" y="476169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會員</a:t>
            </a:r>
            <a:endParaRPr lang="zh-TW" altLang="en-US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/>
            <a:r>
              <a:rPr lang="en-US" altLang="zh-TW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WinClass</a:t>
            </a:r>
            <a:r>
              <a:rPr lang="en-US" altLang="zh-TW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.com</a:t>
            </a:r>
            <a:endParaRPr lang="en-US" altLang="zh-TW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84728" y="366905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訂單</a:t>
            </a:r>
            <a:endParaRPr lang="zh-TW" altLang="en-US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66970" y="24173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課程資訊</a:t>
            </a:r>
            <a:endParaRPr lang="zh-TW" altLang="en-US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208273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Possibility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3212976"/>
            <a:ext cx="7955280" cy="12961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600" dirty="0"/>
              <a:t>資訊來源形式</a:t>
            </a:r>
            <a:endParaRPr lang="en-US" altLang="zh-TW" sz="3600" dirty="0"/>
          </a:p>
          <a:p>
            <a:pPr marL="0" indent="0" algn="ctr">
              <a:buNone/>
            </a:pPr>
            <a:r>
              <a:rPr lang="zh-TW" altLang="en-US" sz="3600" dirty="0"/>
              <a:t>決定運營的型態與可能性</a:t>
            </a:r>
            <a:endParaRPr lang="en-US" altLang="zh-TW" sz="3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[ </a:t>
            </a:r>
            <a:fld id="{7C8306B0-16AA-45CE-9EF3-3BB9CB68FCA5}" type="slidenum">
              <a:rPr lang="zh-TW" altLang="en-US" smtClean="0"/>
              <a:pPr>
                <a:defRPr/>
              </a:pPr>
              <a:t>3</a:t>
            </a:fld>
            <a:r>
              <a:rPr lang="en-US" altLang="zh-TW"/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119386952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[ </a:t>
            </a:r>
            <a:fld id="{BDB8A2E4-C177-4BE2-803B-F1E4ECE680DC}" type="slidenum">
              <a:rPr lang="zh-TW" altLang="en-US" smtClean="0"/>
              <a:pPr>
                <a:defRPr/>
              </a:pPr>
              <a:t>4</a:t>
            </a:fld>
            <a:r>
              <a:rPr lang="en-US" altLang="zh-TW"/>
              <a:t> ]</a:t>
            </a:r>
          </a:p>
        </p:txBody>
      </p:sp>
      <p:sp>
        <p:nvSpPr>
          <p:cNvPr id="3" name="等腰三角形 2"/>
          <p:cNvSpPr/>
          <p:nvPr/>
        </p:nvSpPr>
        <p:spPr>
          <a:xfrm>
            <a:off x="1907704" y="908720"/>
            <a:ext cx="5400600" cy="51845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/>
            <a:r>
              <a:rPr lang="zh-TW" altLang="en-US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資訊來源形式</a:t>
            </a:r>
          </a:p>
        </p:txBody>
      </p:sp>
      <p:sp>
        <p:nvSpPr>
          <p:cNvPr id="5" name="等腰三角形 4"/>
          <p:cNvSpPr/>
          <p:nvPr/>
        </p:nvSpPr>
        <p:spPr>
          <a:xfrm>
            <a:off x="2627784" y="908720"/>
            <a:ext cx="3960440" cy="381642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等腰三角形 5"/>
          <p:cNvSpPr/>
          <p:nvPr/>
        </p:nvSpPr>
        <p:spPr>
          <a:xfrm>
            <a:off x="3424064" y="893516"/>
            <a:ext cx="2367880" cy="2295872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330025" y="4858388"/>
            <a:ext cx="24839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    爬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Spider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94933" y="3518620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資料界接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105301" y="235332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上架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250153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91814"/>
            <a:ext cx="3960440" cy="277950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903451"/>
            <a:ext cx="3689608" cy="1293028"/>
          </a:xfrm>
        </p:spPr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</a:rPr>
              <a:t>More Things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60032" y="2996872"/>
            <a:ext cx="3168352" cy="2530584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行銷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合作關係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社群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金流 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[ </a:t>
            </a:r>
            <a:fld id="{7C8306B0-16AA-45CE-9EF3-3BB9CB68FCA5}" type="slidenum">
              <a:rPr lang="zh-TW" altLang="en-US" smtClean="0"/>
              <a:pPr>
                <a:defRPr/>
              </a:pPr>
              <a:t>5</a:t>
            </a:fld>
            <a:r>
              <a:rPr lang="en-US" altLang="zh-TW"/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2808861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[ </a:t>
            </a:r>
            <a:fld id="{BDB8A2E4-C177-4BE2-803B-F1E4ECE680DC}" type="slidenum">
              <a:rPr lang="zh-TW" altLang="en-US" smtClean="0"/>
              <a:pPr>
                <a:defRPr/>
              </a:pPr>
              <a:t>6</a:t>
            </a:fld>
            <a:r>
              <a:rPr lang="en-US" altLang="zh-TW"/>
              <a:t> ]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436746"/>
            <a:ext cx="5248275" cy="8667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503" l="3385" r="97846">
                        <a14:foregroundMark x1="32000" y1="49551" x2="41385" y2="58683"/>
                        <a14:foregroundMark x1="57692" y1="47754" x2="60308" y2="576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6056" y="1305835"/>
            <a:ext cx="3887713" cy="39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9437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[ </a:t>
            </a:r>
            <a:fld id="{BDB8A2E4-C177-4BE2-803B-F1E4ECE680DC}" type="slidenum">
              <a:rPr lang="zh-TW" altLang="en-US" smtClean="0"/>
              <a:pPr>
                <a:defRPr/>
              </a:pPr>
              <a:t>7</a:t>
            </a:fld>
            <a:r>
              <a:rPr lang="en-US" altLang="zh-TW"/>
              <a:t> ]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3119"/>
          <a:stretch/>
        </p:blipFill>
        <p:spPr>
          <a:xfrm>
            <a:off x="1115616" y="1268760"/>
            <a:ext cx="7056784" cy="4923772"/>
          </a:xfrm>
          <a:prstGeom prst="rect">
            <a:avLst/>
          </a:prstGeo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/>
            <a:r>
              <a:rPr lang="en-US" altLang="zh-TW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WinClass</a:t>
            </a:r>
            <a:r>
              <a:rPr lang="en-US" altLang="zh-TW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(APP</a:t>
            </a:r>
            <a:r>
              <a:rPr lang="en-US" altLang="zh-TW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com, org)</a:t>
            </a:r>
          </a:p>
        </p:txBody>
      </p:sp>
    </p:spTree>
    <p:extLst>
      <p:ext uri="{BB962C8B-B14F-4D97-AF65-F5344CB8AC3E}">
        <p14:creationId xmlns:p14="http://schemas.microsoft.com/office/powerpoint/2010/main" val="313606887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[ </a:t>
            </a:r>
            <a:fld id="{BDB8A2E4-C177-4BE2-803B-F1E4ECE680DC}" type="slidenum">
              <a:rPr lang="zh-TW" altLang="en-US" smtClean="0"/>
              <a:pPr>
                <a:defRPr/>
              </a:pPr>
              <a:t>8</a:t>
            </a:fld>
            <a:r>
              <a:rPr lang="en-US" altLang="zh-TW"/>
              <a:t> ]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3119"/>
          <a:stretch/>
        </p:blipFill>
        <p:spPr>
          <a:xfrm>
            <a:off x="1835696" y="908720"/>
            <a:ext cx="5715154" cy="398766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908720"/>
            <a:ext cx="1706428" cy="10957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312" y="2158132"/>
            <a:ext cx="1706428" cy="242299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68" y="913550"/>
            <a:ext cx="1706428" cy="358901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4"/>
          <a:srcRect t="23225" b="28341"/>
          <a:stretch/>
        </p:blipFill>
        <p:spPr>
          <a:xfrm>
            <a:off x="4865742" y="5466228"/>
            <a:ext cx="2370554" cy="771084"/>
          </a:xfrm>
          <a:prstGeom prst="rect">
            <a:avLst/>
          </a:prstGeom>
        </p:spPr>
      </p:pic>
      <p:sp>
        <p:nvSpPr>
          <p:cNvPr id="14" name="標題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/>
            <a:r>
              <a:rPr lang="en-US" altLang="zh-TW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WinClass</a:t>
            </a:r>
            <a:r>
              <a:rPr lang="en-US" altLang="zh-TW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(APP</a:t>
            </a:r>
            <a:r>
              <a:rPr lang="en-US" altLang="zh-TW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com, org)</a:t>
            </a:r>
          </a:p>
        </p:txBody>
      </p:sp>
      <p:sp>
        <p:nvSpPr>
          <p:cNvPr id="6" name="矩形 5"/>
          <p:cNvSpPr/>
          <p:nvPr/>
        </p:nvSpPr>
        <p:spPr>
          <a:xfrm>
            <a:off x="7380312" y="764704"/>
            <a:ext cx="1763688" cy="54726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81768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[ </a:t>
            </a:r>
            <a:fld id="{BDB8A2E4-C177-4BE2-803B-F1E4ECE680DC}" type="slidenum">
              <a:rPr lang="zh-TW" altLang="en-US" smtClean="0"/>
              <a:pPr>
                <a:defRPr/>
              </a:pPr>
              <a:t>9</a:t>
            </a:fld>
            <a:r>
              <a:rPr lang="en-US" altLang="zh-TW"/>
              <a:t> ]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8715"/>
          <a:stretch/>
        </p:blipFill>
        <p:spPr>
          <a:xfrm>
            <a:off x="395536" y="1412776"/>
            <a:ext cx="8291442" cy="468646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227650" y="207254"/>
            <a:ext cx="24593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    爬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kumimoji="1" lang="en-US" altLang="zh-TW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Web crawler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499079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&gt;&lt;Slide id=&quot;601&quot; dur=&quot;.961&quot;/&gt;&lt;/Timings&gt;&lt;/WMTools&gt;"/>
</p:tagLst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27604</TotalTime>
  <Words>415</Words>
  <Application>Microsoft Office PowerPoint</Application>
  <PresentationFormat>如螢幕大小 (4:3)</PresentationFormat>
  <Paragraphs>150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30" baseType="lpstr">
      <vt:lpstr>Arial Unicode MS</vt:lpstr>
      <vt:lpstr>SimSun</vt:lpstr>
      <vt:lpstr>細明體</vt:lpstr>
      <vt:lpstr>微軟正黑體</vt:lpstr>
      <vt:lpstr>新細明體</vt:lpstr>
      <vt:lpstr>標楷體</vt:lpstr>
      <vt:lpstr>Agency FB</vt:lpstr>
      <vt:lpstr>Arial</vt:lpstr>
      <vt:lpstr>Book Antiqua</vt:lpstr>
      <vt:lpstr>Century Gothic</vt:lpstr>
      <vt:lpstr>Symbol</vt:lpstr>
      <vt:lpstr>Times</vt:lpstr>
      <vt:lpstr>Times New Roman</vt:lpstr>
      <vt:lpstr>Wingdings</vt:lpstr>
      <vt:lpstr>飛機雲</vt:lpstr>
      <vt:lpstr>PowerPoint 簡報</vt:lpstr>
      <vt:lpstr>PowerPoint 簡報</vt:lpstr>
      <vt:lpstr>Possibility</vt:lpstr>
      <vt:lpstr>PowerPoint 簡報</vt:lpstr>
      <vt:lpstr>More Things</vt:lpstr>
      <vt:lpstr>PowerPoint 簡報</vt:lpstr>
      <vt:lpstr>PowerPoint 簡報</vt:lpstr>
      <vt:lpstr>PowerPoint 簡報</vt:lpstr>
      <vt:lpstr>PowerPoint 簡報</vt:lpstr>
      <vt:lpstr>合作討論事項</vt:lpstr>
      <vt:lpstr>PowerPoint 簡報</vt:lpstr>
      <vt:lpstr>Org/COM的運作模式</vt:lpstr>
      <vt:lpstr>PowerPoint 簡報</vt:lpstr>
      <vt:lpstr>PowerPoint 簡報</vt:lpstr>
      <vt:lpstr>PowerPoint 簡報</vt:lpstr>
    </vt:vector>
  </TitlesOfParts>
  <Company>CEC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無投影片標題</dc:title>
  <dc:creator>仁偉</dc:creator>
  <cp:lastModifiedBy>PPAP</cp:lastModifiedBy>
  <cp:revision>1407</cp:revision>
  <cp:lastPrinted>2016-03-03T05:26:01Z</cp:lastPrinted>
  <dcterms:created xsi:type="dcterms:W3CDTF">1998-11-17T01:33:02Z</dcterms:created>
  <dcterms:modified xsi:type="dcterms:W3CDTF">2021-01-19T08:33:03Z</dcterms:modified>
</cp:coreProperties>
</file>