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25" autoAdjust="0"/>
  </p:normalViewPr>
  <p:slideViewPr>
    <p:cSldViewPr snapToGrid="0">
      <p:cViewPr>
        <p:scale>
          <a:sx n="75" d="100"/>
          <a:sy n="75" d="100"/>
        </p:scale>
        <p:origin x="9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33D35-423E-410E-BC91-CA5DC363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E826DD-BC84-42D9-BBD2-44B7BFB35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6F123D-1F43-49F9-A96F-FAC0419A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C869-DE30-4888-81EE-531085321CAB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22C030-E625-4677-84B2-9E6983C4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08FD1F-610D-4E0E-B3D7-0A140DF4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B8-C0A9-468E-A0CD-6A6CD8B91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23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CEF26-5C0E-4885-94A5-A9B97EFD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D194FB-6090-4207-8560-75F4CBB68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552D2-CF5B-4AD1-9F47-FD5D03DD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C869-DE30-4888-81EE-531085321CAB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BBE097-33AD-43F6-B35B-F39EB5B9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73FEA-9FA4-4968-ADBD-113BF66C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B8-C0A9-468E-A0CD-6A6CD8B91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49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D3C660-914A-40EE-89A5-32CBC80B3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06138A-D674-497F-919E-B6FFE76FC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DCA26F-CFDF-476F-AB27-AD4280AA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C869-DE30-4888-81EE-531085321CAB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029F11-D876-422A-8A18-67879475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A58993-DFE9-4950-84EF-052A9A94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B8-C0A9-468E-A0CD-6A6CD8B91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82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83D23-5C24-40CE-A920-7A13CA15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550C90-33E4-4AEC-AC0B-4EC7785D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9B6598-F979-4F58-8555-3587309A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C869-DE30-4888-81EE-531085321CAB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847948-2720-476E-8CD0-22D0EF68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49BBE-F7EC-4A72-9406-5DA705AC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B8-C0A9-468E-A0CD-6A6CD8B91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85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97A16-4FC4-4ECA-BF4D-8816F299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0F8849-7F88-41BD-829E-DA8C8D90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01C7ED-0251-47BD-AE5D-E5788238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C869-DE30-4888-81EE-531085321CAB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B7471A-24DD-403D-AA93-8C17DF60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BBEB55-C60B-427B-BE9C-A920EACE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B8-C0A9-468E-A0CD-6A6CD8B91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0C75D-CD92-421B-901B-0C9A9A40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A537BB-DA07-4316-8F61-863C0E5CA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986D27-05B1-49E7-98A0-9D1BFFCDD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65B157-3873-4A43-B352-BE095104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C869-DE30-4888-81EE-531085321CAB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1BCC42-8633-47FB-B6BD-4F9002B9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E2E218-6691-4957-BE37-A257BD21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B8-C0A9-468E-A0CD-6A6CD8B91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40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27B84-680E-4642-AA44-356784F3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2F00DF-EB57-4B2C-9E16-67AF1BB5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6200FC-C035-4733-9514-0B77235A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AAE7F0-5769-4AC2-96F1-7496FCCA0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D35FEB-56ED-4AD3-AACD-52D64343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C3BC19-BB0C-4400-AA7B-AE998747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C869-DE30-4888-81EE-531085321CAB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AD686F-0490-41AA-AEC3-F604CC5F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1A1E23-1FD5-42B9-8E9F-E17B830F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B8-C0A9-468E-A0CD-6A6CD8B91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73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A1744-200A-4000-B49A-51CE38A6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921F295-875D-4CA1-95E9-B6DB6ABB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C869-DE30-4888-81EE-531085321CAB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6835DD-49AD-40B5-B348-AF0D7421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C5EEB2-4125-4404-8C1D-B32D6C9D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B8-C0A9-468E-A0CD-6A6CD8B91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05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E54831-0B4F-418B-9EC6-8A8B858D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C869-DE30-4888-81EE-531085321CAB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18C09B-B2A0-43E0-8B83-0E6727E0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86EDDD-7F3C-436B-AA3C-C680ACFD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B8-C0A9-468E-A0CD-6A6CD8B91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0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C217-07E5-4E06-8ED6-C89C45E9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1B590-264A-4E9E-846A-F315EB95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055B21-B6EE-4819-9C33-8075E1AAE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B184C4-D57A-4DE8-909B-42C9042E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C869-DE30-4888-81EE-531085321CAB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8FDCEE-4574-411D-B142-EAD06896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AA622B-912E-43E2-91C5-2888AD29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B8-C0A9-468E-A0CD-6A6CD8B91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672D6-4E9A-470A-8522-8C3F7E71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C91754-B615-4DC9-88FD-7AB08B77B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AE63C7-2987-4448-B95A-60D2A862A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2B103-47ED-477C-882A-20B4E011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C869-DE30-4888-81EE-531085321CAB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4684AB-574A-480F-B9D0-4AB79728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9B4809-6AFE-4A9C-A7E6-3192172E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B8-C0A9-468E-A0CD-6A6CD8B91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0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339893C-8737-49E5-9F22-7F42F568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8FDFC4-2B64-4D74-AAE3-0EC92F95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D47D6-49F0-40CF-B767-4614AEA11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8C869-DE30-4888-81EE-531085321CAB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DE4456-A085-47D7-A848-82CB924C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2DFAEB-9AE6-427B-853B-E30CD8FC6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AFB8-C0A9-468E-A0CD-6A6CD8B91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20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1066F-531F-4D19-BD00-4F958995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UML</a:t>
            </a:r>
            <a:r>
              <a:rPr lang="zh-TW" altLang="en-US" dirty="0"/>
              <a:t>常用工具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9C7E99-807B-4185-AEC9-DBD655E87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18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完全免费] 在线UML Activity Diagram 活动图工具- 教程第5部分_Warren Lynch 的博客-CSDN博客">
            <a:extLst>
              <a:ext uri="{FF2B5EF4-FFF2-40B4-BE49-F238E27FC236}">
                <a16:creationId xmlns:a16="http://schemas.microsoft.com/office/drawing/2014/main" id="{D9FF4886-58B4-4652-9B9B-BDDE5839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021" y="0"/>
            <a:ext cx="5949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6EC0D3-16A4-48B6-80C9-DC26F5AB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UML: Activity Diagram </a:t>
            </a:r>
            <a:r>
              <a:rPr lang="zh-TW" altLang="en-US" sz="3600" dirty="0"/>
              <a:t>活動圖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6D07D04-85A5-4692-AEE6-EFF251805170}"/>
              </a:ext>
            </a:extLst>
          </p:cNvPr>
          <p:cNvSpPr txBox="1"/>
          <p:nvPr/>
        </p:nvSpPr>
        <p:spPr>
          <a:xfrm>
            <a:off x="928634" y="1613647"/>
            <a:ext cx="7481835" cy="72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以圖形化的方式描述</a:t>
            </a:r>
            <a:r>
              <a:rPr lang="zh-TW" altLang="en-US">
                <a:solidFill>
                  <a:srgbClr val="202122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工作流程</a:t>
            </a:r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主要目的在藉此發現物件，本身並非編程的依據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3DD7919-6EF8-4418-9316-477B8BE6F375}"/>
              </a:ext>
            </a:extLst>
          </p:cNvPr>
          <p:cNvSpPr txBox="1"/>
          <p:nvPr/>
        </p:nvSpPr>
        <p:spPr>
          <a:xfrm>
            <a:off x="928634" y="2704237"/>
            <a:ext cx="6096000" cy="2721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  <a:endParaRPr lang="en-US" altLang="zh-TW" b="0" i="0" dirty="0">
              <a:solidFill>
                <a:srgbClr val="2021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563" indent="-182563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圓角矩形：表示「動作」；</a:t>
            </a:r>
          </a:p>
          <a:p>
            <a:pPr marL="182563" indent="-182563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菱形：表示「決策」；</a:t>
            </a:r>
          </a:p>
          <a:p>
            <a:pPr marL="182563" indent="-182563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粗實線：表示並列活動的開始（分離）和結束（匯合）；</a:t>
            </a:r>
          </a:p>
          <a:p>
            <a:pPr marL="182563" indent="-182563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黑圓：工作流的開始（初始節點）；</a:t>
            </a:r>
          </a:p>
          <a:p>
            <a:pPr marL="182563" indent="-182563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黑圈套住的黑圓：工作流的結束（結束節點）。</a:t>
            </a:r>
          </a:p>
          <a:p>
            <a:pPr algn="l">
              <a:lnSpc>
                <a:spcPct val="120000"/>
              </a:lnSpc>
            </a:pPr>
            <a:endParaRPr lang="en-US" altLang="zh-TW" b="0" i="0" dirty="0">
              <a:solidFill>
                <a:srgbClr val="2021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20000"/>
              </a:lnSpc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箭頭從開始一路指向結束，用來表示活動的先後順序。</a:t>
            </a:r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909D62A7-0E97-4928-86CE-7F1029ADAB97}"/>
              </a:ext>
            </a:extLst>
          </p:cNvPr>
          <p:cNvSpPr/>
          <p:nvPr/>
        </p:nvSpPr>
        <p:spPr>
          <a:xfrm>
            <a:off x="6705600" y="558800"/>
            <a:ext cx="944880" cy="660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16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C3318-C62F-4D73-B0B6-C3906071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UML… (Unified Modeling Language)…</a:t>
            </a:r>
            <a:r>
              <a:rPr lang="zh-TW" altLang="en-US" sz="3600" dirty="0"/>
              <a:t>統一塑模語言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3D9CA4B-8324-4E9F-97EF-E347776E3A9B}"/>
              </a:ext>
            </a:extLst>
          </p:cNvPr>
          <p:cNvSpPr txBox="1"/>
          <p:nvPr/>
        </p:nvSpPr>
        <p:spPr>
          <a:xfrm>
            <a:off x="1848898" y="2563906"/>
            <a:ext cx="85411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一種塑模語言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以圖形化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視覺化的方式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定義的符號與表示法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描述系統功能與流程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支援物件導向分析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UML2.2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版中定義了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種圖形化表示法</a:t>
            </a:r>
          </a:p>
        </p:txBody>
      </p:sp>
    </p:spTree>
    <p:extLst>
      <p:ext uri="{BB962C8B-B14F-4D97-AF65-F5344CB8AC3E}">
        <p14:creationId xmlns:p14="http://schemas.microsoft.com/office/powerpoint/2010/main" val="337183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AC03A-3AC7-4AAE-BA85-99211953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UML: Use Case Diagram </a:t>
            </a:r>
            <a:r>
              <a:rPr lang="zh-TW" altLang="en-US" sz="3600" dirty="0"/>
              <a:t>使用案例圖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97AD76-7802-460E-AA84-3533E4C55150}"/>
              </a:ext>
            </a:extLst>
          </p:cNvPr>
          <p:cNvSpPr txBox="1"/>
          <p:nvPr/>
        </p:nvSpPr>
        <p:spPr>
          <a:xfrm>
            <a:off x="838199" y="1613647"/>
            <a:ext cx="7481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把現實世界的需求補獲下來的方法，是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最重要的工具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是系統發展的開端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趨動後續需求單元、分析單元、設計單元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等的開展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85E75F-1DDF-4894-8A95-7B6FE1579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39" y="2445019"/>
            <a:ext cx="6563772" cy="41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7BA718-51C6-451C-91E9-A8B4BB83CCFE}"/>
              </a:ext>
            </a:extLst>
          </p:cNvPr>
          <p:cNvSpPr txBox="1"/>
          <p:nvPr/>
        </p:nvSpPr>
        <p:spPr>
          <a:xfrm>
            <a:off x="838200" y="2625864"/>
            <a:ext cx="5432612" cy="419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77788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系統邊界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(boundary)</a:t>
            </a:r>
          </a:p>
          <a:p>
            <a:pPr marL="342900" indent="-77788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(actor)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可以是非人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77788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(use case)</a:t>
            </a:r>
          </a:p>
          <a:p>
            <a:pPr marL="1065212" lvl="1" indent="-342900">
              <a:lnSpc>
                <a:spcPct val="150000"/>
              </a:lnSpc>
              <a:buAutoNum type="arabicParenBoth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以達成參與者有意義的目標為單位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煮飯、打開瓶蓋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喝酒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65212" lvl="1" indent="-342900">
              <a:lnSpc>
                <a:spcPct val="150000"/>
              </a:lnSpc>
              <a:buAutoNum type="arabicParenBoth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動詞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名詞之描述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65212" lvl="1" indent="-342900">
              <a:lnSpc>
                <a:spcPct val="150000"/>
              </a:lnSpc>
              <a:buAutoNum type="arabicParenBoth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10~50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個使用案例為原則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65212" lvl="1" indent="-342900">
              <a:lnSpc>
                <a:spcPct val="150000"/>
              </a:lnSpc>
              <a:buAutoNum type="arabicParenBoth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73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D24F3-8E00-445A-B7D6-747832C1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課堂作業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1D14-01B7-473F-891E-D67F7027E8A0}"/>
              </a:ext>
            </a:extLst>
          </p:cNvPr>
          <p:cNvSpPr txBox="1"/>
          <p:nvPr/>
        </p:nvSpPr>
        <p:spPr>
          <a:xfrm>
            <a:off x="1718268" y="2583880"/>
            <a:ext cx="783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</a:t>
            </a:r>
            <a:r>
              <a:rPr lang="zh-TW" altLang="en-US" sz="2400" dirty="0"/>
              <a:t>以企業為系統邊界，繪製</a:t>
            </a:r>
            <a:r>
              <a:rPr lang="en-US" altLang="zh-TW" sz="2400" dirty="0"/>
              <a:t>use case diagram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8CC9B6-9D37-4147-A425-21E7DFD089FB}"/>
              </a:ext>
            </a:extLst>
          </p:cNvPr>
          <p:cNvSpPr txBox="1"/>
          <p:nvPr/>
        </p:nvSpPr>
        <p:spPr>
          <a:xfrm>
            <a:off x="1718267" y="4060582"/>
            <a:ext cx="946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 </a:t>
            </a:r>
            <a:r>
              <a:rPr lang="zh-TW" altLang="en-US" sz="2400" dirty="0"/>
              <a:t>以企業某個功能為系統邊界，繪製子功能</a:t>
            </a:r>
            <a:r>
              <a:rPr lang="en-US" altLang="zh-TW" sz="2400" dirty="0"/>
              <a:t>use case diagram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86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EC0D3-16A4-48B6-80C9-DC26F5AB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UML: Class Diagram </a:t>
            </a:r>
            <a:r>
              <a:rPr lang="zh-TW" altLang="en-US" sz="3600" dirty="0"/>
              <a:t>類別圖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1354B6-ABFF-4788-8820-7546DAEDF92A}"/>
              </a:ext>
            </a:extLst>
          </p:cNvPr>
          <p:cNvSpPr txBox="1"/>
          <p:nvPr/>
        </p:nvSpPr>
        <p:spPr>
          <a:xfrm>
            <a:off x="928634" y="1613647"/>
            <a:ext cx="748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是現實世界問題領域的抽象物件的結構化、概念化、邏輯化的描述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E5046C-98E6-4B37-9FF9-FA3374C5FC12}"/>
              </a:ext>
            </a:extLst>
          </p:cNvPr>
          <p:cNvSpPr txBox="1"/>
          <p:nvPr/>
        </p:nvSpPr>
        <p:spPr>
          <a:xfrm>
            <a:off x="928634" y="2864010"/>
            <a:ext cx="4447918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77788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類別名稱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(class name)</a:t>
            </a:r>
          </a:p>
          <a:p>
            <a:pPr marL="342900" indent="-77788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(attributes)</a:t>
            </a:r>
          </a:p>
          <a:p>
            <a:pPr marL="342900" indent="-77788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(operations)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2" name="Picture 4" descr="UML Class Diagram">
            <a:extLst>
              <a:ext uri="{FF2B5EF4-FFF2-40B4-BE49-F238E27FC236}">
                <a16:creationId xmlns:a16="http://schemas.microsoft.com/office/drawing/2014/main" id="{09906108-B55F-4956-8909-8984E5CF8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/>
          <a:stretch/>
        </p:blipFill>
        <p:spPr bwMode="auto">
          <a:xfrm>
            <a:off x="5376552" y="2400470"/>
            <a:ext cx="5073734" cy="409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5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F39A19DF-0B61-451C-B555-C3D9B8A7C44C}"/>
              </a:ext>
            </a:extLst>
          </p:cNvPr>
          <p:cNvSpPr/>
          <p:nvPr/>
        </p:nvSpPr>
        <p:spPr>
          <a:xfrm>
            <a:off x="7251700" y="678599"/>
            <a:ext cx="4747260" cy="2756750"/>
          </a:xfrm>
          <a:prstGeom prst="flowChartProcess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>
            <a:extLst>
              <a:ext uri="{FF2B5EF4-FFF2-40B4-BE49-F238E27FC236}">
                <a16:creationId xmlns:a16="http://schemas.microsoft.com/office/drawing/2014/main" id="{F96E850F-059A-4616-A600-4D4AD98B0B2A}"/>
              </a:ext>
            </a:extLst>
          </p:cNvPr>
          <p:cNvSpPr/>
          <p:nvPr/>
        </p:nvSpPr>
        <p:spPr>
          <a:xfrm>
            <a:off x="264160" y="3429000"/>
            <a:ext cx="11734800" cy="3256277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7FF901-F401-4215-BE57-B994132B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Class Diagram: Association(</a:t>
            </a:r>
            <a:r>
              <a:rPr lang="zh-TW" altLang="en-US" sz="3600" dirty="0"/>
              <a:t>關聯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D4F6CF-C0F1-424A-A89B-FEA0D45155D8}"/>
              </a:ext>
            </a:extLst>
          </p:cNvPr>
          <p:cNvGrpSpPr/>
          <p:nvPr/>
        </p:nvGrpSpPr>
        <p:grpSpPr>
          <a:xfrm>
            <a:off x="1056640" y="1392555"/>
            <a:ext cx="2326640" cy="1727200"/>
            <a:chOff x="2184400" y="1778000"/>
            <a:chExt cx="1960880" cy="1727200"/>
          </a:xfrm>
        </p:grpSpPr>
        <p:sp>
          <p:nvSpPr>
            <p:cNvPr id="4" name="流程圖: 程序 3">
              <a:extLst>
                <a:ext uri="{FF2B5EF4-FFF2-40B4-BE49-F238E27FC236}">
                  <a16:creationId xmlns:a16="http://schemas.microsoft.com/office/drawing/2014/main" id="{57246A2C-6A58-46C5-B23B-4056A516CFB8}"/>
                </a:ext>
              </a:extLst>
            </p:cNvPr>
            <p:cNvSpPr/>
            <p:nvPr/>
          </p:nvSpPr>
          <p:spPr>
            <a:xfrm>
              <a:off x="2184400" y="1778000"/>
              <a:ext cx="1960880" cy="50355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Car</a:t>
              </a:r>
              <a:endParaRPr lang="zh-TW" altLang="en-US" sz="1400" dirty="0"/>
            </a:p>
          </p:txBody>
        </p:sp>
        <p:sp>
          <p:nvSpPr>
            <p:cNvPr id="5" name="流程圖: 程序 4">
              <a:extLst>
                <a:ext uri="{FF2B5EF4-FFF2-40B4-BE49-F238E27FC236}">
                  <a16:creationId xmlns:a16="http://schemas.microsoft.com/office/drawing/2014/main" id="{832932F9-4C2B-4E3A-B9F5-2F8DCC70AA79}"/>
                </a:ext>
              </a:extLst>
            </p:cNvPr>
            <p:cNvSpPr/>
            <p:nvPr/>
          </p:nvSpPr>
          <p:spPr>
            <a:xfrm>
              <a:off x="2184400" y="2281555"/>
              <a:ext cx="1960880" cy="68008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TW" sz="1400" dirty="0" err="1"/>
                <a:t>modelNumber</a:t>
              </a:r>
              <a:r>
                <a:rPr lang="en-US" altLang="zh-TW" sz="1400" dirty="0"/>
                <a:t>: string</a:t>
              </a:r>
            </a:p>
            <a:p>
              <a:pPr marL="285750" indent="-285750">
                <a:buFontTx/>
                <a:buChar char="-"/>
              </a:pPr>
              <a:r>
                <a:rPr lang="en-US" altLang="zh-TW" sz="1400" dirty="0"/>
                <a:t>Owner: Customer</a:t>
              </a:r>
              <a:endParaRPr lang="zh-TW" altLang="en-US" sz="1400" dirty="0"/>
            </a:p>
          </p:txBody>
        </p:sp>
        <p:sp>
          <p:nvSpPr>
            <p:cNvPr id="6" name="流程圖: 程序 5">
              <a:extLst>
                <a:ext uri="{FF2B5EF4-FFF2-40B4-BE49-F238E27FC236}">
                  <a16:creationId xmlns:a16="http://schemas.microsoft.com/office/drawing/2014/main" id="{011B526A-D582-4799-A362-48D5300FAFAC}"/>
                </a:ext>
              </a:extLst>
            </p:cNvPr>
            <p:cNvSpPr/>
            <p:nvPr/>
          </p:nvSpPr>
          <p:spPr>
            <a:xfrm>
              <a:off x="2184400" y="2961640"/>
              <a:ext cx="1960880" cy="54356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46CB96E-95F3-44DE-96F5-AE253951CCFE}"/>
              </a:ext>
            </a:extLst>
          </p:cNvPr>
          <p:cNvGrpSpPr/>
          <p:nvPr/>
        </p:nvGrpSpPr>
        <p:grpSpPr>
          <a:xfrm>
            <a:off x="4511040" y="1392555"/>
            <a:ext cx="2326640" cy="1727200"/>
            <a:chOff x="2184400" y="1778000"/>
            <a:chExt cx="1960880" cy="1727200"/>
          </a:xfrm>
        </p:grpSpPr>
        <p:sp>
          <p:nvSpPr>
            <p:cNvPr id="9" name="流程圖: 程序 8">
              <a:extLst>
                <a:ext uri="{FF2B5EF4-FFF2-40B4-BE49-F238E27FC236}">
                  <a16:creationId xmlns:a16="http://schemas.microsoft.com/office/drawing/2014/main" id="{4B9E0221-85C7-4C7E-940F-0B8644AF3939}"/>
                </a:ext>
              </a:extLst>
            </p:cNvPr>
            <p:cNvSpPr/>
            <p:nvPr/>
          </p:nvSpPr>
          <p:spPr>
            <a:xfrm>
              <a:off x="2184400" y="1778000"/>
              <a:ext cx="1960880" cy="50355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Customer</a:t>
              </a:r>
              <a:endParaRPr lang="zh-TW" altLang="en-US" sz="1400" dirty="0"/>
            </a:p>
          </p:txBody>
        </p:sp>
        <p:sp>
          <p:nvSpPr>
            <p:cNvPr id="10" name="流程圖: 程序 9">
              <a:extLst>
                <a:ext uri="{FF2B5EF4-FFF2-40B4-BE49-F238E27FC236}">
                  <a16:creationId xmlns:a16="http://schemas.microsoft.com/office/drawing/2014/main" id="{8F91E592-53DC-4F41-A225-E2CAA05E5F44}"/>
                </a:ext>
              </a:extLst>
            </p:cNvPr>
            <p:cNvSpPr/>
            <p:nvPr/>
          </p:nvSpPr>
          <p:spPr>
            <a:xfrm>
              <a:off x="2184400" y="2281555"/>
              <a:ext cx="1960880" cy="68008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TW" sz="1400" dirty="0"/>
                <a:t>address: string</a:t>
              </a:r>
            </a:p>
            <a:p>
              <a:pPr marL="285750" indent="-285750">
                <a:buFontTx/>
                <a:buChar char="-"/>
              </a:pPr>
              <a:r>
                <a:rPr lang="en-US" altLang="zh-TW" sz="1400" dirty="0" err="1"/>
                <a:t>contactNumber</a:t>
              </a:r>
              <a:r>
                <a:rPr lang="en-US" altLang="zh-TW" sz="1400" dirty="0"/>
                <a:t>: string</a:t>
              </a:r>
            </a:p>
            <a:p>
              <a:pPr marL="285750" indent="-285750">
                <a:buFontTx/>
                <a:buChar char="-"/>
              </a:pPr>
              <a:r>
                <a:rPr lang="en-US" altLang="zh-TW" sz="1400" dirty="0"/>
                <a:t>name: string</a:t>
              </a:r>
              <a:endParaRPr lang="zh-TW" altLang="en-US" sz="1400" dirty="0"/>
            </a:p>
          </p:txBody>
        </p:sp>
        <p:sp>
          <p:nvSpPr>
            <p:cNvPr id="11" name="流程圖: 程序 10">
              <a:extLst>
                <a:ext uri="{FF2B5EF4-FFF2-40B4-BE49-F238E27FC236}">
                  <a16:creationId xmlns:a16="http://schemas.microsoft.com/office/drawing/2014/main" id="{118052A1-6D75-47C0-A0B1-6E48D1CFC0DC}"/>
                </a:ext>
              </a:extLst>
            </p:cNvPr>
            <p:cNvSpPr/>
            <p:nvPr/>
          </p:nvSpPr>
          <p:spPr>
            <a:xfrm>
              <a:off x="2184400" y="2961640"/>
              <a:ext cx="1960880" cy="54356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9286A10-F211-431A-9799-AB63F6993D2A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383280" y="2236153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E303AA-5C25-4A2F-8850-183B3C963ECD}"/>
              </a:ext>
            </a:extLst>
          </p:cNvPr>
          <p:cNvSpPr txBox="1"/>
          <p:nvPr/>
        </p:nvSpPr>
        <p:spPr>
          <a:xfrm>
            <a:off x="3634740" y="1959153"/>
            <a:ext cx="77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has a</a:t>
            </a:r>
            <a:endParaRPr lang="zh-TW" altLang="en-US" sz="12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35FA32A-BFD4-4F6D-A028-99F0D5A5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74" y="1056640"/>
            <a:ext cx="3739446" cy="2195930"/>
          </a:xfrm>
          <a:prstGeom prst="rect">
            <a:avLst/>
          </a:prstGeom>
        </p:spPr>
      </p:pic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0A73F152-EF4D-46F2-AB6A-C6B3F4764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5799"/>
              </p:ext>
            </p:extLst>
          </p:nvPr>
        </p:nvGraphicFramePr>
        <p:xfrm>
          <a:off x="690880" y="3764157"/>
          <a:ext cx="540512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832250135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99577784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17076099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73429372"/>
                    </a:ext>
                  </a:extLst>
                </a:gridCol>
              </a:tblGrid>
              <a:tr h="26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u="sng" dirty="0" err="1"/>
                        <a:t>modelNumber</a:t>
                      </a:r>
                      <a:endParaRPr lang="zh-TW" alt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address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contactNumber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name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43823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15265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2373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468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59C274A5-B001-4D0D-AF1A-7AA712280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08550"/>
              </p:ext>
            </p:extLst>
          </p:nvPr>
        </p:nvGraphicFramePr>
        <p:xfrm>
          <a:off x="690880" y="5321493"/>
          <a:ext cx="405384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99577784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17076099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73429372"/>
                    </a:ext>
                  </a:extLst>
                </a:gridCol>
              </a:tblGrid>
              <a:tr h="26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address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contactNumber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name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43823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15265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2373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4680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39B881AA-FCF7-45AA-9849-992716149380}"/>
              </a:ext>
            </a:extLst>
          </p:cNvPr>
          <p:cNvSpPr txBox="1"/>
          <p:nvPr/>
        </p:nvSpPr>
        <p:spPr>
          <a:xfrm>
            <a:off x="690880" y="3478407"/>
            <a:ext cx="124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Table : Car</a:t>
            </a:r>
            <a:endParaRPr lang="zh-TW" altLang="en-US" sz="1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91A928-0A12-4D08-97E7-A8830CC0B98C}"/>
              </a:ext>
            </a:extLst>
          </p:cNvPr>
          <p:cNvSpPr txBox="1"/>
          <p:nvPr/>
        </p:nvSpPr>
        <p:spPr>
          <a:xfrm>
            <a:off x="690879" y="5013716"/>
            <a:ext cx="1452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Table : Customer</a:t>
            </a:r>
            <a:endParaRPr lang="zh-TW" altLang="en-US" sz="1400" dirty="0"/>
          </a:p>
        </p:txBody>
      </p:sp>
      <p:graphicFrame>
        <p:nvGraphicFramePr>
          <p:cNvPr id="21" name="表格 17">
            <a:extLst>
              <a:ext uri="{FF2B5EF4-FFF2-40B4-BE49-F238E27FC236}">
                <a16:creationId xmlns:a16="http://schemas.microsoft.com/office/drawing/2014/main" id="{0CBFB903-881D-485D-88B4-5936D23CE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56064"/>
              </p:ext>
            </p:extLst>
          </p:nvPr>
        </p:nvGraphicFramePr>
        <p:xfrm>
          <a:off x="6680201" y="3761739"/>
          <a:ext cx="27025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832250135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99577784"/>
                    </a:ext>
                  </a:extLst>
                </a:gridCol>
              </a:tblGrid>
              <a:tr h="26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u="sng" dirty="0" err="1"/>
                        <a:t>modelNumber</a:t>
                      </a:r>
                      <a:endParaRPr lang="zh-TW" alt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rgbClr val="FFCCFF"/>
                          </a:solidFill>
                        </a:rPr>
                        <a:t>customerID</a:t>
                      </a:r>
                      <a:endParaRPr lang="zh-TW" altLang="en-US" sz="1400" dirty="0">
                        <a:solidFill>
                          <a:srgbClr val="FFCC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43823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15265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2373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468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F390F9C-8D9E-490A-AB30-DCA50A1FC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2862"/>
              </p:ext>
            </p:extLst>
          </p:nvPr>
        </p:nvGraphicFramePr>
        <p:xfrm>
          <a:off x="6680200" y="5319075"/>
          <a:ext cx="502412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1138292837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199577784"/>
                    </a:ext>
                  </a:extLst>
                </a:gridCol>
                <a:gridCol w="1343660">
                  <a:extLst>
                    <a:ext uri="{9D8B030D-6E8A-4147-A177-3AD203B41FA5}">
                      <a16:colId xmlns:a16="http://schemas.microsoft.com/office/drawing/2014/main" val="317076099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73429372"/>
                    </a:ext>
                  </a:extLst>
                </a:gridCol>
              </a:tblGrid>
              <a:tr h="26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u="sng" dirty="0" err="1">
                          <a:solidFill>
                            <a:srgbClr val="FFCCFF"/>
                          </a:solidFill>
                        </a:rPr>
                        <a:t>customerID</a:t>
                      </a:r>
                      <a:endParaRPr lang="zh-TW" altLang="en-US" sz="1400" u="sng" dirty="0">
                        <a:solidFill>
                          <a:srgbClr val="FFCC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address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contactNumber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name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43823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15265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2373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4680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0A6CF423-7555-4639-936C-21FE84BE85D1}"/>
              </a:ext>
            </a:extLst>
          </p:cNvPr>
          <p:cNvSpPr txBox="1"/>
          <p:nvPr/>
        </p:nvSpPr>
        <p:spPr>
          <a:xfrm>
            <a:off x="6677945" y="3475989"/>
            <a:ext cx="124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Table : Car</a:t>
            </a:r>
            <a:endParaRPr lang="zh-TW" altLang="en-US" sz="1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4E46153-43E4-4D2A-88F5-ACF8B30E29F6}"/>
              </a:ext>
            </a:extLst>
          </p:cNvPr>
          <p:cNvSpPr txBox="1"/>
          <p:nvPr/>
        </p:nvSpPr>
        <p:spPr>
          <a:xfrm>
            <a:off x="6677944" y="5011298"/>
            <a:ext cx="1452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Table : Customer</a:t>
            </a:r>
            <a:endParaRPr lang="zh-TW" altLang="en-US" sz="1400" dirty="0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EAA905DB-8D56-4AFF-A788-86243D61EC78}"/>
              </a:ext>
            </a:extLst>
          </p:cNvPr>
          <p:cNvSpPr/>
          <p:nvPr/>
        </p:nvSpPr>
        <p:spPr>
          <a:xfrm>
            <a:off x="5567680" y="4897120"/>
            <a:ext cx="1137920" cy="42195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A3632D3-918E-44DB-99BF-D4A5C5D12914}"/>
              </a:ext>
            </a:extLst>
          </p:cNvPr>
          <p:cNvSpPr txBox="1"/>
          <p:nvPr/>
        </p:nvSpPr>
        <p:spPr>
          <a:xfrm>
            <a:off x="10553700" y="3549333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DB Level</a:t>
            </a:r>
            <a:endParaRPr lang="zh-TW" altLang="en-US" sz="16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AF6B3B1-6E0F-4AAB-956D-484F54F8032D}"/>
              </a:ext>
            </a:extLst>
          </p:cNvPr>
          <p:cNvSpPr txBox="1"/>
          <p:nvPr/>
        </p:nvSpPr>
        <p:spPr>
          <a:xfrm>
            <a:off x="10553700" y="744745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Coding Level</a:t>
            </a:r>
            <a:endParaRPr lang="zh-TW" altLang="en-US" sz="1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4A00A31-6A8D-4D36-A4B5-DF2B366F5DA1}"/>
              </a:ext>
            </a:extLst>
          </p:cNvPr>
          <p:cNvSpPr txBox="1"/>
          <p:nvPr/>
        </p:nvSpPr>
        <p:spPr>
          <a:xfrm>
            <a:off x="5674360" y="999117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Design Level</a:t>
            </a:r>
            <a:endParaRPr lang="zh-TW" altLang="en-US" sz="16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2DA7F6C-BA3D-44A1-846D-E0BDAB36CBD4}"/>
              </a:ext>
            </a:extLst>
          </p:cNvPr>
          <p:cNvSpPr txBox="1"/>
          <p:nvPr/>
        </p:nvSpPr>
        <p:spPr>
          <a:xfrm>
            <a:off x="4175760" y="2244904"/>
            <a:ext cx="20955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B54AD55-28F3-4E07-A751-C9B0D5B7671D}"/>
              </a:ext>
            </a:extLst>
          </p:cNvPr>
          <p:cNvSpPr txBox="1"/>
          <p:nvPr/>
        </p:nvSpPr>
        <p:spPr>
          <a:xfrm>
            <a:off x="3367404" y="2244904"/>
            <a:ext cx="47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1…n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114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F39A19DF-0B61-451C-B555-C3D9B8A7C44C}"/>
              </a:ext>
            </a:extLst>
          </p:cNvPr>
          <p:cNvSpPr/>
          <p:nvPr/>
        </p:nvSpPr>
        <p:spPr>
          <a:xfrm>
            <a:off x="7251700" y="678599"/>
            <a:ext cx="4747260" cy="2756750"/>
          </a:xfrm>
          <a:prstGeom prst="flowChartProcess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>
            <a:extLst>
              <a:ext uri="{FF2B5EF4-FFF2-40B4-BE49-F238E27FC236}">
                <a16:creationId xmlns:a16="http://schemas.microsoft.com/office/drawing/2014/main" id="{F96E850F-059A-4616-A600-4D4AD98B0B2A}"/>
              </a:ext>
            </a:extLst>
          </p:cNvPr>
          <p:cNvSpPr/>
          <p:nvPr/>
        </p:nvSpPr>
        <p:spPr>
          <a:xfrm>
            <a:off x="5034986" y="3429000"/>
            <a:ext cx="6963973" cy="3256277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7FF901-F401-4215-BE57-B994132B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Class Diagram: Aggregation (</a:t>
            </a:r>
            <a:r>
              <a:rPr lang="zh-TW" altLang="en-US" sz="3600" dirty="0"/>
              <a:t>聚合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D4F6CF-C0F1-424A-A89B-FEA0D45155D8}"/>
              </a:ext>
            </a:extLst>
          </p:cNvPr>
          <p:cNvGrpSpPr/>
          <p:nvPr/>
        </p:nvGrpSpPr>
        <p:grpSpPr>
          <a:xfrm>
            <a:off x="1056640" y="1392555"/>
            <a:ext cx="2326640" cy="1727200"/>
            <a:chOff x="2184400" y="1778000"/>
            <a:chExt cx="1960880" cy="1727200"/>
          </a:xfrm>
        </p:grpSpPr>
        <p:sp>
          <p:nvSpPr>
            <p:cNvPr id="4" name="流程圖: 程序 3">
              <a:extLst>
                <a:ext uri="{FF2B5EF4-FFF2-40B4-BE49-F238E27FC236}">
                  <a16:creationId xmlns:a16="http://schemas.microsoft.com/office/drawing/2014/main" id="{57246A2C-6A58-46C5-B23B-4056A516CFB8}"/>
                </a:ext>
              </a:extLst>
            </p:cNvPr>
            <p:cNvSpPr/>
            <p:nvPr/>
          </p:nvSpPr>
          <p:spPr>
            <a:xfrm>
              <a:off x="2184400" y="1778000"/>
              <a:ext cx="1960880" cy="50355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School</a:t>
              </a:r>
              <a:endParaRPr lang="zh-TW" altLang="en-US" sz="1400" dirty="0"/>
            </a:p>
          </p:txBody>
        </p:sp>
        <p:sp>
          <p:nvSpPr>
            <p:cNvPr id="5" name="流程圖: 程序 4">
              <a:extLst>
                <a:ext uri="{FF2B5EF4-FFF2-40B4-BE49-F238E27FC236}">
                  <a16:creationId xmlns:a16="http://schemas.microsoft.com/office/drawing/2014/main" id="{832932F9-4C2B-4E3A-B9F5-2F8DCC70AA79}"/>
                </a:ext>
              </a:extLst>
            </p:cNvPr>
            <p:cNvSpPr/>
            <p:nvPr/>
          </p:nvSpPr>
          <p:spPr>
            <a:xfrm>
              <a:off x="2184400" y="2281555"/>
              <a:ext cx="1960880" cy="68008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TW" sz="1400" dirty="0"/>
                <a:t>student: Student</a:t>
              </a:r>
            </a:p>
          </p:txBody>
        </p:sp>
        <p:sp>
          <p:nvSpPr>
            <p:cNvPr id="6" name="流程圖: 程序 5">
              <a:extLst>
                <a:ext uri="{FF2B5EF4-FFF2-40B4-BE49-F238E27FC236}">
                  <a16:creationId xmlns:a16="http://schemas.microsoft.com/office/drawing/2014/main" id="{011B526A-D582-4799-A362-48D5300FAFAC}"/>
                </a:ext>
              </a:extLst>
            </p:cNvPr>
            <p:cNvSpPr/>
            <p:nvPr/>
          </p:nvSpPr>
          <p:spPr>
            <a:xfrm>
              <a:off x="2184400" y="2961640"/>
              <a:ext cx="1960880" cy="54356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46CB96E-95F3-44DE-96F5-AE253951CCFE}"/>
              </a:ext>
            </a:extLst>
          </p:cNvPr>
          <p:cNvGrpSpPr/>
          <p:nvPr/>
        </p:nvGrpSpPr>
        <p:grpSpPr>
          <a:xfrm>
            <a:off x="4511040" y="1392555"/>
            <a:ext cx="2326640" cy="1727200"/>
            <a:chOff x="2184400" y="1778000"/>
            <a:chExt cx="1960880" cy="1727200"/>
          </a:xfrm>
        </p:grpSpPr>
        <p:sp>
          <p:nvSpPr>
            <p:cNvPr id="9" name="流程圖: 程序 8">
              <a:extLst>
                <a:ext uri="{FF2B5EF4-FFF2-40B4-BE49-F238E27FC236}">
                  <a16:creationId xmlns:a16="http://schemas.microsoft.com/office/drawing/2014/main" id="{4B9E0221-85C7-4C7E-940F-0B8644AF3939}"/>
                </a:ext>
              </a:extLst>
            </p:cNvPr>
            <p:cNvSpPr/>
            <p:nvPr/>
          </p:nvSpPr>
          <p:spPr>
            <a:xfrm>
              <a:off x="2184400" y="1778000"/>
              <a:ext cx="1960880" cy="50355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Student</a:t>
              </a:r>
              <a:endParaRPr lang="zh-TW" altLang="en-US" sz="1400" dirty="0"/>
            </a:p>
          </p:txBody>
        </p:sp>
        <p:sp>
          <p:nvSpPr>
            <p:cNvPr id="10" name="流程圖: 程序 9">
              <a:extLst>
                <a:ext uri="{FF2B5EF4-FFF2-40B4-BE49-F238E27FC236}">
                  <a16:creationId xmlns:a16="http://schemas.microsoft.com/office/drawing/2014/main" id="{8F91E592-53DC-4F41-A225-E2CAA05E5F44}"/>
                </a:ext>
              </a:extLst>
            </p:cNvPr>
            <p:cNvSpPr/>
            <p:nvPr/>
          </p:nvSpPr>
          <p:spPr>
            <a:xfrm>
              <a:off x="2184400" y="2281555"/>
              <a:ext cx="1960880" cy="68008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TW" sz="1400" dirty="0"/>
                <a:t>address: string</a:t>
              </a:r>
            </a:p>
            <a:p>
              <a:pPr marL="285750" indent="-285750">
                <a:buFontTx/>
                <a:buChar char="-"/>
              </a:pPr>
              <a:r>
                <a:rPr lang="en-US" altLang="zh-TW" sz="1400" dirty="0" err="1"/>
                <a:t>contactNumber</a:t>
              </a:r>
              <a:r>
                <a:rPr lang="en-US" altLang="zh-TW" sz="1400" dirty="0"/>
                <a:t>: string</a:t>
              </a:r>
            </a:p>
            <a:p>
              <a:pPr marL="285750" indent="-285750">
                <a:buFontTx/>
                <a:buChar char="-"/>
              </a:pPr>
              <a:r>
                <a:rPr lang="en-US" altLang="zh-TW" sz="1400" dirty="0"/>
                <a:t>name: string</a:t>
              </a:r>
              <a:endParaRPr lang="zh-TW" altLang="en-US" sz="1400" dirty="0"/>
            </a:p>
          </p:txBody>
        </p:sp>
        <p:sp>
          <p:nvSpPr>
            <p:cNvPr id="11" name="流程圖: 程序 10">
              <a:extLst>
                <a:ext uri="{FF2B5EF4-FFF2-40B4-BE49-F238E27FC236}">
                  <a16:creationId xmlns:a16="http://schemas.microsoft.com/office/drawing/2014/main" id="{118052A1-6D75-47C0-A0B1-6E48D1CFC0DC}"/>
                </a:ext>
              </a:extLst>
            </p:cNvPr>
            <p:cNvSpPr/>
            <p:nvPr/>
          </p:nvSpPr>
          <p:spPr>
            <a:xfrm>
              <a:off x="2184400" y="2961640"/>
              <a:ext cx="1960880" cy="54356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E303AA-5C25-4A2F-8850-183B3C963ECD}"/>
              </a:ext>
            </a:extLst>
          </p:cNvPr>
          <p:cNvSpPr txBox="1"/>
          <p:nvPr/>
        </p:nvSpPr>
        <p:spPr>
          <a:xfrm>
            <a:off x="4121928" y="2354774"/>
            <a:ext cx="49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0…n</a:t>
            </a:r>
            <a:endParaRPr lang="zh-TW" altLang="en-US" sz="1200" dirty="0"/>
          </a:p>
        </p:txBody>
      </p:sp>
      <p:graphicFrame>
        <p:nvGraphicFramePr>
          <p:cNvPr id="21" name="表格 17">
            <a:extLst>
              <a:ext uri="{FF2B5EF4-FFF2-40B4-BE49-F238E27FC236}">
                <a16:creationId xmlns:a16="http://schemas.microsoft.com/office/drawing/2014/main" id="{0CBFB903-881D-485D-88B4-5936D23CE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07368"/>
              </p:ext>
            </p:extLst>
          </p:nvPr>
        </p:nvGraphicFramePr>
        <p:xfrm>
          <a:off x="5529580" y="3738256"/>
          <a:ext cx="502412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1832250135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2491854129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3989119820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199577784"/>
                    </a:ext>
                  </a:extLst>
                </a:gridCol>
              </a:tblGrid>
              <a:tr h="26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u="sng" dirty="0" err="1"/>
                        <a:t>schoolID</a:t>
                      </a:r>
                      <a:endParaRPr lang="zh-TW" alt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u="none" dirty="0" err="1"/>
                        <a:t>SchoolName</a:t>
                      </a:r>
                      <a:endParaRPr lang="zh-TW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u="none" dirty="0" err="1"/>
                        <a:t>schoolAddr</a:t>
                      </a:r>
                      <a:endParaRPr lang="zh-TW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rgbClr val="FFCCFF"/>
                          </a:solidFill>
                        </a:rPr>
                        <a:t>studentID</a:t>
                      </a:r>
                      <a:endParaRPr lang="zh-TW" altLang="en-US" sz="1400" dirty="0">
                        <a:solidFill>
                          <a:srgbClr val="FFCC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43823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15265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2373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468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F390F9C-8D9E-490A-AB30-DCA50A1FC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8229"/>
              </p:ext>
            </p:extLst>
          </p:nvPr>
        </p:nvGraphicFramePr>
        <p:xfrm>
          <a:off x="5529580" y="5295592"/>
          <a:ext cx="502412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1138292837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199577784"/>
                    </a:ext>
                  </a:extLst>
                </a:gridCol>
                <a:gridCol w="1343660">
                  <a:extLst>
                    <a:ext uri="{9D8B030D-6E8A-4147-A177-3AD203B41FA5}">
                      <a16:colId xmlns:a16="http://schemas.microsoft.com/office/drawing/2014/main" val="317076099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73429372"/>
                    </a:ext>
                  </a:extLst>
                </a:gridCol>
              </a:tblGrid>
              <a:tr h="26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u="sng" dirty="0" err="1">
                          <a:solidFill>
                            <a:srgbClr val="FFCCFF"/>
                          </a:solidFill>
                        </a:rPr>
                        <a:t>studentID</a:t>
                      </a:r>
                      <a:endParaRPr lang="zh-TW" altLang="en-US" sz="1400" u="sng" dirty="0">
                        <a:solidFill>
                          <a:srgbClr val="FFCC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address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contactNumber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name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43823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15265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2373"/>
                  </a:ext>
                </a:extLst>
              </a:tr>
              <a:tr h="266338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4680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0A6CF423-7555-4639-936C-21FE84BE85D1}"/>
              </a:ext>
            </a:extLst>
          </p:cNvPr>
          <p:cNvSpPr txBox="1"/>
          <p:nvPr/>
        </p:nvSpPr>
        <p:spPr>
          <a:xfrm>
            <a:off x="5527325" y="3452506"/>
            <a:ext cx="124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Table : School</a:t>
            </a:r>
            <a:endParaRPr lang="zh-TW" altLang="en-US" sz="1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4E46153-43E4-4D2A-88F5-ACF8B30E29F6}"/>
              </a:ext>
            </a:extLst>
          </p:cNvPr>
          <p:cNvSpPr txBox="1"/>
          <p:nvPr/>
        </p:nvSpPr>
        <p:spPr>
          <a:xfrm>
            <a:off x="5527324" y="4987815"/>
            <a:ext cx="1452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Table : </a:t>
            </a:r>
            <a:r>
              <a:rPr lang="en-US" altLang="zh-TW" sz="1400" dirty="0" err="1"/>
              <a:t>studentID</a:t>
            </a:r>
            <a:endParaRPr lang="zh-TW" altLang="en-US" sz="1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A3632D3-918E-44DB-99BF-D4A5C5D12914}"/>
              </a:ext>
            </a:extLst>
          </p:cNvPr>
          <p:cNvSpPr txBox="1"/>
          <p:nvPr/>
        </p:nvSpPr>
        <p:spPr>
          <a:xfrm>
            <a:off x="10553700" y="3549333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DB Level</a:t>
            </a:r>
            <a:endParaRPr lang="zh-TW" altLang="en-US" sz="16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AF6B3B1-6E0F-4AAB-956D-484F54F8032D}"/>
              </a:ext>
            </a:extLst>
          </p:cNvPr>
          <p:cNvSpPr txBox="1"/>
          <p:nvPr/>
        </p:nvSpPr>
        <p:spPr>
          <a:xfrm>
            <a:off x="10553700" y="744745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Coding Level</a:t>
            </a:r>
            <a:endParaRPr lang="zh-TW" altLang="en-US" sz="1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4A00A31-6A8D-4D36-A4B5-DF2B366F5DA1}"/>
              </a:ext>
            </a:extLst>
          </p:cNvPr>
          <p:cNvSpPr txBox="1"/>
          <p:nvPr/>
        </p:nvSpPr>
        <p:spPr>
          <a:xfrm>
            <a:off x="5674360" y="999117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Design Level</a:t>
            </a:r>
            <a:endParaRPr lang="zh-TW" altLang="en-US" sz="16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893DEDA-2043-40E3-A153-799AF442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0" y="1156708"/>
            <a:ext cx="3604260" cy="1943948"/>
          </a:xfrm>
          <a:prstGeom prst="rect">
            <a:avLst/>
          </a:prstGeom>
        </p:spPr>
      </p:pic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879D6F2-04B4-41D6-967F-54810197724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383280" y="2236153"/>
            <a:ext cx="11277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菱形 31">
            <a:extLst>
              <a:ext uri="{FF2B5EF4-FFF2-40B4-BE49-F238E27FC236}">
                <a16:creationId xmlns:a16="http://schemas.microsoft.com/office/drawing/2014/main" id="{49C71E93-51F4-4178-A71B-8841E7A416EF}"/>
              </a:ext>
            </a:extLst>
          </p:cNvPr>
          <p:cNvSpPr/>
          <p:nvPr/>
        </p:nvSpPr>
        <p:spPr>
          <a:xfrm>
            <a:off x="3383280" y="2140727"/>
            <a:ext cx="251460" cy="2041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34EC73E-2C35-443C-9768-627F84147F3C}"/>
              </a:ext>
            </a:extLst>
          </p:cNvPr>
          <p:cNvSpPr txBox="1"/>
          <p:nvPr/>
        </p:nvSpPr>
        <p:spPr>
          <a:xfrm>
            <a:off x="3342148" y="2353575"/>
            <a:ext cx="49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CFEDC99-0C98-4CDA-8183-1E3DCE258572}"/>
              </a:ext>
            </a:extLst>
          </p:cNvPr>
          <p:cNvSpPr txBox="1"/>
          <p:nvPr/>
        </p:nvSpPr>
        <p:spPr>
          <a:xfrm>
            <a:off x="986931" y="4347856"/>
            <a:ext cx="30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Parent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消失，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Child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仍存在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8406037-B01B-4AF7-B75B-F2B3BF228B5C}"/>
              </a:ext>
            </a:extLst>
          </p:cNvPr>
          <p:cNvSpPr txBox="1"/>
          <p:nvPr/>
        </p:nvSpPr>
        <p:spPr>
          <a:xfrm>
            <a:off x="3763295" y="1965820"/>
            <a:ext cx="610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owns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705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FF901-F401-4215-BE57-B994132B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Class Diagram: Composition (</a:t>
            </a:r>
            <a:r>
              <a:rPr lang="zh-TW" altLang="en-US" sz="3600" dirty="0"/>
              <a:t>組合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D4F6CF-C0F1-424A-A89B-FEA0D45155D8}"/>
              </a:ext>
            </a:extLst>
          </p:cNvPr>
          <p:cNvGrpSpPr/>
          <p:nvPr/>
        </p:nvGrpSpPr>
        <p:grpSpPr>
          <a:xfrm>
            <a:off x="4274402" y="1971289"/>
            <a:ext cx="2326640" cy="1727200"/>
            <a:chOff x="2184400" y="1778000"/>
            <a:chExt cx="1960880" cy="1727200"/>
          </a:xfrm>
        </p:grpSpPr>
        <p:sp>
          <p:nvSpPr>
            <p:cNvPr id="4" name="流程圖: 程序 3">
              <a:extLst>
                <a:ext uri="{FF2B5EF4-FFF2-40B4-BE49-F238E27FC236}">
                  <a16:creationId xmlns:a16="http://schemas.microsoft.com/office/drawing/2014/main" id="{57246A2C-6A58-46C5-B23B-4056A516CFB8}"/>
                </a:ext>
              </a:extLst>
            </p:cNvPr>
            <p:cNvSpPr/>
            <p:nvPr/>
          </p:nvSpPr>
          <p:spPr>
            <a:xfrm>
              <a:off x="2184400" y="1778000"/>
              <a:ext cx="1960880" cy="50355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Person</a:t>
              </a:r>
              <a:endParaRPr lang="zh-TW" altLang="en-US" sz="1400" dirty="0"/>
            </a:p>
          </p:txBody>
        </p:sp>
        <p:sp>
          <p:nvSpPr>
            <p:cNvPr id="5" name="流程圖: 程序 4">
              <a:extLst>
                <a:ext uri="{FF2B5EF4-FFF2-40B4-BE49-F238E27FC236}">
                  <a16:creationId xmlns:a16="http://schemas.microsoft.com/office/drawing/2014/main" id="{832932F9-4C2B-4E3A-B9F5-2F8DCC70AA79}"/>
                </a:ext>
              </a:extLst>
            </p:cNvPr>
            <p:cNvSpPr/>
            <p:nvPr/>
          </p:nvSpPr>
          <p:spPr>
            <a:xfrm>
              <a:off x="2184400" y="2281555"/>
              <a:ext cx="1960880" cy="68008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en-US" altLang="zh-TW" sz="1400" dirty="0"/>
            </a:p>
          </p:txBody>
        </p:sp>
        <p:sp>
          <p:nvSpPr>
            <p:cNvPr id="6" name="流程圖: 程序 5">
              <a:extLst>
                <a:ext uri="{FF2B5EF4-FFF2-40B4-BE49-F238E27FC236}">
                  <a16:creationId xmlns:a16="http://schemas.microsoft.com/office/drawing/2014/main" id="{011B526A-D582-4799-A362-48D5300FAFAC}"/>
                </a:ext>
              </a:extLst>
            </p:cNvPr>
            <p:cNvSpPr/>
            <p:nvPr/>
          </p:nvSpPr>
          <p:spPr>
            <a:xfrm>
              <a:off x="2184400" y="2961640"/>
              <a:ext cx="1960880" cy="54356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46CB96E-95F3-44DE-96F5-AE253951CCFE}"/>
              </a:ext>
            </a:extLst>
          </p:cNvPr>
          <p:cNvGrpSpPr/>
          <p:nvPr/>
        </p:nvGrpSpPr>
        <p:grpSpPr>
          <a:xfrm>
            <a:off x="7728802" y="1971289"/>
            <a:ext cx="2326640" cy="1727200"/>
            <a:chOff x="2184400" y="1778000"/>
            <a:chExt cx="1960880" cy="1727200"/>
          </a:xfrm>
        </p:grpSpPr>
        <p:sp>
          <p:nvSpPr>
            <p:cNvPr id="9" name="流程圖: 程序 8">
              <a:extLst>
                <a:ext uri="{FF2B5EF4-FFF2-40B4-BE49-F238E27FC236}">
                  <a16:creationId xmlns:a16="http://schemas.microsoft.com/office/drawing/2014/main" id="{4B9E0221-85C7-4C7E-940F-0B8644AF3939}"/>
                </a:ext>
              </a:extLst>
            </p:cNvPr>
            <p:cNvSpPr/>
            <p:nvPr/>
          </p:nvSpPr>
          <p:spPr>
            <a:xfrm>
              <a:off x="2184400" y="1778000"/>
              <a:ext cx="1960880" cy="50355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Head</a:t>
              </a:r>
              <a:endParaRPr lang="zh-TW" altLang="en-US" sz="1400" dirty="0"/>
            </a:p>
          </p:txBody>
        </p:sp>
        <p:sp>
          <p:nvSpPr>
            <p:cNvPr id="10" name="流程圖: 程序 9">
              <a:extLst>
                <a:ext uri="{FF2B5EF4-FFF2-40B4-BE49-F238E27FC236}">
                  <a16:creationId xmlns:a16="http://schemas.microsoft.com/office/drawing/2014/main" id="{8F91E592-53DC-4F41-A225-E2CAA05E5F44}"/>
                </a:ext>
              </a:extLst>
            </p:cNvPr>
            <p:cNvSpPr/>
            <p:nvPr/>
          </p:nvSpPr>
          <p:spPr>
            <a:xfrm>
              <a:off x="2184400" y="2281555"/>
              <a:ext cx="1960880" cy="68008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400" dirty="0"/>
            </a:p>
          </p:txBody>
        </p:sp>
        <p:sp>
          <p:nvSpPr>
            <p:cNvPr id="11" name="流程圖: 程序 10">
              <a:extLst>
                <a:ext uri="{FF2B5EF4-FFF2-40B4-BE49-F238E27FC236}">
                  <a16:creationId xmlns:a16="http://schemas.microsoft.com/office/drawing/2014/main" id="{118052A1-6D75-47C0-A0B1-6E48D1CFC0DC}"/>
                </a:ext>
              </a:extLst>
            </p:cNvPr>
            <p:cNvSpPr/>
            <p:nvPr/>
          </p:nvSpPr>
          <p:spPr>
            <a:xfrm>
              <a:off x="2184400" y="2961640"/>
              <a:ext cx="1960880" cy="54356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E303AA-5C25-4A2F-8850-183B3C963ECD}"/>
              </a:ext>
            </a:extLst>
          </p:cNvPr>
          <p:cNvSpPr txBox="1"/>
          <p:nvPr/>
        </p:nvSpPr>
        <p:spPr>
          <a:xfrm>
            <a:off x="7470215" y="2933508"/>
            <a:ext cx="36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4A00A31-6A8D-4D36-A4B5-DF2B366F5DA1}"/>
              </a:ext>
            </a:extLst>
          </p:cNvPr>
          <p:cNvSpPr txBox="1"/>
          <p:nvPr/>
        </p:nvSpPr>
        <p:spPr>
          <a:xfrm>
            <a:off x="8892122" y="1577851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Design Level</a:t>
            </a:r>
            <a:endParaRPr lang="zh-TW" altLang="en-US" sz="1600" dirty="0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879D6F2-04B4-41D6-967F-54810197724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6601042" y="2814887"/>
            <a:ext cx="11277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菱形 31">
            <a:extLst>
              <a:ext uri="{FF2B5EF4-FFF2-40B4-BE49-F238E27FC236}">
                <a16:creationId xmlns:a16="http://schemas.microsoft.com/office/drawing/2014/main" id="{49C71E93-51F4-4178-A71B-8841E7A416EF}"/>
              </a:ext>
            </a:extLst>
          </p:cNvPr>
          <p:cNvSpPr/>
          <p:nvPr/>
        </p:nvSpPr>
        <p:spPr>
          <a:xfrm>
            <a:off x="6601042" y="2719461"/>
            <a:ext cx="251460" cy="204185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34EC73E-2C35-443C-9768-627F84147F3C}"/>
              </a:ext>
            </a:extLst>
          </p:cNvPr>
          <p:cNvSpPr txBox="1"/>
          <p:nvPr/>
        </p:nvSpPr>
        <p:spPr>
          <a:xfrm>
            <a:off x="6559910" y="2932309"/>
            <a:ext cx="49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CDBECED-269E-4070-931F-197477E8F3B3}"/>
              </a:ext>
            </a:extLst>
          </p:cNvPr>
          <p:cNvGrpSpPr/>
          <p:nvPr/>
        </p:nvGrpSpPr>
        <p:grpSpPr>
          <a:xfrm>
            <a:off x="7728802" y="4049576"/>
            <a:ext cx="2326640" cy="1727200"/>
            <a:chOff x="2184400" y="1778000"/>
            <a:chExt cx="1960880" cy="1727200"/>
          </a:xfrm>
        </p:grpSpPr>
        <p:sp>
          <p:nvSpPr>
            <p:cNvPr id="34" name="流程圖: 程序 33">
              <a:extLst>
                <a:ext uri="{FF2B5EF4-FFF2-40B4-BE49-F238E27FC236}">
                  <a16:creationId xmlns:a16="http://schemas.microsoft.com/office/drawing/2014/main" id="{700E38F5-7826-4320-90B6-0E1A85E792F2}"/>
                </a:ext>
              </a:extLst>
            </p:cNvPr>
            <p:cNvSpPr/>
            <p:nvPr/>
          </p:nvSpPr>
          <p:spPr>
            <a:xfrm>
              <a:off x="2184400" y="1778000"/>
              <a:ext cx="1960880" cy="50355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Hand</a:t>
              </a:r>
              <a:endParaRPr lang="zh-TW" altLang="en-US" sz="1400" dirty="0"/>
            </a:p>
          </p:txBody>
        </p:sp>
        <p:sp>
          <p:nvSpPr>
            <p:cNvPr id="35" name="流程圖: 程序 34">
              <a:extLst>
                <a:ext uri="{FF2B5EF4-FFF2-40B4-BE49-F238E27FC236}">
                  <a16:creationId xmlns:a16="http://schemas.microsoft.com/office/drawing/2014/main" id="{691E9014-EF8C-42FB-BC6C-9FF586721C81}"/>
                </a:ext>
              </a:extLst>
            </p:cNvPr>
            <p:cNvSpPr/>
            <p:nvPr/>
          </p:nvSpPr>
          <p:spPr>
            <a:xfrm>
              <a:off x="2184400" y="2281555"/>
              <a:ext cx="1960880" cy="68008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400" dirty="0"/>
            </a:p>
          </p:txBody>
        </p:sp>
        <p:sp>
          <p:nvSpPr>
            <p:cNvPr id="36" name="流程圖: 程序 35">
              <a:extLst>
                <a:ext uri="{FF2B5EF4-FFF2-40B4-BE49-F238E27FC236}">
                  <a16:creationId xmlns:a16="http://schemas.microsoft.com/office/drawing/2014/main" id="{C5951253-E083-43F9-AAB9-18B11EBA3F3C}"/>
                </a:ext>
              </a:extLst>
            </p:cNvPr>
            <p:cNvSpPr/>
            <p:nvPr/>
          </p:nvSpPr>
          <p:spPr>
            <a:xfrm>
              <a:off x="2184400" y="2961640"/>
              <a:ext cx="1960880" cy="54356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123F8B4-9CF4-4F68-A6CE-92429776E5C5}"/>
              </a:ext>
            </a:extLst>
          </p:cNvPr>
          <p:cNvSpPr txBox="1"/>
          <p:nvPr/>
        </p:nvSpPr>
        <p:spPr>
          <a:xfrm>
            <a:off x="6587924" y="3556783"/>
            <a:ext cx="36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73FF664-F747-46F4-B589-01D1C0147F5A}"/>
              </a:ext>
            </a:extLst>
          </p:cNvPr>
          <p:cNvCxnSpPr>
            <a:stCxn id="6" idx="3"/>
            <a:endCxn id="35" idx="1"/>
          </p:cNvCxnSpPr>
          <p:nvPr/>
        </p:nvCxnSpPr>
        <p:spPr>
          <a:xfrm>
            <a:off x="6601042" y="3426709"/>
            <a:ext cx="1127760" cy="146646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菱形 37">
            <a:extLst>
              <a:ext uri="{FF2B5EF4-FFF2-40B4-BE49-F238E27FC236}">
                <a16:creationId xmlns:a16="http://schemas.microsoft.com/office/drawing/2014/main" id="{03791A36-9696-422E-B32A-6F6110E31CD5}"/>
              </a:ext>
            </a:extLst>
          </p:cNvPr>
          <p:cNvSpPr/>
          <p:nvPr/>
        </p:nvSpPr>
        <p:spPr>
          <a:xfrm>
            <a:off x="6608169" y="3331282"/>
            <a:ext cx="251460" cy="204185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F1D8492-ABEF-4E4B-85D3-3C19920E1CA8}"/>
              </a:ext>
            </a:extLst>
          </p:cNvPr>
          <p:cNvSpPr txBox="1"/>
          <p:nvPr/>
        </p:nvSpPr>
        <p:spPr>
          <a:xfrm>
            <a:off x="7368540" y="4913176"/>
            <a:ext cx="46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0~2</a:t>
            </a:r>
            <a:endParaRPr lang="zh-TW" altLang="en-US" sz="1200" dirty="0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5F95554C-CC92-47CE-A18C-95618E6276B6}"/>
              </a:ext>
            </a:extLst>
          </p:cNvPr>
          <p:cNvGrpSpPr/>
          <p:nvPr/>
        </p:nvGrpSpPr>
        <p:grpSpPr>
          <a:xfrm>
            <a:off x="4281529" y="4857104"/>
            <a:ext cx="2326640" cy="1727200"/>
            <a:chOff x="2184400" y="1778000"/>
            <a:chExt cx="1960880" cy="1727200"/>
          </a:xfrm>
        </p:grpSpPr>
        <p:sp>
          <p:nvSpPr>
            <p:cNvPr id="41" name="流程圖: 程序 40">
              <a:extLst>
                <a:ext uri="{FF2B5EF4-FFF2-40B4-BE49-F238E27FC236}">
                  <a16:creationId xmlns:a16="http://schemas.microsoft.com/office/drawing/2014/main" id="{48E60213-F305-46FE-914D-CE8A0C26BE01}"/>
                </a:ext>
              </a:extLst>
            </p:cNvPr>
            <p:cNvSpPr/>
            <p:nvPr/>
          </p:nvSpPr>
          <p:spPr>
            <a:xfrm>
              <a:off x="2184400" y="1778000"/>
              <a:ext cx="1960880" cy="50355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Leg</a:t>
              </a:r>
              <a:endParaRPr lang="zh-TW" altLang="en-US" sz="1400" dirty="0"/>
            </a:p>
          </p:txBody>
        </p:sp>
        <p:sp>
          <p:nvSpPr>
            <p:cNvPr id="42" name="流程圖: 程序 41">
              <a:extLst>
                <a:ext uri="{FF2B5EF4-FFF2-40B4-BE49-F238E27FC236}">
                  <a16:creationId xmlns:a16="http://schemas.microsoft.com/office/drawing/2014/main" id="{4AA1FDFF-C163-4111-AA7A-4765BDE268DA}"/>
                </a:ext>
              </a:extLst>
            </p:cNvPr>
            <p:cNvSpPr/>
            <p:nvPr/>
          </p:nvSpPr>
          <p:spPr>
            <a:xfrm>
              <a:off x="2184400" y="2281555"/>
              <a:ext cx="1960880" cy="68008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400" dirty="0"/>
            </a:p>
          </p:txBody>
        </p:sp>
        <p:sp>
          <p:nvSpPr>
            <p:cNvPr id="43" name="流程圖: 程序 42">
              <a:extLst>
                <a:ext uri="{FF2B5EF4-FFF2-40B4-BE49-F238E27FC236}">
                  <a16:creationId xmlns:a16="http://schemas.microsoft.com/office/drawing/2014/main" id="{88C606C5-76C8-4E24-9807-DE1D211D0C60}"/>
                </a:ext>
              </a:extLst>
            </p:cNvPr>
            <p:cNvSpPr/>
            <p:nvPr/>
          </p:nvSpPr>
          <p:spPr>
            <a:xfrm>
              <a:off x="2184400" y="2961640"/>
              <a:ext cx="1960880" cy="54356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8D573B-0A0B-4330-888E-D3940C9CA649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>
            <a:off x="5437722" y="3698489"/>
            <a:ext cx="7127" cy="1158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菱形 45">
            <a:extLst>
              <a:ext uri="{FF2B5EF4-FFF2-40B4-BE49-F238E27FC236}">
                <a16:creationId xmlns:a16="http://schemas.microsoft.com/office/drawing/2014/main" id="{D5B77F5D-867C-428B-97BA-CF320C58A0C0}"/>
              </a:ext>
            </a:extLst>
          </p:cNvPr>
          <p:cNvSpPr/>
          <p:nvPr/>
        </p:nvSpPr>
        <p:spPr>
          <a:xfrm>
            <a:off x="5305433" y="3695282"/>
            <a:ext cx="251460" cy="204185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D2EA4E1-8AB4-4E9E-81D9-14404DC3519D}"/>
              </a:ext>
            </a:extLst>
          </p:cNvPr>
          <p:cNvSpPr txBox="1"/>
          <p:nvPr/>
        </p:nvSpPr>
        <p:spPr>
          <a:xfrm>
            <a:off x="830056" y="3899467"/>
            <a:ext cx="30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Parent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消失，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Child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亦消失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68E80B2-5916-4835-AD0E-E8E6940878AC}"/>
              </a:ext>
            </a:extLst>
          </p:cNvPr>
          <p:cNvSpPr txBox="1"/>
          <p:nvPr/>
        </p:nvSpPr>
        <p:spPr>
          <a:xfrm>
            <a:off x="5586349" y="3695282"/>
            <a:ext cx="36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C1FCD16-F61A-4FD8-88B5-1902ADF8039D}"/>
              </a:ext>
            </a:extLst>
          </p:cNvPr>
          <p:cNvSpPr txBox="1"/>
          <p:nvPr/>
        </p:nvSpPr>
        <p:spPr>
          <a:xfrm>
            <a:off x="5539965" y="4579552"/>
            <a:ext cx="46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0~2</a:t>
            </a:r>
            <a:endParaRPr lang="zh-TW" altLang="en-US" sz="12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6D8DFEC-BC7C-4607-B005-79559E9083B7}"/>
              </a:ext>
            </a:extLst>
          </p:cNvPr>
          <p:cNvSpPr txBox="1"/>
          <p:nvPr/>
        </p:nvSpPr>
        <p:spPr>
          <a:xfrm>
            <a:off x="6801246" y="2544599"/>
            <a:ext cx="144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is a part of </a:t>
            </a:r>
            <a:endParaRPr lang="zh-TW" altLang="en-US" sz="12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078F0DE-1F95-46AC-A41A-6234838BE912}"/>
              </a:ext>
            </a:extLst>
          </p:cNvPr>
          <p:cNvSpPr txBox="1"/>
          <p:nvPr/>
        </p:nvSpPr>
        <p:spPr>
          <a:xfrm>
            <a:off x="6371569" y="4139296"/>
            <a:ext cx="144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is a part of </a:t>
            </a:r>
            <a:endParaRPr lang="zh-TW" altLang="en-US" sz="12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B19D460-5666-4A3D-B22E-F1CC5C702F4F}"/>
              </a:ext>
            </a:extLst>
          </p:cNvPr>
          <p:cNvSpPr txBox="1"/>
          <p:nvPr/>
        </p:nvSpPr>
        <p:spPr>
          <a:xfrm>
            <a:off x="4604677" y="4210197"/>
            <a:ext cx="144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is a part of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650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AEDF8-5E57-42A8-87A9-D1ECE24F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Class Diagram: Generalization(</a:t>
            </a:r>
            <a:r>
              <a:rPr lang="zh-TW" altLang="en-US" sz="3600" dirty="0"/>
              <a:t>一般化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BD3C9DF-3E10-4DDF-8BD9-33227D094783}"/>
              </a:ext>
            </a:extLst>
          </p:cNvPr>
          <p:cNvGrpSpPr/>
          <p:nvPr/>
        </p:nvGrpSpPr>
        <p:grpSpPr>
          <a:xfrm>
            <a:off x="709400" y="1843967"/>
            <a:ext cx="2326640" cy="1727200"/>
            <a:chOff x="2184400" y="1778000"/>
            <a:chExt cx="1960880" cy="1727200"/>
          </a:xfrm>
        </p:grpSpPr>
        <p:sp>
          <p:nvSpPr>
            <p:cNvPr id="5" name="流程圖: 程序 4">
              <a:extLst>
                <a:ext uri="{FF2B5EF4-FFF2-40B4-BE49-F238E27FC236}">
                  <a16:creationId xmlns:a16="http://schemas.microsoft.com/office/drawing/2014/main" id="{71341D49-D168-4DCF-A8BC-93884901D3FC}"/>
                </a:ext>
              </a:extLst>
            </p:cNvPr>
            <p:cNvSpPr/>
            <p:nvPr/>
          </p:nvSpPr>
          <p:spPr>
            <a:xfrm>
              <a:off x="2184400" y="1778000"/>
              <a:ext cx="1960880" cy="50355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Person</a:t>
              </a:r>
              <a:endParaRPr lang="zh-TW" altLang="en-US" sz="1400" dirty="0"/>
            </a:p>
          </p:txBody>
        </p:sp>
        <p:sp>
          <p:nvSpPr>
            <p:cNvPr id="6" name="流程圖: 程序 5">
              <a:extLst>
                <a:ext uri="{FF2B5EF4-FFF2-40B4-BE49-F238E27FC236}">
                  <a16:creationId xmlns:a16="http://schemas.microsoft.com/office/drawing/2014/main" id="{1234077C-F921-4118-A131-D651CF160F3D}"/>
                </a:ext>
              </a:extLst>
            </p:cNvPr>
            <p:cNvSpPr/>
            <p:nvPr/>
          </p:nvSpPr>
          <p:spPr>
            <a:xfrm>
              <a:off x="2184400" y="2281555"/>
              <a:ext cx="1960880" cy="68008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TW" sz="1400" dirty="0"/>
                <a:t>name: string</a:t>
              </a:r>
            </a:p>
            <a:p>
              <a:pPr marL="285750" indent="-285750">
                <a:buFontTx/>
                <a:buChar char="-"/>
              </a:pPr>
              <a:r>
                <a:rPr lang="en-US" altLang="zh-TW" sz="1400" dirty="0"/>
                <a:t>department: string</a:t>
              </a:r>
            </a:p>
            <a:p>
              <a:pPr marL="285750" indent="-285750">
                <a:buFontTx/>
                <a:buChar char="-"/>
              </a:pPr>
              <a:r>
                <a:rPr lang="en-US" altLang="zh-TW" sz="1400" dirty="0"/>
                <a:t>age:  int</a:t>
              </a:r>
            </a:p>
          </p:txBody>
        </p:sp>
        <p:sp>
          <p:nvSpPr>
            <p:cNvPr id="7" name="流程圖: 程序 6">
              <a:extLst>
                <a:ext uri="{FF2B5EF4-FFF2-40B4-BE49-F238E27FC236}">
                  <a16:creationId xmlns:a16="http://schemas.microsoft.com/office/drawing/2014/main" id="{65DAAEDF-CD6B-4B7B-AB21-D62C1079FAFC}"/>
                </a:ext>
              </a:extLst>
            </p:cNvPr>
            <p:cNvSpPr/>
            <p:nvPr/>
          </p:nvSpPr>
          <p:spPr>
            <a:xfrm>
              <a:off x="2184400" y="2961640"/>
              <a:ext cx="1960880" cy="54356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EAEAF898-2F9A-4F0C-A4F0-5470CAD01B2C}"/>
              </a:ext>
            </a:extLst>
          </p:cNvPr>
          <p:cNvGrpSpPr/>
          <p:nvPr/>
        </p:nvGrpSpPr>
        <p:grpSpPr>
          <a:xfrm>
            <a:off x="4163800" y="1843967"/>
            <a:ext cx="2326640" cy="1727200"/>
            <a:chOff x="2184400" y="1778000"/>
            <a:chExt cx="1960880" cy="1727200"/>
          </a:xfrm>
        </p:grpSpPr>
        <p:sp>
          <p:nvSpPr>
            <p:cNvPr id="9" name="流程圖: 程序 8">
              <a:extLst>
                <a:ext uri="{FF2B5EF4-FFF2-40B4-BE49-F238E27FC236}">
                  <a16:creationId xmlns:a16="http://schemas.microsoft.com/office/drawing/2014/main" id="{73E57B8A-7F58-4E11-B59B-FA92930E88C6}"/>
                </a:ext>
              </a:extLst>
            </p:cNvPr>
            <p:cNvSpPr/>
            <p:nvPr/>
          </p:nvSpPr>
          <p:spPr>
            <a:xfrm>
              <a:off x="2184400" y="1778000"/>
              <a:ext cx="1960880" cy="50355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Professor</a:t>
              </a:r>
              <a:endParaRPr lang="zh-TW" altLang="en-US" sz="1400" dirty="0"/>
            </a:p>
          </p:txBody>
        </p:sp>
        <p:sp>
          <p:nvSpPr>
            <p:cNvPr id="10" name="流程圖: 程序 9">
              <a:extLst>
                <a:ext uri="{FF2B5EF4-FFF2-40B4-BE49-F238E27FC236}">
                  <a16:creationId xmlns:a16="http://schemas.microsoft.com/office/drawing/2014/main" id="{97D0458F-E959-4E72-8F01-8F2FCF7D77EE}"/>
                </a:ext>
              </a:extLst>
            </p:cNvPr>
            <p:cNvSpPr/>
            <p:nvPr/>
          </p:nvSpPr>
          <p:spPr>
            <a:xfrm>
              <a:off x="2184400" y="2281555"/>
              <a:ext cx="1960880" cy="68008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en-US" altLang="zh-TW" sz="1400" dirty="0"/>
            </a:p>
            <a:p>
              <a:pPr marL="285750" indent="-285750">
                <a:buFontTx/>
                <a:buChar char="-"/>
              </a:pPr>
              <a:r>
                <a:rPr lang="en-US" altLang="zh-TW" sz="1400" dirty="0"/>
                <a:t>profession: string</a:t>
              </a:r>
              <a:endParaRPr lang="zh-TW" altLang="en-US" sz="1400" dirty="0"/>
            </a:p>
          </p:txBody>
        </p:sp>
        <p:sp>
          <p:nvSpPr>
            <p:cNvPr id="11" name="流程圖: 程序 10">
              <a:extLst>
                <a:ext uri="{FF2B5EF4-FFF2-40B4-BE49-F238E27FC236}">
                  <a16:creationId xmlns:a16="http://schemas.microsoft.com/office/drawing/2014/main" id="{FA0A20D4-5009-46E7-A28E-7B8BBE6DE8FE}"/>
                </a:ext>
              </a:extLst>
            </p:cNvPr>
            <p:cNvSpPr/>
            <p:nvPr/>
          </p:nvSpPr>
          <p:spPr>
            <a:xfrm>
              <a:off x="2184400" y="2961640"/>
              <a:ext cx="1960880" cy="54356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52E3A94-1356-4F91-ACBA-EB53AC5BE278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036040" y="2687565"/>
            <a:ext cx="11277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21B9E04-24DA-4A65-8780-CA1CB8693E69}"/>
              </a:ext>
            </a:extLst>
          </p:cNvPr>
          <p:cNvGrpSpPr/>
          <p:nvPr/>
        </p:nvGrpSpPr>
        <p:grpSpPr>
          <a:xfrm>
            <a:off x="4163800" y="3922254"/>
            <a:ext cx="2326640" cy="1727200"/>
            <a:chOff x="2184400" y="1778000"/>
            <a:chExt cx="1960880" cy="1727200"/>
          </a:xfrm>
        </p:grpSpPr>
        <p:sp>
          <p:nvSpPr>
            <p:cNvPr id="17" name="流程圖: 程序 16">
              <a:extLst>
                <a:ext uri="{FF2B5EF4-FFF2-40B4-BE49-F238E27FC236}">
                  <a16:creationId xmlns:a16="http://schemas.microsoft.com/office/drawing/2014/main" id="{69619D34-ADC9-4692-BBAC-9020F2A709AD}"/>
                </a:ext>
              </a:extLst>
            </p:cNvPr>
            <p:cNvSpPr/>
            <p:nvPr/>
          </p:nvSpPr>
          <p:spPr>
            <a:xfrm>
              <a:off x="2184400" y="1778000"/>
              <a:ext cx="1960880" cy="50355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Student</a:t>
              </a:r>
              <a:endParaRPr lang="zh-TW" altLang="en-US" sz="1400" dirty="0"/>
            </a:p>
          </p:txBody>
        </p:sp>
        <p:sp>
          <p:nvSpPr>
            <p:cNvPr id="18" name="流程圖: 程序 17">
              <a:extLst>
                <a:ext uri="{FF2B5EF4-FFF2-40B4-BE49-F238E27FC236}">
                  <a16:creationId xmlns:a16="http://schemas.microsoft.com/office/drawing/2014/main" id="{485D0579-4F24-4104-A5E1-6CCADA63FE01}"/>
                </a:ext>
              </a:extLst>
            </p:cNvPr>
            <p:cNvSpPr/>
            <p:nvPr/>
          </p:nvSpPr>
          <p:spPr>
            <a:xfrm>
              <a:off x="2184400" y="2281555"/>
              <a:ext cx="1960880" cy="68008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TW" sz="1400" dirty="0" err="1"/>
                <a:t>whatYear</a:t>
              </a:r>
              <a:r>
                <a:rPr lang="en-US" altLang="zh-TW" sz="1400" dirty="0"/>
                <a:t>: int</a:t>
              </a:r>
            </a:p>
            <a:p>
              <a:pPr marL="285750" indent="-285750">
                <a:buFontTx/>
                <a:buChar char="-"/>
              </a:pPr>
              <a:r>
                <a:rPr lang="en-US" altLang="zh-TW" sz="1400" dirty="0"/>
                <a:t>grades: list</a:t>
              </a:r>
            </a:p>
          </p:txBody>
        </p:sp>
        <p:sp>
          <p:nvSpPr>
            <p:cNvPr id="19" name="流程圖: 程序 18">
              <a:extLst>
                <a:ext uri="{FF2B5EF4-FFF2-40B4-BE49-F238E27FC236}">
                  <a16:creationId xmlns:a16="http://schemas.microsoft.com/office/drawing/2014/main" id="{BC4E5FAB-A329-402B-BB49-D29978513EEE}"/>
                </a:ext>
              </a:extLst>
            </p:cNvPr>
            <p:cNvSpPr/>
            <p:nvPr/>
          </p:nvSpPr>
          <p:spPr>
            <a:xfrm>
              <a:off x="2184400" y="2961640"/>
              <a:ext cx="1960880" cy="54356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A54C42CA-BFF9-4DB8-953C-3D2E83AE162D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3036040" y="3299387"/>
            <a:ext cx="1127760" cy="146646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E712C449-8C0B-4E2B-981B-B969238F7236}"/>
              </a:ext>
            </a:extLst>
          </p:cNvPr>
          <p:cNvSpPr/>
          <p:nvPr/>
        </p:nvSpPr>
        <p:spPr>
          <a:xfrm rot="16200000">
            <a:off x="3039825" y="2583957"/>
            <a:ext cx="240368" cy="2072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EF8713C3-B63E-466E-87FF-57BC9974EC61}"/>
              </a:ext>
            </a:extLst>
          </p:cNvPr>
          <p:cNvSpPr/>
          <p:nvPr/>
        </p:nvSpPr>
        <p:spPr>
          <a:xfrm rot="16200000">
            <a:off x="3027633" y="3181365"/>
            <a:ext cx="240368" cy="2072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88E0D76-BF62-4588-BFE6-F9620F8DAD4E}"/>
              </a:ext>
            </a:extLst>
          </p:cNvPr>
          <p:cNvSpPr txBox="1"/>
          <p:nvPr/>
        </p:nvSpPr>
        <p:spPr>
          <a:xfrm>
            <a:off x="3251424" y="2361580"/>
            <a:ext cx="144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extends</a:t>
            </a:r>
            <a:endParaRPr lang="zh-TW" altLang="en-US" sz="1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158834A-57C3-4E40-8234-99D5E556612F}"/>
              </a:ext>
            </a:extLst>
          </p:cNvPr>
          <p:cNvSpPr txBox="1"/>
          <p:nvPr/>
        </p:nvSpPr>
        <p:spPr>
          <a:xfrm>
            <a:off x="2876058" y="4085241"/>
            <a:ext cx="144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extends</a:t>
            </a:r>
            <a:endParaRPr lang="zh-TW" altLang="en-US" sz="1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E66DDDC-F1E9-45BA-9A4D-B13C0D2DAC38}"/>
              </a:ext>
            </a:extLst>
          </p:cNvPr>
          <p:cNvSpPr txBox="1"/>
          <p:nvPr/>
        </p:nvSpPr>
        <p:spPr>
          <a:xfrm>
            <a:off x="5327120" y="1402910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Design Level</a:t>
            </a:r>
            <a:endParaRPr lang="zh-TW" altLang="en-US" sz="16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EDFCAB3-6FE0-4C63-B226-4CDF1D2DE894}"/>
              </a:ext>
            </a:extLst>
          </p:cNvPr>
          <p:cNvSpPr txBox="1"/>
          <p:nvPr/>
        </p:nvSpPr>
        <p:spPr>
          <a:xfrm>
            <a:off x="7390624" y="1741464"/>
            <a:ext cx="400304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public class Persion</a:t>
            </a:r>
          </a:p>
          <a:p>
            <a:r>
              <a:rPr lang="zh-TW" altLang="en-US" sz="1400" dirty="0"/>
              <a:t>{</a:t>
            </a:r>
          </a:p>
          <a:p>
            <a:r>
              <a:rPr lang="zh-TW" altLang="en-US" sz="1400" dirty="0"/>
              <a:t>	public string name;</a:t>
            </a:r>
          </a:p>
          <a:p>
            <a:r>
              <a:rPr lang="zh-TW" altLang="en-US" sz="1400" dirty="0"/>
              <a:t>	public string department;</a:t>
            </a:r>
          </a:p>
          <a:p>
            <a:r>
              <a:rPr lang="zh-TW" altLang="en-US" sz="1400" dirty="0"/>
              <a:t>	public int age;</a:t>
            </a:r>
          </a:p>
          <a:p>
            <a:r>
              <a:rPr lang="zh-TW" altLang="en-US" sz="1400" dirty="0"/>
              <a:t>}</a:t>
            </a:r>
          </a:p>
          <a:p>
            <a:endParaRPr lang="zh-TW" altLang="en-US" sz="1400" dirty="0"/>
          </a:p>
          <a:p>
            <a:r>
              <a:rPr lang="zh-TW" altLang="en-US" sz="1400" dirty="0"/>
              <a:t>public class Professor</a:t>
            </a:r>
            <a:r>
              <a:rPr lang="zh-TW" altLang="en-US" sz="1400" dirty="0">
                <a:solidFill>
                  <a:srgbClr val="C00000"/>
                </a:solidFill>
              </a:rPr>
              <a:t> : Person</a:t>
            </a:r>
          </a:p>
          <a:p>
            <a:r>
              <a:rPr lang="zh-TW" altLang="en-US" sz="1400" dirty="0"/>
              <a:t>{</a:t>
            </a:r>
          </a:p>
          <a:p>
            <a:r>
              <a:rPr lang="zh-TW" altLang="en-US" sz="1400" dirty="0"/>
              <a:t>	public string profession;</a:t>
            </a:r>
          </a:p>
          <a:p>
            <a:r>
              <a:rPr lang="zh-TW" altLang="en-US" sz="1400" dirty="0"/>
              <a:t>}</a:t>
            </a:r>
          </a:p>
          <a:p>
            <a:endParaRPr lang="zh-TW" altLang="en-US" sz="1400" dirty="0"/>
          </a:p>
          <a:p>
            <a:r>
              <a:rPr lang="zh-TW" altLang="en-US" sz="1400" dirty="0"/>
              <a:t>public class Student </a:t>
            </a:r>
            <a:r>
              <a:rPr lang="zh-TW" altLang="en-US" sz="1400" dirty="0">
                <a:solidFill>
                  <a:srgbClr val="C00000"/>
                </a:solidFill>
              </a:rPr>
              <a:t>: Persion</a:t>
            </a:r>
          </a:p>
          <a:p>
            <a:r>
              <a:rPr lang="zh-TW" altLang="en-US" sz="1400" dirty="0"/>
              <a:t>{</a:t>
            </a:r>
          </a:p>
          <a:p>
            <a:r>
              <a:rPr lang="zh-TW" altLang="en-US" sz="1400" dirty="0"/>
              <a:t>	public int whatYear;</a:t>
            </a:r>
          </a:p>
          <a:p>
            <a:r>
              <a:rPr lang="zh-TW" altLang="en-US" sz="1400" dirty="0"/>
              <a:t>	public list grades;</a:t>
            </a:r>
          </a:p>
          <a:p>
            <a:r>
              <a:rPr lang="zh-TW" altLang="en-US" sz="1400" dirty="0"/>
              <a:t>}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3CE73A6-E851-445D-B8EA-E9D5312F05B4}"/>
              </a:ext>
            </a:extLst>
          </p:cNvPr>
          <p:cNvSpPr txBox="1"/>
          <p:nvPr/>
        </p:nvSpPr>
        <p:spPr>
          <a:xfrm>
            <a:off x="10142960" y="1354471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Coding Level</a:t>
            </a:r>
            <a:endParaRPr lang="zh-TW" altLang="en-US" sz="16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178DFA7-DA6C-4FF5-B024-AFA23D0B2E5F}"/>
              </a:ext>
            </a:extLst>
          </p:cNvPr>
          <p:cNvSpPr txBox="1"/>
          <p:nvPr/>
        </p:nvSpPr>
        <p:spPr>
          <a:xfrm>
            <a:off x="559029" y="5810040"/>
            <a:ext cx="6125229" cy="88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子類別繼承父類別的屬性和方法，不用再重新定義</a:t>
            </a:r>
            <a:endParaRPr lang="en-US" altLang="zh-TW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子類別可自訂父類別沒有的屬性和方法</a:t>
            </a:r>
            <a:endParaRPr lang="en-US" altLang="zh-TW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子類別可複寫父類別的屬性和方法</a:t>
            </a:r>
          </a:p>
        </p:txBody>
      </p:sp>
    </p:spTree>
    <p:extLst>
      <p:ext uri="{BB962C8B-B14F-4D97-AF65-F5344CB8AC3E}">
        <p14:creationId xmlns:p14="http://schemas.microsoft.com/office/powerpoint/2010/main" val="267057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601</Words>
  <Application>Microsoft Office PowerPoint</Application>
  <PresentationFormat>寬螢幕</PresentationFormat>
  <Paragraphs>147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UML常用工具</vt:lpstr>
      <vt:lpstr>UML… (Unified Modeling Language)…統一塑模語言</vt:lpstr>
      <vt:lpstr>UML: Use Case Diagram 使用案例圖</vt:lpstr>
      <vt:lpstr>課堂作業</vt:lpstr>
      <vt:lpstr>UML: Class Diagram 類別圖</vt:lpstr>
      <vt:lpstr>Class Diagram: Association(關聯)</vt:lpstr>
      <vt:lpstr>Class Diagram: Aggregation (聚合)</vt:lpstr>
      <vt:lpstr>Class Diagram: Composition (組合)</vt:lpstr>
      <vt:lpstr>Class Diagram: Generalization(一般化)</vt:lpstr>
      <vt:lpstr>UML: Activity Diagram 活動圖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劉星劭</dc:creator>
  <cp:lastModifiedBy>劉星劭</cp:lastModifiedBy>
  <cp:revision>206</cp:revision>
  <dcterms:created xsi:type="dcterms:W3CDTF">2021-03-17T02:56:04Z</dcterms:created>
  <dcterms:modified xsi:type="dcterms:W3CDTF">2021-03-17T09:37:50Z</dcterms:modified>
</cp:coreProperties>
</file>