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5" r:id="rId3"/>
    <p:sldId id="270" r:id="rId4"/>
    <p:sldId id="298" r:id="rId5"/>
    <p:sldId id="266" r:id="rId6"/>
    <p:sldId id="272" r:id="rId7"/>
    <p:sldId id="274" r:id="rId8"/>
    <p:sldId id="273" r:id="rId9"/>
    <p:sldId id="296" r:id="rId10"/>
    <p:sldId id="297" r:id="rId11"/>
    <p:sldId id="275" r:id="rId12"/>
    <p:sldId id="279" r:id="rId13"/>
    <p:sldId id="280" r:id="rId14"/>
    <p:sldId id="277" r:id="rId15"/>
    <p:sldId id="281" r:id="rId16"/>
    <p:sldId id="282" r:id="rId17"/>
    <p:sldId id="263" r:id="rId18"/>
    <p:sldId id="283" r:id="rId19"/>
    <p:sldId id="284" r:id="rId20"/>
    <p:sldId id="285" r:id="rId21"/>
    <p:sldId id="286" r:id="rId22"/>
    <p:sldId id="290" r:id="rId23"/>
    <p:sldId id="288" r:id="rId24"/>
    <p:sldId id="291" r:id="rId25"/>
    <p:sldId id="292" r:id="rId26"/>
    <p:sldId id="29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343" autoAdjust="0"/>
  </p:normalViewPr>
  <p:slideViewPr>
    <p:cSldViewPr snapToGrid="0">
      <p:cViewPr varScale="1">
        <p:scale>
          <a:sx n="69" d="100"/>
          <a:sy n="69" d="100"/>
        </p:scale>
        <p:origin x="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816865-7EED-490F-8C66-DFCDA37D090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3E61991-EDCB-436A-85C6-5C0CCDC60E1E}">
      <dgm:prSet/>
      <dgm:spPr/>
      <dgm:t>
        <a:bodyPr/>
        <a:lstStyle/>
        <a:p>
          <a:pPr rtl="0"/>
          <a:r>
            <a:rPr lang="en-US" smtClean="0"/>
            <a:t>Used excel to retrieve and merge all the applications from the various sources i.e from Excel, Zillow and Online Applications</a:t>
          </a:r>
          <a:endParaRPr lang="en-US"/>
        </a:p>
      </dgm:t>
    </dgm:pt>
    <dgm:pt modelId="{EBD5263B-ABDE-4B1C-8879-F6B09C16C3FB}" type="parTrans" cxnId="{3E607C24-640D-4417-87AD-39BEDF0B5372}">
      <dgm:prSet/>
      <dgm:spPr/>
      <dgm:t>
        <a:bodyPr/>
        <a:lstStyle/>
        <a:p>
          <a:endParaRPr lang="en-US"/>
        </a:p>
      </dgm:t>
    </dgm:pt>
    <dgm:pt modelId="{85B04DCD-BDEE-4AEF-AF51-9DBBBBB3E8CF}" type="sibTrans" cxnId="{3E607C24-640D-4417-87AD-39BEDF0B5372}">
      <dgm:prSet/>
      <dgm:spPr/>
      <dgm:t>
        <a:bodyPr/>
        <a:lstStyle/>
        <a:p>
          <a:endParaRPr lang="en-US"/>
        </a:p>
      </dgm:t>
    </dgm:pt>
    <dgm:pt modelId="{B0B1E487-D88E-4510-A24A-F87E6CF1C019}" type="pres">
      <dgm:prSet presAssocID="{79816865-7EED-490F-8C66-DFCDA37D0909}" presName="linear" presStyleCnt="0">
        <dgm:presLayoutVars>
          <dgm:animLvl val="lvl"/>
          <dgm:resizeHandles val="exact"/>
        </dgm:presLayoutVars>
      </dgm:prSet>
      <dgm:spPr/>
      <dgm:t>
        <a:bodyPr/>
        <a:lstStyle/>
        <a:p>
          <a:endParaRPr lang="en-US"/>
        </a:p>
      </dgm:t>
    </dgm:pt>
    <dgm:pt modelId="{D25469DB-6146-49FA-9580-02B476185027}" type="pres">
      <dgm:prSet presAssocID="{93E61991-EDCB-436A-85C6-5C0CCDC60E1E}" presName="parentText" presStyleLbl="node1" presStyleIdx="0" presStyleCnt="1">
        <dgm:presLayoutVars>
          <dgm:chMax val="0"/>
          <dgm:bulletEnabled val="1"/>
        </dgm:presLayoutVars>
      </dgm:prSet>
      <dgm:spPr/>
      <dgm:t>
        <a:bodyPr/>
        <a:lstStyle/>
        <a:p>
          <a:endParaRPr lang="en-US"/>
        </a:p>
      </dgm:t>
    </dgm:pt>
  </dgm:ptLst>
  <dgm:cxnLst>
    <dgm:cxn modelId="{3E607C24-640D-4417-87AD-39BEDF0B5372}" srcId="{79816865-7EED-490F-8C66-DFCDA37D0909}" destId="{93E61991-EDCB-436A-85C6-5C0CCDC60E1E}" srcOrd="0" destOrd="0" parTransId="{EBD5263B-ABDE-4B1C-8879-F6B09C16C3FB}" sibTransId="{85B04DCD-BDEE-4AEF-AF51-9DBBBBB3E8CF}"/>
    <dgm:cxn modelId="{DAF106D3-EB64-4ECC-933F-21275D26F20D}" type="presOf" srcId="{93E61991-EDCB-436A-85C6-5C0CCDC60E1E}" destId="{D25469DB-6146-49FA-9580-02B476185027}" srcOrd="0" destOrd="0" presId="urn:microsoft.com/office/officeart/2005/8/layout/vList2"/>
    <dgm:cxn modelId="{FE626EAB-E5A1-4EB2-A3AD-939A8B393583}" type="presOf" srcId="{79816865-7EED-490F-8C66-DFCDA37D0909}" destId="{B0B1E487-D88E-4510-A24A-F87E6CF1C019}" srcOrd="0" destOrd="0" presId="urn:microsoft.com/office/officeart/2005/8/layout/vList2"/>
    <dgm:cxn modelId="{EEFBDE7B-CB18-4209-B700-6FA4621359BD}" type="presParOf" srcId="{B0B1E487-D88E-4510-A24A-F87E6CF1C019}" destId="{D25469DB-6146-49FA-9580-02B47618502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786521F-0CC8-482F-9024-912B29DD020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5635453-36AB-44A7-9175-76A32B368B81}">
      <dgm:prSet/>
      <dgm:spPr/>
      <dgm:t>
        <a:bodyPr/>
        <a:lstStyle/>
        <a:p>
          <a:pPr rtl="0"/>
          <a:r>
            <a:rPr lang="en-US" dirty="0" smtClean="0"/>
            <a:t>Merged the 3 datasets.</a:t>
          </a:r>
          <a:endParaRPr lang="en-US" dirty="0"/>
        </a:p>
      </dgm:t>
    </dgm:pt>
    <dgm:pt modelId="{35430D59-7B76-4C4C-8CEA-A2D640E4B142}" type="parTrans" cxnId="{D17FD169-D6EC-44C8-8D57-A67AF84B80B1}">
      <dgm:prSet/>
      <dgm:spPr/>
      <dgm:t>
        <a:bodyPr/>
        <a:lstStyle/>
        <a:p>
          <a:endParaRPr lang="en-US"/>
        </a:p>
      </dgm:t>
    </dgm:pt>
    <dgm:pt modelId="{BDA6BC55-20F2-4310-94AC-9FFB98A21B25}" type="sibTrans" cxnId="{D17FD169-D6EC-44C8-8D57-A67AF84B80B1}">
      <dgm:prSet/>
      <dgm:spPr/>
      <dgm:t>
        <a:bodyPr/>
        <a:lstStyle/>
        <a:p>
          <a:endParaRPr lang="en-US"/>
        </a:p>
      </dgm:t>
    </dgm:pt>
    <dgm:pt modelId="{18F0A39C-D232-4C39-AC87-0DB5682B5E84}">
      <dgm:prSet/>
      <dgm:spPr/>
      <dgm:t>
        <a:bodyPr/>
        <a:lstStyle/>
        <a:p>
          <a:pPr rtl="0"/>
          <a:r>
            <a:rPr lang="en-US" dirty="0" smtClean="0"/>
            <a:t>Filtered to get the applications with 500 and above in credit score</a:t>
          </a:r>
          <a:endParaRPr lang="en-US" dirty="0"/>
        </a:p>
      </dgm:t>
    </dgm:pt>
    <dgm:pt modelId="{F0A57A17-FEB6-4B9F-982E-60891FCC963C}" type="parTrans" cxnId="{23127681-6ED8-4351-BDAA-64DD99127424}">
      <dgm:prSet/>
      <dgm:spPr/>
      <dgm:t>
        <a:bodyPr/>
        <a:lstStyle/>
        <a:p>
          <a:endParaRPr lang="en-US"/>
        </a:p>
      </dgm:t>
    </dgm:pt>
    <dgm:pt modelId="{D40F091A-20AE-48F2-9744-9E51B1D873FE}" type="sibTrans" cxnId="{23127681-6ED8-4351-BDAA-64DD99127424}">
      <dgm:prSet/>
      <dgm:spPr/>
      <dgm:t>
        <a:bodyPr/>
        <a:lstStyle/>
        <a:p>
          <a:endParaRPr lang="en-US"/>
        </a:p>
      </dgm:t>
    </dgm:pt>
    <dgm:pt modelId="{EC5AFDC3-3706-4CB1-B220-10A672D53970}">
      <dgm:prSet/>
      <dgm:spPr/>
      <dgm:t>
        <a:bodyPr/>
        <a:lstStyle/>
        <a:p>
          <a:pPr rtl="0"/>
          <a:r>
            <a:rPr lang="en-US" dirty="0" smtClean="0"/>
            <a:t>Used tiling to assign values to groups of datasets  based on ranges in the data.</a:t>
          </a:r>
          <a:endParaRPr lang="en-US" dirty="0"/>
        </a:p>
      </dgm:t>
    </dgm:pt>
    <dgm:pt modelId="{A653C533-322E-48A4-95D4-81EE685CB91F}" type="parTrans" cxnId="{38B4EA7B-2B82-49B5-9E15-27C0D2B8E514}">
      <dgm:prSet/>
      <dgm:spPr/>
      <dgm:t>
        <a:bodyPr/>
        <a:lstStyle/>
        <a:p>
          <a:endParaRPr lang="en-US"/>
        </a:p>
      </dgm:t>
    </dgm:pt>
    <dgm:pt modelId="{ACC21B64-E21D-41E4-A4B4-CAD249838396}" type="sibTrans" cxnId="{38B4EA7B-2B82-49B5-9E15-27C0D2B8E514}">
      <dgm:prSet/>
      <dgm:spPr/>
      <dgm:t>
        <a:bodyPr/>
        <a:lstStyle/>
        <a:p>
          <a:endParaRPr lang="en-US"/>
        </a:p>
      </dgm:t>
    </dgm:pt>
    <dgm:pt modelId="{F231C11D-1722-4D79-8E85-4A98CFE6A62C}" type="pres">
      <dgm:prSet presAssocID="{7786521F-0CC8-482F-9024-912B29DD0208}" presName="linear" presStyleCnt="0">
        <dgm:presLayoutVars>
          <dgm:animLvl val="lvl"/>
          <dgm:resizeHandles val="exact"/>
        </dgm:presLayoutVars>
      </dgm:prSet>
      <dgm:spPr/>
      <dgm:t>
        <a:bodyPr/>
        <a:lstStyle/>
        <a:p>
          <a:endParaRPr lang="en-US"/>
        </a:p>
      </dgm:t>
    </dgm:pt>
    <dgm:pt modelId="{919688A3-30B9-41E1-AEBB-F55EDE2A05C1}" type="pres">
      <dgm:prSet presAssocID="{C5635453-36AB-44A7-9175-76A32B368B81}" presName="parentText" presStyleLbl="node1" presStyleIdx="0" presStyleCnt="3" custLinFactY="-30220" custLinFactNeighborX="5787" custLinFactNeighborY="-100000">
        <dgm:presLayoutVars>
          <dgm:chMax val="0"/>
          <dgm:bulletEnabled val="1"/>
        </dgm:presLayoutVars>
      </dgm:prSet>
      <dgm:spPr/>
      <dgm:t>
        <a:bodyPr/>
        <a:lstStyle/>
        <a:p>
          <a:endParaRPr lang="en-US"/>
        </a:p>
      </dgm:t>
    </dgm:pt>
    <dgm:pt modelId="{D5D06618-31FA-405F-8242-80599C5A57B2}" type="pres">
      <dgm:prSet presAssocID="{BDA6BC55-20F2-4310-94AC-9FFB98A21B25}" presName="spacer" presStyleCnt="0"/>
      <dgm:spPr/>
    </dgm:pt>
    <dgm:pt modelId="{5D118D9D-7088-4236-81B6-A6D903490A9A}" type="pres">
      <dgm:prSet presAssocID="{18F0A39C-D232-4C39-AC87-0DB5682B5E84}" presName="parentText" presStyleLbl="node1" presStyleIdx="1" presStyleCnt="3">
        <dgm:presLayoutVars>
          <dgm:chMax val="0"/>
          <dgm:bulletEnabled val="1"/>
        </dgm:presLayoutVars>
      </dgm:prSet>
      <dgm:spPr/>
      <dgm:t>
        <a:bodyPr/>
        <a:lstStyle/>
        <a:p>
          <a:endParaRPr lang="en-US"/>
        </a:p>
      </dgm:t>
    </dgm:pt>
    <dgm:pt modelId="{2272B31D-A767-4E6D-9A3B-CB8B3C0FCB63}" type="pres">
      <dgm:prSet presAssocID="{D40F091A-20AE-48F2-9744-9E51B1D873FE}" presName="spacer" presStyleCnt="0"/>
      <dgm:spPr/>
    </dgm:pt>
    <dgm:pt modelId="{6D16A333-DFC2-4C9F-8DAB-0F4F8885861D}" type="pres">
      <dgm:prSet presAssocID="{EC5AFDC3-3706-4CB1-B220-10A672D53970}" presName="parentText" presStyleLbl="node1" presStyleIdx="2" presStyleCnt="3" custLinFactNeighborX="-125" custLinFactNeighborY="66354">
        <dgm:presLayoutVars>
          <dgm:chMax val="0"/>
          <dgm:bulletEnabled val="1"/>
        </dgm:presLayoutVars>
      </dgm:prSet>
      <dgm:spPr/>
      <dgm:t>
        <a:bodyPr/>
        <a:lstStyle/>
        <a:p>
          <a:endParaRPr lang="en-US"/>
        </a:p>
      </dgm:t>
    </dgm:pt>
  </dgm:ptLst>
  <dgm:cxnLst>
    <dgm:cxn modelId="{6067F3AD-EC13-4688-A472-27BF4572E04A}" type="presOf" srcId="{18F0A39C-D232-4C39-AC87-0DB5682B5E84}" destId="{5D118D9D-7088-4236-81B6-A6D903490A9A}" srcOrd="0" destOrd="0" presId="urn:microsoft.com/office/officeart/2005/8/layout/vList2"/>
    <dgm:cxn modelId="{D17FD169-D6EC-44C8-8D57-A67AF84B80B1}" srcId="{7786521F-0CC8-482F-9024-912B29DD0208}" destId="{C5635453-36AB-44A7-9175-76A32B368B81}" srcOrd="0" destOrd="0" parTransId="{35430D59-7B76-4C4C-8CEA-A2D640E4B142}" sibTransId="{BDA6BC55-20F2-4310-94AC-9FFB98A21B25}"/>
    <dgm:cxn modelId="{D12FD02D-BC41-4848-B275-1D7848ADE92E}" type="presOf" srcId="{C5635453-36AB-44A7-9175-76A32B368B81}" destId="{919688A3-30B9-41E1-AEBB-F55EDE2A05C1}" srcOrd="0" destOrd="0" presId="urn:microsoft.com/office/officeart/2005/8/layout/vList2"/>
    <dgm:cxn modelId="{C3E92752-612F-4D1F-BD18-CC2FEAD41EB9}" type="presOf" srcId="{7786521F-0CC8-482F-9024-912B29DD0208}" destId="{F231C11D-1722-4D79-8E85-4A98CFE6A62C}" srcOrd="0" destOrd="0" presId="urn:microsoft.com/office/officeart/2005/8/layout/vList2"/>
    <dgm:cxn modelId="{08A77814-BED3-4A11-B16F-4D79E4021786}" type="presOf" srcId="{EC5AFDC3-3706-4CB1-B220-10A672D53970}" destId="{6D16A333-DFC2-4C9F-8DAB-0F4F8885861D}" srcOrd="0" destOrd="0" presId="urn:microsoft.com/office/officeart/2005/8/layout/vList2"/>
    <dgm:cxn modelId="{38B4EA7B-2B82-49B5-9E15-27C0D2B8E514}" srcId="{7786521F-0CC8-482F-9024-912B29DD0208}" destId="{EC5AFDC3-3706-4CB1-B220-10A672D53970}" srcOrd="2" destOrd="0" parTransId="{A653C533-322E-48A4-95D4-81EE685CB91F}" sibTransId="{ACC21B64-E21D-41E4-A4B4-CAD249838396}"/>
    <dgm:cxn modelId="{23127681-6ED8-4351-BDAA-64DD99127424}" srcId="{7786521F-0CC8-482F-9024-912B29DD0208}" destId="{18F0A39C-D232-4C39-AC87-0DB5682B5E84}" srcOrd="1" destOrd="0" parTransId="{F0A57A17-FEB6-4B9F-982E-60891FCC963C}" sibTransId="{D40F091A-20AE-48F2-9744-9E51B1D873FE}"/>
    <dgm:cxn modelId="{2F5858EE-BEC8-4880-AD7E-9DEB4A99EDDB}" type="presParOf" srcId="{F231C11D-1722-4D79-8E85-4A98CFE6A62C}" destId="{919688A3-30B9-41E1-AEBB-F55EDE2A05C1}" srcOrd="0" destOrd="0" presId="urn:microsoft.com/office/officeart/2005/8/layout/vList2"/>
    <dgm:cxn modelId="{DE96DB3C-51DF-4A0A-AFFA-617FB517AB83}" type="presParOf" srcId="{F231C11D-1722-4D79-8E85-4A98CFE6A62C}" destId="{D5D06618-31FA-405F-8242-80599C5A57B2}" srcOrd="1" destOrd="0" presId="urn:microsoft.com/office/officeart/2005/8/layout/vList2"/>
    <dgm:cxn modelId="{0A1C293A-ECCD-43A3-BA3C-8CE08FC7CB0C}" type="presParOf" srcId="{F231C11D-1722-4D79-8E85-4A98CFE6A62C}" destId="{5D118D9D-7088-4236-81B6-A6D903490A9A}" srcOrd="2" destOrd="0" presId="urn:microsoft.com/office/officeart/2005/8/layout/vList2"/>
    <dgm:cxn modelId="{D886BF23-B92B-41B7-B596-11052F657B68}" type="presParOf" srcId="{F231C11D-1722-4D79-8E85-4A98CFE6A62C}" destId="{2272B31D-A767-4E6D-9A3B-CB8B3C0FCB63}" srcOrd="3" destOrd="0" presId="urn:microsoft.com/office/officeart/2005/8/layout/vList2"/>
    <dgm:cxn modelId="{8E74CB9A-5A0D-4182-98A5-10A61A888333}" type="presParOf" srcId="{F231C11D-1722-4D79-8E85-4A98CFE6A62C}" destId="{6D16A333-DFC2-4C9F-8DAB-0F4F8885861D}"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04492A4-FA18-457E-A33D-8947604103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66140F-38F5-4814-AD7A-3FBA1BE4A8B1}">
      <dgm:prSet/>
      <dgm:spPr/>
      <dgm:t>
        <a:bodyPr/>
        <a:lstStyle/>
        <a:p>
          <a:pPr rtl="0"/>
          <a:r>
            <a:rPr lang="en-US" dirty="0" smtClean="0"/>
            <a:t>Tableau was used to visualize data and to derive insights on how to drive growth at RMG Company.</a:t>
          </a:r>
          <a:endParaRPr lang="en-US" dirty="0"/>
        </a:p>
      </dgm:t>
    </dgm:pt>
    <dgm:pt modelId="{3B16F972-3EE3-4FF5-9804-CC93A95604E7}" type="parTrans" cxnId="{867A7797-E76D-4025-92B8-4D3FE6D962EB}">
      <dgm:prSet/>
      <dgm:spPr/>
      <dgm:t>
        <a:bodyPr/>
        <a:lstStyle/>
        <a:p>
          <a:endParaRPr lang="en-US"/>
        </a:p>
      </dgm:t>
    </dgm:pt>
    <dgm:pt modelId="{68ED6161-DC9F-4024-98AD-04B030752AC3}" type="sibTrans" cxnId="{867A7797-E76D-4025-92B8-4D3FE6D962EB}">
      <dgm:prSet/>
      <dgm:spPr/>
      <dgm:t>
        <a:bodyPr/>
        <a:lstStyle/>
        <a:p>
          <a:endParaRPr lang="en-US"/>
        </a:p>
      </dgm:t>
    </dgm:pt>
    <dgm:pt modelId="{5F176AF7-2FF6-4BCA-9280-37819BC1ADC3}">
      <dgm:prSet/>
      <dgm:spPr/>
      <dgm:t>
        <a:bodyPr/>
        <a:lstStyle/>
        <a:p>
          <a:pPr rtl="0"/>
          <a:r>
            <a:rPr lang="en-US" dirty="0" smtClean="0"/>
            <a:t>Came up with recommendations to spur growth at the Company</a:t>
          </a:r>
          <a:endParaRPr lang="en-US" dirty="0"/>
        </a:p>
      </dgm:t>
    </dgm:pt>
    <dgm:pt modelId="{5B9B00B3-FB29-4DE4-AAF2-643C41141ABC}" type="parTrans" cxnId="{44E4E6A4-4287-4E23-A35A-E0C1E25CF988}">
      <dgm:prSet/>
      <dgm:spPr/>
      <dgm:t>
        <a:bodyPr/>
        <a:lstStyle/>
        <a:p>
          <a:endParaRPr lang="en-US"/>
        </a:p>
      </dgm:t>
    </dgm:pt>
    <dgm:pt modelId="{5CBDD78F-B90A-4714-94FE-45A54248A64E}" type="sibTrans" cxnId="{44E4E6A4-4287-4E23-A35A-E0C1E25CF988}">
      <dgm:prSet/>
      <dgm:spPr/>
      <dgm:t>
        <a:bodyPr/>
        <a:lstStyle/>
        <a:p>
          <a:endParaRPr lang="en-US"/>
        </a:p>
      </dgm:t>
    </dgm:pt>
    <dgm:pt modelId="{0075D0CF-1BB2-48B3-8319-B5E90EAA6609}">
      <dgm:prSet/>
      <dgm:spPr/>
      <dgm:t>
        <a:bodyPr/>
        <a:lstStyle/>
        <a:p>
          <a:pPr rtl="0"/>
          <a:r>
            <a:rPr lang="en-US" dirty="0" smtClean="0"/>
            <a:t>Produced reports and charts that communicate the general performance of our business.</a:t>
          </a:r>
          <a:endParaRPr lang="en-US" dirty="0"/>
        </a:p>
      </dgm:t>
    </dgm:pt>
    <dgm:pt modelId="{43A8C731-E3E2-48B2-9FC9-8F4333A7611A}" type="parTrans" cxnId="{D76BB415-7D97-424E-99BA-349ADBA0DFED}">
      <dgm:prSet/>
      <dgm:spPr/>
      <dgm:t>
        <a:bodyPr/>
        <a:lstStyle/>
        <a:p>
          <a:endParaRPr lang="en-US"/>
        </a:p>
      </dgm:t>
    </dgm:pt>
    <dgm:pt modelId="{BAEC6E30-9385-47D5-8772-FC966CF2D503}" type="sibTrans" cxnId="{D76BB415-7D97-424E-99BA-349ADBA0DFED}">
      <dgm:prSet/>
      <dgm:spPr/>
      <dgm:t>
        <a:bodyPr/>
        <a:lstStyle/>
        <a:p>
          <a:endParaRPr lang="en-US"/>
        </a:p>
      </dgm:t>
    </dgm:pt>
    <dgm:pt modelId="{C2A504FF-64E4-4DBD-9FA5-3F431E30292C}">
      <dgm:prSet/>
      <dgm:spPr/>
      <dgm:t>
        <a:bodyPr/>
        <a:lstStyle/>
        <a:p>
          <a:pPr rtl="0"/>
          <a:r>
            <a:rPr lang="en-US" dirty="0" smtClean="0"/>
            <a:t>Translated abstract data into easily digestible and highly visual dashboard applications.</a:t>
          </a:r>
          <a:endParaRPr lang="en-US" dirty="0"/>
        </a:p>
      </dgm:t>
    </dgm:pt>
    <dgm:pt modelId="{E0D62A02-FA60-48DD-B5F7-306DDBF7AAAE}" type="parTrans" cxnId="{8E8B5BB8-1BD9-40B6-916D-DF4C890B7A5B}">
      <dgm:prSet/>
      <dgm:spPr/>
      <dgm:t>
        <a:bodyPr/>
        <a:lstStyle/>
        <a:p>
          <a:endParaRPr lang="en-US"/>
        </a:p>
      </dgm:t>
    </dgm:pt>
    <dgm:pt modelId="{1DD2878C-C723-4143-88AC-42E332B92263}" type="sibTrans" cxnId="{8E8B5BB8-1BD9-40B6-916D-DF4C890B7A5B}">
      <dgm:prSet/>
      <dgm:spPr/>
      <dgm:t>
        <a:bodyPr/>
        <a:lstStyle/>
        <a:p>
          <a:endParaRPr lang="en-US"/>
        </a:p>
      </dgm:t>
    </dgm:pt>
    <dgm:pt modelId="{E1774C5C-2169-4EB7-8EC7-29B27CFDE7C6}">
      <dgm:prSet/>
      <dgm:spPr/>
      <dgm:t>
        <a:bodyPr/>
        <a:lstStyle/>
        <a:p>
          <a:pPr rtl="0"/>
          <a:r>
            <a:rPr lang="en-US" dirty="0" smtClean="0"/>
            <a:t>Defined the KPIs</a:t>
          </a:r>
          <a:endParaRPr lang="en-US" dirty="0"/>
        </a:p>
      </dgm:t>
    </dgm:pt>
    <dgm:pt modelId="{276F94E9-A849-4730-830B-007495C03069}" type="parTrans" cxnId="{5619B712-D57A-41BA-8ACB-C8B78F345B39}">
      <dgm:prSet/>
      <dgm:spPr/>
      <dgm:t>
        <a:bodyPr/>
        <a:lstStyle/>
        <a:p>
          <a:endParaRPr lang="en-US"/>
        </a:p>
      </dgm:t>
    </dgm:pt>
    <dgm:pt modelId="{69330950-B9EC-47AE-A994-D7E539D429CB}" type="sibTrans" cxnId="{5619B712-D57A-41BA-8ACB-C8B78F345B39}">
      <dgm:prSet/>
      <dgm:spPr/>
      <dgm:t>
        <a:bodyPr/>
        <a:lstStyle/>
        <a:p>
          <a:endParaRPr lang="en-US"/>
        </a:p>
      </dgm:t>
    </dgm:pt>
    <dgm:pt modelId="{ADDEC68A-1F4D-44FE-8F78-1E8C529CF638}">
      <dgm:prSet/>
      <dgm:spPr/>
      <dgm:t>
        <a:bodyPr/>
        <a:lstStyle/>
        <a:p>
          <a:pPr rtl="0"/>
          <a:r>
            <a:rPr lang="en-US" dirty="0" smtClean="0"/>
            <a:t>Collected and refined the data</a:t>
          </a:r>
          <a:endParaRPr lang="en-US" dirty="0"/>
        </a:p>
      </dgm:t>
    </dgm:pt>
    <dgm:pt modelId="{6A0C0883-07FF-4467-97F3-61F2043C4817}" type="parTrans" cxnId="{A23DE8DB-D763-4D7E-A850-8AB142A9BBB8}">
      <dgm:prSet/>
      <dgm:spPr/>
      <dgm:t>
        <a:bodyPr/>
        <a:lstStyle/>
        <a:p>
          <a:endParaRPr lang="en-US"/>
        </a:p>
      </dgm:t>
    </dgm:pt>
    <dgm:pt modelId="{913B818F-9D1B-43E6-9206-A177D257D512}" type="sibTrans" cxnId="{A23DE8DB-D763-4D7E-A850-8AB142A9BBB8}">
      <dgm:prSet/>
      <dgm:spPr/>
      <dgm:t>
        <a:bodyPr/>
        <a:lstStyle/>
        <a:p>
          <a:endParaRPr lang="en-US"/>
        </a:p>
      </dgm:t>
    </dgm:pt>
    <dgm:pt modelId="{A4F92E97-FA6C-48D3-8603-641B4D46D713}" type="pres">
      <dgm:prSet presAssocID="{704492A4-FA18-457E-A33D-894760410399}" presName="linear" presStyleCnt="0">
        <dgm:presLayoutVars>
          <dgm:animLvl val="lvl"/>
          <dgm:resizeHandles val="exact"/>
        </dgm:presLayoutVars>
      </dgm:prSet>
      <dgm:spPr/>
      <dgm:t>
        <a:bodyPr/>
        <a:lstStyle/>
        <a:p>
          <a:endParaRPr lang="en-US"/>
        </a:p>
      </dgm:t>
    </dgm:pt>
    <dgm:pt modelId="{BA5E1D46-F385-4892-BE22-6F2C1D6EF7F9}" type="pres">
      <dgm:prSet presAssocID="{7566140F-38F5-4814-AD7A-3FBA1BE4A8B1}" presName="parentText" presStyleLbl="node1" presStyleIdx="0" presStyleCnt="6">
        <dgm:presLayoutVars>
          <dgm:chMax val="0"/>
          <dgm:bulletEnabled val="1"/>
        </dgm:presLayoutVars>
      </dgm:prSet>
      <dgm:spPr/>
      <dgm:t>
        <a:bodyPr/>
        <a:lstStyle/>
        <a:p>
          <a:endParaRPr lang="en-US"/>
        </a:p>
      </dgm:t>
    </dgm:pt>
    <dgm:pt modelId="{27C60E09-5BBB-420E-BE00-9B25FFDFFA9F}" type="pres">
      <dgm:prSet presAssocID="{68ED6161-DC9F-4024-98AD-04B030752AC3}" presName="spacer" presStyleCnt="0"/>
      <dgm:spPr/>
    </dgm:pt>
    <dgm:pt modelId="{60E08D74-186D-40D0-A8B1-FACF17D2F4CA}" type="pres">
      <dgm:prSet presAssocID="{5F176AF7-2FF6-4BCA-9280-37819BC1ADC3}" presName="parentText" presStyleLbl="node1" presStyleIdx="1" presStyleCnt="6" custLinFactY="4922" custLinFactNeighborX="517" custLinFactNeighborY="100000">
        <dgm:presLayoutVars>
          <dgm:chMax val="0"/>
          <dgm:bulletEnabled val="1"/>
        </dgm:presLayoutVars>
      </dgm:prSet>
      <dgm:spPr/>
      <dgm:t>
        <a:bodyPr/>
        <a:lstStyle/>
        <a:p>
          <a:endParaRPr lang="en-US"/>
        </a:p>
      </dgm:t>
    </dgm:pt>
    <dgm:pt modelId="{E1F91E21-AF74-47EA-87EA-8B14A2A02493}" type="pres">
      <dgm:prSet presAssocID="{5CBDD78F-B90A-4714-94FE-45A54248A64E}" presName="spacer" presStyleCnt="0"/>
      <dgm:spPr/>
    </dgm:pt>
    <dgm:pt modelId="{32759FAD-D2BB-421B-B482-F6F98A063D51}" type="pres">
      <dgm:prSet presAssocID="{0075D0CF-1BB2-48B3-8319-B5E90EAA6609}" presName="parentText" presStyleLbl="node1" presStyleIdx="2" presStyleCnt="6">
        <dgm:presLayoutVars>
          <dgm:chMax val="0"/>
          <dgm:bulletEnabled val="1"/>
        </dgm:presLayoutVars>
      </dgm:prSet>
      <dgm:spPr/>
      <dgm:t>
        <a:bodyPr/>
        <a:lstStyle/>
        <a:p>
          <a:endParaRPr lang="en-US"/>
        </a:p>
      </dgm:t>
    </dgm:pt>
    <dgm:pt modelId="{B4F62479-5B89-4148-908C-3DE9078E4DC2}" type="pres">
      <dgm:prSet presAssocID="{BAEC6E30-9385-47D5-8772-FC966CF2D503}" presName="spacer" presStyleCnt="0"/>
      <dgm:spPr/>
    </dgm:pt>
    <dgm:pt modelId="{3C64FD4A-E3A2-4D28-B91F-A4F8CEF14C6E}" type="pres">
      <dgm:prSet presAssocID="{C2A504FF-64E4-4DBD-9FA5-3F431E30292C}" presName="parentText" presStyleLbl="node1" presStyleIdx="3" presStyleCnt="6">
        <dgm:presLayoutVars>
          <dgm:chMax val="0"/>
          <dgm:bulletEnabled val="1"/>
        </dgm:presLayoutVars>
      </dgm:prSet>
      <dgm:spPr/>
      <dgm:t>
        <a:bodyPr/>
        <a:lstStyle/>
        <a:p>
          <a:endParaRPr lang="en-US"/>
        </a:p>
      </dgm:t>
    </dgm:pt>
    <dgm:pt modelId="{F483910A-E027-4496-9E7E-EEE7F4079E69}" type="pres">
      <dgm:prSet presAssocID="{1DD2878C-C723-4143-88AC-42E332B92263}" presName="spacer" presStyleCnt="0"/>
      <dgm:spPr/>
    </dgm:pt>
    <dgm:pt modelId="{73C4BE5A-ED06-45C4-8966-26D494EF8E42}" type="pres">
      <dgm:prSet presAssocID="{E1774C5C-2169-4EB7-8EC7-29B27CFDE7C6}" presName="parentText" presStyleLbl="node1" presStyleIdx="4" presStyleCnt="6">
        <dgm:presLayoutVars>
          <dgm:chMax val="0"/>
          <dgm:bulletEnabled val="1"/>
        </dgm:presLayoutVars>
      </dgm:prSet>
      <dgm:spPr/>
      <dgm:t>
        <a:bodyPr/>
        <a:lstStyle/>
        <a:p>
          <a:endParaRPr lang="en-US"/>
        </a:p>
      </dgm:t>
    </dgm:pt>
    <dgm:pt modelId="{01765828-1AD7-43D9-B8E8-C47249EAC4E7}" type="pres">
      <dgm:prSet presAssocID="{69330950-B9EC-47AE-A994-D7E539D429CB}" presName="spacer" presStyleCnt="0"/>
      <dgm:spPr/>
    </dgm:pt>
    <dgm:pt modelId="{85172D7B-2718-40CD-A4D8-C9495502C657}" type="pres">
      <dgm:prSet presAssocID="{ADDEC68A-1F4D-44FE-8F78-1E8C529CF638}" presName="parentText" presStyleLbl="node1" presStyleIdx="5" presStyleCnt="6">
        <dgm:presLayoutVars>
          <dgm:chMax val="0"/>
          <dgm:bulletEnabled val="1"/>
        </dgm:presLayoutVars>
      </dgm:prSet>
      <dgm:spPr/>
      <dgm:t>
        <a:bodyPr/>
        <a:lstStyle/>
        <a:p>
          <a:endParaRPr lang="en-US"/>
        </a:p>
      </dgm:t>
    </dgm:pt>
  </dgm:ptLst>
  <dgm:cxnLst>
    <dgm:cxn modelId="{DE32B7B3-1F86-4C64-A091-83F6AE959047}" type="presOf" srcId="{7566140F-38F5-4814-AD7A-3FBA1BE4A8B1}" destId="{BA5E1D46-F385-4892-BE22-6F2C1D6EF7F9}" srcOrd="0" destOrd="0" presId="urn:microsoft.com/office/officeart/2005/8/layout/vList2"/>
    <dgm:cxn modelId="{D9EDA42A-48D4-45AA-BC2F-B594F2A12FDC}" type="presOf" srcId="{ADDEC68A-1F4D-44FE-8F78-1E8C529CF638}" destId="{85172D7B-2718-40CD-A4D8-C9495502C657}" srcOrd="0" destOrd="0" presId="urn:microsoft.com/office/officeart/2005/8/layout/vList2"/>
    <dgm:cxn modelId="{D76BB415-7D97-424E-99BA-349ADBA0DFED}" srcId="{704492A4-FA18-457E-A33D-894760410399}" destId="{0075D0CF-1BB2-48B3-8319-B5E90EAA6609}" srcOrd="2" destOrd="0" parTransId="{43A8C731-E3E2-48B2-9FC9-8F4333A7611A}" sibTransId="{BAEC6E30-9385-47D5-8772-FC966CF2D503}"/>
    <dgm:cxn modelId="{9BF8F5E5-E539-4A9D-95C1-E0306202794C}" type="presOf" srcId="{704492A4-FA18-457E-A33D-894760410399}" destId="{A4F92E97-FA6C-48D3-8603-641B4D46D713}" srcOrd="0" destOrd="0" presId="urn:microsoft.com/office/officeart/2005/8/layout/vList2"/>
    <dgm:cxn modelId="{5619B712-D57A-41BA-8ACB-C8B78F345B39}" srcId="{704492A4-FA18-457E-A33D-894760410399}" destId="{E1774C5C-2169-4EB7-8EC7-29B27CFDE7C6}" srcOrd="4" destOrd="0" parTransId="{276F94E9-A849-4730-830B-007495C03069}" sibTransId="{69330950-B9EC-47AE-A994-D7E539D429CB}"/>
    <dgm:cxn modelId="{CBDF11AF-8B5D-4BBC-B85D-2E25F6229055}" type="presOf" srcId="{E1774C5C-2169-4EB7-8EC7-29B27CFDE7C6}" destId="{73C4BE5A-ED06-45C4-8966-26D494EF8E42}" srcOrd="0" destOrd="0" presId="urn:microsoft.com/office/officeart/2005/8/layout/vList2"/>
    <dgm:cxn modelId="{DBED41AF-C8A7-4465-A8BB-F464BB952BD3}" type="presOf" srcId="{5F176AF7-2FF6-4BCA-9280-37819BC1ADC3}" destId="{60E08D74-186D-40D0-A8B1-FACF17D2F4CA}" srcOrd="0" destOrd="0" presId="urn:microsoft.com/office/officeart/2005/8/layout/vList2"/>
    <dgm:cxn modelId="{867A7797-E76D-4025-92B8-4D3FE6D962EB}" srcId="{704492A4-FA18-457E-A33D-894760410399}" destId="{7566140F-38F5-4814-AD7A-3FBA1BE4A8B1}" srcOrd="0" destOrd="0" parTransId="{3B16F972-3EE3-4FF5-9804-CC93A95604E7}" sibTransId="{68ED6161-DC9F-4024-98AD-04B030752AC3}"/>
    <dgm:cxn modelId="{8E8B5BB8-1BD9-40B6-916D-DF4C890B7A5B}" srcId="{704492A4-FA18-457E-A33D-894760410399}" destId="{C2A504FF-64E4-4DBD-9FA5-3F431E30292C}" srcOrd="3" destOrd="0" parTransId="{E0D62A02-FA60-48DD-B5F7-306DDBF7AAAE}" sibTransId="{1DD2878C-C723-4143-88AC-42E332B92263}"/>
    <dgm:cxn modelId="{69B9B260-2BFE-4F5A-8D3D-67D1A0CDEA7C}" type="presOf" srcId="{C2A504FF-64E4-4DBD-9FA5-3F431E30292C}" destId="{3C64FD4A-E3A2-4D28-B91F-A4F8CEF14C6E}" srcOrd="0" destOrd="0" presId="urn:microsoft.com/office/officeart/2005/8/layout/vList2"/>
    <dgm:cxn modelId="{44E4E6A4-4287-4E23-A35A-E0C1E25CF988}" srcId="{704492A4-FA18-457E-A33D-894760410399}" destId="{5F176AF7-2FF6-4BCA-9280-37819BC1ADC3}" srcOrd="1" destOrd="0" parTransId="{5B9B00B3-FB29-4DE4-AAF2-643C41141ABC}" sibTransId="{5CBDD78F-B90A-4714-94FE-45A54248A64E}"/>
    <dgm:cxn modelId="{A23DE8DB-D763-4D7E-A850-8AB142A9BBB8}" srcId="{704492A4-FA18-457E-A33D-894760410399}" destId="{ADDEC68A-1F4D-44FE-8F78-1E8C529CF638}" srcOrd="5" destOrd="0" parTransId="{6A0C0883-07FF-4467-97F3-61F2043C4817}" sibTransId="{913B818F-9D1B-43E6-9206-A177D257D512}"/>
    <dgm:cxn modelId="{A5EF7AAC-75A6-491C-8F77-FC674D836A7A}" type="presOf" srcId="{0075D0CF-1BB2-48B3-8319-B5E90EAA6609}" destId="{32759FAD-D2BB-421B-B482-F6F98A063D51}" srcOrd="0" destOrd="0" presId="urn:microsoft.com/office/officeart/2005/8/layout/vList2"/>
    <dgm:cxn modelId="{CB6A4C9E-DC6F-4100-826C-2EF4CBE40095}" type="presParOf" srcId="{A4F92E97-FA6C-48D3-8603-641B4D46D713}" destId="{BA5E1D46-F385-4892-BE22-6F2C1D6EF7F9}" srcOrd="0" destOrd="0" presId="urn:microsoft.com/office/officeart/2005/8/layout/vList2"/>
    <dgm:cxn modelId="{9397128E-53D1-4B8C-9E44-6672E1DDB3A5}" type="presParOf" srcId="{A4F92E97-FA6C-48D3-8603-641B4D46D713}" destId="{27C60E09-5BBB-420E-BE00-9B25FFDFFA9F}" srcOrd="1" destOrd="0" presId="urn:microsoft.com/office/officeart/2005/8/layout/vList2"/>
    <dgm:cxn modelId="{BAE9838A-8B94-4380-9624-C9F91BD99E9D}" type="presParOf" srcId="{A4F92E97-FA6C-48D3-8603-641B4D46D713}" destId="{60E08D74-186D-40D0-A8B1-FACF17D2F4CA}" srcOrd="2" destOrd="0" presId="urn:microsoft.com/office/officeart/2005/8/layout/vList2"/>
    <dgm:cxn modelId="{B24D2221-AD47-44E5-A794-1AA4584BD6B5}" type="presParOf" srcId="{A4F92E97-FA6C-48D3-8603-641B4D46D713}" destId="{E1F91E21-AF74-47EA-87EA-8B14A2A02493}" srcOrd="3" destOrd="0" presId="urn:microsoft.com/office/officeart/2005/8/layout/vList2"/>
    <dgm:cxn modelId="{AABD24FA-97C0-461C-B60C-372271C41067}" type="presParOf" srcId="{A4F92E97-FA6C-48D3-8603-641B4D46D713}" destId="{32759FAD-D2BB-421B-B482-F6F98A063D51}" srcOrd="4" destOrd="0" presId="urn:microsoft.com/office/officeart/2005/8/layout/vList2"/>
    <dgm:cxn modelId="{64C48FE6-A007-45E2-B252-9F70E621A110}" type="presParOf" srcId="{A4F92E97-FA6C-48D3-8603-641B4D46D713}" destId="{B4F62479-5B89-4148-908C-3DE9078E4DC2}" srcOrd="5" destOrd="0" presId="urn:microsoft.com/office/officeart/2005/8/layout/vList2"/>
    <dgm:cxn modelId="{4FEFB316-339F-4571-8889-7905F9DEBD8E}" type="presParOf" srcId="{A4F92E97-FA6C-48D3-8603-641B4D46D713}" destId="{3C64FD4A-E3A2-4D28-B91F-A4F8CEF14C6E}" srcOrd="6" destOrd="0" presId="urn:microsoft.com/office/officeart/2005/8/layout/vList2"/>
    <dgm:cxn modelId="{5BBE70A1-41A3-434C-A456-15F145A41DEC}" type="presParOf" srcId="{A4F92E97-FA6C-48D3-8603-641B4D46D713}" destId="{F483910A-E027-4496-9E7E-EEE7F4079E69}" srcOrd="7" destOrd="0" presId="urn:microsoft.com/office/officeart/2005/8/layout/vList2"/>
    <dgm:cxn modelId="{0AAF890E-B15C-4C54-80F3-892BC0EE50B9}" type="presParOf" srcId="{A4F92E97-FA6C-48D3-8603-641B4D46D713}" destId="{73C4BE5A-ED06-45C4-8966-26D494EF8E42}" srcOrd="8" destOrd="0" presId="urn:microsoft.com/office/officeart/2005/8/layout/vList2"/>
    <dgm:cxn modelId="{3423C7F8-8669-4CA5-8864-8266384FBB95}" type="presParOf" srcId="{A4F92E97-FA6C-48D3-8603-641B4D46D713}" destId="{01765828-1AD7-43D9-B8E8-C47249EAC4E7}" srcOrd="9" destOrd="0" presId="urn:microsoft.com/office/officeart/2005/8/layout/vList2"/>
    <dgm:cxn modelId="{C2FEFFCA-6E15-4A23-B527-533B26FD38F6}" type="presParOf" srcId="{A4F92E97-FA6C-48D3-8603-641B4D46D713}" destId="{85172D7B-2718-40CD-A4D8-C9495502C65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3AFB84C-5EEC-4105-A5C1-AB2560287F44}"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735E6505-4583-4573-A977-E5D98482CE62}">
      <dgm:prSet/>
      <dgm:spPr/>
      <dgm:t>
        <a:bodyPr/>
        <a:lstStyle/>
        <a:p>
          <a:pPr rtl="0"/>
          <a:r>
            <a:rPr lang="en-US" b="1" smtClean="0"/>
            <a:t>RECOMMENDATIONS</a:t>
          </a:r>
          <a:endParaRPr lang="en-US"/>
        </a:p>
      </dgm:t>
    </dgm:pt>
    <dgm:pt modelId="{BF0963EE-9092-4CA7-859B-4FCD3A2BD9D8}" type="parTrans" cxnId="{672D4C2B-A806-4478-A849-7861308552FE}">
      <dgm:prSet/>
      <dgm:spPr/>
      <dgm:t>
        <a:bodyPr/>
        <a:lstStyle/>
        <a:p>
          <a:endParaRPr lang="en-US"/>
        </a:p>
      </dgm:t>
    </dgm:pt>
    <dgm:pt modelId="{110CD0E9-56D6-4431-AA34-20210376EAEA}" type="sibTrans" cxnId="{672D4C2B-A806-4478-A849-7861308552FE}">
      <dgm:prSet/>
      <dgm:spPr/>
      <dgm:t>
        <a:bodyPr/>
        <a:lstStyle/>
        <a:p>
          <a:endParaRPr lang="en-US"/>
        </a:p>
      </dgm:t>
    </dgm:pt>
    <dgm:pt modelId="{56A48508-5810-4CB0-99AA-F5BC84E778FE}" type="pres">
      <dgm:prSet presAssocID="{13AFB84C-5EEC-4105-A5C1-AB2560287F44}" presName="Name0" presStyleCnt="0">
        <dgm:presLayoutVars>
          <dgm:chMax val="7"/>
          <dgm:dir/>
          <dgm:animLvl val="lvl"/>
          <dgm:resizeHandles val="exact"/>
        </dgm:presLayoutVars>
      </dgm:prSet>
      <dgm:spPr/>
      <dgm:t>
        <a:bodyPr/>
        <a:lstStyle/>
        <a:p>
          <a:endParaRPr lang="en-US"/>
        </a:p>
      </dgm:t>
    </dgm:pt>
    <dgm:pt modelId="{2720B7EF-DB7E-4BAD-8CC3-7BD4B264CC7A}" type="pres">
      <dgm:prSet presAssocID="{735E6505-4583-4573-A977-E5D98482CE62}" presName="circle1" presStyleLbl="node1" presStyleIdx="0" presStyleCnt="1"/>
      <dgm:spPr/>
    </dgm:pt>
    <dgm:pt modelId="{701C329E-888E-4B31-8687-AB49DDFAFA76}" type="pres">
      <dgm:prSet presAssocID="{735E6505-4583-4573-A977-E5D98482CE62}" presName="space" presStyleCnt="0"/>
      <dgm:spPr/>
    </dgm:pt>
    <dgm:pt modelId="{D9DE9B19-0B3C-402C-970F-4AA1DCD38B2D}" type="pres">
      <dgm:prSet presAssocID="{735E6505-4583-4573-A977-E5D98482CE62}" presName="rect1" presStyleLbl="alignAcc1" presStyleIdx="0" presStyleCnt="1"/>
      <dgm:spPr/>
      <dgm:t>
        <a:bodyPr/>
        <a:lstStyle/>
        <a:p>
          <a:endParaRPr lang="en-US"/>
        </a:p>
      </dgm:t>
    </dgm:pt>
    <dgm:pt modelId="{76AEF635-6091-4A4F-B5DA-6E4CEAC59D02}" type="pres">
      <dgm:prSet presAssocID="{735E6505-4583-4573-A977-E5D98482CE62}" presName="rect1ParTxNoCh" presStyleLbl="alignAcc1" presStyleIdx="0" presStyleCnt="1">
        <dgm:presLayoutVars>
          <dgm:chMax val="1"/>
          <dgm:bulletEnabled val="1"/>
        </dgm:presLayoutVars>
      </dgm:prSet>
      <dgm:spPr/>
      <dgm:t>
        <a:bodyPr/>
        <a:lstStyle/>
        <a:p>
          <a:endParaRPr lang="en-US"/>
        </a:p>
      </dgm:t>
    </dgm:pt>
  </dgm:ptLst>
  <dgm:cxnLst>
    <dgm:cxn modelId="{672D4C2B-A806-4478-A849-7861308552FE}" srcId="{13AFB84C-5EEC-4105-A5C1-AB2560287F44}" destId="{735E6505-4583-4573-A977-E5D98482CE62}" srcOrd="0" destOrd="0" parTransId="{BF0963EE-9092-4CA7-859B-4FCD3A2BD9D8}" sibTransId="{110CD0E9-56D6-4431-AA34-20210376EAEA}"/>
    <dgm:cxn modelId="{3E6F5EFB-E302-435C-8C91-51E548707C38}" type="presOf" srcId="{735E6505-4583-4573-A977-E5D98482CE62}" destId="{76AEF635-6091-4A4F-B5DA-6E4CEAC59D02}" srcOrd="1" destOrd="0" presId="urn:microsoft.com/office/officeart/2005/8/layout/target3"/>
    <dgm:cxn modelId="{F3EC0AD8-E23C-4E04-818B-9D89308F3B67}" type="presOf" srcId="{13AFB84C-5EEC-4105-A5C1-AB2560287F44}" destId="{56A48508-5810-4CB0-99AA-F5BC84E778FE}" srcOrd="0" destOrd="0" presId="urn:microsoft.com/office/officeart/2005/8/layout/target3"/>
    <dgm:cxn modelId="{14B1C178-B81C-41A3-86C8-08C7AB6C78E0}" type="presOf" srcId="{735E6505-4583-4573-A977-E5D98482CE62}" destId="{D9DE9B19-0B3C-402C-970F-4AA1DCD38B2D}" srcOrd="0" destOrd="0" presId="urn:microsoft.com/office/officeart/2005/8/layout/target3"/>
    <dgm:cxn modelId="{2767FB33-DCCD-4897-B2BF-0599F6521321}" type="presParOf" srcId="{56A48508-5810-4CB0-99AA-F5BC84E778FE}" destId="{2720B7EF-DB7E-4BAD-8CC3-7BD4B264CC7A}" srcOrd="0" destOrd="0" presId="urn:microsoft.com/office/officeart/2005/8/layout/target3"/>
    <dgm:cxn modelId="{E399D1B1-4866-4EAD-881C-910053A654EC}" type="presParOf" srcId="{56A48508-5810-4CB0-99AA-F5BC84E778FE}" destId="{701C329E-888E-4B31-8687-AB49DDFAFA76}" srcOrd="1" destOrd="0" presId="urn:microsoft.com/office/officeart/2005/8/layout/target3"/>
    <dgm:cxn modelId="{9A745738-EDF3-4654-9B6B-DAE4C10C2E04}" type="presParOf" srcId="{56A48508-5810-4CB0-99AA-F5BC84E778FE}" destId="{D9DE9B19-0B3C-402C-970F-4AA1DCD38B2D}" srcOrd="2" destOrd="0" presId="urn:microsoft.com/office/officeart/2005/8/layout/target3"/>
    <dgm:cxn modelId="{F5029BCB-C899-4227-9B07-B8B3D4049BE4}" type="presParOf" srcId="{56A48508-5810-4CB0-99AA-F5BC84E778FE}" destId="{76AEF635-6091-4A4F-B5DA-6E4CEAC59D02}"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96964F-CB76-4C04-AE1D-0233CE5974E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727847A-4378-4281-A5BD-2CF0670FD6BF}">
      <dgm:prSet/>
      <dgm:spPr/>
      <dgm:t>
        <a:bodyPr/>
        <a:lstStyle/>
        <a:p>
          <a:pPr rtl="0"/>
          <a:r>
            <a:rPr lang="en-US" dirty="0" smtClean="0"/>
            <a:t>Performed calculations and statistical analysis .</a:t>
          </a:r>
          <a:endParaRPr lang="en-US" dirty="0"/>
        </a:p>
      </dgm:t>
    </dgm:pt>
    <dgm:pt modelId="{FCC522D1-05AE-4CAE-9E36-06006A65590D}" type="parTrans" cxnId="{60D48D5D-7E09-4919-B7B1-DA4511A41EC1}">
      <dgm:prSet/>
      <dgm:spPr/>
      <dgm:t>
        <a:bodyPr/>
        <a:lstStyle/>
        <a:p>
          <a:endParaRPr lang="en-US"/>
        </a:p>
      </dgm:t>
    </dgm:pt>
    <dgm:pt modelId="{65931FFA-F22E-4238-B829-361605EDC1D8}" type="sibTrans" cxnId="{60D48D5D-7E09-4919-B7B1-DA4511A41EC1}">
      <dgm:prSet/>
      <dgm:spPr/>
      <dgm:t>
        <a:bodyPr/>
        <a:lstStyle/>
        <a:p>
          <a:endParaRPr lang="en-US"/>
        </a:p>
      </dgm:t>
    </dgm:pt>
    <dgm:pt modelId="{EB109BD4-A31D-403C-8FE9-AEB402A632AA}">
      <dgm:prSet/>
      <dgm:spPr/>
      <dgm:t>
        <a:bodyPr/>
        <a:lstStyle/>
        <a:p>
          <a:pPr rtl="0"/>
          <a:r>
            <a:rPr lang="en-US" dirty="0" smtClean="0"/>
            <a:t>Performed general analysis to each and every table thereafter tabled the findings</a:t>
          </a:r>
          <a:endParaRPr lang="en-US" dirty="0"/>
        </a:p>
      </dgm:t>
    </dgm:pt>
    <dgm:pt modelId="{3778E564-2247-4891-865D-CBF94B714DAB}" type="parTrans" cxnId="{FA70FC0C-116D-43CA-81A2-EBE1A546D5F9}">
      <dgm:prSet/>
      <dgm:spPr/>
      <dgm:t>
        <a:bodyPr/>
        <a:lstStyle/>
        <a:p>
          <a:endParaRPr lang="en-US"/>
        </a:p>
      </dgm:t>
    </dgm:pt>
    <dgm:pt modelId="{016507B4-80D4-4A48-8C5F-CAB7FD20DD6E}" type="sibTrans" cxnId="{FA70FC0C-116D-43CA-81A2-EBE1A546D5F9}">
      <dgm:prSet/>
      <dgm:spPr/>
      <dgm:t>
        <a:bodyPr/>
        <a:lstStyle/>
        <a:p>
          <a:endParaRPr lang="en-US"/>
        </a:p>
      </dgm:t>
    </dgm:pt>
    <dgm:pt modelId="{1F9BA4CC-2267-4BAC-8609-ADC66038D8FA}" type="pres">
      <dgm:prSet presAssocID="{0296964F-CB76-4C04-AE1D-0233CE5974E3}" presName="linear" presStyleCnt="0">
        <dgm:presLayoutVars>
          <dgm:animLvl val="lvl"/>
          <dgm:resizeHandles val="exact"/>
        </dgm:presLayoutVars>
      </dgm:prSet>
      <dgm:spPr/>
      <dgm:t>
        <a:bodyPr/>
        <a:lstStyle/>
        <a:p>
          <a:endParaRPr lang="en-US"/>
        </a:p>
      </dgm:t>
    </dgm:pt>
    <dgm:pt modelId="{B186C508-E313-4546-9C19-55DEF989BDB3}" type="pres">
      <dgm:prSet presAssocID="{F727847A-4378-4281-A5BD-2CF0670FD6BF}" presName="parentText" presStyleLbl="node1" presStyleIdx="0" presStyleCnt="2" custLinFactY="-92655" custLinFactNeighborX="-271" custLinFactNeighborY="-100000">
        <dgm:presLayoutVars>
          <dgm:chMax val="0"/>
          <dgm:bulletEnabled val="1"/>
        </dgm:presLayoutVars>
      </dgm:prSet>
      <dgm:spPr/>
      <dgm:t>
        <a:bodyPr/>
        <a:lstStyle/>
        <a:p>
          <a:endParaRPr lang="en-US"/>
        </a:p>
      </dgm:t>
    </dgm:pt>
    <dgm:pt modelId="{E6BFED37-B629-4B09-B3FE-D86564681679}" type="pres">
      <dgm:prSet presAssocID="{65931FFA-F22E-4238-B829-361605EDC1D8}" presName="spacer" presStyleCnt="0"/>
      <dgm:spPr/>
    </dgm:pt>
    <dgm:pt modelId="{07F1570F-3C62-4EDF-AE5E-185EB308EDF2}" type="pres">
      <dgm:prSet presAssocID="{EB109BD4-A31D-403C-8FE9-AEB402A632AA}" presName="parentText" presStyleLbl="node1" presStyleIdx="1" presStyleCnt="2">
        <dgm:presLayoutVars>
          <dgm:chMax val="0"/>
          <dgm:bulletEnabled val="1"/>
        </dgm:presLayoutVars>
      </dgm:prSet>
      <dgm:spPr/>
      <dgm:t>
        <a:bodyPr/>
        <a:lstStyle/>
        <a:p>
          <a:endParaRPr lang="en-US"/>
        </a:p>
      </dgm:t>
    </dgm:pt>
  </dgm:ptLst>
  <dgm:cxnLst>
    <dgm:cxn modelId="{60D48D5D-7E09-4919-B7B1-DA4511A41EC1}" srcId="{0296964F-CB76-4C04-AE1D-0233CE5974E3}" destId="{F727847A-4378-4281-A5BD-2CF0670FD6BF}" srcOrd="0" destOrd="0" parTransId="{FCC522D1-05AE-4CAE-9E36-06006A65590D}" sibTransId="{65931FFA-F22E-4238-B829-361605EDC1D8}"/>
    <dgm:cxn modelId="{B3CD511B-05FA-40C6-9EDF-540DE788BFCB}" type="presOf" srcId="{0296964F-CB76-4C04-AE1D-0233CE5974E3}" destId="{1F9BA4CC-2267-4BAC-8609-ADC66038D8FA}" srcOrd="0" destOrd="0" presId="urn:microsoft.com/office/officeart/2005/8/layout/vList2"/>
    <dgm:cxn modelId="{FA70FC0C-116D-43CA-81A2-EBE1A546D5F9}" srcId="{0296964F-CB76-4C04-AE1D-0233CE5974E3}" destId="{EB109BD4-A31D-403C-8FE9-AEB402A632AA}" srcOrd="1" destOrd="0" parTransId="{3778E564-2247-4891-865D-CBF94B714DAB}" sibTransId="{016507B4-80D4-4A48-8C5F-CAB7FD20DD6E}"/>
    <dgm:cxn modelId="{95175F42-9AB1-490F-B940-71BF5BC4B303}" type="presOf" srcId="{EB109BD4-A31D-403C-8FE9-AEB402A632AA}" destId="{07F1570F-3C62-4EDF-AE5E-185EB308EDF2}" srcOrd="0" destOrd="0" presId="urn:microsoft.com/office/officeart/2005/8/layout/vList2"/>
    <dgm:cxn modelId="{CF85E8B4-3F67-4093-818D-86467B048E27}" type="presOf" srcId="{F727847A-4378-4281-A5BD-2CF0670FD6BF}" destId="{B186C508-E313-4546-9C19-55DEF989BDB3}" srcOrd="0" destOrd="0" presId="urn:microsoft.com/office/officeart/2005/8/layout/vList2"/>
    <dgm:cxn modelId="{48B07727-68F6-4017-9229-53500F3E45AA}" type="presParOf" srcId="{1F9BA4CC-2267-4BAC-8609-ADC66038D8FA}" destId="{B186C508-E313-4546-9C19-55DEF989BDB3}" srcOrd="0" destOrd="0" presId="urn:microsoft.com/office/officeart/2005/8/layout/vList2"/>
    <dgm:cxn modelId="{243AE2CF-5CE1-4E23-B5C8-5843DFFDEE9E}" type="presParOf" srcId="{1F9BA4CC-2267-4BAC-8609-ADC66038D8FA}" destId="{E6BFED37-B629-4B09-B3FE-D86564681679}" srcOrd="1" destOrd="0" presId="urn:microsoft.com/office/officeart/2005/8/layout/vList2"/>
    <dgm:cxn modelId="{470D634C-A684-4F5F-B216-47556DBB5BF1}" type="presParOf" srcId="{1F9BA4CC-2267-4BAC-8609-ADC66038D8FA}" destId="{07F1570F-3C62-4EDF-AE5E-185EB308EDF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4D92AE-CBCC-4548-8EC4-FBA54CDB2DC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228C8E5-D8B7-4E6D-B037-A7CFB60E9B41}" type="pres">
      <dgm:prSet presAssocID="{774D92AE-CBCC-4548-8EC4-FBA54CDB2DC4}" presName="linear" presStyleCnt="0">
        <dgm:presLayoutVars>
          <dgm:animLvl val="lvl"/>
          <dgm:resizeHandles val="exact"/>
        </dgm:presLayoutVars>
      </dgm:prSet>
      <dgm:spPr/>
      <dgm:t>
        <a:bodyPr/>
        <a:lstStyle/>
        <a:p>
          <a:endParaRPr lang="en-US"/>
        </a:p>
      </dgm:t>
    </dgm:pt>
  </dgm:ptLst>
  <dgm:cxnLst>
    <dgm:cxn modelId="{E4E8BDD0-0D75-47C2-B343-7A5607060E68}" type="presOf" srcId="{774D92AE-CBCC-4548-8EC4-FBA54CDB2DC4}" destId="{D228C8E5-D8B7-4E6D-B037-A7CFB60E9B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7B23F2-6646-4E1D-8363-D872170E6DB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17F80FE-9849-4C04-AAB7-6DAEC0B51CE6}">
      <dgm:prSet/>
      <dgm:spPr/>
      <dgm:t>
        <a:bodyPr/>
        <a:lstStyle/>
        <a:p>
          <a:pPr rtl="0"/>
          <a:r>
            <a:rPr lang="en-US" smtClean="0"/>
            <a:t>Retrieved specific pieces of data from the databases.</a:t>
          </a:r>
          <a:endParaRPr lang="en-US"/>
        </a:p>
      </dgm:t>
    </dgm:pt>
    <dgm:pt modelId="{2E12D2D0-8024-454A-AF24-B16D320538CC}" type="parTrans" cxnId="{783A9B85-8674-4A86-AEDF-AEF345AC239A}">
      <dgm:prSet/>
      <dgm:spPr/>
      <dgm:t>
        <a:bodyPr/>
        <a:lstStyle/>
        <a:p>
          <a:endParaRPr lang="en-US"/>
        </a:p>
      </dgm:t>
    </dgm:pt>
    <dgm:pt modelId="{D88C0337-84DE-49A2-9AA8-B705C252D30F}" type="sibTrans" cxnId="{783A9B85-8674-4A86-AEDF-AEF345AC239A}">
      <dgm:prSet/>
      <dgm:spPr/>
      <dgm:t>
        <a:bodyPr/>
        <a:lstStyle/>
        <a:p>
          <a:endParaRPr lang="en-US"/>
        </a:p>
      </dgm:t>
    </dgm:pt>
    <dgm:pt modelId="{44CC0C95-B186-4B81-B789-4D1116CA4D57}" type="pres">
      <dgm:prSet presAssocID="{167B23F2-6646-4E1D-8363-D872170E6DB7}" presName="linear" presStyleCnt="0">
        <dgm:presLayoutVars>
          <dgm:animLvl val="lvl"/>
          <dgm:resizeHandles val="exact"/>
        </dgm:presLayoutVars>
      </dgm:prSet>
      <dgm:spPr/>
      <dgm:t>
        <a:bodyPr/>
        <a:lstStyle/>
        <a:p>
          <a:endParaRPr lang="en-US"/>
        </a:p>
      </dgm:t>
    </dgm:pt>
    <dgm:pt modelId="{4C49A2C9-0043-4077-8870-A44CC0B8FB2E}" type="pres">
      <dgm:prSet presAssocID="{917F80FE-9849-4C04-AAB7-6DAEC0B51CE6}" presName="parentText" presStyleLbl="node1" presStyleIdx="0" presStyleCnt="1" custLinFactNeighborY="5179">
        <dgm:presLayoutVars>
          <dgm:chMax val="0"/>
          <dgm:bulletEnabled val="1"/>
        </dgm:presLayoutVars>
      </dgm:prSet>
      <dgm:spPr/>
      <dgm:t>
        <a:bodyPr/>
        <a:lstStyle/>
        <a:p>
          <a:endParaRPr lang="en-US"/>
        </a:p>
      </dgm:t>
    </dgm:pt>
  </dgm:ptLst>
  <dgm:cxnLst>
    <dgm:cxn modelId="{783A9B85-8674-4A86-AEDF-AEF345AC239A}" srcId="{167B23F2-6646-4E1D-8363-D872170E6DB7}" destId="{917F80FE-9849-4C04-AAB7-6DAEC0B51CE6}" srcOrd="0" destOrd="0" parTransId="{2E12D2D0-8024-454A-AF24-B16D320538CC}" sibTransId="{D88C0337-84DE-49A2-9AA8-B705C252D30F}"/>
    <dgm:cxn modelId="{51D4D46A-EDB2-49EA-8F27-EE52A55653D3}" type="presOf" srcId="{917F80FE-9849-4C04-AAB7-6DAEC0B51CE6}" destId="{4C49A2C9-0043-4077-8870-A44CC0B8FB2E}" srcOrd="0" destOrd="0" presId="urn:microsoft.com/office/officeart/2005/8/layout/vList2"/>
    <dgm:cxn modelId="{BEFDB186-2798-42B3-B9C0-1689009CE73A}" type="presOf" srcId="{167B23F2-6646-4E1D-8363-D872170E6DB7}" destId="{44CC0C95-B186-4B81-B789-4D1116CA4D57}" srcOrd="0" destOrd="0" presId="urn:microsoft.com/office/officeart/2005/8/layout/vList2"/>
    <dgm:cxn modelId="{A2CC276D-66BE-42B5-98CB-072502F47ADA}" type="presParOf" srcId="{44CC0C95-B186-4B81-B789-4D1116CA4D57}" destId="{4C49A2C9-0043-4077-8870-A44CC0B8FB2E}"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D5FA0A-764C-472B-9186-CB2412AB2A1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FF265D5-C90A-43FE-A5D6-DB678D701EFC}">
      <dgm:prSet/>
      <dgm:spPr/>
      <dgm:t>
        <a:bodyPr/>
        <a:lstStyle/>
        <a:p>
          <a:pPr rtl="0"/>
          <a:r>
            <a:rPr lang="en-US" smtClean="0"/>
            <a:t>Used SQL to perform the filtering process to the datasets</a:t>
          </a:r>
          <a:endParaRPr lang="en-US"/>
        </a:p>
      </dgm:t>
    </dgm:pt>
    <dgm:pt modelId="{27E40058-4E78-49A3-BBDF-D56770E193C4}" type="parTrans" cxnId="{2EBC5D4F-99E8-485C-ACB0-615AF42E1A21}">
      <dgm:prSet/>
      <dgm:spPr/>
      <dgm:t>
        <a:bodyPr/>
        <a:lstStyle/>
        <a:p>
          <a:endParaRPr lang="en-US"/>
        </a:p>
      </dgm:t>
    </dgm:pt>
    <dgm:pt modelId="{9C3B81FB-218F-47C4-BBF8-95EC03F20674}" type="sibTrans" cxnId="{2EBC5D4F-99E8-485C-ACB0-615AF42E1A21}">
      <dgm:prSet/>
      <dgm:spPr/>
      <dgm:t>
        <a:bodyPr/>
        <a:lstStyle/>
        <a:p>
          <a:endParaRPr lang="en-US"/>
        </a:p>
      </dgm:t>
    </dgm:pt>
    <dgm:pt modelId="{93B3EBA4-65E8-41AC-BC5F-C1D2B274F5F0}" type="pres">
      <dgm:prSet presAssocID="{9FD5FA0A-764C-472B-9186-CB2412AB2A18}" presName="linear" presStyleCnt="0">
        <dgm:presLayoutVars>
          <dgm:animLvl val="lvl"/>
          <dgm:resizeHandles val="exact"/>
        </dgm:presLayoutVars>
      </dgm:prSet>
      <dgm:spPr/>
      <dgm:t>
        <a:bodyPr/>
        <a:lstStyle/>
        <a:p>
          <a:endParaRPr lang="en-US"/>
        </a:p>
      </dgm:t>
    </dgm:pt>
    <dgm:pt modelId="{FF68B5BB-055E-4FC4-A514-7A8864767E47}" type="pres">
      <dgm:prSet presAssocID="{0FF265D5-C90A-43FE-A5D6-DB678D701EFC}" presName="parentText" presStyleLbl="node1" presStyleIdx="0" presStyleCnt="1">
        <dgm:presLayoutVars>
          <dgm:chMax val="0"/>
          <dgm:bulletEnabled val="1"/>
        </dgm:presLayoutVars>
      </dgm:prSet>
      <dgm:spPr/>
      <dgm:t>
        <a:bodyPr/>
        <a:lstStyle/>
        <a:p>
          <a:endParaRPr lang="en-US"/>
        </a:p>
      </dgm:t>
    </dgm:pt>
  </dgm:ptLst>
  <dgm:cxnLst>
    <dgm:cxn modelId="{245A3E76-2A7E-4942-AC46-5E6E8B922999}" type="presOf" srcId="{9FD5FA0A-764C-472B-9186-CB2412AB2A18}" destId="{93B3EBA4-65E8-41AC-BC5F-C1D2B274F5F0}" srcOrd="0" destOrd="0" presId="urn:microsoft.com/office/officeart/2005/8/layout/vList2"/>
    <dgm:cxn modelId="{2EBC5D4F-99E8-485C-ACB0-615AF42E1A21}" srcId="{9FD5FA0A-764C-472B-9186-CB2412AB2A18}" destId="{0FF265D5-C90A-43FE-A5D6-DB678D701EFC}" srcOrd="0" destOrd="0" parTransId="{27E40058-4E78-49A3-BBDF-D56770E193C4}" sibTransId="{9C3B81FB-218F-47C4-BBF8-95EC03F20674}"/>
    <dgm:cxn modelId="{9D7D94F6-5318-4E77-A9AD-67219F0645E2}" type="presOf" srcId="{0FF265D5-C90A-43FE-A5D6-DB678D701EFC}" destId="{FF68B5BB-055E-4FC4-A514-7A8864767E47}" srcOrd="0" destOrd="0" presId="urn:microsoft.com/office/officeart/2005/8/layout/vList2"/>
    <dgm:cxn modelId="{BD4B7555-7557-4F78-956F-4F36D2F4F971}" type="presParOf" srcId="{93B3EBA4-65E8-41AC-BC5F-C1D2B274F5F0}" destId="{FF68B5BB-055E-4FC4-A514-7A8864767E47}"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1F4D57-F163-464C-A422-315C88E23220}"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40DEE9AD-1E1D-479E-A7AF-3F6CD9585845}">
      <dgm:prSet/>
      <dgm:spPr/>
      <dgm:t>
        <a:bodyPr/>
        <a:lstStyle/>
        <a:p>
          <a:pPr rtl="0"/>
          <a:r>
            <a:rPr lang="en-US" b="1" smtClean="0"/>
            <a:t>FINAL RESULT FROM SQL</a:t>
          </a:r>
          <a:endParaRPr lang="en-US"/>
        </a:p>
      </dgm:t>
    </dgm:pt>
    <dgm:pt modelId="{1BC8CCD9-C487-4E77-8A11-41C4E156791C}" type="parTrans" cxnId="{5E464E1A-C8E3-4F5D-A3CA-DF599A19DFE5}">
      <dgm:prSet/>
      <dgm:spPr/>
      <dgm:t>
        <a:bodyPr/>
        <a:lstStyle/>
        <a:p>
          <a:endParaRPr lang="en-US"/>
        </a:p>
      </dgm:t>
    </dgm:pt>
    <dgm:pt modelId="{4016105A-1B7B-43DC-8AD3-A88F99BC399B}" type="sibTrans" cxnId="{5E464E1A-C8E3-4F5D-A3CA-DF599A19DFE5}">
      <dgm:prSet/>
      <dgm:spPr/>
      <dgm:t>
        <a:bodyPr/>
        <a:lstStyle/>
        <a:p>
          <a:endParaRPr lang="en-US"/>
        </a:p>
      </dgm:t>
    </dgm:pt>
    <dgm:pt modelId="{EF464742-B3F6-4947-B7B3-4E7025D3CEF6}" type="pres">
      <dgm:prSet presAssocID="{541F4D57-F163-464C-A422-315C88E23220}" presName="Name0" presStyleCnt="0">
        <dgm:presLayoutVars>
          <dgm:chMax val="7"/>
          <dgm:dir/>
          <dgm:animLvl val="lvl"/>
          <dgm:resizeHandles val="exact"/>
        </dgm:presLayoutVars>
      </dgm:prSet>
      <dgm:spPr/>
      <dgm:t>
        <a:bodyPr/>
        <a:lstStyle/>
        <a:p>
          <a:endParaRPr lang="en-US"/>
        </a:p>
      </dgm:t>
    </dgm:pt>
    <dgm:pt modelId="{26334923-D599-4186-9ED5-F5AB56491726}" type="pres">
      <dgm:prSet presAssocID="{40DEE9AD-1E1D-479E-A7AF-3F6CD9585845}" presName="circle1" presStyleLbl="node1" presStyleIdx="0" presStyleCnt="1"/>
      <dgm:spPr/>
    </dgm:pt>
    <dgm:pt modelId="{704286D5-B336-4DC2-A9F2-525DB4467DAB}" type="pres">
      <dgm:prSet presAssocID="{40DEE9AD-1E1D-479E-A7AF-3F6CD9585845}" presName="space" presStyleCnt="0"/>
      <dgm:spPr/>
    </dgm:pt>
    <dgm:pt modelId="{28B33F16-BCC9-4CC6-BFA0-EA3469B7EA57}" type="pres">
      <dgm:prSet presAssocID="{40DEE9AD-1E1D-479E-A7AF-3F6CD9585845}" presName="rect1" presStyleLbl="alignAcc1" presStyleIdx="0" presStyleCnt="1" custLinFactNeighborY="-57019"/>
      <dgm:spPr/>
      <dgm:t>
        <a:bodyPr/>
        <a:lstStyle/>
        <a:p>
          <a:endParaRPr lang="en-US"/>
        </a:p>
      </dgm:t>
    </dgm:pt>
    <dgm:pt modelId="{D19440C8-63D6-4668-B580-EB0C387E9D19}" type="pres">
      <dgm:prSet presAssocID="{40DEE9AD-1E1D-479E-A7AF-3F6CD9585845}" presName="rect1ParTxNoCh" presStyleLbl="alignAcc1" presStyleIdx="0" presStyleCnt="1">
        <dgm:presLayoutVars>
          <dgm:chMax val="1"/>
          <dgm:bulletEnabled val="1"/>
        </dgm:presLayoutVars>
      </dgm:prSet>
      <dgm:spPr/>
      <dgm:t>
        <a:bodyPr/>
        <a:lstStyle/>
        <a:p>
          <a:endParaRPr lang="en-US"/>
        </a:p>
      </dgm:t>
    </dgm:pt>
  </dgm:ptLst>
  <dgm:cxnLst>
    <dgm:cxn modelId="{AACB39D4-A3FA-4967-9141-D24B3B48A516}" type="presOf" srcId="{40DEE9AD-1E1D-479E-A7AF-3F6CD9585845}" destId="{28B33F16-BCC9-4CC6-BFA0-EA3469B7EA57}" srcOrd="0" destOrd="0" presId="urn:microsoft.com/office/officeart/2005/8/layout/target3"/>
    <dgm:cxn modelId="{5E464E1A-C8E3-4F5D-A3CA-DF599A19DFE5}" srcId="{541F4D57-F163-464C-A422-315C88E23220}" destId="{40DEE9AD-1E1D-479E-A7AF-3F6CD9585845}" srcOrd="0" destOrd="0" parTransId="{1BC8CCD9-C487-4E77-8A11-41C4E156791C}" sibTransId="{4016105A-1B7B-43DC-8AD3-A88F99BC399B}"/>
    <dgm:cxn modelId="{C3533235-57FC-49B2-8AEE-800A026DA0BF}" type="presOf" srcId="{541F4D57-F163-464C-A422-315C88E23220}" destId="{EF464742-B3F6-4947-B7B3-4E7025D3CEF6}" srcOrd="0" destOrd="0" presId="urn:microsoft.com/office/officeart/2005/8/layout/target3"/>
    <dgm:cxn modelId="{105DCEBF-1153-4065-A839-44276C01C7D7}" type="presOf" srcId="{40DEE9AD-1E1D-479E-A7AF-3F6CD9585845}" destId="{D19440C8-63D6-4668-B580-EB0C387E9D19}" srcOrd="1" destOrd="0" presId="urn:microsoft.com/office/officeart/2005/8/layout/target3"/>
    <dgm:cxn modelId="{F8711D22-8EC7-4AC0-BCFA-57AE2DC1C6CF}" type="presParOf" srcId="{EF464742-B3F6-4947-B7B3-4E7025D3CEF6}" destId="{26334923-D599-4186-9ED5-F5AB56491726}" srcOrd="0" destOrd="0" presId="urn:microsoft.com/office/officeart/2005/8/layout/target3"/>
    <dgm:cxn modelId="{3E37323D-3215-41CD-8159-314435A31950}" type="presParOf" srcId="{EF464742-B3F6-4947-B7B3-4E7025D3CEF6}" destId="{704286D5-B336-4DC2-A9F2-525DB4467DAB}" srcOrd="1" destOrd="0" presId="urn:microsoft.com/office/officeart/2005/8/layout/target3"/>
    <dgm:cxn modelId="{69E8C2A1-6072-4404-8538-39DFB319891E}" type="presParOf" srcId="{EF464742-B3F6-4947-B7B3-4E7025D3CEF6}" destId="{28B33F16-BCC9-4CC6-BFA0-EA3469B7EA57}" srcOrd="2" destOrd="0" presId="urn:microsoft.com/office/officeart/2005/8/layout/target3"/>
    <dgm:cxn modelId="{9966C763-F79C-4612-9905-0DF12B58A18F}" type="presParOf" srcId="{EF464742-B3F6-4947-B7B3-4E7025D3CEF6}" destId="{D19440C8-63D6-4668-B580-EB0C387E9D19}"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97B4E4-9F91-4149-8D5B-6D25DB95EF51}"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AE5A54CE-B40F-4528-8F19-00A2B4F162A7}">
      <dgm:prSet/>
      <dgm:spPr/>
      <dgm:t>
        <a:bodyPr/>
        <a:lstStyle/>
        <a:p>
          <a:pPr rtl="0"/>
          <a:r>
            <a:rPr lang="en-US" b="1" smtClean="0"/>
            <a:t>ONTO PYTHON AND MACHINE LEARNING</a:t>
          </a:r>
          <a:endParaRPr lang="en-US"/>
        </a:p>
      </dgm:t>
    </dgm:pt>
    <dgm:pt modelId="{8201F66C-D083-4ADC-92DD-532F5369B801}" type="parTrans" cxnId="{91173393-703D-4625-9E73-4AEE2D65355D}">
      <dgm:prSet/>
      <dgm:spPr/>
      <dgm:t>
        <a:bodyPr/>
        <a:lstStyle/>
        <a:p>
          <a:endParaRPr lang="en-US"/>
        </a:p>
      </dgm:t>
    </dgm:pt>
    <dgm:pt modelId="{5F7D7F50-E4E5-4433-A742-B5E7B2F1737B}" type="sibTrans" cxnId="{91173393-703D-4625-9E73-4AEE2D65355D}">
      <dgm:prSet/>
      <dgm:spPr/>
      <dgm:t>
        <a:bodyPr/>
        <a:lstStyle/>
        <a:p>
          <a:endParaRPr lang="en-US"/>
        </a:p>
      </dgm:t>
    </dgm:pt>
    <dgm:pt modelId="{A2420B3B-7E63-4673-B1A5-3DED711F4027}" type="pres">
      <dgm:prSet presAssocID="{6A97B4E4-9F91-4149-8D5B-6D25DB95EF51}" presName="Name0" presStyleCnt="0">
        <dgm:presLayoutVars>
          <dgm:chMax val="7"/>
          <dgm:dir/>
          <dgm:animLvl val="lvl"/>
          <dgm:resizeHandles val="exact"/>
        </dgm:presLayoutVars>
      </dgm:prSet>
      <dgm:spPr/>
      <dgm:t>
        <a:bodyPr/>
        <a:lstStyle/>
        <a:p>
          <a:endParaRPr lang="en-US"/>
        </a:p>
      </dgm:t>
    </dgm:pt>
    <dgm:pt modelId="{300578BD-2B63-4D86-8586-975A869997D4}" type="pres">
      <dgm:prSet presAssocID="{AE5A54CE-B40F-4528-8F19-00A2B4F162A7}" presName="circle1" presStyleLbl="node1" presStyleIdx="0" presStyleCnt="1"/>
      <dgm:spPr/>
    </dgm:pt>
    <dgm:pt modelId="{9648FB5A-A43F-4240-802B-0C81C852E705}" type="pres">
      <dgm:prSet presAssocID="{AE5A54CE-B40F-4528-8F19-00A2B4F162A7}" presName="space" presStyleCnt="0"/>
      <dgm:spPr/>
    </dgm:pt>
    <dgm:pt modelId="{1B649A1D-2730-43F8-B119-5883E1314720}" type="pres">
      <dgm:prSet presAssocID="{AE5A54CE-B40F-4528-8F19-00A2B4F162A7}" presName="rect1" presStyleLbl="alignAcc1" presStyleIdx="0" presStyleCnt="1"/>
      <dgm:spPr/>
      <dgm:t>
        <a:bodyPr/>
        <a:lstStyle/>
        <a:p>
          <a:endParaRPr lang="en-US"/>
        </a:p>
      </dgm:t>
    </dgm:pt>
    <dgm:pt modelId="{4BC38BAB-890F-4E13-A2FE-12A5B956E4BF}" type="pres">
      <dgm:prSet presAssocID="{AE5A54CE-B40F-4528-8F19-00A2B4F162A7}" presName="rect1ParTxNoCh" presStyleLbl="alignAcc1" presStyleIdx="0" presStyleCnt="1">
        <dgm:presLayoutVars>
          <dgm:chMax val="1"/>
          <dgm:bulletEnabled val="1"/>
        </dgm:presLayoutVars>
      </dgm:prSet>
      <dgm:spPr/>
      <dgm:t>
        <a:bodyPr/>
        <a:lstStyle/>
        <a:p>
          <a:endParaRPr lang="en-US"/>
        </a:p>
      </dgm:t>
    </dgm:pt>
  </dgm:ptLst>
  <dgm:cxnLst>
    <dgm:cxn modelId="{63D17453-C942-41BC-BC5C-2134B42F9C3A}" type="presOf" srcId="{AE5A54CE-B40F-4528-8F19-00A2B4F162A7}" destId="{1B649A1D-2730-43F8-B119-5883E1314720}" srcOrd="0" destOrd="0" presId="urn:microsoft.com/office/officeart/2005/8/layout/target3"/>
    <dgm:cxn modelId="{3E696115-C053-4647-B904-51FCCFC5EE11}" type="presOf" srcId="{AE5A54CE-B40F-4528-8F19-00A2B4F162A7}" destId="{4BC38BAB-890F-4E13-A2FE-12A5B956E4BF}" srcOrd="1" destOrd="0" presId="urn:microsoft.com/office/officeart/2005/8/layout/target3"/>
    <dgm:cxn modelId="{B83FF053-5A5A-4807-8F25-3FBDEF438764}" type="presOf" srcId="{6A97B4E4-9F91-4149-8D5B-6D25DB95EF51}" destId="{A2420B3B-7E63-4673-B1A5-3DED711F4027}" srcOrd="0" destOrd="0" presId="urn:microsoft.com/office/officeart/2005/8/layout/target3"/>
    <dgm:cxn modelId="{91173393-703D-4625-9E73-4AEE2D65355D}" srcId="{6A97B4E4-9F91-4149-8D5B-6D25DB95EF51}" destId="{AE5A54CE-B40F-4528-8F19-00A2B4F162A7}" srcOrd="0" destOrd="0" parTransId="{8201F66C-D083-4ADC-92DD-532F5369B801}" sibTransId="{5F7D7F50-E4E5-4433-A742-B5E7B2F1737B}"/>
    <dgm:cxn modelId="{F4012534-2709-4E3E-B220-AAD744CE8458}" type="presParOf" srcId="{A2420B3B-7E63-4673-B1A5-3DED711F4027}" destId="{300578BD-2B63-4D86-8586-975A869997D4}" srcOrd="0" destOrd="0" presId="urn:microsoft.com/office/officeart/2005/8/layout/target3"/>
    <dgm:cxn modelId="{2DA430B6-4B3F-4D0D-BA13-24C5303F584B}" type="presParOf" srcId="{A2420B3B-7E63-4673-B1A5-3DED711F4027}" destId="{9648FB5A-A43F-4240-802B-0C81C852E705}" srcOrd="1" destOrd="0" presId="urn:microsoft.com/office/officeart/2005/8/layout/target3"/>
    <dgm:cxn modelId="{8D3D4099-A3FB-4FD6-ABA5-1122D3C06FB9}" type="presParOf" srcId="{A2420B3B-7E63-4673-B1A5-3DED711F4027}" destId="{1B649A1D-2730-43F8-B119-5883E1314720}" srcOrd="2" destOrd="0" presId="urn:microsoft.com/office/officeart/2005/8/layout/target3"/>
    <dgm:cxn modelId="{2E033611-A855-4FB0-B7B4-8E68197AB94C}" type="presParOf" srcId="{A2420B3B-7E63-4673-B1A5-3DED711F4027}" destId="{4BC38BAB-890F-4E13-A2FE-12A5B956E4BF}"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D2480DB-67B8-4C68-8D12-31A5483232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127A651-9F58-450A-B204-2C84CE735F10}">
      <dgm:prSet/>
      <dgm:spPr/>
      <dgm:t>
        <a:bodyPr/>
        <a:lstStyle/>
        <a:p>
          <a:pPr rtl="0"/>
          <a:r>
            <a:rPr lang="en-US" b="1" dirty="0" smtClean="0"/>
            <a:t>Used Machine Learning to predict the  house prices</a:t>
          </a:r>
          <a:endParaRPr lang="en-US" dirty="0"/>
        </a:p>
      </dgm:t>
    </dgm:pt>
    <dgm:pt modelId="{0633AEB7-9C20-46A9-B9A7-A7737FECF066}" type="parTrans" cxnId="{90281CAC-20A2-4790-B847-12C19D884CD6}">
      <dgm:prSet/>
      <dgm:spPr/>
      <dgm:t>
        <a:bodyPr/>
        <a:lstStyle/>
        <a:p>
          <a:endParaRPr lang="en-US"/>
        </a:p>
      </dgm:t>
    </dgm:pt>
    <dgm:pt modelId="{9EE36245-9981-4AA8-93A7-4B2C5A7F8FF3}" type="sibTrans" cxnId="{90281CAC-20A2-4790-B847-12C19D884CD6}">
      <dgm:prSet/>
      <dgm:spPr/>
      <dgm:t>
        <a:bodyPr/>
        <a:lstStyle/>
        <a:p>
          <a:endParaRPr lang="en-US"/>
        </a:p>
      </dgm:t>
    </dgm:pt>
    <dgm:pt modelId="{CBC2CE03-1068-4FF1-B402-5C5E3126A758}">
      <dgm:prSet/>
      <dgm:spPr/>
      <dgm:t>
        <a:bodyPr/>
        <a:lstStyle/>
        <a:p>
          <a:pPr rtl="0"/>
          <a:r>
            <a:rPr lang="en-US" dirty="0" smtClean="0"/>
            <a:t>Came up with a graph to determine the house prices with respect to  the independent variable.</a:t>
          </a:r>
          <a:endParaRPr lang="en-US" dirty="0"/>
        </a:p>
      </dgm:t>
    </dgm:pt>
    <dgm:pt modelId="{BD0CB9AC-229D-40F5-8FAE-6E243F0171D6}" type="parTrans" cxnId="{9B2CAE70-B11C-4164-B90C-B324996E92F8}">
      <dgm:prSet/>
      <dgm:spPr/>
      <dgm:t>
        <a:bodyPr/>
        <a:lstStyle/>
        <a:p>
          <a:endParaRPr lang="en-US"/>
        </a:p>
      </dgm:t>
    </dgm:pt>
    <dgm:pt modelId="{CC81E9D8-840A-4CFE-A188-41CEE3ECBF8F}" type="sibTrans" cxnId="{9B2CAE70-B11C-4164-B90C-B324996E92F8}">
      <dgm:prSet/>
      <dgm:spPr/>
      <dgm:t>
        <a:bodyPr/>
        <a:lstStyle/>
        <a:p>
          <a:endParaRPr lang="en-US"/>
        </a:p>
      </dgm:t>
    </dgm:pt>
    <dgm:pt modelId="{4AD9B55D-118D-4284-BFF7-444293268D00}" type="pres">
      <dgm:prSet presAssocID="{0D2480DB-67B8-4C68-8D12-31A54832325B}" presName="linear" presStyleCnt="0">
        <dgm:presLayoutVars>
          <dgm:animLvl val="lvl"/>
          <dgm:resizeHandles val="exact"/>
        </dgm:presLayoutVars>
      </dgm:prSet>
      <dgm:spPr/>
      <dgm:t>
        <a:bodyPr/>
        <a:lstStyle/>
        <a:p>
          <a:endParaRPr lang="en-US"/>
        </a:p>
      </dgm:t>
    </dgm:pt>
    <dgm:pt modelId="{AF28A953-350D-422F-B924-8015D2248D70}" type="pres">
      <dgm:prSet presAssocID="{B127A651-9F58-450A-B204-2C84CE735F10}" presName="parentText" presStyleLbl="node1" presStyleIdx="0" presStyleCnt="2" custLinFactY="-100000" custLinFactNeighborX="-322" custLinFactNeighborY="-122617">
        <dgm:presLayoutVars>
          <dgm:chMax val="0"/>
          <dgm:bulletEnabled val="1"/>
        </dgm:presLayoutVars>
      </dgm:prSet>
      <dgm:spPr/>
      <dgm:t>
        <a:bodyPr/>
        <a:lstStyle/>
        <a:p>
          <a:endParaRPr lang="en-US"/>
        </a:p>
      </dgm:t>
    </dgm:pt>
    <dgm:pt modelId="{8BDF0FA5-1CC9-4E90-8851-E255507730AB}" type="pres">
      <dgm:prSet presAssocID="{9EE36245-9981-4AA8-93A7-4B2C5A7F8FF3}" presName="spacer" presStyleCnt="0"/>
      <dgm:spPr/>
    </dgm:pt>
    <dgm:pt modelId="{3F55E111-D01A-4B3B-B5BE-044B8761A818}" type="pres">
      <dgm:prSet presAssocID="{CBC2CE03-1068-4FF1-B402-5C5E3126A758}" presName="parentText" presStyleLbl="node1" presStyleIdx="1" presStyleCnt="2" custScaleY="114301">
        <dgm:presLayoutVars>
          <dgm:chMax val="0"/>
          <dgm:bulletEnabled val="1"/>
        </dgm:presLayoutVars>
      </dgm:prSet>
      <dgm:spPr/>
      <dgm:t>
        <a:bodyPr/>
        <a:lstStyle/>
        <a:p>
          <a:endParaRPr lang="en-US"/>
        </a:p>
      </dgm:t>
    </dgm:pt>
  </dgm:ptLst>
  <dgm:cxnLst>
    <dgm:cxn modelId="{9B2CAE70-B11C-4164-B90C-B324996E92F8}" srcId="{0D2480DB-67B8-4C68-8D12-31A54832325B}" destId="{CBC2CE03-1068-4FF1-B402-5C5E3126A758}" srcOrd="1" destOrd="0" parTransId="{BD0CB9AC-229D-40F5-8FAE-6E243F0171D6}" sibTransId="{CC81E9D8-840A-4CFE-A188-41CEE3ECBF8F}"/>
    <dgm:cxn modelId="{975AF5B7-2BB6-4600-A03C-BD713B70A6D5}" type="presOf" srcId="{0D2480DB-67B8-4C68-8D12-31A54832325B}" destId="{4AD9B55D-118D-4284-BFF7-444293268D00}" srcOrd="0" destOrd="0" presId="urn:microsoft.com/office/officeart/2005/8/layout/vList2"/>
    <dgm:cxn modelId="{90281CAC-20A2-4790-B847-12C19D884CD6}" srcId="{0D2480DB-67B8-4C68-8D12-31A54832325B}" destId="{B127A651-9F58-450A-B204-2C84CE735F10}" srcOrd="0" destOrd="0" parTransId="{0633AEB7-9C20-46A9-B9A7-A7737FECF066}" sibTransId="{9EE36245-9981-4AA8-93A7-4B2C5A7F8FF3}"/>
    <dgm:cxn modelId="{EB339CE3-DD57-438F-A5A1-59DA0C2FBF0A}" type="presOf" srcId="{CBC2CE03-1068-4FF1-B402-5C5E3126A758}" destId="{3F55E111-D01A-4B3B-B5BE-044B8761A818}" srcOrd="0" destOrd="0" presId="urn:microsoft.com/office/officeart/2005/8/layout/vList2"/>
    <dgm:cxn modelId="{7626F9C3-3720-47DA-9CBC-AA8DB7D1E776}" type="presOf" srcId="{B127A651-9F58-450A-B204-2C84CE735F10}" destId="{AF28A953-350D-422F-B924-8015D2248D70}" srcOrd="0" destOrd="0" presId="urn:microsoft.com/office/officeart/2005/8/layout/vList2"/>
    <dgm:cxn modelId="{D2CE8112-5787-4FBE-8F88-F5D160B79883}" type="presParOf" srcId="{4AD9B55D-118D-4284-BFF7-444293268D00}" destId="{AF28A953-350D-422F-B924-8015D2248D70}" srcOrd="0" destOrd="0" presId="urn:microsoft.com/office/officeart/2005/8/layout/vList2"/>
    <dgm:cxn modelId="{6BA83BEF-D0B1-46C2-B261-4EA02BD5DE7F}" type="presParOf" srcId="{4AD9B55D-118D-4284-BFF7-444293268D00}" destId="{8BDF0FA5-1CC9-4E90-8851-E255507730AB}" srcOrd="1" destOrd="0" presId="urn:microsoft.com/office/officeart/2005/8/layout/vList2"/>
    <dgm:cxn modelId="{FD0E486B-B968-4DB5-BCAB-96897EEF2127}" type="presParOf" srcId="{4AD9B55D-118D-4284-BFF7-444293268D00}" destId="{3F55E111-D01A-4B3B-B5BE-044B8761A818}"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EF5331-137E-40B8-B884-5CF1A5E27027}"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2E1E0DCF-789B-4489-9793-554F0601213F}">
      <dgm:prSet/>
      <dgm:spPr/>
      <dgm:t>
        <a:bodyPr/>
        <a:lstStyle/>
        <a:p>
          <a:pPr rtl="0"/>
          <a:r>
            <a:rPr lang="en-US" b="1" smtClean="0"/>
            <a:t>ALTERYX</a:t>
          </a:r>
          <a:endParaRPr lang="en-US"/>
        </a:p>
      </dgm:t>
    </dgm:pt>
    <dgm:pt modelId="{4511A9F5-597B-4CB2-806E-3245E0B7EC03}" type="parTrans" cxnId="{CD9438A5-354C-434B-8574-58412BA5F082}">
      <dgm:prSet/>
      <dgm:spPr/>
      <dgm:t>
        <a:bodyPr/>
        <a:lstStyle/>
        <a:p>
          <a:endParaRPr lang="en-US"/>
        </a:p>
      </dgm:t>
    </dgm:pt>
    <dgm:pt modelId="{D8F7ADCF-8724-4884-98B7-D3014030E2FF}" type="sibTrans" cxnId="{CD9438A5-354C-434B-8574-58412BA5F082}">
      <dgm:prSet/>
      <dgm:spPr/>
      <dgm:t>
        <a:bodyPr/>
        <a:lstStyle/>
        <a:p>
          <a:endParaRPr lang="en-US"/>
        </a:p>
      </dgm:t>
    </dgm:pt>
    <dgm:pt modelId="{E638BEDF-0B2A-48C3-A385-62CEFF8E2B11}" type="pres">
      <dgm:prSet presAssocID="{8FEF5331-137E-40B8-B884-5CF1A5E27027}" presName="Name0" presStyleCnt="0">
        <dgm:presLayoutVars>
          <dgm:chMax val="7"/>
          <dgm:dir/>
          <dgm:animLvl val="lvl"/>
          <dgm:resizeHandles val="exact"/>
        </dgm:presLayoutVars>
      </dgm:prSet>
      <dgm:spPr/>
      <dgm:t>
        <a:bodyPr/>
        <a:lstStyle/>
        <a:p>
          <a:endParaRPr lang="en-US"/>
        </a:p>
      </dgm:t>
    </dgm:pt>
    <dgm:pt modelId="{F93320A0-45A3-4DC4-A9D6-BD39FFACFA48}" type="pres">
      <dgm:prSet presAssocID="{2E1E0DCF-789B-4489-9793-554F0601213F}" presName="circle1" presStyleLbl="node1" presStyleIdx="0" presStyleCnt="1"/>
      <dgm:spPr/>
    </dgm:pt>
    <dgm:pt modelId="{8A1E5F67-69E9-43CB-B2B0-D24E434BC81C}" type="pres">
      <dgm:prSet presAssocID="{2E1E0DCF-789B-4489-9793-554F0601213F}" presName="space" presStyleCnt="0"/>
      <dgm:spPr/>
    </dgm:pt>
    <dgm:pt modelId="{ABD3142F-7997-4A41-8B42-49564815EC46}" type="pres">
      <dgm:prSet presAssocID="{2E1E0DCF-789B-4489-9793-554F0601213F}" presName="rect1" presStyleLbl="alignAcc1" presStyleIdx="0" presStyleCnt="1"/>
      <dgm:spPr/>
      <dgm:t>
        <a:bodyPr/>
        <a:lstStyle/>
        <a:p>
          <a:endParaRPr lang="en-US"/>
        </a:p>
      </dgm:t>
    </dgm:pt>
    <dgm:pt modelId="{C2CEF8EE-BC64-43DA-9C0A-FFE794A318BE}" type="pres">
      <dgm:prSet presAssocID="{2E1E0DCF-789B-4489-9793-554F0601213F}" presName="rect1ParTxNoCh" presStyleLbl="alignAcc1" presStyleIdx="0" presStyleCnt="1">
        <dgm:presLayoutVars>
          <dgm:chMax val="1"/>
          <dgm:bulletEnabled val="1"/>
        </dgm:presLayoutVars>
      </dgm:prSet>
      <dgm:spPr/>
      <dgm:t>
        <a:bodyPr/>
        <a:lstStyle/>
        <a:p>
          <a:endParaRPr lang="en-US"/>
        </a:p>
      </dgm:t>
    </dgm:pt>
  </dgm:ptLst>
  <dgm:cxnLst>
    <dgm:cxn modelId="{D84B8D40-9772-4AED-B9B0-89A0ACBE1C57}" type="presOf" srcId="{8FEF5331-137E-40B8-B884-5CF1A5E27027}" destId="{E638BEDF-0B2A-48C3-A385-62CEFF8E2B11}" srcOrd="0" destOrd="0" presId="urn:microsoft.com/office/officeart/2005/8/layout/target3"/>
    <dgm:cxn modelId="{CD9438A5-354C-434B-8574-58412BA5F082}" srcId="{8FEF5331-137E-40B8-B884-5CF1A5E27027}" destId="{2E1E0DCF-789B-4489-9793-554F0601213F}" srcOrd="0" destOrd="0" parTransId="{4511A9F5-597B-4CB2-806E-3245E0B7EC03}" sibTransId="{D8F7ADCF-8724-4884-98B7-D3014030E2FF}"/>
    <dgm:cxn modelId="{EB0A5087-8403-4736-A9EB-DB8236888B0A}" type="presOf" srcId="{2E1E0DCF-789B-4489-9793-554F0601213F}" destId="{ABD3142F-7997-4A41-8B42-49564815EC46}" srcOrd="0" destOrd="0" presId="urn:microsoft.com/office/officeart/2005/8/layout/target3"/>
    <dgm:cxn modelId="{367D41F7-F453-4311-9BEA-0B5F40E90D86}" type="presOf" srcId="{2E1E0DCF-789B-4489-9793-554F0601213F}" destId="{C2CEF8EE-BC64-43DA-9C0A-FFE794A318BE}" srcOrd="1" destOrd="0" presId="urn:microsoft.com/office/officeart/2005/8/layout/target3"/>
    <dgm:cxn modelId="{E1D26561-1E58-4F9D-A336-DD18022B85C5}" type="presParOf" srcId="{E638BEDF-0B2A-48C3-A385-62CEFF8E2B11}" destId="{F93320A0-45A3-4DC4-A9D6-BD39FFACFA48}" srcOrd="0" destOrd="0" presId="urn:microsoft.com/office/officeart/2005/8/layout/target3"/>
    <dgm:cxn modelId="{CA6E070C-4E79-4E66-9BBE-D82C5C7F76A5}" type="presParOf" srcId="{E638BEDF-0B2A-48C3-A385-62CEFF8E2B11}" destId="{8A1E5F67-69E9-43CB-B2B0-D24E434BC81C}" srcOrd="1" destOrd="0" presId="urn:microsoft.com/office/officeart/2005/8/layout/target3"/>
    <dgm:cxn modelId="{866407EB-F9F7-4713-8A6E-DD1933DF466F}" type="presParOf" srcId="{E638BEDF-0B2A-48C3-A385-62CEFF8E2B11}" destId="{ABD3142F-7997-4A41-8B42-49564815EC46}" srcOrd="2" destOrd="0" presId="urn:microsoft.com/office/officeart/2005/8/layout/target3"/>
    <dgm:cxn modelId="{3CC88CF4-2C01-45EA-8A75-BA20A6BD65CF}" type="presParOf" srcId="{E638BEDF-0B2A-48C3-A385-62CEFF8E2B11}" destId="{C2CEF8EE-BC64-43DA-9C0A-FFE794A318BE}"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469DB-6146-49FA-9580-02B476185027}">
      <dsp:nvSpPr>
        <dsp:cNvPr id="0" name=""/>
        <dsp:cNvSpPr/>
      </dsp:nvSpPr>
      <dsp:spPr>
        <a:xfrm>
          <a:off x="0" y="4925"/>
          <a:ext cx="9784079"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Used excel to retrieve and merge all the applications from the various sources i.e from Excel, Zillow and Online Applications</a:t>
          </a:r>
          <a:endParaRPr lang="en-US" sz="1600" kern="1200"/>
        </a:p>
      </dsp:txBody>
      <dsp:txXfrm>
        <a:off x="31070" y="35995"/>
        <a:ext cx="9721939" cy="5743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688A3-30B9-41E1-AEBB-F55EDE2A05C1}">
      <dsp:nvSpPr>
        <dsp:cNvPr id="0" name=""/>
        <dsp:cNvSpPr/>
      </dsp:nvSpPr>
      <dsp:spPr>
        <a:xfrm>
          <a:off x="0" y="0"/>
          <a:ext cx="11074401" cy="115202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Merged the 3 datasets.</a:t>
          </a:r>
          <a:endParaRPr lang="en-US" sz="2900" kern="1200" dirty="0"/>
        </a:p>
      </dsp:txBody>
      <dsp:txXfrm>
        <a:off x="56237" y="56237"/>
        <a:ext cx="10961927" cy="1039555"/>
      </dsp:txXfrm>
    </dsp:sp>
    <dsp:sp modelId="{5D118D9D-7088-4236-81B6-A6D903490A9A}">
      <dsp:nvSpPr>
        <dsp:cNvPr id="0" name=""/>
        <dsp:cNvSpPr/>
      </dsp:nvSpPr>
      <dsp:spPr>
        <a:xfrm>
          <a:off x="0" y="1267299"/>
          <a:ext cx="11074401" cy="115202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Filtered to get the applications with 500 and above in credit score</a:t>
          </a:r>
          <a:endParaRPr lang="en-US" sz="2900" kern="1200" dirty="0"/>
        </a:p>
      </dsp:txBody>
      <dsp:txXfrm>
        <a:off x="56237" y="1323536"/>
        <a:ext cx="10961927" cy="1039555"/>
      </dsp:txXfrm>
    </dsp:sp>
    <dsp:sp modelId="{6D16A333-DFC2-4C9F-8DAB-0F4F8885861D}">
      <dsp:nvSpPr>
        <dsp:cNvPr id="0" name=""/>
        <dsp:cNvSpPr/>
      </dsp:nvSpPr>
      <dsp:spPr>
        <a:xfrm>
          <a:off x="0" y="2534599"/>
          <a:ext cx="11074401" cy="115202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Used tiling to assign values to groups of datasets  based on ranges in the data.</a:t>
          </a:r>
          <a:endParaRPr lang="en-US" sz="2900" kern="1200" dirty="0"/>
        </a:p>
      </dsp:txBody>
      <dsp:txXfrm>
        <a:off x="56237" y="2590836"/>
        <a:ext cx="10961927" cy="103955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E1D46-F385-4892-BE22-6F2C1D6EF7F9}">
      <dsp:nvSpPr>
        <dsp:cNvPr id="0" name=""/>
        <dsp:cNvSpPr/>
      </dsp:nvSpPr>
      <dsp:spPr>
        <a:xfrm>
          <a:off x="0" y="36388"/>
          <a:ext cx="841828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Tableau was used to visualize data and to derive insights on how to drive growth at RMG Company.</a:t>
          </a:r>
          <a:endParaRPr lang="en-US" sz="1600" kern="1200" dirty="0"/>
        </a:p>
      </dsp:txBody>
      <dsp:txXfrm>
        <a:off x="31070" y="67458"/>
        <a:ext cx="8356146" cy="574340"/>
      </dsp:txXfrm>
    </dsp:sp>
    <dsp:sp modelId="{60E08D74-186D-40D0-A8B1-FACF17D2F4CA}">
      <dsp:nvSpPr>
        <dsp:cNvPr id="0" name=""/>
        <dsp:cNvSpPr/>
      </dsp:nvSpPr>
      <dsp:spPr>
        <a:xfrm>
          <a:off x="0" y="796356"/>
          <a:ext cx="841828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Came up with recommendations to spur growth at the Company</a:t>
          </a:r>
          <a:endParaRPr lang="en-US" sz="1600" kern="1200" dirty="0"/>
        </a:p>
      </dsp:txBody>
      <dsp:txXfrm>
        <a:off x="31070" y="827426"/>
        <a:ext cx="8356146" cy="574340"/>
      </dsp:txXfrm>
    </dsp:sp>
    <dsp:sp modelId="{32759FAD-D2BB-421B-B482-F6F98A063D51}">
      <dsp:nvSpPr>
        <dsp:cNvPr id="0" name=""/>
        <dsp:cNvSpPr/>
      </dsp:nvSpPr>
      <dsp:spPr>
        <a:xfrm>
          <a:off x="0" y="1401508"/>
          <a:ext cx="841828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Produced reports and charts that communicate the general performance of our business.</a:t>
          </a:r>
          <a:endParaRPr lang="en-US" sz="1600" kern="1200" dirty="0"/>
        </a:p>
      </dsp:txBody>
      <dsp:txXfrm>
        <a:off x="31070" y="1432578"/>
        <a:ext cx="8356146" cy="574340"/>
      </dsp:txXfrm>
    </dsp:sp>
    <dsp:sp modelId="{3C64FD4A-E3A2-4D28-B91F-A4F8CEF14C6E}">
      <dsp:nvSpPr>
        <dsp:cNvPr id="0" name=""/>
        <dsp:cNvSpPr/>
      </dsp:nvSpPr>
      <dsp:spPr>
        <a:xfrm>
          <a:off x="0" y="2084069"/>
          <a:ext cx="841828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Translated abstract data into easily digestible and highly visual dashboard applications.</a:t>
          </a:r>
          <a:endParaRPr lang="en-US" sz="1600" kern="1200" dirty="0"/>
        </a:p>
      </dsp:txBody>
      <dsp:txXfrm>
        <a:off x="31070" y="2115139"/>
        <a:ext cx="8356146" cy="574340"/>
      </dsp:txXfrm>
    </dsp:sp>
    <dsp:sp modelId="{73C4BE5A-ED06-45C4-8966-26D494EF8E42}">
      <dsp:nvSpPr>
        <dsp:cNvPr id="0" name=""/>
        <dsp:cNvSpPr/>
      </dsp:nvSpPr>
      <dsp:spPr>
        <a:xfrm>
          <a:off x="0" y="2766629"/>
          <a:ext cx="841828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Defined the KPIs</a:t>
          </a:r>
          <a:endParaRPr lang="en-US" sz="1600" kern="1200" dirty="0"/>
        </a:p>
      </dsp:txBody>
      <dsp:txXfrm>
        <a:off x="31070" y="2797699"/>
        <a:ext cx="8356146" cy="574340"/>
      </dsp:txXfrm>
    </dsp:sp>
    <dsp:sp modelId="{85172D7B-2718-40CD-A4D8-C9495502C657}">
      <dsp:nvSpPr>
        <dsp:cNvPr id="0" name=""/>
        <dsp:cNvSpPr/>
      </dsp:nvSpPr>
      <dsp:spPr>
        <a:xfrm>
          <a:off x="0" y="3449189"/>
          <a:ext cx="841828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Collected and refined the data</a:t>
          </a:r>
          <a:endParaRPr lang="en-US" sz="1600" kern="1200" dirty="0"/>
        </a:p>
      </dsp:txBody>
      <dsp:txXfrm>
        <a:off x="31070" y="3480259"/>
        <a:ext cx="8356146" cy="5743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0B7EF-DB7E-4BAD-8CC3-7BD4B264CC7A}">
      <dsp:nvSpPr>
        <dsp:cNvPr id="0" name=""/>
        <dsp:cNvSpPr/>
      </dsp:nvSpPr>
      <dsp:spPr>
        <a:xfrm>
          <a:off x="0" y="0"/>
          <a:ext cx="369332" cy="369332"/>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E9B19-0B3C-402C-970F-4AA1DCD38B2D}">
      <dsp:nvSpPr>
        <dsp:cNvPr id="0" name=""/>
        <dsp:cNvSpPr/>
      </dsp:nvSpPr>
      <dsp:spPr>
        <a:xfrm>
          <a:off x="184665" y="0"/>
          <a:ext cx="2806183" cy="369332"/>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smtClean="0"/>
            <a:t>RECOMMENDATIONS</a:t>
          </a:r>
          <a:endParaRPr lang="en-US" sz="1500" kern="1200"/>
        </a:p>
      </dsp:txBody>
      <dsp:txXfrm>
        <a:off x="184665" y="0"/>
        <a:ext cx="2806183" cy="369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6C508-E313-4546-9C19-55DEF989BDB3}">
      <dsp:nvSpPr>
        <dsp:cNvPr id="0" name=""/>
        <dsp:cNvSpPr/>
      </dsp:nvSpPr>
      <dsp:spPr>
        <a:xfrm>
          <a:off x="0" y="0"/>
          <a:ext cx="10228217"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smtClean="0"/>
            <a:t>Performed calculations and statistical analysis .</a:t>
          </a:r>
          <a:endParaRPr lang="en-US" sz="1700" kern="1200" dirty="0"/>
        </a:p>
      </dsp:txBody>
      <dsp:txXfrm>
        <a:off x="19904" y="19904"/>
        <a:ext cx="10188409" cy="367937"/>
      </dsp:txXfrm>
    </dsp:sp>
    <dsp:sp modelId="{07F1570F-3C62-4EDF-AE5E-185EB308EDF2}">
      <dsp:nvSpPr>
        <dsp:cNvPr id="0" name=""/>
        <dsp:cNvSpPr/>
      </dsp:nvSpPr>
      <dsp:spPr>
        <a:xfrm>
          <a:off x="0" y="481680"/>
          <a:ext cx="10228217"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smtClean="0"/>
            <a:t>Performed general analysis to each and every table thereafter tabled the findings</a:t>
          </a:r>
          <a:endParaRPr lang="en-US" sz="1700" kern="1200" dirty="0"/>
        </a:p>
      </dsp:txBody>
      <dsp:txXfrm>
        <a:off x="19904" y="501584"/>
        <a:ext cx="10188409" cy="367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9A2C9-0043-4077-8870-A44CC0B8FB2E}">
      <dsp:nvSpPr>
        <dsp:cNvPr id="0" name=""/>
        <dsp:cNvSpPr/>
      </dsp:nvSpPr>
      <dsp:spPr>
        <a:xfrm>
          <a:off x="0" y="9557"/>
          <a:ext cx="10228217" cy="3597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Retrieved specific pieces of data from the databases.</a:t>
          </a:r>
          <a:endParaRPr lang="en-US" sz="1500" kern="1200"/>
        </a:p>
      </dsp:txBody>
      <dsp:txXfrm>
        <a:off x="17563" y="27120"/>
        <a:ext cx="10193091" cy="324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8B5BB-055E-4FC4-A514-7A8864767E47}">
      <dsp:nvSpPr>
        <dsp:cNvPr id="0" name=""/>
        <dsp:cNvSpPr/>
      </dsp:nvSpPr>
      <dsp:spPr>
        <a:xfrm>
          <a:off x="0" y="4778"/>
          <a:ext cx="10109068" cy="3597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Used SQL to perform the filtering process to the datasets</a:t>
          </a:r>
          <a:endParaRPr lang="en-US" sz="1500" kern="1200"/>
        </a:p>
      </dsp:txBody>
      <dsp:txXfrm>
        <a:off x="17563" y="22341"/>
        <a:ext cx="10073942" cy="324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34923-D599-4186-9ED5-F5AB56491726}">
      <dsp:nvSpPr>
        <dsp:cNvPr id="0" name=""/>
        <dsp:cNvSpPr/>
      </dsp:nvSpPr>
      <dsp:spPr>
        <a:xfrm>
          <a:off x="0" y="0"/>
          <a:ext cx="461665" cy="461665"/>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B33F16-BCC9-4CC6-BFA0-EA3469B7EA57}">
      <dsp:nvSpPr>
        <dsp:cNvPr id="0" name=""/>
        <dsp:cNvSpPr/>
      </dsp:nvSpPr>
      <dsp:spPr>
        <a:xfrm>
          <a:off x="230832" y="0"/>
          <a:ext cx="4367292" cy="46166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smtClean="0"/>
            <a:t>FINAL RESULT FROM SQL</a:t>
          </a:r>
          <a:endParaRPr lang="en-US" sz="2100" kern="1200"/>
        </a:p>
      </dsp:txBody>
      <dsp:txXfrm>
        <a:off x="230832" y="0"/>
        <a:ext cx="4367292" cy="4616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578BD-2B63-4D86-8586-975A869997D4}">
      <dsp:nvSpPr>
        <dsp:cNvPr id="0" name=""/>
        <dsp:cNvSpPr/>
      </dsp:nvSpPr>
      <dsp:spPr>
        <a:xfrm>
          <a:off x="0" y="0"/>
          <a:ext cx="400109" cy="40010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649A1D-2730-43F8-B119-5883E1314720}">
      <dsp:nvSpPr>
        <dsp:cNvPr id="0" name=""/>
        <dsp:cNvSpPr/>
      </dsp:nvSpPr>
      <dsp:spPr>
        <a:xfrm>
          <a:off x="200054" y="0"/>
          <a:ext cx="6113659" cy="40010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smtClean="0"/>
            <a:t>ONTO PYTHON AND MACHINE LEARNING</a:t>
          </a:r>
          <a:endParaRPr lang="en-US" sz="1800" kern="1200"/>
        </a:p>
      </dsp:txBody>
      <dsp:txXfrm>
        <a:off x="200054" y="0"/>
        <a:ext cx="6113659" cy="4001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8A953-350D-422F-B924-8015D2248D70}">
      <dsp:nvSpPr>
        <dsp:cNvPr id="0" name=""/>
        <dsp:cNvSpPr/>
      </dsp:nvSpPr>
      <dsp:spPr>
        <a:xfrm>
          <a:off x="0" y="0"/>
          <a:ext cx="9027885" cy="3357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smtClean="0"/>
            <a:t>Used Machine Learning to predict the  house prices</a:t>
          </a:r>
          <a:endParaRPr lang="en-US" sz="1400" kern="1200" dirty="0"/>
        </a:p>
      </dsp:txBody>
      <dsp:txXfrm>
        <a:off x="16392" y="16392"/>
        <a:ext cx="8995101" cy="303006"/>
      </dsp:txXfrm>
    </dsp:sp>
    <dsp:sp modelId="{3F55E111-D01A-4B3B-B5BE-044B8761A818}">
      <dsp:nvSpPr>
        <dsp:cNvPr id="0" name=""/>
        <dsp:cNvSpPr/>
      </dsp:nvSpPr>
      <dsp:spPr>
        <a:xfrm>
          <a:off x="0" y="609601"/>
          <a:ext cx="9027885" cy="38381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Came up with a graph to determine the house prices with respect to  the independent variable.</a:t>
          </a:r>
          <a:endParaRPr lang="en-US" sz="1400" kern="1200" dirty="0"/>
        </a:p>
      </dsp:txBody>
      <dsp:txXfrm>
        <a:off x="18736" y="628337"/>
        <a:ext cx="8990413" cy="3463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320A0-45A3-4DC4-A9D6-BD39FFACFA48}">
      <dsp:nvSpPr>
        <dsp:cNvPr id="0" name=""/>
        <dsp:cNvSpPr/>
      </dsp:nvSpPr>
      <dsp:spPr>
        <a:xfrm>
          <a:off x="0" y="0"/>
          <a:ext cx="461665" cy="461665"/>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D3142F-7997-4A41-8B42-49564815EC46}">
      <dsp:nvSpPr>
        <dsp:cNvPr id="0" name=""/>
        <dsp:cNvSpPr/>
      </dsp:nvSpPr>
      <dsp:spPr>
        <a:xfrm>
          <a:off x="230832" y="0"/>
          <a:ext cx="4587910" cy="46166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smtClean="0"/>
            <a:t>ALTERYX</a:t>
          </a:r>
          <a:endParaRPr lang="en-US" sz="2100" kern="1200"/>
        </a:p>
      </dsp:txBody>
      <dsp:txXfrm>
        <a:off x="230832" y="0"/>
        <a:ext cx="4587910" cy="4616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D1C14C-A143-42F5-B247-D0E800131009}" type="datetimeFigureOut">
              <a:rPr lang="en-US" smtClean="0"/>
              <a:t>8/28/2023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0525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8203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13680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54017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65025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1C14C-A143-42F5-B247-D0E800131009}"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04305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1C14C-A143-42F5-B247-D0E800131009}" type="datetimeFigureOut">
              <a:rPr lang="en-US" smtClean="0"/>
              <a:t>8/28/2023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49466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D1C14C-A143-42F5-B247-D0E800131009}"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33597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D1C14C-A143-42F5-B247-D0E800131009}"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5760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8700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7817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988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6448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2082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75624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0597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4200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D1C14C-A143-42F5-B247-D0E800131009}" type="datetimeFigureOut">
              <a:rPr lang="en-US" smtClean="0"/>
              <a:t>8/28/2023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68185433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CedoProject/RevenueExpectedandthePerformanceinrelationtoTillingDashboar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8.tmp"/><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9.tmp"/><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tmp"/><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4F0CC76-FD57-461C-B66F-05F108458D9D}"/>
              </a:ext>
            </a:extLst>
          </p:cNvPr>
          <p:cNvSpPr>
            <a:spLocks noGrp="1"/>
          </p:cNvSpPr>
          <p:nvPr>
            <p:ph type="ctrTitle"/>
          </p:nvPr>
        </p:nvSpPr>
        <p:spPr>
          <a:xfrm>
            <a:off x="1154955" y="677333"/>
            <a:ext cx="8825658" cy="2677648"/>
          </a:xfrm>
        </p:spPr>
        <p:txBody>
          <a:bodyPr/>
          <a:lstStyle/>
          <a:p>
            <a:r>
              <a:rPr lang="en-gb" b="1" dirty="0" smtClean="0">
                <a:solidFill>
                  <a:schemeClr val="bg1"/>
                </a:solidFill>
                <a:hlinkClick r:id="rId2"/>
              </a:rPr>
              <a:t/>
            </a:r>
            <a:br>
              <a:rPr lang="en-gb" b="1" dirty="0" smtClean="0">
                <a:solidFill>
                  <a:schemeClr val="bg1"/>
                </a:solidFill>
                <a:hlinkClick r:id="rId2"/>
              </a:rPr>
            </a:br>
            <a:r>
              <a:rPr lang="en-GB" b="1" dirty="0">
                <a:solidFill>
                  <a:schemeClr val="bg1"/>
                </a:solidFill>
                <a:hlinkClick r:id="rId2"/>
              </a:rPr>
              <a:t/>
            </a:r>
            <a:br>
              <a:rPr lang="en-GB" b="1" dirty="0">
                <a:solidFill>
                  <a:schemeClr val="bg1"/>
                </a:solidFill>
                <a:hlinkClick r:id="rId2"/>
              </a:rPr>
            </a:br>
            <a:r>
              <a:rPr lang="en-gb" sz="4800" b="1" dirty="0" smtClean="0">
                <a:solidFill>
                  <a:srgbClr val="FFFF00"/>
                </a:solidFill>
                <a:hlinkClick r:id="rId2"/>
              </a:rPr>
              <a:t>CEDO  PROJECT</a:t>
            </a:r>
            <a:endParaRPr lang="en-gb" sz="4800" b="1" dirty="0">
              <a:solidFill>
                <a:srgbClr val="FFFF00"/>
              </a:solidFill>
              <a:hlinkClick r:id="rId2"/>
            </a:endParaRPr>
          </a:p>
        </p:txBody>
      </p:sp>
      <p:sp>
        <p:nvSpPr>
          <p:cNvPr id="3" name="slide1">
            <a:extLst>
              <a:ext uri="{FF2B5EF4-FFF2-40B4-BE49-F238E27FC236}">
                <a16:creationId xmlns:a16="http://schemas.microsoft.com/office/drawing/2014/main" id="{0533B10B-1E6B-4CD1-8753-D3D9DFBEC267}"/>
              </a:ext>
            </a:extLst>
          </p:cNvPr>
          <p:cNvSpPr>
            <a:spLocks noGrp="1"/>
          </p:cNvSpPr>
          <p:nvPr>
            <p:ph type="subTitle" idx="1"/>
          </p:nvPr>
        </p:nvSpPr>
        <p:spPr/>
        <p:txBody>
          <a:bodyPr/>
          <a:lstStyle/>
          <a:p>
            <a:r>
              <a:rPr dirty="0"/>
              <a:t>File created on: 8/26/2023 9:41:45 PM</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edoworksproject.sql - SIDNEY.Project (SIDNEY\hp (54))* - Microsoft SQL Server Management Studi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923547"/>
          </a:xfrm>
          <a:prstGeom prst="rect">
            <a:avLst/>
          </a:prstGeom>
        </p:spPr>
      </p:pic>
      <p:pic>
        <p:nvPicPr>
          <p:cNvPr id="3" name="Picture 2" descr="cedoworksproject.sql - SIDNEY.Project (SIDNEY\hp (54))* - Microsoft SQL Server Management Studi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74473"/>
            <a:ext cx="12192000" cy="3136310"/>
          </a:xfrm>
          <a:prstGeom prst="rect">
            <a:avLst/>
          </a:prstGeom>
        </p:spPr>
      </p:pic>
    </p:spTree>
    <p:extLst>
      <p:ext uri="{BB962C8B-B14F-4D97-AF65-F5344CB8AC3E}">
        <p14:creationId xmlns:p14="http://schemas.microsoft.com/office/powerpoint/2010/main" val="2543688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482071649"/>
              </p:ext>
            </p:extLst>
          </p:nvPr>
        </p:nvGraphicFramePr>
        <p:xfrm>
          <a:off x="2913018" y="470262"/>
          <a:ext cx="4598125"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descr="Cedo excel project.xlsx - Excel (Product Activation Faile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959637"/>
            <a:ext cx="12192000" cy="5778856"/>
          </a:xfrm>
          <a:prstGeom prst="rect">
            <a:avLst/>
          </a:prstGeom>
        </p:spPr>
      </p:pic>
    </p:spTree>
    <p:extLst>
      <p:ext uri="{BB962C8B-B14F-4D97-AF65-F5344CB8AC3E}">
        <p14:creationId xmlns:p14="http://schemas.microsoft.com/office/powerpoint/2010/main" val="2937213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873829" y="377372"/>
          <a:ext cx="6313714"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657023356"/>
              </p:ext>
            </p:extLst>
          </p:nvPr>
        </p:nvGraphicFramePr>
        <p:xfrm>
          <a:off x="812800" y="1175657"/>
          <a:ext cx="9027885" cy="12269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Content Placeholder 3" descr="Screen Clippi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321" y="2758265"/>
            <a:ext cx="11428793" cy="3990219"/>
          </a:xfrm>
          <a:prstGeom prst="rect">
            <a:avLst/>
          </a:prstGeom>
        </p:spPr>
      </p:pic>
    </p:spTree>
    <p:extLst>
      <p:ext uri="{BB962C8B-B14F-4D97-AF65-F5344CB8AC3E}">
        <p14:creationId xmlns:p14="http://schemas.microsoft.com/office/powerpoint/2010/main" val="1527494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85" y="986972"/>
            <a:ext cx="11018262" cy="4846339"/>
          </a:xfrm>
          <a:prstGeom prst="rect">
            <a:avLst/>
          </a:prstGeom>
        </p:spPr>
      </p:pic>
    </p:spTree>
    <p:extLst>
      <p:ext uri="{BB962C8B-B14F-4D97-AF65-F5344CB8AC3E}">
        <p14:creationId xmlns:p14="http://schemas.microsoft.com/office/powerpoint/2010/main" val="1983521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931886"/>
            <a:ext cx="12017829" cy="3724048"/>
          </a:xfrm>
          <a:prstGeom prst="rect">
            <a:avLst/>
          </a:prstGeom>
        </p:spPr>
      </p:pic>
      <p:pic>
        <p:nvPicPr>
          <p:cNvPr id="3"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49" y="0"/>
            <a:ext cx="12195181" cy="2801257"/>
          </a:xfrm>
          <a:prstGeom prst="rect">
            <a:avLst/>
          </a:prstGeom>
        </p:spPr>
      </p:pic>
    </p:spTree>
    <p:extLst>
      <p:ext uri="{BB962C8B-B14F-4D97-AF65-F5344CB8AC3E}">
        <p14:creationId xmlns:p14="http://schemas.microsoft.com/office/powerpoint/2010/main" val="2947171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67" y="253280"/>
            <a:ext cx="10674190" cy="4855747"/>
          </a:xfrm>
          <a:prstGeom prst="rect">
            <a:avLst/>
          </a:prstGeom>
        </p:spPr>
      </p:pic>
    </p:spTree>
    <p:extLst>
      <p:ext uri="{BB962C8B-B14F-4D97-AF65-F5344CB8AC3E}">
        <p14:creationId xmlns:p14="http://schemas.microsoft.com/office/powerpoint/2010/main" val="3052246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87" y="1025235"/>
            <a:ext cx="10669158" cy="4876801"/>
          </a:xfrm>
          <a:prstGeom prst="rect">
            <a:avLst/>
          </a:prstGeom>
        </p:spPr>
      </p:pic>
    </p:spTree>
    <p:extLst>
      <p:ext uri="{BB962C8B-B14F-4D97-AF65-F5344CB8AC3E}">
        <p14:creationId xmlns:p14="http://schemas.microsoft.com/office/powerpoint/2010/main" val="1793659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691" y="121516"/>
            <a:ext cx="11360726" cy="3619211"/>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96" y="3740727"/>
            <a:ext cx="11386095" cy="2964873"/>
          </a:xfrm>
          <a:prstGeom prst="rect">
            <a:avLst/>
          </a:prstGeom>
        </p:spPr>
      </p:pic>
    </p:spTree>
    <p:extLst>
      <p:ext uri="{BB962C8B-B14F-4D97-AF65-F5344CB8AC3E}">
        <p14:creationId xmlns:p14="http://schemas.microsoft.com/office/powerpoint/2010/main" val="3161106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00" y="0"/>
            <a:ext cx="9246029" cy="3061856"/>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00" y="3178628"/>
            <a:ext cx="10461006" cy="3424711"/>
          </a:xfrm>
          <a:prstGeom prst="rect">
            <a:avLst/>
          </a:prstGeom>
        </p:spPr>
      </p:pic>
    </p:spTree>
    <p:extLst>
      <p:ext uri="{BB962C8B-B14F-4D97-AF65-F5344CB8AC3E}">
        <p14:creationId xmlns:p14="http://schemas.microsoft.com/office/powerpoint/2010/main" val="517386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4107543" y="435429"/>
          <a:ext cx="4818743"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162126055"/>
              </p:ext>
            </p:extLst>
          </p:nvPr>
        </p:nvGraphicFramePr>
        <p:xfrm>
          <a:off x="899884" y="1814284"/>
          <a:ext cx="11074401" cy="36866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71127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Background</a:t>
            </a:r>
            <a:endParaRPr lang="en-US" dirty="0"/>
          </a:p>
        </p:txBody>
      </p:sp>
      <p:sp>
        <p:nvSpPr>
          <p:cNvPr id="3" name="Content Placeholder 2"/>
          <p:cNvSpPr>
            <a:spLocks noGrp="1"/>
          </p:cNvSpPr>
          <p:nvPr>
            <p:ph idx="1"/>
          </p:nvPr>
        </p:nvSpPr>
        <p:spPr/>
        <p:txBody>
          <a:bodyPr/>
          <a:lstStyle/>
          <a:p>
            <a:r>
              <a:rPr lang="en-US" b="1" dirty="0" smtClean="0"/>
              <a:t>(</a:t>
            </a:r>
            <a:r>
              <a:rPr lang="en-US" b="1" dirty="0"/>
              <a:t>RMG) is a reputable mortgage lender with a strong presence in New York, Massachusetts, North Carolina, Texas, and Florida. As a subsidiary of North Beach Bank, RMG benefits from over 250 years of experience in the financial industry. RMG offers a full range of mortgage services, including purchase, refinance, and construction lending</a:t>
            </a:r>
            <a:r>
              <a:rPr lang="en-US" b="1" dirty="0" smtClean="0"/>
              <a:t>.</a:t>
            </a:r>
            <a:endParaRPr lang="en-US" b="1" dirty="0"/>
          </a:p>
        </p:txBody>
      </p:sp>
    </p:spTree>
    <p:extLst>
      <p:ext uri="{BB962C8B-B14F-4D97-AF65-F5344CB8AC3E}">
        <p14:creationId xmlns:p14="http://schemas.microsoft.com/office/powerpoint/2010/main" val="1790366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lteryx Designer x64 - CedoProject.yxm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0914"/>
            <a:ext cx="12192000" cy="6028612"/>
          </a:xfrm>
          <a:prstGeom prst="rect">
            <a:avLst/>
          </a:prstGeom>
        </p:spPr>
      </p:pic>
    </p:spTree>
    <p:extLst>
      <p:ext uri="{BB962C8B-B14F-4D97-AF65-F5344CB8AC3E}">
        <p14:creationId xmlns:p14="http://schemas.microsoft.com/office/powerpoint/2010/main" val="3300503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9144" y="130629"/>
            <a:ext cx="3251200" cy="523220"/>
          </a:xfrm>
          <a:prstGeom prst="rect">
            <a:avLst/>
          </a:prstGeom>
          <a:noFill/>
        </p:spPr>
        <p:txBody>
          <a:bodyPr wrap="square" rtlCol="0">
            <a:spAutoFit/>
          </a:bodyPr>
          <a:lstStyle/>
          <a:p>
            <a:r>
              <a:rPr lang="en-US" sz="2800" b="1" dirty="0" smtClean="0">
                <a:solidFill>
                  <a:schemeClr val="accent1"/>
                </a:solidFill>
                <a:latin typeface="Arial Black" panose="020B0A04020102020204" pitchFamily="34" charset="0"/>
              </a:rPr>
              <a:t>TABLEAU</a:t>
            </a:r>
            <a:endParaRPr lang="en-US" sz="2800" b="1" dirty="0">
              <a:solidFill>
                <a:schemeClr val="accent1"/>
              </a:solidFill>
              <a:latin typeface="Arial Black" panose="020B0A04020102020204" pitchFamily="34" charset="0"/>
            </a:endParaRPr>
          </a:p>
        </p:txBody>
      </p:sp>
      <p:graphicFrame>
        <p:nvGraphicFramePr>
          <p:cNvPr id="4" name="Diagram 3"/>
          <p:cNvGraphicFramePr/>
          <p:nvPr>
            <p:extLst>
              <p:ext uri="{D42A27DB-BD31-4B8C-83A1-F6EECF244321}">
                <p14:modId xmlns:p14="http://schemas.microsoft.com/office/powerpoint/2010/main" val="3675608837"/>
              </p:ext>
            </p:extLst>
          </p:nvPr>
        </p:nvGraphicFramePr>
        <p:xfrm>
          <a:off x="1233714" y="769256"/>
          <a:ext cx="8418286" cy="4122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6742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36" y="0"/>
            <a:ext cx="10931237" cy="6858000"/>
          </a:xfrm>
          <a:prstGeom prst="rect">
            <a:avLst/>
          </a:prstGeom>
        </p:spPr>
      </p:pic>
    </p:spTree>
    <p:extLst>
      <p:ext uri="{BB962C8B-B14F-4D97-AF65-F5344CB8AC3E}">
        <p14:creationId xmlns:p14="http://schemas.microsoft.com/office/powerpoint/2010/main" val="3038556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
            <a:ext cx="11720945" cy="6830191"/>
          </a:xfrm>
          <a:prstGeom prst="rect">
            <a:avLst/>
          </a:prstGeom>
        </p:spPr>
      </p:pic>
    </p:spTree>
    <p:extLst>
      <p:ext uri="{BB962C8B-B14F-4D97-AF65-F5344CB8AC3E}">
        <p14:creationId xmlns:p14="http://schemas.microsoft.com/office/powerpoint/2010/main" val="3466064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4086225" y="228600"/>
          <a:ext cx="299085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228725" y="1133475"/>
            <a:ext cx="7572375" cy="1200329"/>
          </a:xfrm>
          <a:prstGeom prst="rect">
            <a:avLst/>
          </a:prstGeom>
          <a:noFill/>
        </p:spPr>
        <p:txBody>
          <a:bodyPr wrap="square" rtlCol="0">
            <a:spAutoFit/>
          </a:bodyPr>
          <a:lstStyle/>
          <a:p>
            <a:r>
              <a:rPr lang="en-US" dirty="0" smtClean="0"/>
              <a:t>1.North Carolina is our main market therefore more focus in terms of marketing strategies and service delivery to maintain monopoly . The city is closely followed by Florida .The 2 states are both expected to net each above 44million in revenue anticipated, </a:t>
            </a:r>
            <a:endParaRPr lang="en-US" dirty="0"/>
          </a:p>
        </p:txBody>
      </p:sp>
      <p:sp>
        <p:nvSpPr>
          <p:cNvPr id="5" name="TextBox 4"/>
          <p:cNvSpPr txBox="1"/>
          <p:nvPr/>
        </p:nvSpPr>
        <p:spPr>
          <a:xfrm>
            <a:off x="1457325" y="2628900"/>
            <a:ext cx="7191375" cy="1754326"/>
          </a:xfrm>
          <a:prstGeom prst="rect">
            <a:avLst/>
          </a:prstGeom>
          <a:noFill/>
        </p:spPr>
        <p:txBody>
          <a:bodyPr wrap="square" rtlCol="0">
            <a:spAutoFit/>
          </a:bodyPr>
          <a:lstStyle/>
          <a:p>
            <a:r>
              <a:rPr lang="en-US" dirty="0" smtClean="0"/>
              <a:t>2.From the tilling approach used in grouping ,most  of our customers credit scores are average in terms of the 500 minimum score  for the credit score. Those with the low performance to be re examined before being awarded the loans. Therefore a proposition to use other parameters to issue the loans.</a:t>
            </a:r>
            <a:endParaRPr lang="en-US" dirty="0"/>
          </a:p>
        </p:txBody>
      </p:sp>
      <p:sp>
        <p:nvSpPr>
          <p:cNvPr id="6" name="TextBox 5"/>
          <p:cNvSpPr txBox="1"/>
          <p:nvPr/>
        </p:nvSpPr>
        <p:spPr>
          <a:xfrm>
            <a:off x="1676400" y="4505325"/>
            <a:ext cx="9153525" cy="923330"/>
          </a:xfrm>
          <a:prstGeom prst="rect">
            <a:avLst/>
          </a:prstGeom>
          <a:noFill/>
        </p:spPr>
        <p:txBody>
          <a:bodyPr wrap="square" rtlCol="0">
            <a:spAutoFit/>
          </a:bodyPr>
          <a:lstStyle/>
          <a:p>
            <a:r>
              <a:rPr lang="en-US" dirty="0" smtClean="0"/>
              <a:t>3.From our analysis the applicants with the average , above average and high should be highly considered and loans to be awarded without much  re-examination, their credit scores speaks for themselves. </a:t>
            </a:r>
            <a:endParaRPr lang="en-US" dirty="0"/>
          </a:p>
        </p:txBody>
      </p:sp>
      <p:sp>
        <p:nvSpPr>
          <p:cNvPr id="7" name="TextBox 6"/>
          <p:cNvSpPr txBox="1"/>
          <p:nvPr/>
        </p:nvSpPr>
        <p:spPr>
          <a:xfrm>
            <a:off x="1743075" y="5667375"/>
            <a:ext cx="8277225" cy="646331"/>
          </a:xfrm>
          <a:prstGeom prst="rect">
            <a:avLst/>
          </a:prstGeom>
          <a:noFill/>
        </p:spPr>
        <p:txBody>
          <a:bodyPr wrap="square" rtlCol="0">
            <a:spAutoFit/>
          </a:bodyPr>
          <a:lstStyle/>
          <a:p>
            <a:r>
              <a:rPr lang="en-US" dirty="0" smtClean="0"/>
              <a:t>4.We’re receiving applications from outside the USA, therefore a recommendation to open our operations to the countries.</a:t>
            </a:r>
            <a:endParaRPr lang="en-US" dirty="0"/>
          </a:p>
        </p:txBody>
      </p:sp>
    </p:spTree>
    <p:extLst>
      <p:ext uri="{BB962C8B-B14F-4D97-AF65-F5344CB8AC3E}">
        <p14:creationId xmlns:p14="http://schemas.microsoft.com/office/powerpoint/2010/main" val="2783557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6103" y="284884"/>
            <a:ext cx="9086850" cy="923330"/>
          </a:xfrm>
          <a:prstGeom prst="rect">
            <a:avLst/>
          </a:prstGeom>
          <a:noFill/>
        </p:spPr>
        <p:txBody>
          <a:bodyPr wrap="square" rtlCol="0">
            <a:spAutoFit/>
          </a:bodyPr>
          <a:lstStyle/>
          <a:p>
            <a:r>
              <a:rPr lang="en-US" dirty="0" smtClean="0"/>
              <a:t>4.From the chart the most common loans are Refinance and Home Equity therefore a proposition of more offers and re examination of the current interest rates to favor the loan applicants.</a:t>
            </a:r>
            <a:endParaRPr lang="en-US" dirty="0"/>
          </a:p>
        </p:txBody>
      </p:sp>
      <p:sp>
        <p:nvSpPr>
          <p:cNvPr id="2" name="TextBox 1"/>
          <p:cNvSpPr txBox="1"/>
          <p:nvPr/>
        </p:nvSpPr>
        <p:spPr>
          <a:xfrm>
            <a:off x="1026103" y="1440873"/>
            <a:ext cx="10500879" cy="1200329"/>
          </a:xfrm>
          <a:prstGeom prst="rect">
            <a:avLst/>
          </a:prstGeom>
          <a:noFill/>
        </p:spPr>
        <p:txBody>
          <a:bodyPr wrap="square" rtlCol="0">
            <a:spAutoFit/>
          </a:bodyPr>
          <a:lstStyle/>
          <a:p>
            <a:r>
              <a:rPr lang="en-US" dirty="0" smtClean="0"/>
              <a:t>5.North Carolina has the most loan applicants above the 500 credit score mark indicating a good business performance in the location. Massachusetts has the least number with above 500.Proposition to access the market and create a wide range of short term and cheaper loans to the residents.</a:t>
            </a:r>
            <a:endParaRPr lang="en-US" dirty="0"/>
          </a:p>
        </p:txBody>
      </p:sp>
      <p:sp>
        <p:nvSpPr>
          <p:cNvPr id="4" name="TextBox 3"/>
          <p:cNvSpPr txBox="1"/>
          <p:nvPr/>
        </p:nvSpPr>
        <p:spPr>
          <a:xfrm>
            <a:off x="1205345" y="3089564"/>
            <a:ext cx="10321637" cy="1200329"/>
          </a:xfrm>
          <a:prstGeom prst="rect">
            <a:avLst/>
          </a:prstGeom>
          <a:noFill/>
        </p:spPr>
        <p:txBody>
          <a:bodyPr wrap="square" rtlCol="0">
            <a:spAutoFit/>
          </a:bodyPr>
          <a:lstStyle/>
          <a:p>
            <a:r>
              <a:rPr lang="en-US" dirty="0" smtClean="0"/>
              <a:t>6.Sum of credit score from North Carolina is the highest followed by New York then Florida  onto Texas then finally Massachusetts .From the above information we’re able to gauge our profit maximizing areas and the least profit maximizing areas. Proposition to improve sales in our least profit maximizing areas.</a:t>
            </a:r>
            <a:endParaRPr lang="en-US" dirty="0"/>
          </a:p>
        </p:txBody>
      </p:sp>
      <p:sp>
        <p:nvSpPr>
          <p:cNvPr id="5" name="TextBox 4"/>
          <p:cNvSpPr txBox="1"/>
          <p:nvPr/>
        </p:nvSpPr>
        <p:spPr>
          <a:xfrm>
            <a:off x="1026103" y="5167745"/>
            <a:ext cx="9725891" cy="646331"/>
          </a:xfrm>
          <a:prstGeom prst="rect">
            <a:avLst/>
          </a:prstGeom>
          <a:noFill/>
        </p:spPr>
        <p:txBody>
          <a:bodyPr wrap="square" rtlCol="0">
            <a:spAutoFit/>
          </a:bodyPr>
          <a:lstStyle/>
          <a:p>
            <a:r>
              <a:rPr lang="en-US" dirty="0" smtClean="0"/>
              <a:t>7.From the analysis report. Refinance loan type has the highest number of applicants making it the most sought for loan type .</a:t>
            </a:r>
            <a:endParaRPr lang="en-US" dirty="0"/>
          </a:p>
        </p:txBody>
      </p:sp>
    </p:spTree>
    <p:extLst>
      <p:ext uri="{BB962C8B-B14F-4D97-AF65-F5344CB8AC3E}">
        <p14:creationId xmlns:p14="http://schemas.microsoft.com/office/powerpoint/2010/main" val="1059095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5745" y="457200"/>
            <a:ext cx="9670473" cy="1477328"/>
          </a:xfrm>
          <a:prstGeom prst="rect">
            <a:avLst/>
          </a:prstGeom>
          <a:noFill/>
        </p:spPr>
        <p:txBody>
          <a:bodyPr wrap="square" rtlCol="0">
            <a:spAutoFit/>
          </a:bodyPr>
          <a:lstStyle/>
          <a:p>
            <a:r>
              <a:rPr lang="en-US" dirty="0" smtClean="0"/>
              <a:t>8.In terms of summation of the monthly incomes, North Carolina has the highest summation, not only does it  lead in numbers of loan applicants but also in summation of total monthly incomes. North Carolina is our main market with the most numbers above 500 credit score. More marketing strategies to be put in place to ensure we get more clients from North Carolina.</a:t>
            </a:r>
            <a:endParaRPr lang="en-US" dirty="0"/>
          </a:p>
        </p:txBody>
      </p:sp>
      <p:sp>
        <p:nvSpPr>
          <p:cNvPr id="3" name="TextBox 2"/>
          <p:cNvSpPr txBox="1"/>
          <p:nvPr/>
        </p:nvSpPr>
        <p:spPr>
          <a:xfrm>
            <a:off x="789709" y="2244436"/>
            <a:ext cx="9836727" cy="646331"/>
          </a:xfrm>
          <a:prstGeom prst="rect">
            <a:avLst/>
          </a:prstGeom>
          <a:noFill/>
        </p:spPr>
        <p:txBody>
          <a:bodyPr wrap="square" rtlCol="0">
            <a:spAutoFit/>
          </a:bodyPr>
          <a:lstStyle/>
          <a:p>
            <a:r>
              <a:rPr lang="en-US" dirty="0" smtClean="0"/>
              <a:t>9.The loan issuance process needs to use this parameter in order to actualize on loan issuance </a:t>
            </a:r>
            <a:endParaRPr lang="en-US" dirty="0"/>
          </a:p>
        </p:txBody>
      </p:sp>
      <p:sp>
        <p:nvSpPr>
          <p:cNvPr id="4" name="TextBox 3"/>
          <p:cNvSpPr txBox="1"/>
          <p:nvPr/>
        </p:nvSpPr>
        <p:spPr>
          <a:xfrm>
            <a:off x="3075709" y="3283527"/>
            <a:ext cx="5818909" cy="369332"/>
          </a:xfrm>
          <a:prstGeom prst="rect">
            <a:avLst/>
          </a:prstGeom>
          <a:noFill/>
        </p:spPr>
        <p:txBody>
          <a:bodyPr wrap="square" rtlCol="0">
            <a:spAutoFit/>
          </a:bodyPr>
          <a:lstStyle/>
          <a:p>
            <a:r>
              <a:rPr lang="en-US" b="1" dirty="0" smtClean="0">
                <a:solidFill>
                  <a:schemeClr val="accent1"/>
                </a:solidFill>
              </a:rPr>
              <a:t>=(monthly Instalment/monthly Income)*100</a:t>
            </a:r>
            <a:endParaRPr lang="en-US" b="1" dirty="0">
              <a:solidFill>
                <a:schemeClr val="accent1"/>
              </a:solidFill>
            </a:endParaRPr>
          </a:p>
        </p:txBody>
      </p:sp>
      <p:sp>
        <p:nvSpPr>
          <p:cNvPr id="5" name="TextBox 4"/>
          <p:cNvSpPr txBox="1"/>
          <p:nvPr/>
        </p:nvSpPr>
        <p:spPr>
          <a:xfrm>
            <a:off x="1524000" y="4156364"/>
            <a:ext cx="9102436" cy="646331"/>
          </a:xfrm>
          <a:prstGeom prst="rect">
            <a:avLst/>
          </a:prstGeom>
          <a:noFill/>
        </p:spPr>
        <p:txBody>
          <a:bodyPr wrap="square" rtlCol="0">
            <a:spAutoFit/>
          </a:bodyPr>
          <a:lstStyle/>
          <a:p>
            <a:r>
              <a:rPr lang="en-US" dirty="0" smtClean="0"/>
              <a:t>The lower the value the more certain we’ll be sure the loan shall be paid with minimal difficulty.</a:t>
            </a:r>
            <a:endParaRPr lang="en-US" dirty="0"/>
          </a:p>
        </p:txBody>
      </p:sp>
    </p:spTree>
    <p:extLst>
      <p:ext uri="{BB962C8B-B14F-4D97-AF65-F5344CB8AC3E}">
        <p14:creationId xmlns:p14="http://schemas.microsoft.com/office/powerpoint/2010/main" val="3367160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r>
              <a:rPr lang="en-US" b="1" dirty="0"/>
              <a:t>RMG currently receives mortgage applications from customers through online submissions, email/fax, and Zillow. The applications arrive in various formats, creating inefficiencies and potential data errors. The need for an ETL/ELT solution arises to consolidate the applications, validate their data, and streamline the loan approval process.</a:t>
            </a:r>
          </a:p>
          <a:p>
            <a:r>
              <a:rPr lang="en-US" dirty="0"/>
              <a:t/>
            </a:r>
            <a:br>
              <a:rPr lang="en-US" dirty="0"/>
            </a:br>
            <a:endParaRPr lang="en-US" dirty="0"/>
          </a:p>
        </p:txBody>
      </p:sp>
    </p:spTree>
    <p:extLst>
      <p:ext uri="{BB962C8B-B14F-4D97-AF65-F5344CB8AC3E}">
        <p14:creationId xmlns:p14="http://schemas.microsoft.com/office/powerpoint/2010/main" val="3838235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1" y="235527"/>
            <a:ext cx="4710545" cy="400110"/>
          </a:xfrm>
          <a:prstGeom prst="rect">
            <a:avLst/>
          </a:prstGeom>
          <a:noFill/>
        </p:spPr>
        <p:txBody>
          <a:bodyPr wrap="square" rtlCol="0">
            <a:spAutoFit/>
          </a:bodyPr>
          <a:lstStyle/>
          <a:p>
            <a:r>
              <a:rPr lang="en-US" sz="2000" b="1" dirty="0" smtClean="0">
                <a:solidFill>
                  <a:schemeClr val="accent1"/>
                </a:solidFill>
                <a:latin typeface="Arial Black" panose="020B0A04020102020204" pitchFamily="34" charset="0"/>
              </a:rPr>
              <a:t>SCOPE OF THE PROJECT</a:t>
            </a:r>
            <a:endParaRPr lang="en-US" sz="2000" b="1" dirty="0">
              <a:solidFill>
                <a:schemeClr val="accent1"/>
              </a:solidFill>
              <a:latin typeface="Arial Black" panose="020B0A04020102020204" pitchFamily="34" charset="0"/>
            </a:endParaRPr>
          </a:p>
        </p:txBody>
      </p:sp>
      <p:sp>
        <p:nvSpPr>
          <p:cNvPr id="3" name="Rectangle 2"/>
          <p:cNvSpPr/>
          <p:nvPr/>
        </p:nvSpPr>
        <p:spPr>
          <a:xfrm>
            <a:off x="900544" y="1385456"/>
            <a:ext cx="9213273" cy="2410916"/>
          </a:xfrm>
          <a:prstGeom prst="rect">
            <a:avLst/>
          </a:prstGeom>
        </p:spPr>
        <p:txBody>
          <a:bodyPr wrap="square">
            <a:spAutoFit/>
          </a:bodyPr>
          <a:lstStyle/>
          <a:p>
            <a:pPr algn="just">
              <a:spcAft>
                <a:spcPts val="800"/>
              </a:spcAft>
            </a:pPr>
            <a:r>
              <a:rPr lang="en-US" b="1" dirty="0">
                <a:solidFill>
                  <a:srgbClr val="000000"/>
                </a:solidFill>
                <a:latin typeface="Times New Roman" panose="02020603050405020304" pitchFamily="18" charset="0"/>
              </a:rPr>
              <a:t>The scope of this project includes the design, development and implementation of an ETL/ELT solution for consolidating and validating loan applications from three sources: online applications from RMG’s website, email/fax applications manually entered into a spreadsheet and real-time applications from Zillow. The solution will also include data cleaning, transformation tasks and reporting capabilities through </a:t>
            </a:r>
            <a:r>
              <a:rPr lang="en-US" b="1" dirty="0" smtClean="0">
                <a:solidFill>
                  <a:srgbClr val="000000"/>
                </a:solidFill>
                <a:latin typeface="Times New Roman" panose="02020603050405020304" pitchFamily="18" charset="0"/>
              </a:rPr>
              <a:t>Tableau. Use of Predictive modeling  to determine house prices.</a:t>
            </a:r>
            <a:endParaRPr lang="en-US" b="1" dirty="0"/>
          </a:p>
          <a:p>
            <a:r>
              <a:rPr lang="en-US" dirty="0"/>
              <a:t/>
            </a:r>
            <a:br>
              <a:rPr lang="en-US" dirty="0"/>
            </a:br>
            <a:endParaRPr lang="en-US" dirty="0"/>
          </a:p>
        </p:txBody>
      </p:sp>
    </p:spTree>
    <p:extLst>
      <p:ext uri="{BB962C8B-B14F-4D97-AF65-F5344CB8AC3E}">
        <p14:creationId xmlns:p14="http://schemas.microsoft.com/office/powerpoint/2010/main" val="4098844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00297" y="1358536"/>
            <a:ext cx="1554480" cy="875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Zillow website</a:t>
            </a:r>
            <a:endParaRPr lang="en-US" dirty="0"/>
          </a:p>
        </p:txBody>
      </p:sp>
      <p:sp>
        <p:nvSpPr>
          <p:cNvPr id="3" name="Oval 2"/>
          <p:cNvSpPr/>
          <p:nvPr/>
        </p:nvSpPr>
        <p:spPr>
          <a:xfrm>
            <a:off x="222068" y="2695302"/>
            <a:ext cx="1554480" cy="875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RMG Online website</a:t>
            </a:r>
            <a:endParaRPr lang="en-US" dirty="0"/>
          </a:p>
        </p:txBody>
      </p:sp>
      <p:sp>
        <p:nvSpPr>
          <p:cNvPr id="4" name="Oval 3"/>
          <p:cNvSpPr/>
          <p:nvPr/>
        </p:nvSpPr>
        <p:spPr>
          <a:xfrm>
            <a:off x="226422" y="4127862"/>
            <a:ext cx="1554480" cy="875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Fax/</a:t>
            </a:r>
            <a:r>
              <a:rPr lang="en-US" dirty="0" smtClean="0"/>
              <a:t> </a:t>
            </a:r>
            <a:r>
              <a:rPr lang="en-US" dirty="0" smtClean="0"/>
              <a:t>Email</a:t>
            </a:r>
            <a:endParaRPr lang="en-US" dirty="0"/>
          </a:p>
        </p:txBody>
      </p:sp>
      <p:sp>
        <p:nvSpPr>
          <p:cNvPr id="5" name="Right Arrow 4"/>
          <p:cNvSpPr/>
          <p:nvPr/>
        </p:nvSpPr>
        <p:spPr>
          <a:xfrm>
            <a:off x="2085703" y="1645920"/>
            <a:ext cx="1672045" cy="418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p:cNvSpPr/>
          <p:nvPr/>
        </p:nvSpPr>
        <p:spPr>
          <a:xfrm>
            <a:off x="2124892" y="2952205"/>
            <a:ext cx="1780903" cy="361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Arrow 6"/>
          <p:cNvSpPr/>
          <p:nvPr/>
        </p:nvSpPr>
        <p:spPr>
          <a:xfrm>
            <a:off x="2085703" y="4397827"/>
            <a:ext cx="1820092" cy="335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4515393" y="2063931"/>
            <a:ext cx="1149532" cy="194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SERVER</a:t>
            </a:r>
            <a:endParaRPr lang="en-US" dirty="0"/>
          </a:p>
        </p:txBody>
      </p:sp>
      <p:sp>
        <p:nvSpPr>
          <p:cNvPr id="10" name="Right Arrow 9"/>
          <p:cNvSpPr/>
          <p:nvPr/>
        </p:nvSpPr>
        <p:spPr>
          <a:xfrm>
            <a:off x="5952306" y="2549434"/>
            <a:ext cx="3400700" cy="690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2" name="TextBox 11"/>
          <p:cNvSpPr txBox="1"/>
          <p:nvPr/>
        </p:nvSpPr>
        <p:spPr>
          <a:xfrm>
            <a:off x="6596743" y="1645920"/>
            <a:ext cx="2194560" cy="923330"/>
          </a:xfrm>
          <a:prstGeom prst="rect">
            <a:avLst/>
          </a:prstGeom>
          <a:noFill/>
        </p:spPr>
        <p:txBody>
          <a:bodyPr wrap="square" rtlCol="0">
            <a:spAutoFit/>
          </a:bodyPr>
          <a:lstStyle/>
          <a:p>
            <a:r>
              <a:rPr lang="en-US" b="1" dirty="0">
                <a:solidFill>
                  <a:schemeClr val="accent1">
                    <a:lumMod val="75000"/>
                  </a:schemeClr>
                </a:solidFill>
              </a:rPr>
              <a:t>ETL PROCESS &amp; LOAN VERIFICATION</a:t>
            </a:r>
          </a:p>
        </p:txBody>
      </p:sp>
      <p:sp>
        <p:nvSpPr>
          <p:cNvPr id="13" name="Oval 12"/>
          <p:cNvSpPr/>
          <p:nvPr/>
        </p:nvSpPr>
        <p:spPr>
          <a:xfrm>
            <a:off x="9862457" y="2157548"/>
            <a:ext cx="1881052" cy="1589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LOAN ISSUANCE</a:t>
            </a:r>
            <a:endParaRPr lang="en-US" dirty="0"/>
          </a:p>
        </p:txBody>
      </p:sp>
      <p:sp>
        <p:nvSpPr>
          <p:cNvPr id="14" name="TextBox 13"/>
          <p:cNvSpPr txBox="1"/>
          <p:nvPr/>
        </p:nvSpPr>
        <p:spPr>
          <a:xfrm>
            <a:off x="3296194" y="134315"/>
            <a:ext cx="4585063" cy="1077218"/>
          </a:xfrm>
          <a:prstGeom prst="rect">
            <a:avLst/>
          </a:prstGeom>
          <a:noFill/>
        </p:spPr>
        <p:txBody>
          <a:bodyPr wrap="square" rtlCol="0">
            <a:spAutoFit/>
          </a:bodyPr>
          <a:lstStyle/>
          <a:p>
            <a:r>
              <a:rPr lang="en-US" sz="3200" b="1" dirty="0" smtClean="0">
                <a:solidFill>
                  <a:schemeClr val="accent1"/>
                </a:solidFill>
                <a:latin typeface="Arial Black" panose="020B0A04020102020204" pitchFamily="34" charset="0"/>
              </a:rPr>
              <a:t>LOANING PROCESS AT RMG COMPANY</a:t>
            </a:r>
            <a:endParaRPr lang="en-US" sz="3200" b="1"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3880095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3" y="2396876"/>
            <a:ext cx="12192000" cy="4337184"/>
          </a:xfrm>
          <a:prstGeom prst="rect">
            <a:avLst/>
          </a:prstGeom>
        </p:spPr>
      </p:pic>
      <p:sp>
        <p:nvSpPr>
          <p:cNvPr id="4" name="TextBox 3"/>
          <p:cNvSpPr txBox="1"/>
          <p:nvPr/>
        </p:nvSpPr>
        <p:spPr>
          <a:xfrm>
            <a:off x="4872447" y="1972492"/>
            <a:ext cx="3161211" cy="307777"/>
          </a:xfrm>
          <a:prstGeom prst="rect">
            <a:avLst/>
          </a:prstGeom>
          <a:noFill/>
        </p:spPr>
        <p:txBody>
          <a:bodyPr wrap="square" rtlCol="0">
            <a:spAutoFit/>
          </a:bodyPr>
          <a:lstStyle/>
          <a:p>
            <a:r>
              <a:rPr lang="en-US" sz="1400" b="1" dirty="0" smtClean="0">
                <a:solidFill>
                  <a:schemeClr val="accent1"/>
                </a:solidFill>
                <a:latin typeface="Arial Black" panose="020B0A04020102020204" pitchFamily="34" charset="0"/>
              </a:rPr>
              <a:t>EMAIL TABLE</a:t>
            </a:r>
            <a:endParaRPr lang="en-US" sz="1400" b="1" dirty="0">
              <a:solidFill>
                <a:schemeClr val="accent1"/>
              </a:solidFill>
              <a:latin typeface="Arial Black" panose="020B0A04020102020204" pitchFamily="34" charset="0"/>
            </a:endParaRPr>
          </a:p>
        </p:txBody>
      </p:sp>
      <p:sp>
        <p:nvSpPr>
          <p:cNvPr id="5" name="TextBox 4"/>
          <p:cNvSpPr txBox="1"/>
          <p:nvPr/>
        </p:nvSpPr>
        <p:spPr>
          <a:xfrm>
            <a:off x="3422469" y="91440"/>
            <a:ext cx="4611189" cy="369332"/>
          </a:xfrm>
          <a:prstGeom prst="rect">
            <a:avLst/>
          </a:prstGeom>
          <a:noFill/>
        </p:spPr>
        <p:txBody>
          <a:bodyPr wrap="square" rtlCol="0">
            <a:spAutoFit/>
          </a:bodyPr>
          <a:lstStyle/>
          <a:p>
            <a:r>
              <a:rPr lang="en-US" b="1" dirty="0" smtClean="0">
                <a:solidFill>
                  <a:schemeClr val="accent1"/>
                </a:solidFill>
                <a:latin typeface="Arial Black" panose="020B0A04020102020204" pitchFamily="34" charset="0"/>
              </a:rPr>
              <a:t>COMING UP WITH THE DATASETS</a:t>
            </a:r>
            <a:endParaRPr lang="en-US" b="1" dirty="0">
              <a:solidFill>
                <a:schemeClr val="accent1"/>
              </a:solidFill>
              <a:latin typeface="Arial Black" panose="020B0A04020102020204" pitchFamily="34" charset="0"/>
            </a:endParaRPr>
          </a:p>
        </p:txBody>
      </p:sp>
      <p:graphicFrame>
        <p:nvGraphicFramePr>
          <p:cNvPr id="7" name="Diagram 6"/>
          <p:cNvGraphicFramePr/>
          <p:nvPr/>
        </p:nvGraphicFramePr>
        <p:xfrm>
          <a:off x="365760" y="757646"/>
          <a:ext cx="9784080"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4039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nline.csv - Excel (Product Activation Fail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6160"/>
            <a:ext cx="6361611" cy="3144622"/>
          </a:xfrm>
          <a:prstGeom prst="rect">
            <a:avLst/>
          </a:prstGeom>
        </p:spPr>
      </p:pic>
      <p:sp>
        <p:nvSpPr>
          <p:cNvPr id="3" name="TextBox 2"/>
          <p:cNvSpPr txBox="1"/>
          <p:nvPr/>
        </p:nvSpPr>
        <p:spPr>
          <a:xfrm>
            <a:off x="6570617" y="1464236"/>
            <a:ext cx="2037806" cy="646331"/>
          </a:xfrm>
          <a:prstGeom prst="rect">
            <a:avLst/>
          </a:prstGeom>
          <a:noFill/>
        </p:spPr>
        <p:txBody>
          <a:bodyPr wrap="square" rtlCol="0">
            <a:spAutoFit/>
          </a:bodyPr>
          <a:lstStyle/>
          <a:p>
            <a:r>
              <a:rPr lang="en-US" b="1" dirty="0" smtClean="0">
                <a:solidFill>
                  <a:schemeClr val="accent1"/>
                </a:solidFill>
                <a:latin typeface="Arial Black" panose="020B0A04020102020204" pitchFamily="34" charset="0"/>
              </a:rPr>
              <a:t>ZILLOW TABLE</a:t>
            </a:r>
            <a:endParaRPr lang="en-US" b="1" dirty="0">
              <a:solidFill>
                <a:schemeClr val="accent1"/>
              </a:solidFill>
              <a:latin typeface="Arial Black" panose="020B0A04020102020204" pitchFamily="34" charset="0"/>
            </a:endParaRPr>
          </a:p>
        </p:txBody>
      </p:sp>
      <p:sp>
        <p:nvSpPr>
          <p:cNvPr id="4" name="TextBox 3"/>
          <p:cNvSpPr txBox="1"/>
          <p:nvPr/>
        </p:nvSpPr>
        <p:spPr>
          <a:xfrm>
            <a:off x="6714308" y="4075612"/>
            <a:ext cx="2011680" cy="646331"/>
          </a:xfrm>
          <a:prstGeom prst="rect">
            <a:avLst/>
          </a:prstGeom>
          <a:noFill/>
        </p:spPr>
        <p:txBody>
          <a:bodyPr wrap="square" rtlCol="0">
            <a:spAutoFit/>
          </a:bodyPr>
          <a:lstStyle/>
          <a:p>
            <a:r>
              <a:rPr lang="en-US" b="1" dirty="0" smtClean="0">
                <a:solidFill>
                  <a:schemeClr val="accent1"/>
                </a:solidFill>
                <a:latin typeface="Arial Black" panose="020B0A04020102020204" pitchFamily="34" charset="0"/>
              </a:rPr>
              <a:t>ONLINE TABLE</a:t>
            </a:r>
            <a:endParaRPr lang="en-US" b="1" dirty="0">
              <a:solidFill>
                <a:schemeClr val="accent1"/>
              </a:solidFill>
              <a:latin typeface="Arial Black" panose="020B0A04020102020204" pitchFamily="34" charset="0"/>
            </a:endParaRPr>
          </a:p>
        </p:txBody>
      </p:sp>
      <p:pic>
        <p:nvPicPr>
          <p:cNvPr id="5" name="Picture 4" descr="ZILLOWZ (1).csv - Excel (Product Activation Fail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57109" cy="3667137"/>
          </a:xfrm>
          <a:prstGeom prst="rect">
            <a:avLst/>
          </a:prstGeom>
        </p:spPr>
      </p:pic>
    </p:spTree>
    <p:extLst>
      <p:ext uri="{BB962C8B-B14F-4D97-AF65-F5344CB8AC3E}">
        <p14:creationId xmlns:p14="http://schemas.microsoft.com/office/powerpoint/2010/main" val="1930506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24251" y="444137"/>
            <a:ext cx="6074229" cy="584775"/>
          </a:xfrm>
          <a:prstGeom prst="rect">
            <a:avLst/>
          </a:prstGeom>
          <a:noFill/>
        </p:spPr>
        <p:txBody>
          <a:bodyPr wrap="square" rtlCol="0">
            <a:spAutoFit/>
          </a:bodyPr>
          <a:lstStyle/>
          <a:p>
            <a:r>
              <a:rPr lang="en-US" sz="3200" b="1" dirty="0" smtClean="0">
                <a:solidFill>
                  <a:schemeClr val="accent1"/>
                </a:solidFill>
              </a:rPr>
              <a:t>SQL</a:t>
            </a:r>
            <a:endParaRPr lang="en-US" sz="3200" b="1" dirty="0">
              <a:solidFill>
                <a:schemeClr val="accent1"/>
              </a:solidFill>
            </a:endParaRPr>
          </a:p>
        </p:txBody>
      </p:sp>
      <p:graphicFrame>
        <p:nvGraphicFramePr>
          <p:cNvPr id="4" name="Diagram 3"/>
          <p:cNvGraphicFramePr/>
          <p:nvPr>
            <p:extLst>
              <p:ext uri="{D42A27DB-BD31-4B8C-83A1-F6EECF244321}">
                <p14:modId xmlns:p14="http://schemas.microsoft.com/office/powerpoint/2010/main" val="2544512833"/>
              </p:ext>
            </p:extLst>
          </p:nvPr>
        </p:nvGraphicFramePr>
        <p:xfrm>
          <a:off x="836023" y="1606731"/>
          <a:ext cx="10228217"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28504683"/>
              </p:ext>
            </p:extLst>
          </p:nvPr>
        </p:nvGraphicFramePr>
        <p:xfrm>
          <a:off x="997527" y="2951018"/>
          <a:ext cx="9102437"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ext uri="{D42A27DB-BD31-4B8C-83A1-F6EECF244321}">
                <p14:modId xmlns:p14="http://schemas.microsoft.com/office/powerpoint/2010/main" val="2918758605"/>
              </p:ext>
            </p:extLst>
          </p:nvPr>
        </p:nvGraphicFramePr>
        <p:xfrm>
          <a:off x="836023" y="2951018"/>
          <a:ext cx="10228217" cy="3693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 name="Diagram 8"/>
          <p:cNvGraphicFramePr/>
          <p:nvPr/>
        </p:nvGraphicFramePr>
        <p:xfrm>
          <a:off x="836023" y="3906981"/>
          <a:ext cx="10109068" cy="36933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857271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edoworksproject.sql - SIDNEY.Project (SIDNEY\hp (54))* - Microsoft SQL Server Management Studi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4990899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599</TotalTime>
  <Words>844</Words>
  <Application>Microsoft Office PowerPoint</Application>
  <PresentationFormat>Widescreen</PresentationFormat>
  <Paragraphs>56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Black</vt:lpstr>
      <vt:lpstr>Century Gothic</vt:lpstr>
      <vt:lpstr>Times New Roman</vt:lpstr>
      <vt:lpstr>Wingdings 3</vt:lpstr>
      <vt:lpstr>Ion Boardroom</vt:lpstr>
      <vt:lpstr>  CEDO  PROJECT</vt:lpstr>
      <vt:lpstr>Company Background</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CedoProject</dc:title>
  <dc:creator/>
  <cp:lastModifiedBy>Windows User</cp:lastModifiedBy>
  <cp:revision>64</cp:revision>
  <dcterms:created xsi:type="dcterms:W3CDTF">2023-08-26T21:41:46Z</dcterms:created>
  <dcterms:modified xsi:type="dcterms:W3CDTF">2023-08-28T19:09:10Z</dcterms:modified>
</cp:coreProperties>
</file>