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32" r:id="rId2"/>
    <p:sldId id="333" r:id="rId3"/>
    <p:sldId id="335" r:id="rId4"/>
    <p:sldId id="334" r:id="rId5"/>
    <p:sldId id="336" r:id="rId6"/>
  </p:sldIdLst>
  <p:sldSz cx="18288000" cy="10287000"/>
  <p:notesSz cx="6858000" cy="9144000"/>
  <p:embeddedFontLst>
    <p:embeddedFont>
      <p:font typeface="Big Shoulders Display Bold" pitchFamily="2" charset="7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31"/>
    <a:srgbClr val="FFFFFF"/>
    <a:srgbClr val="00B050"/>
    <a:srgbClr val="072D4D"/>
    <a:srgbClr val="FAFAFA"/>
    <a:srgbClr val="F4F4F4"/>
    <a:srgbClr val="13538A"/>
    <a:srgbClr val="FFCE20"/>
    <a:srgbClr val="F39920"/>
    <a:srgbClr val="932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6364" autoAdjust="0"/>
  </p:normalViewPr>
  <p:slideViewPr>
    <p:cSldViewPr>
      <p:cViewPr varScale="1">
        <p:scale>
          <a:sx n="64" d="100"/>
          <a:sy n="64" d="100"/>
        </p:scale>
        <p:origin x="10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2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3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DACCE54-C253-C7D5-BADF-7A59E30F3DDE}"/>
              </a:ext>
            </a:extLst>
          </p:cNvPr>
          <p:cNvSpPr txBox="1"/>
          <p:nvPr/>
        </p:nvSpPr>
        <p:spPr>
          <a:xfrm>
            <a:off x="762000" y="2430841"/>
            <a:ext cx="15621000" cy="260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en-US" sz="2800" spc="77" dirty="0">
                <a:solidFill>
                  <a:srgbClr val="072D4D"/>
                </a:solidFill>
                <a:latin typeface="Lato"/>
              </a:rPr>
              <a:t>Do total de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transações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apenas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27,43%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feitas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de 3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endParaRPr lang="en-US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en-US" sz="2800" spc="77" dirty="0">
                <a:solidFill>
                  <a:srgbClr val="072D4D"/>
                </a:solidFill>
                <a:latin typeface="Lato"/>
              </a:rPr>
              <a:t>No total,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foram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pt-BR" sz="2800" spc="77" dirty="0">
                <a:solidFill>
                  <a:srgbClr val="072D4D"/>
                </a:solidFill>
                <a:latin typeface="Lato"/>
              </a:rPr>
              <a:t>102528 transações (</a:t>
            </a:r>
            <a:r>
              <a:rPr lang="pt-BR" sz="2800" spc="77" dirty="0" err="1">
                <a:solidFill>
                  <a:srgbClr val="072D4D"/>
                </a:solidFill>
                <a:latin typeface="Lato"/>
              </a:rPr>
              <a:t>n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a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visão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contábil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pagamento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significa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uma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transação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),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então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uma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mesma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compra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feita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com 3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pagamentos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diferentes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deve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ser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contabilizada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como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transações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pPr marL="457200" indent="-457200">
              <a:lnSpc>
                <a:spcPts val="2862"/>
              </a:lnSpc>
              <a:buFontTx/>
              <a:buChar char="-"/>
            </a:pPr>
            <a:endParaRPr lang="en-US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en-US" sz="2800" spc="77" dirty="0">
                <a:solidFill>
                  <a:srgbClr val="072D4D"/>
                </a:solidFill>
                <a:latin typeface="Lato"/>
              </a:rPr>
              <a:t>O valor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médio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transação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800" spc="77" dirty="0" err="1">
                <a:solidFill>
                  <a:srgbClr val="072D4D"/>
                </a:solidFill>
                <a:latin typeface="Lato"/>
              </a:rPr>
              <a:t>é</a:t>
            </a:r>
            <a:r>
              <a:rPr lang="en-US" sz="2800" spc="77" dirty="0">
                <a:solidFill>
                  <a:srgbClr val="072D4D"/>
                </a:solidFill>
                <a:latin typeface="Lato"/>
              </a:rPr>
              <a:t> de 154,31</a:t>
            </a:r>
          </a:p>
        </p:txBody>
      </p:sp>
    </p:spTree>
    <p:extLst>
      <p:ext uri="{BB962C8B-B14F-4D97-AF65-F5344CB8AC3E}">
        <p14:creationId xmlns:p14="http://schemas.microsoft.com/office/powerpoint/2010/main" val="30060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643393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DACCE54-C253-C7D5-BADF-7A59E30F3DDE}"/>
              </a:ext>
            </a:extLst>
          </p:cNvPr>
          <p:cNvSpPr txBox="1"/>
          <p:nvPr/>
        </p:nvSpPr>
        <p:spPr>
          <a:xfrm>
            <a:off x="762000" y="2430841"/>
            <a:ext cx="15621000" cy="260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Foi feito um estudo que se a gente parar de aceitar pagamentos acima de 3x, vamos perder apenas 4,5% das transações</a:t>
            </a:r>
          </a:p>
          <a:p>
            <a:pPr>
              <a:lnSpc>
                <a:spcPts val="2862"/>
              </a:lnSpc>
            </a:pPr>
            <a:endParaRPr lang="pt-BR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A empresa precisa de caixa e um empréstimo para cobrir esse caixa seria de 250 mil reais</a:t>
            </a:r>
          </a:p>
          <a:p>
            <a:pPr marL="457200" indent="-457200">
              <a:lnSpc>
                <a:spcPts val="2862"/>
              </a:lnSpc>
              <a:buFontTx/>
              <a:buChar char="-"/>
            </a:pPr>
            <a:endParaRPr lang="pt-BR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Como a perda seria apenas de 195 mil reais, a empresa deve optar por esse limite de parcelamento! </a:t>
            </a:r>
            <a:endParaRPr lang="en-US" sz="2800" spc="77" dirty="0">
              <a:solidFill>
                <a:srgbClr val="072D4D"/>
              </a:solidFill>
              <a:latin typeface="Lato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5E785EF-F7F8-5D22-DED4-D53C891F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0764"/>
              </p:ext>
            </p:extLst>
          </p:nvPr>
        </p:nvGraphicFramePr>
        <p:xfrm>
          <a:off x="4876800" y="5406054"/>
          <a:ext cx="7706139" cy="1696660"/>
        </p:xfrm>
        <a:graphic>
          <a:graphicData uri="http://schemas.openxmlformats.org/drawingml/2006/table">
            <a:tbl>
              <a:tblPr/>
              <a:tblGrid>
                <a:gridCol w="2448339">
                  <a:extLst>
                    <a:ext uri="{9D8B030D-6E8A-4147-A177-3AD203B41FA5}">
                      <a16:colId xmlns:a16="http://schemas.microsoft.com/office/drawing/2014/main" val="1793681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178881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10289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8515527"/>
                    </a:ext>
                  </a:extLst>
                </a:gridCol>
              </a:tblGrid>
              <a:tr h="4241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Parcelas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Transações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Ticket Médio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73412"/>
                  </a:ext>
                </a:extLst>
              </a:tr>
              <a:tr h="4241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11.482.053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240953"/>
                  </a:ext>
                </a:extLst>
              </a:tr>
              <a:tr h="4241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acima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4.339.043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745912"/>
                  </a:ext>
                </a:extLst>
              </a:tr>
              <a:tr h="4241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estimada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7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FE8410F-18E7-2607-6C61-A8BC124CAB87}"/>
              </a:ext>
            </a:extLst>
          </p:cNvPr>
          <p:cNvSpPr txBox="1"/>
          <p:nvPr/>
        </p:nvSpPr>
        <p:spPr>
          <a:xfrm>
            <a:off x="761999" y="2430841"/>
            <a:ext cx="952003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 err="1">
                <a:solidFill>
                  <a:srgbClr val="072D4D"/>
                </a:solidFill>
                <a:latin typeface="Lato"/>
              </a:rPr>
              <a:t>aaaaaa</a:t>
            </a:r>
            <a:endParaRPr lang="en-US" sz="2800" b="1" spc="77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CEFEB-331C-33B2-AFC1-092F44F28DEE}"/>
              </a:ext>
            </a:extLst>
          </p:cNvPr>
          <p:cNvSpPr/>
          <p:nvPr/>
        </p:nvSpPr>
        <p:spPr>
          <a:xfrm rot="20368643">
            <a:off x="5600642" y="4441026"/>
            <a:ext cx="6347241" cy="1748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VALIDAR A INFORMAÇÃO DA CONTABILIDADE</a:t>
            </a:r>
          </a:p>
        </p:txBody>
      </p:sp>
    </p:spTree>
    <p:extLst>
      <p:ext uri="{BB962C8B-B14F-4D97-AF65-F5344CB8AC3E}">
        <p14:creationId xmlns:p14="http://schemas.microsoft.com/office/powerpoint/2010/main" val="10644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DACCE54-C253-C7D5-BADF-7A59E30F3DDE}"/>
              </a:ext>
            </a:extLst>
          </p:cNvPr>
          <p:cNvSpPr txBox="1"/>
          <p:nvPr/>
        </p:nvSpPr>
        <p:spPr>
          <a:xfrm>
            <a:off x="762000" y="2430841"/>
            <a:ext cx="16154400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Atendimento: Estamos com problema na entrega pois muitos clientes estão reclamando que não estão recebendo no prazo</a:t>
            </a:r>
          </a:p>
          <a:p>
            <a:pPr marL="457200" indent="-457200">
              <a:lnSpc>
                <a:spcPts val="2862"/>
              </a:lnSpc>
              <a:buFontTx/>
              <a:buChar char="-"/>
            </a:pPr>
            <a:endParaRPr lang="pt-BR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 Logística: nos últimos 3 meses realmente reduzimos a média de entregas, mas ainda estamos próximos a 10 dias de entrega antes do prazo e nenhum mês com a média abaixo de zero</a:t>
            </a:r>
            <a:endParaRPr lang="en-US" sz="28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3EE57-19C5-DC3E-EFDE-3876127D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564974"/>
            <a:ext cx="6705600" cy="54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DACCE54-C253-C7D5-BADF-7A59E30F3DDE}"/>
              </a:ext>
            </a:extLst>
          </p:cNvPr>
          <p:cNvSpPr txBox="1"/>
          <p:nvPr/>
        </p:nvSpPr>
        <p:spPr>
          <a:xfrm>
            <a:off x="762000" y="2430841"/>
            <a:ext cx="16154400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Atendimento: Estamos com problema na entrega pois muitos clientes estão reclamando que não estão recebendo no prazo</a:t>
            </a:r>
          </a:p>
          <a:p>
            <a:pPr marL="457200" indent="-457200">
              <a:lnSpc>
                <a:spcPts val="2862"/>
              </a:lnSpc>
              <a:buFontTx/>
              <a:buChar char="-"/>
            </a:pPr>
            <a:endParaRPr lang="pt-BR" sz="2800" spc="77" dirty="0">
              <a:solidFill>
                <a:srgbClr val="072D4D"/>
              </a:solidFill>
              <a:latin typeface="Lato"/>
            </a:endParaRPr>
          </a:p>
          <a:p>
            <a:pPr marL="457200" indent="-457200">
              <a:lnSpc>
                <a:spcPts val="2862"/>
              </a:lnSpc>
              <a:buFontTx/>
              <a:buChar char="-"/>
            </a:pPr>
            <a:r>
              <a:rPr lang="pt-BR" sz="2800" spc="77" dirty="0">
                <a:solidFill>
                  <a:srgbClr val="072D4D"/>
                </a:solidFill>
                <a:latin typeface="Lato"/>
              </a:rPr>
              <a:t> Logística: nos últimos 3 meses realmente reduzimos a média de entregas, mas ainda estamos próximos a 10 dias de entrega antes do prazo e nenhum mês com a média abaixo de zero</a:t>
            </a:r>
            <a:endParaRPr lang="en-US" sz="28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3EE57-19C5-DC3E-EFDE-3876127D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564974"/>
            <a:ext cx="6705600" cy="54473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D16040A-DBF9-F2E6-10A2-F9282B46D8DB}"/>
              </a:ext>
            </a:extLst>
          </p:cNvPr>
          <p:cNvSpPr/>
          <p:nvPr/>
        </p:nvSpPr>
        <p:spPr>
          <a:xfrm rot="20368643">
            <a:off x="5600642" y="4441026"/>
            <a:ext cx="6347241" cy="1748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rgbClr val="C00000"/>
                </a:solidFill>
              </a:rPr>
              <a:t>AJUDAR O ATENDIMENTO A </a:t>
            </a:r>
          </a:p>
          <a:p>
            <a:pPr algn="ctr"/>
            <a:r>
              <a:rPr lang="pt-BR" sz="3600" b="1">
                <a:solidFill>
                  <a:srgbClr val="C00000"/>
                </a:solidFill>
              </a:rPr>
              <a:t>VER ESSES DADOS!</a:t>
            </a:r>
            <a:endParaRPr lang="pt-BR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6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31597</TotalTime>
  <Words>289</Words>
  <Application>Microsoft Macintosh PowerPoint</Application>
  <PresentationFormat>Personalizar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Big Shoulders Display Bold</vt:lpstr>
      <vt:lpstr>Calibri</vt:lpstr>
      <vt:lpstr>Arial</vt:lpstr>
      <vt:lpstr>Lato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Lucas Leal</cp:lastModifiedBy>
  <cp:revision>746</cp:revision>
  <dcterms:created xsi:type="dcterms:W3CDTF">2006-08-16T00:00:00Z</dcterms:created>
  <dcterms:modified xsi:type="dcterms:W3CDTF">2022-08-30T21:06:15Z</dcterms:modified>
  <dc:identifier>DAExEKVsRbk</dc:identifier>
</cp:coreProperties>
</file>