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  <p:sldMasterId id="2147483782" r:id="rId2"/>
    <p:sldMasterId id="2147483795" r:id="rId3"/>
  </p:sldMasterIdLst>
  <p:notesMasterIdLst>
    <p:notesMasterId r:id="rId15"/>
  </p:notesMasterIdLst>
  <p:sldIdLst>
    <p:sldId id="410" r:id="rId4"/>
    <p:sldId id="411" r:id="rId5"/>
    <p:sldId id="415" r:id="rId6"/>
    <p:sldId id="416" r:id="rId7"/>
    <p:sldId id="417" r:id="rId8"/>
    <p:sldId id="418" r:id="rId9"/>
    <p:sldId id="425" r:id="rId10"/>
    <p:sldId id="419" r:id="rId11"/>
    <p:sldId id="420" r:id="rId12"/>
    <p:sldId id="421" r:id="rId13"/>
    <p:sldId id="42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74AF3CDC-292E-47D8-AD84-408BAF0EB598}">
          <p14:sldIdLst>
            <p14:sldId id="410"/>
            <p14:sldId id="411"/>
          </p14:sldIdLst>
        </p14:section>
        <p14:section name="Backtracking" id="{B78D684A-8E46-458F-8C19-1E340887C2AC}">
          <p14:sldIdLst>
            <p14:sldId id="415"/>
            <p14:sldId id="416"/>
            <p14:sldId id="417"/>
            <p14:sldId id="418"/>
            <p14:sldId id="425"/>
            <p14:sldId id="419"/>
            <p14:sldId id="420"/>
            <p14:sldId id="421"/>
            <p14:sldId id="4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2" autoAdjust="0"/>
    <p:restoredTop sz="89387" autoAdjust="0"/>
  </p:normalViewPr>
  <p:slideViewPr>
    <p:cSldViewPr>
      <p:cViewPr>
        <p:scale>
          <a:sx n="66" d="100"/>
          <a:sy n="66" d="100"/>
        </p:scale>
        <p:origin x="-135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39314-2E30-4617-A570-84FBB72C58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F48C-303C-43FA-A893-005AB5CCA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F48C-303C-43FA-A893-005AB5CCA9E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(row, column) where a queen can be placed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F48C-303C-43FA-A893-005AB5CCA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758028"/>
            <a:ext cx="849782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59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760057"/>
            <a:ext cx="8497824" cy="40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5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303060" y="1799580"/>
            <a:ext cx="8517090" cy="4026892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0041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In dit vak kan je een eigen afbeelding toevoegen.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748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064311"/>
            <a:ext cx="828092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611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066726"/>
            <a:ext cx="8229600" cy="634082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772816"/>
            <a:ext cx="8219256" cy="39604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7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5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19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9E8F9C-7212-4587-BA7D-7EFC24CC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9E8F9C-7212-4587-BA7D-7EFC24CC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Gebruik lettertype en –grootte: 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Kop: </a:t>
            </a:r>
            <a:r>
              <a:rPr lang="nl-NL" dirty="0" err="1" smtClean="0"/>
              <a:t>georgia</a:t>
            </a:r>
            <a:r>
              <a:rPr lang="nl-NL" dirty="0" smtClean="0"/>
              <a:t>, 28, een tussenwoord (zie voorbeeld 1ste pagina) moet cursief in de roze kleur (RGB 230, 20, 105) de overige tekst krijgt de blauwe kleur (RGB 0, 65, 140).</a:t>
            </a:r>
            <a:br>
              <a:rPr lang="nl-NL" dirty="0" smtClean="0"/>
            </a:b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Tekstvak</a:t>
            </a:r>
            <a:r>
              <a:rPr lang="nl-NL" dirty="0" smtClean="0"/>
              <a:t>: </a:t>
            </a:r>
            <a:r>
              <a:rPr lang="nl-NL" dirty="0" err="1" smtClean="0"/>
              <a:t>arial</a:t>
            </a:r>
            <a:r>
              <a:rPr lang="nl-NL" dirty="0" smtClean="0"/>
              <a:t>, 18, tekstkleur: blauw (RGB 0, 65, 140).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Nieuwe dia invoegen: via Start, nieuwe dia kun je titeldia’s en vervolgdia’s toevoegen. </a:t>
            </a:r>
          </a:p>
          <a:p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69174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6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2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5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9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5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19570" r="3539" b="13520"/>
          <a:stretch/>
        </p:blipFill>
        <p:spPr>
          <a:xfrm>
            <a:off x="323528" y="1758028"/>
            <a:ext cx="8496944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46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84800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2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84800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1786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3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72" y="1071786"/>
            <a:ext cx="24384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" b="1"/>
          <a:stretch/>
        </p:blipFill>
        <p:spPr>
          <a:xfrm>
            <a:off x="6382072" y="1055420"/>
            <a:ext cx="2438400" cy="47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8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50802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9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2783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404297" y="1032752"/>
            <a:ext cx="2416175" cy="477361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41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84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Gebruik lettertype en –grootte: 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Kop: </a:t>
            </a:r>
            <a:r>
              <a:rPr lang="nl-NL" dirty="0" err="1" smtClean="0"/>
              <a:t>georgia</a:t>
            </a:r>
            <a:r>
              <a:rPr lang="nl-NL" dirty="0" smtClean="0"/>
              <a:t>, 28, een tussenwoord (zie voorbeeld 1ste pagina) moet cursief in de roze kleur (RGB 230, 20, 105) de overige tekst krijgt de blauwe kleur (RGB 0, 65, 140).</a:t>
            </a:r>
            <a:br>
              <a:rPr lang="nl-NL" dirty="0" smtClean="0"/>
            </a:b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Tekstvak</a:t>
            </a:r>
            <a:r>
              <a:rPr lang="nl-NL" dirty="0" smtClean="0"/>
              <a:t>: </a:t>
            </a:r>
            <a:r>
              <a:rPr lang="nl-NL" dirty="0" err="1" smtClean="0"/>
              <a:t>arial</a:t>
            </a:r>
            <a:r>
              <a:rPr lang="nl-NL" dirty="0" smtClean="0"/>
              <a:t>, 18, tekstkleur: blauw (RGB 0, 65, 140).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Nieuwe dia invoegen: via Start, nieuwe dia kun je titeldia’s en vervolgdia’s toevoegen. </a:t>
            </a:r>
          </a:p>
          <a:p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69174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4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6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13418" r="4580" b="22571"/>
          <a:stretch/>
        </p:blipFill>
        <p:spPr>
          <a:xfrm>
            <a:off x="323528" y="1758028"/>
            <a:ext cx="8496944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259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5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9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5275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84800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2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84800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9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71786"/>
            <a:ext cx="24505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3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72" y="1071786"/>
            <a:ext cx="24384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1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" b="1"/>
          <a:stretch/>
        </p:blipFill>
        <p:spPr>
          <a:xfrm>
            <a:off x="6382072" y="1055420"/>
            <a:ext cx="2438400" cy="47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8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0" y="1050802"/>
            <a:ext cx="245059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9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2783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404297" y="1032752"/>
            <a:ext cx="2416175" cy="477361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41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15923" r="6188" b="28247"/>
          <a:stretch/>
        </p:blipFill>
        <p:spPr>
          <a:xfrm>
            <a:off x="323528" y="1758028"/>
            <a:ext cx="8496944" cy="40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138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4" r="7077" b="17241"/>
          <a:stretch/>
        </p:blipFill>
        <p:spPr>
          <a:xfrm>
            <a:off x="323528" y="1758028"/>
            <a:ext cx="8496944" cy="4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93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t="254" b="254"/>
          <a:stretch/>
        </p:blipFill>
        <p:spPr>
          <a:xfrm>
            <a:off x="322648" y="1758027"/>
            <a:ext cx="8497824" cy="40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0" y="1763896"/>
            <a:ext cx="8516112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94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754756"/>
            <a:ext cx="849782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61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446" r="-1"/>
          <a:stretch/>
        </p:blipFill>
        <p:spPr>
          <a:xfrm>
            <a:off x="322648" y="1754756"/>
            <a:ext cx="849782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855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052736"/>
            <a:ext cx="571500" cy="4826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5"/>
          <a:stretch/>
        </p:blipFill>
        <p:spPr>
          <a:xfrm>
            <a:off x="303716" y="5898728"/>
            <a:ext cx="8521200" cy="48285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39945" y="65259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spc="210" dirty="0" smtClean="0">
                <a:solidFill>
                  <a:srgbClr val="D7A500"/>
                </a:solidFill>
                <a:latin typeface="Transit-Normal" pitchFamily="2" charset="0"/>
              </a:rPr>
              <a:t>Windesheim</a:t>
            </a:r>
            <a:r>
              <a:rPr lang="nl-NL" sz="800" b="0" spc="210" baseline="0" dirty="0" smtClean="0">
                <a:solidFill>
                  <a:srgbClr val="D7A500"/>
                </a:solidFill>
                <a:latin typeface="Transit-Normal" pitchFamily="2" charset="0"/>
              </a:rPr>
              <a:t> zet kennis in werking</a:t>
            </a:r>
            <a:endParaRPr lang="nl-NL" sz="800" b="0" spc="210" dirty="0">
              <a:solidFill>
                <a:srgbClr val="D7A500"/>
              </a:solidFill>
              <a:latin typeface="Transit-Normal" pitchFamily="2" charset="0"/>
            </a:endParaRPr>
          </a:p>
        </p:txBody>
      </p:sp>
      <p:pic>
        <p:nvPicPr>
          <p:cNvPr id="6" name="Afbeelding 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4" y="258702"/>
            <a:ext cx="2096296" cy="5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39945" y="65259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spc="210" dirty="0" smtClean="0">
                <a:solidFill>
                  <a:srgbClr val="D7A500"/>
                </a:solidFill>
                <a:latin typeface="Transit-Normal" pitchFamily="2" charset="0"/>
              </a:rPr>
              <a:t>Windesheim</a:t>
            </a:r>
            <a:r>
              <a:rPr lang="nl-NL" sz="800" b="0" spc="210" baseline="0" dirty="0" smtClean="0">
                <a:solidFill>
                  <a:srgbClr val="D7A500"/>
                </a:solidFill>
                <a:latin typeface="Transit-Normal" pitchFamily="2" charset="0"/>
              </a:rPr>
              <a:t> zet kennis in werking</a:t>
            </a:r>
            <a:endParaRPr lang="nl-NL" sz="800" b="0" spc="210" dirty="0">
              <a:solidFill>
                <a:srgbClr val="D7A500"/>
              </a:solidFill>
              <a:latin typeface="Transit-Normal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052736"/>
            <a:ext cx="571500" cy="4826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5"/>
          <a:stretch/>
        </p:blipFill>
        <p:spPr>
          <a:xfrm>
            <a:off x="303716" y="5898728"/>
            <a:ext cx="8521200" cy="482852"/>
          </a:xfrm>
          <a:prstGeom prst="rect">
            <a:avLst/>
          </a:prstGeom>
        </p:spPr>
      </p:pic>
      <p:pic>
        <p:nvPicPr>
          <p:cNvPr id="9" name="Afbeelding 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4" y="258702"/>
            <a:ext cx="2096296" cy="5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39945" y="65259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spc="210" dirty="0" smtClean="0">
                <a:solidFill>
                  <a:srgbClr val="D7A500"/>
                </a:solidFill>
                <a:latin typeface="Transit-Normal" pitchFamily="2" charset="0"/>
              </a:rPr>
              <a:t>Windesheim</a:t>
            </a:r>
            <a:r>
              <a:rPr lang="nl-NL" sz="800" b="0" spc="210" baseline="0" dirty="0" smtClean="0">
                <a:solidFill>
                  <a:srgbClr val="D7A500"/>
                </a:solidFill>
                <a:latin typeface="Transit-Normal" pitchFamily="2" charset="0"/>
              </a:rPr>
              <a:t> zet kennis in werking</a:t>
            </a:r>
            <a:endParaRPr lang="nl-NL" sz="800" b="0" spc="210" dirty="0">
              <a:solidFill>
                <a:srgbClr val="D7A500"/>
              </a:solidFill>
              <a:latin typeface="Transit-Normal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052736"/>
            <a:ext cx="571500" cy="4826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5"/>
          <a:stretch/>
        </p:blipFill>
        <p:spPr>
          <a:xfrm>
            <a:off x="303716" y="5898728"/>
            <a:ext cx="8521200" cy="482852"/>
          </a:xfrm>
          <a:prstGeom prst="rect">
            <a:avLst/>
          </a:prstGeom>
        </p:spPr>
      </p:pic>
      <p:pic>
        <p:nvPicPr>
          <p:cNvPr id="9" name="Afbeelding 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4" y="258702"/>
            <a:ext cx="2096296" cy="5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6408712" cy="1470025"/>
          </a:xfrm>
        </p:spPr>
        <p:txBody>
          <a:bodyPr/>
          <a:lstStyle/>
          <a:p>
            <a:pPr algn="r"/>
            <a:r>
              <a:rPr lang="en-US" sz="4000" smtClean="0"/>
              <a:t>Games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4797152"/>
            <a:ext cx="5400600" cy="1752600"/>
          </a:xfrm>
        </p:spPr>
        <p:txBody>
          <a:bodyPr/>
          <a:lstStyle/>
          <a:p>
            <a:pPr algn="l"/>
            <a:r>
              <a:rPr lang="en-US" dirty="0"/>
              <a:t>Algorithms &amp; A.I. for Games</a:t>
            </a:r>
          </a:p>
          <a:p>
            <a:pPr algn="l"/>
            <a:endParaRPr lang="en-US" dirty="0" smtClean="0"/>
          </a:p>
        </p:txBody>
      </p:sp>
      <p:pic>
        <p:nvPicPr>
          <p:cNvPr id="4" name="Picture 2" descr="http://www.corbisimages.com/images/67/DC7DE275-0CBD-471B-856B-5F3F360128C2/40378-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160240" cy="27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3145780" cy="311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3272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pseudo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</a:rPr>
              <a:t>void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</a:rPr>
              <a:t>backtrack</a:t>
            </a:r>
            <a:r>
              <a:rPr lang="en-US" sz="2800" dirty="0" smtClean="0">
                <a:latin typeface="Consolas" pitchFamily="49" charset="0"/>
              </a:rPr>
              <a:t>(node </a:t>
            </a:r>
            <a:r>
              <a:rPr lang="en-US" sz="2800" dirty="0">
                <a:latin typeface="Consolas" pitchFamily="49" charset="0"/>
              </a:rPr>
              <a:t>v) </a:t>
            </a:r>
            <a:r>
              <a:rPr lang="en-US" sz="28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   </a:t>
            </a:r>
            <a:r>
              <a:rPr lang="en-US" sz="2800" b="1" dirty="0" smtClean="0">
                <a:latin typeface="Consolas" pitchFamily="49" charset="0"/>
              </a:rPr>
              <a:t>if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</a:rPr>
              <a:t>(promising(v) 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</a:rPr>
              <a:t>       </a:t>
            </a:r>
            <a:r>
              <a:rPr lang="en-US" sz="2800" b="1" dirty="0" smtClean="0">
                <a:latin typeface="Consolas" pitchFamily="49" charset="0"/>
              </a:rPr>
              <a:t>if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</a:rPr>
              <a:t>(there is a solution at v)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</a:rPr>
              <a:t>           </a:t>
            </a:r>
            <a:r>
              <a:rPr lang="en-US" sz="2800" dirty="0" smtClean="0">
                <a:latin typeface="Consolas" pitchFamily="49" charset="0"/>
              </a:rPr>
              <a:t>write </a:t>
            </a:r>
            <a:r>
              <a:rPr lang="en-US" sz="2800" dirty="0">
                <a:latin typeface="Consolas" pitchFamily="49" charset="0"/>
              </a:rPr>
              <a:t>the </a:t>
            </a:r>
            <a:r>
              <a:rPr lang="en-US" sz="2800" dirty="0" smtClean="0">
                <a:latin typeface="Consolas" pitchFamily="49" charset="0"/>
              </a:rPr>
              <a:t>solution;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       </a:t>
            </a:r>
            <a:r>
              <a:rPr lang="en-US" sz="2800" b="1" dirty="0" smtClean="0">
                <a:latin typeface="Consolas" pitchFamily="49" charset="0"/>
              </a:rPr>
              <a:t>else</a:t>
            </a: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           for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</a:rPr>
              <a:t>(each child u of v)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</a:rPr>
              <a:t>                backtrack</a:t>
            </a:r>
            <a:r>
              <a:rPr lang="en-US" sz="2800" dirty="0" smtClean="0">
                <a:latin typeface="Consolas" pitchFamily="49" charset="0"/>
              </a:rPr>
              <a:t>(u</a:t>
            </a:r>
            <a:r>
              <a:rPr lang="en-US" sz="2800" dirty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</a:rPr>
              <a:t>}</a:t>
            </a:r>
            <a:endParaRPr lang="en-US" sz="2800" dirty="0">
              <a:latin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00B050"/>
                </a:solidFill>
              </a:rPr>
              <a:t>Exercise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Program a </a:t>
            </a:r>
            <a:r>
              <a:rPr lang="nl-NL" dirty="0" err="1" smtClean="0"/>
              <a:t>backtracking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to </a:t>
            </a:r>
            <a:r>
              <a:rPr lang="nl-NL" dirty="0" err="1" smtClean="0"/>
              <a:t>N-Queens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void </a:t>
            </a:r>
            <a:r>
              <a:rPr lang="en-US" sz="2800" dirty="0" err="1" smtClean="0">
                <a:latin typeface="Consolas" pitchFamily="49" charset="0"/>
              </a:rPr>
              <a:t>solveBacktracking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row)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…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Recap: mazes and disjoint sets</a:t>
            </a:r>
          </a:p>
          <a:p>
            <a:r>
              <a:rPr lang="en-GB" sz="2400" dirty="0" smtClean="0"/>
              <a:t>Backtracking</a:t>
            </a:r>
            <a:endParaRPr lang="en-GB" sz="2400" dirty="0" smtClean="0"/>
          </a:p>
        </p:txBody>
      </p:sp>
      <p:pic>
        <p:nvPicPr>
          <p:cNvPr id="7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2060848"/>
            <a:ext cx="2183571" cy="273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648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549275"/>
            <a:ext cx="4321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48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Exercise: N-Queens Problem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</a:t>
            </a:r>
            <a:r>
              <a:rPr lang="en-US" sz="2400" dirty="0" smtClean="0"/>
              <a:t>ow can N Queens </a:t>
            </a:r>
            <a:r>
              <a:rPr lang="en-US" sz="2400" dirty="0"/>
              <a:t>be placed on an N x N </a:t>
            </a:r>
            <a:r>
              <a:rPr lang="en-US" sz="2400" dirty="0" smtClean="0"/>
              <a:t>board </a:t>
            </a:r>
            <a:r>
              <a:rPr lang="en-US" sz="2400" dirty="0"/>
              <a:t>in non-attacking </a:t>
            </a:r>
            <a:r>
              <a:rPr lang="en-US" sz="2400" dirty="0" smtClean="0"/>
              <a:t>position?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is a solution to the </a:t>
            </a:r>
            <a:r>
              <a:rPr lang="en-US" sz="2400" dirty="0" smtClean="0"/>
              <a:t>N-Queens </a:t>
            </a:r>
            <a:r>
              <a:rPr lang="en-US" sz="2400" dirty="0"/>
              <a:t>problem for all boards of N ≥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Draw a solution to 4-Queens</a:t>
            </a:r>
            <a:endParaRPr lang="en-US" sz="2400" b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2906108" cy="27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of 4 queens</a:t>
            </a:r>
            <a:endParaRPr lang="en-US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348880"/>
            <a:ext cx="2540956" cy="2754932"/>
          </a:xfrm>
        </p:spPr>
      </p:pic>
    </p:spTree>
    <p:extLst>
      <p:ext uri="{BB962C8B-B14F-4D97-AF65-F5344CB8AC3E}">
        <p14:creationId xmlns:p14="http://schemas.microsoft.com/office/powerpoint/2010/main" val="38053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352928" cy="864096"/>
          </a:xfrm>
        </p:spPr>
        <p:txBody>
          <a:bodyPr/>
          <a:lstStyle/>
          <a:p>
            <a:r>
              <a:rPr lang="en-US" dirty="0" smtClean="0"/>
              <a:t>Solve by depth-first search</a:t>
            </a:r>
            <a:endParaRPr lang="en-US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"/>
          <a:stretch/>
        </p:blipFill>
        <p:spPr>
          <a:xfrm>
            <a:off x="2339752" y="1124744"/>
            <a:ext cx="6804248" cy="4885777"/>
          </a:xfrm>
        </p:spPr>
      </p:pic>
      <p:sp>
        <p:nvSpPr>
          <p:cNvPr id="3" name="Rechthoek 2"/>
          <p:cNvSpPr/>
          <p:nvPr/>
        </p:nvSpPr>
        <p:spPr>
          <a:xfrm>
            <a:off x="539552" y="141277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How many possible solutions to 4-queens?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4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x 4 x 4 x 4 = 256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="1" baseline="30000" dirty="0" smtClean="0">
                <a:latin typeface="Calibri" pitchFamily="34" charset="0"/>
                <a:cs typeface="Calibri" pitchFamily="34" charset="0"/>
              </a:rPr>
              <a:t>N)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candidate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solutions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How can we do better?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Depth-first search template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Consolas" pitchFamily="49" charset="0"/>
              </a:rPr>
              <a:t>void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Consolas" pitchFamily="49" charset="0"/>
              </a:rPr>
              <a:t>dfs</a:t>
            </a:r>
            <a:r>
              <a:rPr lang="en-US" sz="3200" dirty="0" smtClean="0">
                <a:latin typeface="Consolas" pitchFamily="49" charset="0"/>
              </a:rPr>
              <a:t>(node n)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</a:rPr>
              <a:t>    </a:t>
            </a:r>
            <a:r>
              <a:rPr lang="en-US" sz="3200" dirty="0" err="1" smtClean="0">
                <a:latin typeface="Consolas" pitchFamily="49" charset="0"/>
              </a:rPr>
              <a:t>n.visited</a:t>
            </a:r>
            <a:r>
              <a:rPr lang="en-US" sz="3200" dirty="0" smtClean="0">
                <a:latin typeface="Consolas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</a:rPr>
              <a:t>   </a:t>
            </a:r>
            <a:r>
              <a:rPr lang="en-US" sz="3200" b="1" dirty="0" smtClean="0">
                <a:latin typeface="Consolas" pitchFamily="49" charset="0"/>
              </a:rPr>
              <a:t>for</a:t>
            </a:r>
            <a:r>
              <a:rPr lang="en-US" sz="3200" dirty="0" smtClean="0">
                <a:latin typeface="Consolas" pitchFamily="49" charset="0"/>
              </a:rPr>
              <a:t> (each Node m adjacent to n)</a:t>
            </a:r>
          </a:p>
          <a:p>
            <a:pPr marL="0" indent="0">
              <a:buNone/>
            </a:pPr>
            <a:r>
              <a:rPr lang="en-US" sz="3200" b="1" dirty="0">
                <a:latin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</a:rPr>
              <a:t>       if</a:t>
            </a:r>
            <a:r>
              <a:rPr lang="en-US" sz="3200" dirty="0" smtClean="0">
                <a:latin typeface="Consolas" pitchFamily="49" charset="0"/>
              </a:rPr>
              <a:t> (!</a:t>
            </a:r>
            <a:r>
              <a:rPr lang="en-US" sz="3200" dirty="0" err="1" smtClean="0">
                <a:latin typeface="Consolas" pitchFamily="49" charset="0"/>
              </a:rPr>
              <a:t>m.visited</a:t>
            </a:r>
            <a:r>
              <a:rPr lang="en-US" sz="3200" dirty="0" smtClean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</a:rPr>
              <a:t>           </a:t>
            </a:r>
            <a:r>
              <a:rPr lang="en-US" sz="3200" dirty="0" err="1" smtClean="0">
                <a:solidFill>
                  <a:schemeClr val="accent2"/>
                </a:solidFill>
                <a:latin typeface="Consolas" pitchFamily="49" charset="0"/>
              </a:rPr>
              <a:t>dfs</a:t>
            </a:r>
            <a:r>
              <a:rPr lang="en-US" sz="3200" dirty="0" smtClean="0">
                <a:latin typeface="Consolas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</a:rPr>
              <a:t>}</a:t>
            </a:r>
            <a:endParaRPr lang="en-US" sz="3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5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Backtracking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 is a modified depth-first search of a tree consisting of all of the possible sequences that can be constructed from the </a:t>
            </a:r>
            <a:r>
              <a:rPr lang="en-US"/>
              <a:t>problem </a:t>
            </a:r>
            <a:r>
              <a:rPr lang="en-US" smtClean="0"/>
              <a:t>set</a:t>
            </a:r>
            <a:endParaRPr lang="en-US" dirty="0"/>
          </a:p>
          <a:p>
            <a:r>
              <a:rPr lang="en-US" smtClean="0"/>
              <a:t>In </a:t>
            </a:r>
            <a:r>
              <a:rPr lang="en-US" dirty="0"/>
              <a:t>backtracking we perform a depth-first traversal of this tree until we reach a node that is non-viable or non-promising, at which point we "prune the </a:t>
            </a:r>
            <a:r>
              <a:rPr lang="en-US" dirty="0" smtClean="0"/>
              <a:t>sub tree</a:t>
            </a:r>
            <a:r>
              <a:rPr lang="en-US" dirty="0"/>
              <a:t>" rooted at this node, and continue the depth-first traversal of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96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52928" cy="864096"/>
          </a:xfrm>
        </p:spPr>
        <p:txBody>
          <a:bodyPr/>
          <a:lstStyle/>
          <a:p>
            <a:r>
              <a:rPr lang="en-US" dirty="0" smtClean="0"/>
              <a:t>Solve by backtracking</a:t>
            </a:r>
            <a:endParaRPr lang="en-US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r="7620" b="2941"/>
          <a:stretch/>
        </p:blipFill>
        <p:spPr>
          <a:xfrm>
            <a:off x="-13387" y="1052736"/>
            <a:ext cx="6313579" cy="511187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7" y="1268760"/>
            <a:ext cx="29622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5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wolle jongeren 4x3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Zwolle jongeren 4x3</Template>
  <TotalTime>3363</TotalTime>
  <Words>269</Words>
  <Application>Microsoft Office PowerPoint</Application>
  <PresentationFormat>On-screen Show (4:3)</PresentationFormat>
  <Paragraphs>49</Paragraphs>
  <Slides>11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Zwolle jongeren 4x3</vt:lpstr>
      <vt:lpstr>1_Kantoorthema</vt:lpstr>
      <vt:lpstr>2_Kantoorthema</vt:lpstr>
      <vt:lpstr>Games Programming</vt:lpstr>
      <vt:lpstr>Today</vt:lpstr>
      <vt:lpstr>Backtracking</vt:lpstr>
      <vt:lpstr>Exercise: N-Queens Problem</vt:lpstr>
      <vt:lpstr>A solution of 4 queens</vt:lpstr>
      <vt:lpstr>Solve by depth-first search</vt:lpstr>
      <vt:lpstr>Depth-first search template</vt:lpstr>
      <vt:lpstr>Definition of Backtracking</vt:lpstr>
      <vt:lpstr>Solve by backtracking</vt:lpstr>
      <vt:lpstr>Backtracking pseudo code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Games Programming</dc:title>
  <dc:creator>JanV</dc:creator>
  <cp:lastModifiedBy>Hieke Keuning</cp:lastModifiedBy>
  <cp:revision>203</cp:revision>
  <dcterms:created xsi:type="dcterms:W3CDTF">2009-02-09T16:03:35Z</dcterms:created>
  <dcterms:modified xsi:type="dcterms:W3CDTF">2016-02-03T10:07:16Z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TC102885671033</vt:lpwstr>
  </property>
</Properties>
</file>