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6" r:id="rId4"/>
    <p:sldId id="257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Sidney" initials="RS" lastIdx="2" clrIdx="0">
    <p:extLst>
      <p:ext uri="{19B8F6BF-5375-455C-9EA6-DF929625EA0E}">
        <p15:presenceInfo xmlns:p15="http://schemas.microsoft.com/office/powerpoint/2012/main" userId="Rodrigues, Sid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E00"/>
    <a:srgbClr val="84F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9T21:38:06.250" idx="1">
    <p:pos x="10" y="10"/>
    <p:text>Hello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9T21:38:06.250" idx="1">
    <p:pos x="10" y="10"/>
    <p:text>Hello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9T21:38:06.250" idx="1">
    <p:pos x="10" y="10"/>
    <p:text>Hello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9T21:38:06.250" idx="1">
    <p:pos x="10" y="10"/>
    <p:text>Hello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9T21:38:06.250" idx="1">
    <p:pos x="10" y="10"/>
    <p:text>Hello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9T21:38:06.250" idx="1">
    <p:pos x="10" y="10"/>
    <p:text>Hello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9T21:38:06.250" idx="1">
    <p:pos x="10" y="10"/>
    <p:text>Hello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9T21:38:06.250" idx="1">
    <p:pos x="10" y="10"/>
    <p:text>Hello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9T21:38:06.250" idx="1">
    <p:pos x="10" y="10"/>
    <p:text>Hello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5D95E-AC7E-4643-8DC8-9643DF2E1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AC5365-EB35-4E34-87B1-56BB5547E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205B0-E7A6-4F28-B985-12D03B83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F61340-30AF-4180-A0E0-A207E83C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4E82A-D433-4616-BC3C-3403AD85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F7E15-50A5-4BCE-BD74-87CC47A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8EE4A5-6FE9-4C16-B537-021984CD3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562E0-C969-4E02-BAB3-2E68A71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9054BD-9544-4E1A-9DE8-42B53518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25466-B10D-4AAF-985E-5CDBE06E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D1F1BD-6861-4E7E-B401-09FCE7D8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5AFA51-EAD9-4C6E-B627-AEBB0A49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6ACD5-6333-4DFB-859A-F2938DEE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A8FDA1-3214-428D-B623-2C4BAF70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70D16-CB25-4F6A-9A16-74489084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7710E-35C2-4160-B9E6-45460850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60FE6-D938-4E28-B6EE-F9A51BC1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F7237-8810-455A-A1B5-F875A5A0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085FF-746A-4D20-931E-C9A515F7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0AA293-5CBF-4400-A7CD-9E8F52DD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9100E-D83F-4207-8093-06A5CA2F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F20F4-8BDC-412F-8203-53A83600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7EB534-1FCC-4B2C-8EF9-0ED74BCB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A7C3C-C66B-4E08-B74E-7DED8EF7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A73C8-525E-484F-AC3D-FC15047B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58BAA-2BF2-4789-AE50-1EC2F80D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70175-61F7-4C63-A76F-EA5A282A1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82680-19FB-41C6-9AF6-488D79D3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D8BA0D-9B11-45A8-8E0C-2F7DE4B7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4241CA-ACBF-4242-92FE-DB64EB91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EE0E0-4E28-45CB-A87B-3F43418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2703A-2F3F-49E6-B5D2-8DC7046C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A3D3AB-3B18-4782-BCE1-462BC84D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1269EC-A82E-49F9-8FC2-33C1E0C5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2A718-AFCD-4614-BC35-FEF5850B7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81B0E4-E8B5-4392-9CD7-A911B4091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7A5B0-7016-4A71-A14B-297B8B55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D4BA68-3610-4BF5-9035-422EE036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5DC9C8-FEEE-40A2-8451-90783B7F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9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0738C-D3E0-4E3F-9136-1A333E5F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80F8C9-5F15-46AB-9D3B-A86960E3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EB9A3D-9368-4432-8BA0-F54C0736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259E1A-9C74-471A-9C18-ACEEB5FE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0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DDBAA3-DA67-4C5D-BB8E-F3A8AC65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D28127-3E82-4869-834B-03265037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B3898-CDFB-4BCB-830B-78481BFB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1AC0D-7898-42B9-8237-A58B8ED8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320B03-7CD9-42D1-A382-FB848ECD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126117-1551-4FAB-B02B-E657D34AA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D67EE-E866-40D6-B9F0-D2F3E9F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9089B-B446-4465-91E5-745CFCE9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C39C8-DBBB-4842-9F59-CFB17FB7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5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58EFF-C4CE-4A7D-8D58-7897E833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BD86D3-F73A-4C61-ABCD-F279D60C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9C480-41FB-45FB-9A4D-5C5D1F30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38A569-E4AB-4CD3-8CF2-782B2EDF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BE74A-F7F9-413B-A683-8EDB66F3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91C51A-9FC6-44AD-A58C-4652303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A873A4-0E2B-445D-897F-B7F4E3F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3CEE3B-9AE9-4B2A-AC29-C5DB6ACE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9E9023-B1FD-4BBF-85AC-B3453963C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FFD5-C2B4-4C7B-81D9-0D832A7599E8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BD3B43-F338-4397-9025-A0BD09901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8D064-02D4-432E-9B94-5097C5FB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ADD5-6B08-4026-84F3-0ED69D1898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3">
                <a:lumMod val="5000"/>
                <a:lumOff val="95000"/>
              </a:schemeClr>
            </a:gs>
            <a:gs pos="79000">
              <a:schemeClr val="bg2"/>
            </a:gs>
            <a:gs pos="100000">
              <a:schemeClr val="bg2"/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1832C83-9366-48A2-A250-4A7EA0151A33}"/>
              </a:ext>
            </a:extLst>
          </p:cNvPr>
          <p:cNvSpPr txBox="1"/>
          <p:nvPr/>
        </p:nvSpPr>
        <p:spPr>
          <a:xfrm>
            <a:off x="1586917" y="2921168"/>
            <a:ext cx="901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Sidney Rodrigues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ED1CFD-6687-48A9-911E-8F6EDE3067D6}"/>
              </a:ext>
            </a:extLst>
          </p:cNvPr>
          <p:cNvSpPr txBox="1"/>
          <p:nvPr/>
        </p:nvSpPr>
        <p:spPr>
          <a:xfrm>
            <a:off x="3009317" y="3844498"/>
            <a:ext cx="8141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75000"/>
                  </a:schemeClr>
                </a:solidFill>
              </a:rPr>
              <a:t>HTML </a:t>
            </a:r>
            <a:r>
              <a:rPr lang="pt-BR" sz="4000" dirty="0" err="1">
                <a:solidFill>
                  <a:schemeClr val="bg1">
                    <a:lumMod val="75000"/>
                  </a:schemeClr>
                </a:solidFill>
              </a:rPr>
              <a:t>title</a:t>
            </a:r>
            <a:r>
              <a:rPr lang="pt-BR" sz="4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4000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sz="4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4000" dirty="0" err="1">
                <a:solidFill>
                  <a:schemeClr val="bg1">
                    <a:lumMod val="75000"/>
                  </a:schemeClr>
                </a:solidFill>
              </a:rPr>
              <a:t>alt</a:t>
            </a:r>
            <a:r>
              <a:rPr lang="pt-BR" sz="4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4000" dirty="0" err="1">
                <a:solidFill>
                  <a:schemeClr val="bg1">
                    <a:lumMod val="75000"/>
                  </a:schemeClr>
                </a:solidFill>
              </a:rPr>
              <a:t>Attributes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9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rgbClr val="DEDEDE"/>
            </a:gs>
            <a:gs pos="38000">
              <a:schemeClr val="bg1"/>
            </a:gs>
            <a:gs pos="54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6AC865-A930-4500-A19E-2EE7350C668C}"/>
              </a:ext>
            </a:extLst>
          </p:cNvPr>
          <p:cNvSpPr txBox="1"/>
          <p:nvPr/>
        </p:nvSpPr>
        <p:spPr>
          <a:xfrm>
            <a:off x="332510" y="2967335"/>
            <a:ext cx="57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5400" dirty="0">
                <a:solidFill>
                  <a:srgbClr val="FF0000"/>
                </a:solidFill>
              </a:rPr>
              <a:t>&lt;</a:t>
            </a:r>
            <a:r>
              <a:rPr lang="pt-BR" sz="5400" dirty="0" err="1">
                <a:solidFill>
                  <a:srgbClr val="FF0000"/>
                </a:solidFill>
              </a:rPr>
              <a:t>area</a:t>
            </a:r>
            <a:r>
              <a:rPr lang="pt-BR" sz="5400" dirty="0">
                <a:solidFill>
                  <a:srgbClr val="FF0000"/>
                </a:solidFill>
              </a:rPr>
              <a:t>&gt;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10A0D6-E7DE-47A4-8C68-82637C3A2AF8}"/>
              </a:ext>
            </a:extLst>
          </p:cNvPr>
          <p:cNvSpPr txBox="1"/>
          <p:nvPr/>
        </p:nvSpPr>
        <p:spPr>
          <a:xfrm>
            <a:off x="5951770" y="874455"/>
            <a:ext cx="6057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&lt;map name="</a:t>
            </a:r>
            <a:r>
              <a:rPr lang="en-US" sz="2000" dirty="0" err="1"/>
              <a:t>planetmap</a:t>
            </a:r>
            <a:r>
              <a:rPr lang="en-US" sz="2000" dirty="0"/>
              <a:t>"&gt;</a:t>
            </a:r>
          </a:p>
          <a:p>
            <a:r>
              <a:rPr lang="en-US" sz="2000" dirty="0"/>
              <a:t>  &lt;</a:t>
            </a:r>
            <a:r>
              <a:rPr lang="en-US" sz="2000" dirty="0">
                <a:solidFill>
                  <a:srgbClr val="FF0000"/>
                </a:solidFill>
              </a:rPr>
              <a:t>area</a:t>
            </a:r>
            <a:r>
              <a:rPr lang="en-US" sz="2000" dirty="0"/>
              <a:t> shape="</a:t>
            </a:r>
            <a:r>
              <a:rPr lang="en-US" sz="2000" dirty="0" err="1"/>
              <a:t>rect</a:t>
            </a:r>
            <a:r>
              <a:rPr lang="en-US" sz="2000" dirty="0"/>
              <a:t>" </a:t>
            </a:r>
            <a:r>
              <a:rPr lang="en-US" sz="2000" dirty="0" err="1"/>
              <a:t>coords</a:t>
            </a:r>
            <a:r>
              <a:rPr lang="en-US" sz="2000" dirty="0"/>
              <a:t>="0,0,82,126" </a:t>
            </a:r>
            <a:r>
              <a:rPr lang="en-US" sz="2000" dirty="0">
                <a:solidFill>
                  <a:srgbClr val="FF0000"/>
                </a:solidFill>
              </a:rPr>
              <a:t>alt</a:t>
            </a:r>
            <a:r>
              <a:rPr lang="en-US" sz="2000" dirty="0"/>
              <a:t>="Sun" </a:t>
            </a:r>
            <a:r>
              <a:rPr lang="en-US" sz="2000" dirty="0" err="1"/>
              <a:t>href</a:t>
            </a:r>
            <a:r>
              <a:rPr lang="en-US" sz="2000" dirty="0"/>
              <a:t>="sun.htm"&gt;</a:t>
            </a:r>
          </a:p>
          <a:p>
            <a:r>
              <a:rPr lang="en-US" sz="2000" dirty="0"/>
              <a:t>  &lt;</a:t>
            </a:r>
            <a:r>
              <a:rPr lang="en-US" sz="2000" dirty="0">
                <a:solidFill>
                  <a:srgbClr val="FF0000"/>
                </a:solidFill>
              </a:rPr>
              <a:t>area</a:t>
            </a:r>
            <a:r>
              <a:rPr lang="en-US" sz="2000" dirty="0"/>
              <a:t> shape="circle" </a:t>
            </a:r>
            <a:r>
              <a:rPr lang="en-US" sz="2000" dirty="0" err="1"/>
              <a:t>coords</a:t>
            </a:r>
            <a:r>
              <a:rPr lang="en-US" sz="2000" dirty="0"/>
              <a:t>="90,58,3" </a:t>
            </a:r>
            <a:r>
              <a:rPr lang="en-US" sz="2000" dirty="0">
                <a:solidFill>
                  <a:srgbClr val="FF0000"/>
                </a:solidFill>
              </a:rPr>
              <a:t>alt</a:t>
            </a:r>
            <a:r>
              <a:rPr lang="en-US" sz="2000" dirty="0"/>
              <a:t>="Mercury" </a:t>
            </a:r>
            <a:r>
              <a:rPr lang="en-US" sz="2000" dirty="0" err="1"/>
              <a:t>href</a:t>
            </a:r>
            <a:r>
              <a:rPr lang="en-US" sz="2000" dirty="0"/>
              <a:t>="mercur.htm"&gt;</a:t>
            </a:r>
          </a:p>
          <a:p>
            <a:r>
              <a:rPr lang="en-US" sz="2000" dirty="0"/>
              <a:t>  &lt;</a:t>
            </a:r>
            <a:r>
              <a:rPr lang="en-US" sz="2000" dirty="0">
                <a:solidFill>
                  <a:srgbClr val="FF0000"/>
                </a:solidFill>
              </a:rPr>
              <a:t>area</a:t>
            </a:r>
            <a:r>
              <a:rPr lang="en-US" sz="2000" dirty="0"/>
              <a:t> shape="circle" </a:t>
            </a:r>
            <a:r>
              <a:rPr lang="en-US" sz="2000" dirty="0" err="1"/>
              <a:t>coords</a:t>
            </a:r>
            <a:r>
              <a:rPr lang="en-US" sz="2000" dirty="0"/>
              <a:t>="124,58,8" </a:t>
            </a:r>
            <a:r>
              <a:rPr lang="en-US" sz="2000" dirty="0">
                <a:solidFill>
                  <a:srgbClr val="FF0000"/>
                </a:solidFill>
              </a:rPr>
              <a:t>alt</a:t>
            </a:r>
            <a:r>
              <a:rPr lang="en-US" sz="2000" dirty="0"/>
              <a:t>="Venus" </a:t>
            </a:r>
            <a:r>
              <a:rPr lang="en-US" sz="2000" dirty="0" err="1"/>
              <a:t>href</a:t>
            </a:r>
            <a:r>
              <a:rPr lang="en-US" sz="2000" dirty="0"/>
              <a:t>="venus.htm"&gt;</a:t>
            </a:r>
          </a:p>
          <a:p>
            <a:r>
              <a:rPr lang="en-US" sz="2000" dirty="0"/>
              <a:t>&lt;/map&gt;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DF07FB-3EAF-406D-9C82-8C4FB12A3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76" y="3636798"/>
            <a:ext cx="3223192" cy="28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5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rgbClr val="DEDEDE"/>
            </a:gs>
            <a:gs pos="38000">
              <a:schemeClr val="bg1"/>
            </a:gs>
            <a:gs pos="54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6AC865-A930-4500-A19E-2EE7350C668C}"/>
              </a:ext>
            </a:extLst>
          </p:cNvPr>
          <p:cNvSpPr txBox="1"/>
          <p:nvPr/>
        </p:nvSpPr>
        <p:spPr>
          <a:xfrm>
            <a:off x="332510" y="2967335"/>
            <a:ext cx="57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5400" dirty="0">
                <a:solidFill>
                  <a:srgbClr val="FF0000"/>
                </a:solidFill>
              </a:rPr>
              <a:t>&lt;input&gt;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10A0D6-E7DE-47A4-8C68-82637C3A2AF8}"/>
              </a:ext>
            </a:extLst>
          </p:cNvPr>
          <p:cNvSpPr txBox="1"/>
          <p:nvPr/>
        </p:nvSpPr>
        <p:spPr>
          <a:xfrm>
            <a:off x="5974439" y="1528580"/>
            <a:ext cx="477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>
                <a:solidFill>
                  <a:srgbClr val="FF0000"/>
                </a:solidFill>
              </a:rPr>
              <a:t>input type="image"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00B050"/>
                </a:solidFill>
              </a:rPr>
              <a:t>src</a:t>
            </a:r>
            <a:r>
              <a:rPr lang="en-US" sz="2000" dirty="0">
                <a:solidFill>
                  <a:srgbClr val="00B050"/>
                </a:solidFill>
              </a:rPr>
              <a:t>="submit.gif"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</a:rPr>
              <a:t>alt="Submit"</a:t>
            </a:r>
            <a:r>
              <a:rPr lang="en-US" sz="2000" dirty="0"/>
              <a:t> width="48"height="48"&gt;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F3DC51-0D52-40BC-830B-FAC19C641C76}"/>
              </a:ext>
            </a:extLst>
          </p:cNvPr>
          <p:cNvSpPr txBox="1"/>
          <p:nvPr/>
        </p:nvSpPr>
        <p:spPr>
          <a:xfrm>
            <a:off x="5974439" y="5284993"/>
            <a:ext cx="17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Working: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DAD1FE-3105-48B7-9D00-A9D54D8B7C53}"/>
              </a:ext>
            </a:extLst>
          </p:cNvPr>
          <p:cNvSpPr txBox="1"/>
          <p:nvPr/>
        </p:nvSpPr>
        <p:spPr>
          <a:xfrm>
            <a:off x="5974439" y="3228943"/>
            <a:ext cx="477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Working: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D137F3-51A9-4249-9677-9844A063C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68" y="2933630"/>
            <a:ext cx="4439270" cy="13622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EB84F1-70D2-4990-AE7A-6D6B43D1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68" y="4975390"/>
            <a:ext cx="425826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2000">
              <a:srgbClr val="DEDEDE"/>
            </a:gs>
            <a:gs pos="0">
              <a:schemeClr val="bg1"/>
            </a:gs>
            <a:gs pos="49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0232E088-0389-462C-8B14-4427F3FFC27D}"/>
              </a:ext>
            </a:extLst>
          </p:cNvPr>
          <p:cNvSpPr txBox="1"/>
          <p:nvPr/>
        </p:nvSpPr>
        <p:spPr>
          <a:xfrm>
            <a:off x="4967679" y="5561273"/>
            <a:ext cx="296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sidneyluiz.github.io</a:t>
            </a:r>
          </a:p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sidneyrodrigues.com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8986F48-5555-4C3E-B37B-D0908AA07C9B}"/>
              </a:ext>
            </a:extLst>
          </p:cNvPr>
          <p:cNvSpPr txBox="1"/>
          <p:nvPr/>
        </p:nvSpPr>
        <p:spPr>
          <a:xfrm>
            <a:off x="1375794" y="570594"/>
            <a:ext cx="10150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pt-BR" sz="8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8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pt-BR" sz="8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1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rgbClr val="DEDEDE"/>
            </a:gs>
            <a:gs pos="38000">
              <a:schemeClr val="bg1"/>
            </a:gs>
            <a:gs pos="54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6AC865-A930-4500-A19E-2EE7350C668C}"/>
              </a:ext>
            </a:extLst>
          </p:cNvPr>
          <p:cNvSpPr txBox="1"/>
          <p:nvPr/>
        </p:nvSpPr>
        <p:spPr>
          <a:xfrm>
            <a:off x="481149" y="2967333"/>
            <a:ext cx="57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Tag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</a:t>
            </a:r>
            <a:r>
              <a:rPr lang="pt-BR" sz="5400" dirty="0" err="1">
                <a:solidFill>
                  <a:srgbClr val="FF0000"/>
                </a:solidFill>
              </a:rPr>
              <a:t>title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10A0D6-E7DE-47A4-8C68-82637C3A2AF8}"/>
              </a:ext>
            </a:extLst>
          </p:cNvPr>
          <p:cNvSpPr txBox="1"/>
          <p:nvPr/>
        </p:nvSpPr>
        <p:spPr>
          <a:xfrm>
            <a:off x="5683041" y="2151726"/>
            <a:ext cx="60278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&lt;</a:t>
            </a:r>
            <a:r>
              <a:rPr lang="en-US" sz="2000" dirty="0">
                <a:solidFill>
                  <a:srgbClr val="FF0000"/>
                </a:solidFill>
              </a:rPr>
              <a:t>title</a:t>
            </a:r>
            <a:r>
              <a:rPr lang="en-US" sz="2000" dirty="0"/>
              <a:t>&gt; tag is required in all HTML documents and it defines the title of the document.</a:t>
            </a:r>
          </a:p>
          <a:p>
            <a:endParaRPr lang="en-US" sz="2000" dirty="0"/>
          </a:p>
          <a:p>
            <a:r>
              <a:rPr lang="en-US" sz="2000" dirty="0"/>
              <a:t>The &lt;</a:t>
            </a:r>
            <a:r>
              <a:rPr lang="en-US" sz="2000" dirty="0">
                <a:solidFill>
                  <a:srgbClr val="FF0000"/>
                </a:solidFill>
              </a:rPr>
              <a:t>title</a:t>
            </a:r>
            <a:r>
              <a:rPr lang="en-US" sz="2000" dirty="0"/>
              <a:t>&gt; element: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Defines a title in the browser toolbar.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Provides a title for the page when it is added to favorites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Displays a title for the page in search-engine results</a:t>
            </a:r>
          </a:p>
        </p:txBody>
      </p:sp>
    </p:spTree>
    <p:extLst>
      <p:ext uri="{BB962C8B-B14F-4D97-AF65-F5344CB8AC3E}">
        <p14:creationId xmlns:p14="http://schemas.microsoft.com/office/powerpoint/2010/main" val="5507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rgbClr val="DEDEDE"/>
            </a:gs>
            <a:gs pos="38000">
              <a:schemeClr val="bg1"/>
            </a:gs>
            <a:gs pos="54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6AC865-A930-4500-A19E-2EE7350C668C}"/>
              </a:ext>
            </a:extLst>
          </p:cNvPr>
          <p:cNvSpPr txBox="1"/>
          <p:nvPr/>
        </p:nvSpPr>
        <p:spPr>
          <a:xfrm>
            <a:off x="483864" y="2967335"/>
            <a:ext cx="57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Tag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</a:t>
            </a:r>
            <a:r>
              <a:rPr lang="pt-BR" sz="5400" dirty="0" err="1">
                <a:solidFill>
                  <a:srgbClr val="FF0000"/>
                </a:solidFill>
              </a:rPr>
              <a:t>title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10A0D6-E7DE-47A4-8C68-82637C3A2AF8}"/>
              </a:ext>
            </a:extLst>
          </p:cNvPr>
          <p:cNvSpPr txBox="1"/>
          <p:nvPr/>
        </p:nvSpPr>
        <p:spPr>
          <a:xfrm>
            <a:off x="7649002" y="1720840"/>
            <a:ext cx="35892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&lt;</a:t>
            </a:r>
            <a:r>
              <a:rPr lang="en-US" sz="2000" dirty="0"/>
              <a:t>!DOCTYPE html</a:t>
            </a:r>
            <a:r>
              <a:rPr lang="pt-BR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44EE00"/>
                </a:solidFill>
              </a:rPr>
              <a:t>html</a:t>
            </a:r>
            <a:r>
              <a:rPr lang="en-US" sz="2000" dirty="0"/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  &lt;</a:t>
            </a:r>
            <a:r>
              <a:rPr lang="en-US" sz="2000" dirty="0">
                <a:solidFill>
                  <a:srgbClr val="FF0000"/>
                </a:solidFill>
              </a:rPr>
              <a:t>title</a:t>
            </a:r>
            <a:r>
              <a:rPr lang="en-US" sz="2000" dirty="0"/>
              <a:t>&gt;HTML Reference&lt;</a:t>
            </a:r>
            <a:r>
              <a:rPr lang="en-US" sz="2000" dirty="0">
                <a:solidFill>
                  <a:srgbClr val="FF0000"/>
                </a:solidFill>
              </a:rPr>
              <a:t>/title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/head</a:t>
            </a:r>
            <a:r>
              <a:rPr lang="en-US" sz="2000" dirty="0"/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&lt;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The content of the document......</a:t>
            </a:r>
            <a:br>
              <a:rPr lang="en-US" sz="2000" dirty="0"/>
            </a:br>
            <a:r>
              <a:rPr lang="en-US" sz="2000" dirty="0"/>
              <a:t>  &lt;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/body</a:t>
            </a:r>
            <a:r>
              <a:rPr lang="en-US" sz="2000" dirty="0"/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>
                <a:solidFill>
                  <a:srgbClr val="44EE00"/>
                </a:solidFill>
              </a:rPr>
              <a:t>/html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50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2000">
              <a:srgbClr val="DEDEDE"/>
            </a:gs>
            <a:gs pos="41000">
              <a:schemeClr val="bg1"/>
            </a:gs>
            <a:gs pos="59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ABADF61-A22A-4344-8B62-D234FD38EAAF}"/>
              </a:ext>
            </a:extLst>
          </p:cNvPr>
          <p:cNvSpPr txBox="1"/>
          <p:nvPr/>
        </p:nvSpPr>
        <p:spPr>
          <a:xfrm>
            <a:off x="526474" y="2967335"/>
            <a:ext cx="57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Examples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57CB9A-0EA8-4EE7-BABC-D41AC009B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28" y="1628392"/>
            <a:ext cx="6077798" cy="6573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495FB4-5ADA-49C2-A1C2-C2EE9CCE5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88" y="2787358"/>
            <a:ext cx="324847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rgbClr val="DEDEDE"/>
            </a:gs>
            <a:gs pos="38000">
              <a:schemeClr val="bg1"/>
            </a:gs>
            <a:gs pos="54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6AC865-A930-4500-A19E-2EE7350C668C}"/>
              </a:ext>
            </a:extLst>
          </p:cNvPr>
          <p:cNvSpPr txBox="1"/>
          <p:nvPr/>
        </p:nvSpPr>
        <p:spPr>
          <a:xfrm>
            <a:off x="332510" y="2967335"/>
            <a:ext cx="57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pt-BR" sz="5400" dirty="0" err="1">
                <a:solidFill>
                  <a:srgbClr val="FF0000"/>
                </a:solidFill>
              </a:rPr>
              <a:t>title</a:t>
            </a:r>
            <a:r>
              <a:rPr lang="pt-BR" sz="5400" dirty="0">
                <a:solidFill>
                  <a:srgbClr val="FF0000"/>
                </a:solidFill>
              </a:rPr>
              <a:t> </a:t>
            </a: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Attibute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10A0D6-E7DE-47A4-8C68-82637C3A2AF8}"/>
              </a:ext>
            </a:extLst>
          </p:cNvPr>
          <p:cNvSpPr txBox="1"/>
          <p:nvPr/>
        </p:nvSpPr>
        <p:spPr>
          <a:xfrm>
            <a:off x="6794500" y="2522666"/>
            <a:ext cx="4899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title</a:t>
            </a:r>
            <a:r>
              <a:rPr lang="en-US" sz="2000" dirty="0"/>
              <a:t> attribute specifies extra information about an element.</a:t>
            </a:r>
          </a:p>
          <a:p>
            <a:endParaRPr lang="en-US" sz="2000" dirty="0"/>
          </a:p>
          <a:p>
            <a:r>
              <a:rPr lang="en-US" sz="2000" dirty="0"/>
              <a:t>The information is most often shown as a </a:t>
            </a:r>
            <a:r>
              <a:rPr lang="en-US" sz="2000" dirty="0">
                <a:solidFill>
                  <a:srgbClr val="00B050"/>
                </a:solidFill>
              </a:rPr>
              <a:t>tooltip</a:t>
            </a:r>
            <a:r>
              <a:rPr lang="en-US" sz="2000" dirty="0"/>
              <a:t> text when the mouse moves over the element.</a:t>
            </a:r>
          </a:p>
        </p:txBody>
      </p:sp>
    </p:spTree>
    <p:extLst>
      <p:ext uri="{BB962C8B-B14F-4D97-AF65-F5344CB8AC3E}">
        <p14:creationId xmlns:p14="http://schemas.microsoft.com/office/powerpoint/2010/main" val="32441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rgbClr val="DEDEDE"/>
            </a:gs>
            <a:gs pos="38000">
              <a:schemeClr val="bg1"/>
            </a:gs>
            <a:gs pos="54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6AC865-A930-4500-A19E-2EE7350C668C}"/>
              </a:ext>
            </a:extLst>
          </p:cNvPr>
          <p:cNvSpPr txBox="1"/>
          <p:nvPr/>
        </p:nvSpPr>
        <p:spPr>
          <a:xfrm>
            <a:off x="332510" y="2967335"/>
            <a:ext cx="57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10A0D6-E7DE-47A4-8C68-82637C3A2AF8}"/>
              </a:ext>
            </a:extLst>
          </p:cNvPr>
          <p:cNvSpPr txBox="1"/>
          <p:nvPr/>
        </p:nvSpPr>
        <p:spPr>
          <a:xfrm>
            <a:off x="6096000" y="1228750"/>
            <a:ext cx="477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&lt;p&gt;</a:t>
            </a:r>
            <a:r>
              <a:rPr lang="en-US" sz="2000" dirty="0"/>
              <a:t>&lt;</a:t>
            </a:r>
            <a:r>
              <a:rPr lang="en-US" sz="2000" dirty="0" err="1"/>
              <a:t>abbr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</a:rPr>
              <a:t>title="World Health Organization"</a:t>
            </a:r>
            <a:r>
              <a:rPr lang="en-US" sz="2000" dirty="0"/>
              <a:t>&gt;WHO&lt;/</a:t>
            </a:r>
            <a:r>
              <a:rPr lang="en-US" sz="2000" dirty="0" err="1"/>
              <a:t>abbr</a:t>
            </a:r>
            <a:r>
              <a:rPr lang="en-US" sz="2000" dirty="0"/>
              <a:t>&gt; was founded in 1948.</a:t>
            </a:r>
            <a:r>
              <a:rPr lang="en-US" sz="2000" dirty="0">
                <a:solidFill>
                  <a:srgbClr val="00B050"/>
                </a:solidFill>
              </a:rPr>
              <a:t>&lt;/p&gt;</a:t>
            </a:r>
          </a:p>
          <a:p>
            <a:br>
              <a:rPr lang="en-US" sz="2000" dirty="0"/>
            </a:br>
            <a:r>
              <a:rPr lang="en-US" sz="2000" dirty="0">
                <a:solidFill>
                  <a:srgbClr val="00B050"/>
                </a:solidFill>
              </a:rPr>
              <a:t>&lt;p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</a:rPr>
              <a:t>title="Free Web tutorials"</a:t>
            </a:r>
            <a:r>
              <a:rPr lang="en-US" sz="2000" dirty="0"/>
              <a:t>&gt;W3Schools.com</a:t>
            </a:r>
            <a:r>
              <a:rPr lang="en-US" sz="2000" dirty="0">
                <a:solidFill>
                  <a:srgbClr val="00B050"/>
                </a:solidFill>
              </a:rPr>
              <a:t>&lt;/p&gt;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171EE2-8AF5-478D-B8B2-1C7B6F314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65" y="4079401"/>
            <a:ext cx="5295566" cy="9233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A94B08-F5FA-4408-8BB4-B9BB0BE9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65" y="5191467"/>
            <a:ext cx="3646370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0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rgbClr val="DEDEDE"/>
            </a:gs>
            <a:gs pos="38000">
              <a:schemeClr val="bg1"/>
            </a:gs>
            <a:gs pos="54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6AC865-A930-4500-A19E-2EE7350C668C}"/>
              </a:ext>
            </a:extLst>
          </p:cNvPr>
          <p:cNvSpPr txBox="1"/>
          <p:nvPr/>
        </p:nvSpPr>
        <p:spPr>
          <a:xfrm>
            <a:off x="332510" y="2967335"/>
            <a:ext cx="57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pt-BR" sz="5400" dirty="0" err="1">
                <a:solidFill>
                  <a:srgbClr val="FF0000"/>
                </a:solidFill>
              </a:rPr>
              <a:t>alt</a:t>
            </a:r>
            <a:r>
              <a:rPr lang="pt-BR" sz="5400" dirty="0">
                <a:solidFill>
                  <a:srgbClr val="FF0000"/>
                </a:solidFill>
              </a:rPr>
              <a:t> </a:t>
            </a: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Attibute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10A0D6-E7DE-47A4-8C68-82637C3A2AF8}"/>
              </a:ext>
            </a:extLst>
          </p:cNvPr>
          <p:cNvSpPr txBox="1"/>
          <p:nvPr/>
        </p:nvSpPr>
        <p:spPr>
          <a:xfrm>
            <a:off x="6359490" y="2610415"/>
            <a:ext cx="550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alt</a:t>
            </a:r>
            <a:r>
              <a:rPr lang="en-US" sz="2000" dirty="0"/>
              <a:t> attribute provides alternative information for an image if a user for some reason cannot view it or if the user uses a screen reader.</a:t>
            </a:r>
          </a:p>
          <a:p>
            <a:endParaRPr lang="pt-BR" sz="2000" dirty="0"/>
          </a:p>
          <a:p>
            <a:r>
              <a:rPr lang="en-US" sz="2000" b="1" dirty="0"/>
              <a:t>Note:</a:t>
            </a:r>
            <a:r>
              <a:rPr lang="en-US" sz="2000" dirty="0"/>
              <a:t> The alt attribute is required for the </a:t>
            </a:r>
            <a:r>
              <a:rPr lang="en-US" sz="2000" dirty="0">
                <a:solidFill>
                  <a:srgbClr val="44EE00"/>
                </a:solidFill>
              </a:rPr>
              <a:t>&lt;</a:t>
            </a:r>
            <a:r>
              <a:rPr lang="en-US" sz="2000" dirty="0" err="1">
                <a:solidFill>
                  <a:srgbClr val="44EE00"/>
                </a:solidFill>
              </a:rPr>
              <a:t>img</a:t>
            </a:r>
            <a:r>
              <a:rPr lang="en-US" sz="2000" dirty="0">
                <a:solidFill>
                  <a:srgbClr val="44EE00"/>
                </a:solidFill>
              </a:rPr>
              <a:t>&gt; </a:t>
            </a:r>
            <a:r>
              <a:rPr lang="en-US" sz="2000" dirty="0"/>
              <a:t>element.</a:t>
            </a:r>
          </a:p>
        </p:txBody>
      </p:sp>
    </p:spTree>
    <p:extLst>
      <p:ext uri="{BB962C8B-B14F-4D97-AF65-F5344CB8AC3E}">
        <p14:creationId xmlns:p14="http://schemas.microsoft.com/office/powerpoint/2010/main" val="318478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rgbClr val="DEDEDE"/>
            </a:gs>
            <a:gs pos="38000">
              <a:schemeClr val="bg1"/>
            </a:gs>
            <a:gs pos="54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6AC865-A930-4500-A19E-2EE7350C668C}"/>
              </a:ext>
            </a:extLst>
          </p:cNvPr>
          <p:cNvSpPr txBox="1"/>
          <p:nvPr/>
        </p:nvSpPr>
        <p:spPr>
          <a:xfrm>
            <a:off x="332510" y="2967335"/>
            <a:ext cx="57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pt-BR" sz="5400" dirty="0" err="1">
                <a:solidFill>
                  <a:srgbClr val="FF0000"/>
                </a:solidFill>
              </a:rPr>
              <a:t>alt</a:t>
            </a:r>
            <a:r>
              <a:rPr lang="pt-BR" sz="5400" dirty="0">
                <a:solidFill>
                  <a:srgbClr val="FF0000"/>
                </a:solidFill>
              </a:rPr>
              <a:t> </a:t>
            </a: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Attibute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10A0D6-E7DE-47A4-8C68-82637C3A2AF8}"/>
              </a:ext>
            </a:extLst>
          </p:cNvPr>
          <p:cNvSpPr txBox="1"/>
          <p:nvPr/>
        </p:nvSpPr>
        <p:spPr>
          <a:xfrm>
            <a:off x="6359490" y="2793137"/>
            <a:ext cx="550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&lt;</a:t>
            </a:r>
            <a:r>
              <a:rPr lang="en-US" sz="2800" dirty="0" err="1">
                <a:solidFill>
                  <a:srgbClr val="FF0000"/>
                </a:solidFill>
              </a:rPr>
              <a:t>img</a:t>
            </a:r>
            <a:r>
              <a:rPr lang="en-US" sz="2800" dirty="0">
                <a:solidFill>
                  <a:srgbClr val="FF0000"/>
                </a:solidFill>
              </a:rPr>
              <a:t>&gt;</a:t>
            </a:r>
            <a:endParaRPr lang="pt-BR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&lt;area&gt;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&lt;input&gt;</a:t>
            </a:r>
          </a:p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en-US" b="1" dirty="0"/>
              <a:t>Note:</a:t>
            </a:r>
            <a:r>
              <a:rPr lang="en-US" dirty="0"/>
              <a:t> For </a:t>
            </a:r>
            <a:r>
              <a:rPr lang="en-US" dirty="0">
                <a:solidFill>
                  <a:srgbClr val="FF0000"/>
                </a:solidFill>
              </a:rPr>
              <a:t>&lt;input&gt; </a:t>
            </a:r>
            <a:r>
              <a:rPr lang="en-US" dirty="0"/>
              <a:t>elements, the alt attribute can only be used with </a:t>
            </a:r>
            <a:r>
              <a:rPr lang="en-US" dirty="0">
                <a:solidFill>
                  <a:srgbClr val="FF0000"/>
                </a:solidFill>
              </a:rPr>
              <a:t>&lt;input type="image"&gt;</a:t>
            </a:r>
            <a:r>
              <a:rPr lang="en-US" dirty="0"/>
              <a:t>.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108671-F4C1-42A0-A6BF-6717842772E3}"/>
              </a:ext>
            </a:extLst>
          </p:cNvPr>
          <p:cNvSpPr txBox="1"/>
          <p:nvPr/>
        </p:nvSpPr>
        <p:spPr>
          <a:xfrm>
            <a:off x="6359490" y="1950760"/>
            <a:ext cx="55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It </a:t>
            </a:r>
            <a:r>
              <a:rPr lang="pt-BR" sz="3200" dirty="0" err="1"/>
              <a:t>Applies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961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rgbClr val="DEDEDE"/>
            </a:gs>
            <a:gs pos="38000">
              <a:schemeClr val="bg1"/>
            </a:gs>
            <a:gs pos="54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6AC865-A930-4500-A19E-2EE7350C668C}"/>
              </a:ext>
            </a:extLst>
          </p:cNvPr>
          <p:cNvSpPr txBox="1"/>
          <p:nvPr/>
        </p:nvSpPr>
        <p:spPr>
          <a:xfrm>
            <a:off x="332510" y="2967335"/>
            <a:ext cx="576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5400" dirty="0">
                <a:solidFill>
                  <a:srgbClr val="FF0000"/>
                </a:solidFill>
              </a:rPr>
              <a:t>&lt;</a:t>
            </a:r>
            <a:r>
              <a:rPr lang="pt-BR" sz="5400" dirty="0" err="1">
                <a:solidFill>
                  <a:srgbClr val="FF0000"/>
                </a:solidFill>
              </a:rPr>
              <a:t>img</a:t>
            </a:r>
            <a:r>
              <a:rPr lang="pt-BR" sz="5400" dirty="0">
                <a:solidFill>
                  <a:srgbClr val="FF0000"/>
                </a:solidFill>
              </a:rPr>
              <a:t>&gt;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10A0D6-E7DE-47A4-8C68-82637C3A2AF8}"/>
              </a:ext>
            </a:extLst>
          </p:cNvPr>
          <p:cNvSpPr txBox="1"/>
          <p:nvPr/>
        </p:nvSpPr>
        <p:spPr>
          <a:xfrm>
            <a:off x="6188127" y="2142499"/>
            <a:ext cx="477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>
                <a:solidFill>
                  <a:srgbClr val="FF0000"/>
                </a:solidFill>
              </a:rPr>
              <a:t>img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00B050"/>
                </a:solidFill>
              </a:rPr>
              <a:t>src</a:t>
            </a:r>
            <a:r>
              <a:rPr lang="en-US" sz="2000" dirty="0">
                <a:solidFill>
                  <a:srgbClr val="00B050"/>
                </a:solidFill>
              </a:rPr>
              <a:t>="smiley.gif"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</a:rPr>
              <a:t>alt</a:t>
            </a:r>
            <a:r>
              <a:rPr lang="en-US" sz="2000" dirty="0"/>
              <a:t>="Smiley face"&gt;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31A484-991B-4DB5-9F48-388D186BE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56" y="2947920"/>
            <a:ext cx="952633" cy="9621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F85C70-7054-4F74-941F-19008EC4A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82" y="4234419"/>
            <a:ext cx="2010056" cy="6954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6A3A9BC-F2EF-4B53-87FB-5ECA9834684D}"/>
              </a:ext>
            </a:extLst>
          </p:cNvPr>
          <p:cNvSpPr txBox="1"/>
          <p:nvPr/>
        </p:nvSpPr>
        <p:spPr>
          <a:xfrm>
            <a:off x="6188127" y="4315389"/>
            <a:ext cx="17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Working: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8D32AB-9D8F-430F-B170-163076A098F1}"/>
              </a:ext>
            </a:extLst>
          </p:cNvPr>
          <p:cNvSpPr txBox="1"/>
          <p:nvPr/>
        </p:nvSpPr>
        <p:spPr>
          <a:xfrm>
            <a:off x="6188127" y="3228944"/>
            <a:ext cx="477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Working:</a:t>
            </a:r>
          </a:p>
        </p:txBody>
      </p:sp>
    </p:spTree>
    <p:extLst>
      <p:ext uri="{BB962C8B-B14F-4D97-AF65-F5344CB8AC3E}">
        <p14:creationId xmlns:p14="http://schemas.microsoft.com/office/powerpoint/2010/main" val="696463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269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Rodrigues, Sidney</dc:creator>
  <cp:lastModifiedBy>Rodrigues, Sidney</cp:lastModifiedBy>
  <cp:revision>20</cp:revision>
  <dcterms:created xsi:type="dcterms:W3CDTF">2017-12-10T03:21:11Z</dcterms:created>
  <dcterms:modified xsi:type="dcterms:W3CDTF">2018-03-06T05:49:46Z</dcterms:modified>
</cp:coreProperties>
</file>